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2" r:id="rId3"/>
    <p:sldId id="293" r:id="rId4"/>
    <p:sldId id="294" r:id="rId5"/>
    <p:sldId id="29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4660"/>
  </p:normalViewPr>
  <p:slideViewPr>
    <p:cSldViewPr>
      <p:cViewPr varScale="1">
        <p:scale>
          <a:sx n="85" d="100"/>
          <a:sy n="85" d="100"/>
        </p:scale>
        <p:origin x="152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8B158-BCBC-44B7-B836-A30BD182AA5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D058-AC7A-440B-B3B8-06250E74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16A9-5394-461E-916F-3310F9FCEA3B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0740-AF67-49F9-AF82-7B705BFDC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coo.31924095955450;view=1up;seq=27;size=125" TargetMode="External"/><Relationship Id="rId2" Type="http://schemas.openxmlformats.org/officeDocument/2006/relationships/hyperlink" Target="https://babel.hathitrust.org/cgi/pt?id=coo.31924095955450;view=1up;seq=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bel.hathitrust.org/cgi/pt?id=keio.10810269074;view=1up;seq=1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>
                <a:latin typeface="Footlight MT Light" pitchFamily="18" charset="0"/>
              </a:rPr>
              <a:t>Introduction to ABBYY</a:t>
            </a:r>
            <a:endParaRPr lang="en-US" sz="2200" i="1" dirty="0">
              <a:solidFill>
                <a:schemeClr val="tx2">
                  <a:lumMod val="60000"/>
                  <a:lumOff val="40000"/>
                </a:schemeClr>
              </a:solidFill>
              <a:latin typeface="Footlight MT Light" pitchFamily="18" charset="0"/>
            </a:endParaRPr>
          </a:p>
        </p:txBody>
      </p:sp>
      <p:pic>
        <p:nvPicPr>
          <p:cNvPr id="1026" name="Picture 2" descr="Image result for abbyy o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4800600"/>
            <a:ext cx="8305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5287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Why do OCR?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OCR Quality on </a:t>
            </a:r>
            <a:r>
              <a:rPr lang="en-US" sz="3600" dirty="0" err="1">
                <a:latin typeface="Footlight MT Light" pitchFamily="18" charset="0"/>
              </a:rPr>
              <a:t>HathiTrust</a:t>
            </a:r>
            <a:endParaRPr lang="en-US" sz="3600" dirty="0">
              <a:latin typeface="Footlight MT Light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Using ABBYY FineReader</a:t>
            </a:r>
          </a:p>
          <a:p>
            <a:r>
              <a:rPr lang="en-US" sz="3600" dirty="0">
                <a:latin typeface="Footlight MT Light" pitchFamily="18" charset="0"/>
              </a:rPr>
              <a:t>   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- Loading a Document (pdf)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     - Preparing the Pages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     - Analyzing the Pages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     - Recognizing the Pages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     - Editing the Results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     - Output to Text File</a:t>
            </a:r>
          </a:p>
        </p:txBody>
      </p:sp>
    </p:spTree>
    <p:extLst>
      <p:ext uri="{BB962C8B-B14F-4D97-AF65-F5344CB8AC3E}">
        <p14:creationId xmlns:p14="http://schemas.microsoft.com/office/powerpoint/2010/main" val="28912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4800600"/>
            <a:ext cx="8305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5287"/>
            <a:ext cx="838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OCR Quality on </a:t>
            </a:r>
            <a:r>
              <a:rPr lang="en-US" sz="3600" dirty="0" err="1">
                <a:latin typeface="Footlight MT Light" pitchFamily="18" charset="0"/>
              </a:rPr>
              <a:t>HathiTrust</a:t>
            </a:r>
            <a:endParaRPr lang="en-US" sz="3600" dirty="0">
              <a:latin typeface="Footlight MT Light" pitchFamily="18" charset="0"/>
            </a:endParaRPr>
          </a:p>
          <a:p>
            <a:endParaRPr lang="en-US" altLang="ja-JP" sz="2000" dirty="0">
              <a:latin typeface="Footlight MT Light" pitchFamily="18" charset="0"/>
            </a:endParaRPr>
          </a:p>
          <a:p>
            <a:r>
              <a:rPr lang="en-US" altLang="ja-JP" sz="2000" dirty="0">
                <a:latin typeface="Footlight MT Light" pitchFamily="18" charset="0"/>
              </a:rPr>
              <a:t>Some relatively good examples from 『</a:t>
            </a:r>
            <a:r>
              <a:rPr lang="ja-JP" altLang="en-US" sz="2000" dirty="0">
                <a:latin typeface="Footlight MT Light" pitchFamily="18" charset="0"/>
              </a:rPr>
              <a:t>早稲田文学</a:t>
            </a:r>
            <a:r>
              <a:rPr lang="en-US" altLang="ja-JP" sz="2000" dirty="0">
                <a:latin typeface="Footlight MT Light" pitchFamily="18" charset="0"/>
              </a:rPr>
              <a:t>』:</a:t>
            </a:r>
            <a:endParaRPr lang="en-US" altLang="ja-JP" sz="2000" dirty="0">
              <a:latin typeface="Footlight MT Light" pitchFamily="18" charset="0"/>
              <a:hlinkClick r:id="rId2"/>
            </a:endParaRPr>
          </a:p>
          <a:p>
            <a:endParaRPr lang="en-US" altLang="ja-JP" sz="2000" dirty="0">
              <a:latin typeface="Footlight MT Light" pitchFamily="18" charset="0"/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Footlight MT Light" pitchFamily="18" charset="0"/>
                <a:hlinkClick r:id="rId2"/>
              </a:rPr>
              <a:t>https://babel.hathitrust.org/cgi/pt?id=coo.31924095955450;view=1up;seq=7</a:t>
            </a:r>
            <a:r>
              <a:rPr lang="en-US" sz="2000" dirty="0">
                <a:latin typeface="Footlight MT Light" pitchFamily="18" charset="0"/>
              </a:rPr>
              <a:t>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atin typeface="Footlight MT Light" pitchFamily="18" charset="0"/>
              <a:hlinkClick r:id="rId3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Footlight MT Light" pitchFamily="18" charset="0"/>
                <a:hlinkClick r:id="rId3"/>
              </a:rPr>
              <a:t>https://babel.hathitrust.org/cgi/pt?id=coo.31924095955450;view=1up;seq=27;size=125</a:t>
            </a:r>
            <a:endParaRPr lang="en-US" sz="2000" dirty="0">
              <a:latin typeface="Footlight MT Light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latin typeface="Footlight MT Light" pitchFamily="18" charset="0"/>
            </a:endParaRPr>
          </a:p>
          <a:p>
            <a:r>
              <a:rPr lang="en-US" sz="2000" dirty="0">
                <a:latin typeface="Footlight MT Light" pitchFamily="18" charset="0"/>
              </a:rPr>
              <a:t>A bad example from the Keio Collection:</a:t>
            </a:r>
          </a:p>
          <a:p>
            <a:endParaRPr lang="en-US" sz="2000" dirty="0">
              <a:latin typeface="Footlight MT Light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Footlight MT Light" pitchFamily="18" charset="0"/>
                <a:hlinkClick r:id="rId4"/>
              </a:rPr>
              <a:t>https://babel.hathitrust.org/cgi/pt?id=keio.10810269074;view=1up;seq=11</a:t>
            </a:r>
            <a:endParaRPr lang="en-US" sz="2000" dirty="0">
              <a:latin typeface="Footlight MT Light" pitchFamily="18" charset="0"/>
            </a:endParaRPr>
          </a:p>
          <a:p>
            <a:endParaRPr lang="en-US" sz="2000" dirty="0">
              <a:latin typeface="Footlight MT Light" pitchFamily="18" charset="0"/>
            </a:endParaRPr>
          </a:p>
          <a:p>
            <a:endParaRPr lang="en-US" sz="36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4800600"/>
            <a:ext cx="8305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524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Steps for OCR in ABBYY</a:t>
            </a:r>
          </a:p>
          <a:p>
            <a:endParaRPr lang="en-US" altLang="ja-JP" sz="2000" dirty="0">
              <a:latin typeface="Footlight MT Light" pitchFamily="18" charset="0"/>
            </a:endParaRPr>
          </a:p>
          <a:p>
            <a:pPr marL="457200" indent="-457200">
              <a:buAutoNum type="arabicParenR"/>
            </a:pPr>
            <a:r>
              <a:rPr lang="en-US" altLang="ja-JP" sz="2000" dirty="0">
                <a:latin typeface="Footlight MT Light" pitchFamily="18" charset="0"/>
              </a:rPr>
              <a:t>Open ABBYY FineReader</a:t>
            </a:r>
          </a:p>
          <a:p>
            <a:pPr marL="457200" indent="-457200">
              <a:buAutoNum type="arabicParenR"/>
            </a:pPr>
            <a:r>
              <a:rPr lang="en-US" altLang="ja-JP" sz="2000" dirty="0">
                <a:latin typeface="Footlight MT Light" pitchFamily="18" charset="0"/>
              </a:rPr>
              <a:t>Select “Open in OCR Editor”</a:t>
            </a:r>
          </a:p>
          <a:p>
            <a:pPr marL="457200" indent="-457200">
              <a:buAutoNum type="arabicParenR"/>
            </a:pPr>
            <a:r>
              <a:rPr lang="en-US" altLang="ja-JP" sz="2000" dirty="0">
                <a:latin typeface="Footlight MT Light" pitchFamily="18" charset="0"/>
              </a:rPr>
              <a:t>Select your pdf file (“ringo.pdf”) </a:t>
            </a:r>
          </a:p>
          <a:p>
            <a:r>
              <a:rPr lang="en-US" altLang="ja-JP" sz="2000" dirty="0">
                <a:latin typeface="Footlight MT Light" pitchFamily="18" charset="0"/>
              </a:rPr>
              <a:t>        - Files should ideally be scanned at 400dpi in black/white or grayscale</a:t>
            </a:r>
          </a:p>
          <a:p>
            <a:r>
              <a:rPr lang="en-US" altLang="ja-JP" sz="2000" dirty="0">
                <a:latin typeface="Footlight MT Light" pitchFamily="18" charset="0"/>
              </a:rPr>
              <a:t>4)    ABBYY will automatically try to recognize OCR areas in the document</a:t>
            </a:r>
          </a:p>
          <a:p>
            <a:r>
              <a:rPr lang="en-US" altLang="ja-JP" sz="2000" dirty="0">
                <a:latin typeface="Footlight MT Light" pitchFamily="18" charset="0"/>
              </a:rPr>
              <a:t>        - If the areas are acceptable, continue to step 5. Else, delete unwanted  </a:t>
            </a:r>
          </a:p>
          <a:p>
            <a:r>
              <a:rPr lang="en-US" altLang="ja-JP" sz="2000" dirty="0">
                <a:latin typeface="Footlight MT Light" pitchFamily="18" charset="0"/>
              </a:rPr>
              <a:t>           areas by right-clicking on the area and selecting </a:t>
            </a:r>
            <a:r>
              <a:rPr lang="en-US" altLang="ja-JP" sz="2000" i="1" dirty="0">
                <a:latin typeface="Footlight MT Light" pitchFamily="18" charset="0"/>
              </a:rPr>
              <a:t>Delete</a:t>
            </a:r>
            <a:r>
              <a:rPr lang="en-US" altLang="ja-JP" sz="2000" dirty="0">
                <a:latin typeface="Footlight MT Light" pitchFamily="18" charset="0"/>
              </a:rPr>
              <a:t>.</a:t>
            </a:r>
          </a:p>
          <a:p>
            <a:r>
              <a:rPr lang="en-US" altLang="ja-JP" sz="2000" dirty="0">
                <a:latin typeface="Footlight MT Light" pitchFamily="18" charset="0"/>
              </a:rPr>
              <a:t>       - Also, be sure that your recognition language is set to “Japanese”</a:t>
            </a:r>
          </a:p>
          <a:p>
            <a:endParaRPr lang="en-US" altLang="ja-JP" sz="2000" dirty="0">
              <a:latin typeface="Footlight MT Light" pitchFamily="18" charset="0"/>
            </a:endParaRPr>
          </a:p>
          <a:p>
            <a:pPr marL="457200" indent="-457200">
              <a:buAutoNum type="arabicParenR" startAt="5"/>
            </a:pPr>
            <a:r>
              <a:rPr lang="en-US" altLang="ja-JP" sz="2000" dirty="0">
                <a:latin typeface="Footlight MT Light" pitchFamily="18" charset="0"/>
              </a:rPr>
              <a:t>If there is an area not detected, choose Area 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 Draw Area  Text Area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from the file menu and draw a square over the section you want to scan.</a:t>
            </a:r>
          </a:p>
          <a:p>
            <a:pPr marL="457200" indent="-457200">
              <a:buAutoNum type="arabicParenR" startAt="6"/>
            </a:pP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If the page contains multiple areas to be recognized, it is important to set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the scan order. Click on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Reorder 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in the menu and then click on all areas in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the order you want them to be scanned.</a:t>
            </a:r>
          </a:p>
          <a:p>
            <a:pPr marL="457200" indent="-457200">
              <a:buAutoNum type="arabicParenR" startAt="7"/>
            </a:pP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Click through each page on the left of the screen to make sure areas are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drawn properly. If you have a lot of pages, you may want to save an area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template (under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Area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) and the apply it to all pages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(Load Area Template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)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.</a:t>
            </a:r>
            <a:endParaRPr lang="en-US" altLang="ja-JP" sz="3600" i="1" dirty="0">
              <a:latin typeface="Footlight MT Light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56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4800600"/>
            <a:ext cx="8305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07397"/>
            <a:ext cx="838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ootlight MT Light" pitchFamily="18" charset="0"/>
              </a:rPr>
              <a:t>Steps for OCR in ABBYY (continued)</a:t>
            </a:r>
          </a:p>
          <a:p>
            <a:endParaRPr lang="en-US" altLang="ja-JP" sz="2000" dirty="0">
              <a:latin typeface="Footlight MT Light" pitchFamily="18" charset="0"/>
            </a:endParaRPr>
          </a:p>
          <a:p>
            <a:pPr marL="457200" indent="-457200">
              <a:buAutoNum type="arabicParenR" startAt="8"/>
            </a:pPr>
            <a:r>
              <a:rPr lang="en-US" altLang="ja-JP" sz="2000" dirty="0">
                <a:latin typeface="Footlight MT Light" pitchFamily="18" charset="0"/>
              </a:rPr>
              <a:t>Explore the Tools 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 Options menu.</a:t>
            </a:r>
          </a:p>
          <a:p>
            <a:pPr marL="457200" indent="-457200">
              <a:buAutoNum type="arabicParenR" startAt="8"/>
            </a:pP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If the pages are not already recognized, select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Recognize 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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Recognize All Pages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. This will produce text output on the opposing page.</a:t>
            </a:r>
          </a:p>
          <a:p>
            <a:pPr marL="457200" indent="-457200">
              <a:buAutoNum type="arabicParenR" startAt="8"/>
            </a:pPr>
            <a:endParaRPr lang="en-US" altLang="ja-JP" sz="2000" dirty="0">
              <a:latin typeface="Footlight MT Light" pitchFamily="18" charset="0"/>
              <a:sym typeface="Wingdings" panose="05000000000000000000" pitchFamily="2" charset="2"/>
            </a:endParaRPr>
          </a:p>
          <a:p>
            <a:pPr marL="457200" indent="-457200">
              <a:buAutoNum type="arabicParenR" startAt="8"/>
            </a:pP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Edit the OCR results. Potentially </a:t>
            </a:r>
            <a:r>
              <a:rPr lang="en-US" altLang="ja-JP" sz="2000" dirty="0" err="1">
                <a:latin typeface="Footlight MT Light" pitchFamily="18" charset="0"/>
                <a:sym typeface="Wingdings" panose="05000000000000000000" pitchFamily="2" charset="2"/>
              </a:rPr>
              <a:t>mis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-recognized items will be highlighted in blue. To correct a result, you can do one of the following: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- Manually input the correct result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- Right-click on the character and see if the correct solution appears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- For repeated mistakes, click on Ctrl-h to do a </a:t>
            </a:r>
            <a:r>
              <a:rPr lang="en-US" altLang="ja-JP" sz="2000" i="1" dirty="0">
                <a:latin typeface="Footlight MT Light" pitchFamily="18" charset="0"/>
                <a:sym typeface="Wingdings" panose="05000000000000000000" pitchFamily="2" charset="2"/>
              </a:rPr>
              <a:t>find and replace</a:t>
            </a:r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of the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   whole document. </a:t>
            </a:r>
          </a:p>
          <a:p>
            <a:endParaRPr lang="en-US" altLang="ja-JP" sz="2000" dirty="0">
              <a:latin typeface="Footlight MT Light" pitchFamily="18" charset="0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11) Select how you want the results to be output (generally a .txt file).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12) Save the results to a .txt </a:t>
            </a:r>
            <a:r>
              <a:rPr lang="en-US" altLang="ja-JP" sz="2000">
                <a:latin typeface="Footlight MT Light" pitchFamily="18" charset="0"/>
                <a:sym typeface="Wingdings" panose="05000000000000000000" pitchFamily="2" charset="2"/>
              </a:rPr>
              <a:t>file.</a:t>
            </a:r>
            <a:endParaRPr lang="en-US" altLang="ja-JP" sz="2000" dirty="0">
              <a:highlight>
                <a:srgbClr val="FFFF00"/>
              </a:highlight>
              <a:latin typeface="Footlight MT Light" pitchFamily="18" charset="0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13) If you would like to continue editing the OCR file, save as an ABBYY OCR </a:t>
            </a:r>
          </a:p>
          <a:p>
            <a:r>
              <a:rPr lang="en-US" altLang="ja-JP" sz="2000" dirty="0">
                <a:latin typeface="Footlight MT Light" pitchFamily="18" charset="0"/>
                <a:sym typeface="Wingdings" panose="05000000000000000000" pitchFamily="2" charset="2"/>
              </a:rPr>
              <a:t>       project.</a:t>
            </a:r>
            <a:endParaRPr lang="en-US" altLang="ja-JP" sz="20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1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533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Footlight MT Light</vt:lpstr>
      <vt:lpstr>Wingdings</vt:lpstr>
      <vt:lpstr>Office Theme</vt:lpstr>
      <vt:lpstr>Introduction to ABBYY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Aozora as Archive</dc:title>
  <dc:creator>?</dc:creator>
  <cp:lastModifiedBy>Hoyt Long</cp:lastModifiedBy>
  <cp:revision>65</cp:revision>
  <dcterms:created xsi:type="dcterms:W3CDTF">2016-11-06T15:12:34Z</dcterms:created>
  <dcterms:modified xsi:type="dcterms:W3CDTF">2017-05-31T14:21:15Z</dcterms:modified>
</cp:coreProperties>
</file>