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64" r:id="rId4"/>
    <p:sldId id="276" r:id="rId5"/>
    <p:sldId id="299" r:id="rId6"/>
    <p:sldId id="297" r:id="rId7"/>
    <p:sldId id="298" r:id="rId8"/>
    <p:sldId id="301" r:id="rId9"/>
    <p:sldId id="300" r:id="rId10"/>
    <p:sldId id="281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609EE-96C4-4819-9D0A-EA0F185A466D}" v="226" dt="2024-08-06T03:07:58.639"/>
  </p1510:revLst>
</p1510:revInfo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10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31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92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38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254315" y="154650"/>
            <a:ext cx="4960669" cy="17133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Real-Time Stock Recommendation System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7DF2A3-D92E-37A2-116D-4DBA8E737498}"/>
              </a:ext>
            </a:extLst>
          </p:cNvPr>
          <p:cNvSpPr txBox="1"/>
          <p:nvPr/>
        </p:nvSpPr>
        <p:spPr>
          <a:xfrm>
            <a:off x="858183" y="2335325"/>
            <a:ext cx="3845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rlow" panose="00000500000000000000" pitchFamily="2" charset="0"/>
              </a:rPr>
              <a:t>Integrating Sentiment Analysis and Machine Learning</a:t>
            </a:r>
            <a:endParaRPr lang="en-IN" sz="2000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F90A8-7E43-6A50-2399-19123757E154}"/>
              </a:ext>
            </a:extLst>
          </p:cNvPr>
          <p:cNvSpPr txBox="1"/>
          <p:nvPr/>
        </p:nvSpPr>
        <p:spPr>
          <a:xfrm>
            <a:off x="742950" y="3043211"/>
            <a:ext cx="3729471" cy="171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Google Shape;84;p10">
            <a:extLst>
              <a:ext uri="{FF2B5EF4-FFF2-40B4-BE49-F238E27FC236}">
                <a16:creationId xmlns:a16="http://schemas.microsoft.com/office/drawing/2014/main" id="{B12E4CD1-9B3D-77A3-CE9A-571A0128D018}"/>
              </a:ext>
            </a:extLst>
          </p:cNvPr>
          <p:cNvSpPr txBox="1"/>
          <p:nvPr/>
        </p:nvSpPr>
        <p:spPr>
          <a:xfrm>
            <a:off x="925707" y="3131126"/>
            <a:ext cx="417850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8F2"/>
                </a:solidFill>
                <a:latin typeface="Montserrat" panose="00000500000000000000" pitchFamily="2" charset="0"/>
                <a:ea typeface="Dela Gothic One"/>
                <a:cs typeface="Dela Gothic One"/>
                <a:sym typeface="Dela Gothic One"/>
              </a:rPr>
              <a:t>Group Members: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8F2"/>
                </a:solidFill>
                <a:latin typeface="Montserrat" panose="00000500000000000000" pitchFamily="2" charset="0"/>
                <a:ea typeface="Dela Gothic One"/>
                <a:cs typeface="Dela Gothic One"/>
                <a:sym typeface="Dela Gothic One"/>
              </a:rPr>
              <a:t>Hozefa Patel [N01686385]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8F2"/>
                </a:solidFill>
                <a:latin typeface="Montserrat" panose="00000500000000000000" pitchFamily="2" charset="0"/>
                <a:ea typeface="Dela Gothic One"/>
                <a:cs typeface="Dela Gothic One"/>
                <a:sym typeface="Dela Gothic One"/>
              </a:rPr>
              <a:t>Devkumar Ariwala [N01664568]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8F2"/>
                </a:solidFill>
                <a:latin typeface="Montserrat" panose="00000500000000000000" pitchFamily="2" charset="0"/>
                <a:ea typeface="Dela Gothic One"/>
                <a:cs typeface="Dela Gothic One"/>
                <a:sym typeface="Dela Gothic One"/>
              </a:rPr>
              <a:t>Jenil Pancholi [N01665133]</a:t>
            </a:r>
          </a:p>
        </p:txBody>
      </p:sp>
      <p:sp>
        <p:nvSpPr>
          <p:cNvPr id="10" name="Google Shape;128;p12">
            <a:extLst>
              <a:ext uri="{FF2B5EF4-FFF2-40B4-BE49-F238E27FC236}">
                <a16:creationId xmlns:a16="http://schemas.microsoft.com/office/drawing/2014/main" id="{AFE18313-E903-7DE6-C675-71CB7285C4A0}"/>
              </a:ext>
            </a:extLst>
          </p:cNvPr>
          <p:cNvSpPr/>
          <p:nvPr/>
        </p:nvSpPr>
        <p:spPr>
          <a:xfrm>
            <a:off x="563932" y="3551807"/>
            <a:ext cx="249227" cy="243000"/>
          </a:xfrm>
          <a:custGeom>
            <a:avLst/>
            <a:gdLst/>
            <a:ahLst/>
            <a:cxnLst/>
            <a:rect l="l" t="t" r="r" b="b"/>
            <a:pathLst>
              <a:path w="607277" h="607277" extrusionOk="0">
                <a:moveTo>
                  <a:pt x="0" y="0"/>
                </a:moveTo>
                <a:lnTo>
                  <a:pt x="607277" y="0"/>
                </a:lnTo>
                <a:lnTo>
                  <a:pt x="607277" y="607277"/>
                </a:lnTo>
                <a:lnTo>
                  <a:pt x="0" y="607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 sz="1600" dirty="0"/>
          </a:p>
        </p:txBody>
      </p:sp>
      <p:sp>
        <p:nvSpPr>
          <p:cNvPr id="12" name="Google Shape;128;p12">
            <a:extLst>
              <a:ext uri="{FF2B5EF4-FFF2-40B4-BE49-F238E27FC236}">
                <a16:creationId xmlns:a16="http://schemas.microsoft.com/office/drawing/2014/main" id="{C90DE86E-D2ED-2D80-D735-E10FE7A76289}"/>
              </a:ext>
            </a:extLst>
          </p:cNvPr>
          <p:cNvSpPr/>
          <p:nvPr/>
        </p:nvSpPr>
        <p:spPr>
          <a:xfrm>
            <a:off x="559968" y="3899509"/>
            <a:ext cx="249227" cy="243000"/>
          </a:xfrm>
          <a:custGeom>
            <a:avLst/>
            <a:gdLst/>
            <a:ahLst/>
            <a:cxnLst/>
            <a:rect l="l" t="t" r="r" b="b"/>
            <a:pathLst>
              <a:path w="607277" h="607277" extrusionOk="0">
                <a:moveTo>
                  <a:pt x="0" y="0"/>
                </a:moveTo>
                <a:lnTo>
                  <a:pt x="607277" y="0"/>
                </a:lnTo>
                <a:lnTo>
                  <a:pt x="607277" y="607277"/>
                </a:lnTo>
                <a:lnTo>
                  <a:pt x="0" y="607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 sz="1600" dirty="0"/>
          </a:p>
        </p:txBody>
      </p:sp>
      <p:sp>
        <p:nvSpPr>
          <p:cNvPr id="13" name="Google Shape;128;p12">
            <a:extLst>
              <a:ext uri="{FF2B5EF4-FFF2-40B4-BE49-F238E27FC236}">
                <a16:creationId xmlns:a16="http://schemas.microsoft.com/office/drawing/2014/main" id="{6F11C2E8-8C7B-C75D-9321-7323788080CA}"/>
              </a:ext>
            </a:extLst>
          </p:cNvPr>
          <p:cNvSpPr/>
          <p:nvPr/>
        </p:nvSpPr>
        <p:spPr>
          <a:xfrm>
            <a:off x="569847" y="4247212"/>
            <a:ext cx="249227" cy="243000"/>
          </a:xfrm>
          <a:custGeom>
            <a:avLst/>
            <a:gdLst/>
            <a:ahLst/>
            <a:cxnLst/>
            <a:rect l="l" t="t" r="r" b="b"/>
            <a:pathLst>
              <a:path w="607277" h="607277" extrusionOk="0">
                <a:moveTo>
                  <a:pt x="0" y="0"/>
                </a:moveTo>
                <a:lnTo>
                  <a:pt x="607277" y="0"/>
                </a:lnTo>
                <a:lnTo>
                  <a:pt x="607277" y="607277"/>
                </a:lnTo>
                <a:lnTo>
                  <a:pt x="0" y="607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THANKS!</a:t>
            </a:r>
            <a:endParaRPr sz="5400"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051577" y="597671"/>
            <a:ext cx="3378214" cy="3959923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470;p33">
            <a:extLst>
              <a:ext uri="{FF2B5EF4-FFF2-40B4-BE49-F238E27FC236}">
                <a16:creationId xmlns:a16="http://schemas.microsoft.com/office/drawing/2014/main" id="{901F15A9-AAAC-FFC1-EEBA-0AF656641067}"/>
              </a:ext>
            </a:extLst>
          </p:cNvPr>
          <p:cNvSpPr txBox="1">
            <a:spLocks/>
          </p:cNvSpPr>
          <p:nvPr/>
        </p:nvSpPr>
        <p:spPr>
          <a:xfrm>
            <a:off x="3638917" y="3122038"/>
            <a:ext cx="2653750" cy="128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  <a:buFont typeface="Barlow Light"/>
              <a:buNone/>
            </a:pPr>
            <a:r>
              <a:rPr lang="en-US" b="1" dirty="0">
                <a:solidFill>
                  <a:schemeClr val="accent2"/>
                </a:solidFill>
                <a:latin typeface="Barlow" panose="00000500000000000000" pitchFamily="2" charset="0"/>
              </a:rPr>
              <a:t>ANY QUESTIONS?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918499" y="353033"/>
            <a:ext cx="548956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 OF PROJECT</a:t>
            </a:r>
            <a:endParaRPr sz="3200" dirty="0"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3445629" y="1948492"/>
            <a:ext cx="2435307" cy="19661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Helps traders make informed decisions by providing timely buy or sell recommendations based on historical trends and current market data</a:t>
            </a:r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301" y="1973559"/>
            <a:ext cx="2362049" cy="19160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Develop a model to predict buy or sell signals for specific stocks, first analyzing movement averages and then considering real-time prices.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6200716" y="1971807"/>
            <a:ext cx="2730863" cy="19160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Models, trained on historical stock data and Twitter sentiment, first predicts using stock movement averages, then refines recommendations based on the current prices of specific stocks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86873-BAA5-DE37-6365-C5982C16581E}"/>
              </a:ext>
            </a:extLst>
          </p:cNvPr>
          <p:cNvSpPr txBox="1"/>
          <p:nvPr/>
        </p:nvSpPr>
        <p:spPr>
          <a:xfrm>
            <a:off x="819581" y="1253912"/>
            <a:ext cx="1916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0000400000000000000" pitchFamily="2" charset="0"/>
              </a:rPr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DF81D-5F49-AC22-EAD3-904B0035D06C}"/>
              </a:ext>
            </a:extLst>
          </p:cNvPr>
          <p:cNvSpPr txBox="1"/>
          <p:nvPr/>
        </p:nvSpPr>
        <p:spPr>
          <a:xfrm>
            <a:off x="3341311" y="1254551"/>
            <a:ext cx="253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0000400000000000000" pitchFamily="2" charset="0"/>
              </a:rPr>
              <a:t>IMPORTANCE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D745A-EC70-F3DA-CC28-80676CDCD06C}"/>
              </a:ext>
            </a:extLst>
          </p:cNvPr>
          <p:cNvSpPr txBox="1"/>
          <p:nvPr/>
        </p:nvSpPr>
        <p:spPr>
          <a:xfrm>
            <a:off x="6213107" y="1212688"/>
            <a:ext cx="1916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0000400000000000000" pitchFamily="2" charset="0"/>
              </a:rPr>
              <a:t>APPROACH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09522-747B-06BE-8725-7C42275D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31" y="928869"/>
            <a:ext cx="6870745" cy="4384000"/>
          </a:xfrm>
          <a:prstGeom prst="rect">
            <a:avLst/>
          </a:prstGeom>
        </p:spPr>
      </p:pic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532569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Data Collection and Preparation</a:t>
            </a:r>
            <a:endParaRPr sz="32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16898-18F1-1B81-F297-A9EBA0848B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5" t="26528" r="51641" b="14861"/>
          <a:stretch/>
        </p:blipFill>
        <p:spPr>
          <a:xfrm>
            <a:off x="3668328" y="1241928"/>
            <a:ext cx="4546998" cy="350792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7123EB-5BE9-00A3-C969-D2F24523C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4160" y="1253551"/>
            <a:ext cx="921644" cy="85724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8920697-A3D7-9F9D-F145-A05D66803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4160" y="3441935"/>
            <a:ext cx="921644" cy="8572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D9464E-9CC7-F21B-20C4-EAEEF69AD8B7}"/>
              </a:ext>
            </a:extLst>
          </p:cNvPr>
          <p:cNvSpPr txBox="1"/>
          <p:nvPr/>
        </p:nvSpPr>
        <p:spPr>
          <a:xfrm>
            <a:off x="1171573" y="2333608"/>
            <a:ext cx="165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stock_tweets.csv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478D6-3A2A-4B08-ABAE-54AABD5DC977}"/>
              </a:ext>
            </a:extLst>
          </p:cNvPr>
          <p:cNvSpPr txBox="1"/>
          <p:nvPr/>
        </p:nvSpPr>
        <p:spPr>
          <a:xfrm>
            <a:off x="907251" y="4536281"/>
            <a:ext cx="216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stock_yfinance_data.csv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C9BAB5-927C-346B-FAA2-57D09F27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1175495"/>
            <a:ext cx="7741920" cy="3747905"/>
          </a:xfrm>
          <a:prstGeom prst="rect">
            <a:avLst/>
          </a:prstGeom>
        </p:spPr>
      </p:pic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4294967295"/>
          </p:nvPr>
        </p:nvSpPr>
        <p:spPr>
          <a:xfrm>
            <a:off x="659001" y="373650"/>
            <a:ext cx="7350012" cy="819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Sentiment Analysis using NLP Techniques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BFBD5-3F42-0F53-3396-C657AB01F2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1" t="55695" r="66953" b="21111"/>
          <a:stretch/>
        </p:blipFill>
        <p:spPr>
          <a:xfrm>
            <a:off x="2039053" y="1600201"/>
            <a:ext cx="4589909" cy="2196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BB482D-6B6B-DEEC-681D-289606E7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4358639"/>
          </a:xfrm>
          <a:prstGeom prst="rect">
            <a:avLst/>
          </a:prstGeom>
        </p:spPr>
      </p:pic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4294967295"/>
          </p:nvPr>
        </p:nvSpPr>
        <p:spPr>
          <a:xfrm>
            <a:off x="896993" y="210480"/>
            <a:ext cx="7350012" cy="819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chemeClr val="accent1"/>
                </a:solidFill>
                <a:latin typeface="Barlow"/>
                <a:sym typeface="Barlow"/>
              </a:rPr>
              <a:t>Feature Importances from </a:t>
            </a:r>
            <a:r>
              <a:rPr lang="en-IN" sz="2600" b="1" dirty="0" err="1">
                <a:solidFill>
                  <a:schemeClr val="accent1"/>
                </a:solidFill>
                <a:latin typeface="Barlow"/>
                <a:sym typeface="Barlow"/>
              </a:rPr>
              <a:t>XGBoost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1CC36-93B8-558F-C074-A13647FA6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6" t="17222" r="18515" b="7653"/>
          <a:stretch/>
        </p:blipFill>
        <p:spPr>
          <a:xfrm>
            <a:off x="1532334" y="1345827"/>
            <a:ext cx="6079331" cy="3404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79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42B1B9-3D8E-AD03-026C-0429CA61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944879"/>
            <a:ext cx="7350012" cy="4198621"/>
          </a:xfrm>
          <a:prstGeom prst="rect">
            <a:avLst/>
          </a:prstGeom>
        </p:spPr>
      </p:pic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4294967295"/>
          </p:nvPr>
        </p:nvSpPr>
        <p:spPr>
          <a:xfrm>
            <a:off x="762150" y="261890"/>
            <a:ext cx="7350012" cy="819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chemeClr val="accent1"/>
                </a:solidFill>
                <a:latin typeface="Barlow"/>
                <a:sym typeface="Barlow"/>
              </a:rPr>
              <a:t>ROC CURVE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11939-647F-0C1E-DB9F-1F0A1083A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7" t="22083" r="47343" b="15278"/>
          <a:stretch/>
        </p:blipFill>
        <p:spPr>
          <a:xfrm>
            <a:off x="2359213" y="1393031"/>
            <a:ext cx="4155887" cy="3221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87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522716-BA62-70F3-95E2-66C070F1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0" y="1107439"/>
            <a:ext cx="7826000" cy="3957485"/>
          </a:xfrm>
          <a:prstGeom prst="rect">
            <a:avLst/>
          </a:prstGeom>
        </p:spPr>
      </p:pic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4294967295"/>
          </p:nvPr>
        </p:nvSpPr>
        <p:spPr>
          <a:xfrm>
            <a:off x="659000" y="373650"/>
            <a:ext cx="8034399" cy="819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STOCK PRICE WITH BUY/SELL RECOMMENDATIONS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9B5A3-831D-D485-B9D6-69A90C85C9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5" t="19305" r="31095" b="16111"/>
          <a:stretch/>
        </p:blipFill>
        <p:spPr>
          <a:xfrm>
            <a:off x="2057400" y="1656725"/>
            <a:ext cx="4843463" cy="2815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550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E1F44AA-416A-6DB8-8406-D985B35B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847"/>
            <a:ext cx="8991600" cy="4591082"/>
          </a:xfrm>
          <a:prstGeom prst="rect">
            <a:avLst/>
          </a:prstGeom>
        </p:spPr>
      </p:pic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4294967295"/>
          </p:nvPr>
        </p:nvSpPr>
        <p:spPr>
          <a:xfrm>
            <a:off x="757041" y="175152"/>
            <a:ext cx="7936359" cy="591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chemeClr val="accent1"/>
                </a:solidFill>
                <a:latin typeface="Barlow"/>
                <a:sym typeface="Barlow"/>
              </a:rPr>
              <a:t>MODEL COMPARISONS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78AB2-C081-D5CC-CE7A-1F812037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383" y="1235413"/>
            <a:ext cx="6001234" cy="3576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071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86EA65-DA14-4F6A-D9B0-760CDA40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180" y="1112565"/>
            <a:ext cx="9990188" cy="3796171"/>
          </a:xfrm>
          <a:prstGeom prst="rect">
            <a:avLst/>
          </a:prstGeom>
        </p:spPr>
      </p:pic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4294967295"/>
          </p:nvPr>
        </p:nvSpPr>
        <p:spPr>
          <a:xfrm>
            <a:off x="546644" y="234764"/>
            <a:ext cx="8227824" cy="819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accent1"/>
                </a:solidFill>
                <a:latin typeface="Barlow"/>
                <a:sym typeface="Barlow"/>
              </a:rPr>
              <a:t>Real-Time Stock Recommendations: Predictive Results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EE79D-64B9-7DA5-06F0-D2C4B08E51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8" t="60833" r="68828" b="33300"/>
          <a:stretch/>
        </p:blipFill>
        <p:spPr>
          <a:xfrm>
            <a:off x="1010276" y="2296706"/>
            <a:ext cx="7495276" cy="94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86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161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Barlow Light</vt:lpstr>
      <vt:lpstr>Arial</vt:lpstr>
      <vt:lpstr>Montserrat</vt:lpstr>
      <vt:lpstr>Barlow</vt:lpstr>
      <vt:lpstr>Minola template</vt:lpstr>
      <vt:lpstr>Real-Time Stock Recommendation System</vt:lpstr>
      <vt:lpstr>INTRODUCTION OF PROJECT</vt:lpstr>
      <vt:lpstr>Data Collection and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Jenil Pancholi</dc:creator>
  <cp:lastModifiedBy>190220131050</cp:lastModifiedBy>
  <cp:revision>16</cp:revision>
  <dcterms:modified xsi:type="dcterms:W3CDTF">2024-08-07T14:09:41Z</dcterms:modified>
</cp:coreProperties>
</file>