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57" r:id="rId3"/>
    <p:sldId id="381" r:id="rId4"/>
    <p:sldId id="294" r:id="rId5"/>
    <p:sldId id="305" r:id="rId6"/>
    <p:sldId id="301" r:id="rId7"/>
    <p:sldId id="376" r:id="rId8"/>
    <p:sldId id="382"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2" r:id="rId30"/>
    <p:sldId id="383" r:id="rId31"/>
    <p:sldId id="373" r:id="rId32"/>
    <p:sldId id="374" r:id="rId33"/>
  </p:sldIdLst>
  <p:sldSz cx="12192000" cy="6858000"/>
  <p:notesSz cx="9313863"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13" autoAdjust="0"/>
    <p:restoredTop sz="90822" autoAdjust="0"/>
  </p:normalViewPr>
  <p:slideViewPr>
    <p:cSldViewPr snapToGrid="0">
      <p:cViewPr varScale="1">
        <p:scale>
          <a:sx n="66" d="100"/>
          <a:sy n="66"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5425"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75264" y="0"/>
            <a:ext cx="4037012" cy="344488"/>
          </a:xfrm>
          <a:prstGeom prst="rect">
            <a:avLst/>
          </a:prstGeom>
        </p:spPr>
        <p:txBody>
          <a:bodyPr vert="horz" lIns="91440" tIns="45720" rIns="91440" bIns="45720" rtlCol="0"/>
          <a:lstStyle>
            <a:lvl1pPr algn="r">
              <a:defRPr sz="1200"/>
            </a:lvl1pPr>
          </a:lstStyle>
          <a:p>
            <a:fld id="{97336852-1CAC-493E-B309-917B0C300E0E}" type="datetimeFigureOut">
              <a:rPr lang="en-US" smtClean="0"/>
              <a:t>1/24/2025</a:t>
            </a:fld>
            <a:endParaRPr lang="en-US"/>
          </a:p>
        </p:txBody>
      </p:sp>
      <p:sp>
        <p:nvSpPr>
          <p:cNvPr id="4" name="Slide Image Placeholder 3"/>
          <p:cNvSpPr>
            <a:spLocks noGrp="1" noRot="1" noChangeAspect="1"/>
          </p:cNvSpPr>
          <p:nvPr>
            <p:ph type="sldImg" idx="2"/>
          </p:nvPr>
        </p:nvSpPr>
        <p:spPr>
          <a:xfrm>
            <a:off x="2600325" y="857250"/>
            <a:ext cx="4113213"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1864" y="3300413"/>
            <a:ext cx="7450137"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513514"/>
            <a:ext cx="4035425"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75264" y="6513514"/>
            <a:ext cx="4037012" cy="344487"/>
          </a:xfrm>
          <a:prstGeom prst="rect">
            <a:avLst/>
          </a:prstGeom>
        </p:spPr>
        <p:txBody>
          <a:bodyPr vert="horz" lIns="91440" tIns="45720" rIns="91440" bIns="45720" rtlCol="0" anchor="b"/>
          <a:lstStyle>
            <a:lvl1pPr algn="r">
              <a:defRPr sz="1200"/>
            </a:lvl1pPr>
          </a:lstStyle>
          <a:p>
            <a:fld id="{FD8884B0-4EF4-4856-9898-D18B089229FB}" type="slidenum">
              <a:rPr lang="en-US" smtClean="0"/>
              <a:t>‹#›</a:t>
            </a:fld>
            <a:endParaRPr lang="en-US"/>
          </a:p>
        </p:txBody>
      </p:sp>
    </p:spTree>
    <p:extLst>
      <p:ext uri="{BB962C8B-B14F-4D97-AF65-F5344CB8AC3E}">
        <p14:creationId xmlns:p14="http://schemas.microsoft.com/office/powerpoint/2010/main" val="4078097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G" dirty="0"/>
          </a:p>
        </p:txBody>
      </p:sp>
      <p:sp>
        <p:nvSpPr>
          <p:cNvPr id="4" name="Slide Number Placeholder 3"/>
          <p:cNvSpPr>
            <a:spLocks noGrp="1"/>
          </p:cNvSpPr>
          <p:nvPr>
            <p:ph type="sldNum" sz="quarter" idx="5"/>
          </p:nvPr>
        </p:nvSpPr>
        <p:spPr/>
        <p:txBody>
          <a:bodyPr/>
          <a:lstStyle/>
          <a:p>
            <a:fld id="{FD8884B0-4EF4-4856-9898-D18B089229FB}" type="slidenum">
              <a:rPr lang="en-US" smtClean="0"/>
              <a:t>1</a:t>
            </a:fld>
            <a:endParaRPr lang="en-US"/>
          </a:p>
        </p:txBody>
      </p:sp>
    </p:spTree>
    <p:extLst>
      <p:ext uri="{BB962C8B-B14F-4D97-AF65-F5344CB8AC3E}">
        <p14:creationId xmlns:p14="http://schemas.microsoft.com/office/powerpoint/2010/main" val="2651679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A38F320-8E51-4D5E-9679-6BD3ADD1A425}"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11" name="Rectangle 7"/>
          <p:cNvSpPr txBox="1">
            <a:spLocks noGrp="1" noChangeArrowheads="1"/>
          </p:cNvSpPr>
          <p:nvPr/>
        </p:nvSpPr>
        <p:spPr bwMode="auto">
          <a:xfrm>
            <a:off x="3884613" y="8745538"/>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6D23088-0977-4C35-A420-EC1F605F95C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94030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A2D9BED-066A-4FC8-8C44-E0E2304C49D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86681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cap="flat"/>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70520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A32C606-C086-4CED-831C-794CB0A73A11}"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06068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C1F5A56-8515-4597-8C18-9A7DB66F614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67122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B0DE5DF-C167-44F4-AA13-A1F888DEF6F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8675" name="Rectangle 2"/>
          <p:cNvSpPr>
            <a:spLocks noGrp="1" noRot="1" noChangeAspect="1" noChangeArrowheads="1" noTextEdit="1"/>
          </p:cNvSpPr>
          <p:nvPr>
            <p:ph type="sldImg"/>
          </p:nvPr>
        </p:nvSpPr>
        <p:spPr>
          <a:xfrm>
            <a:off x="561975" y="803275"/>
            <a:ext cx="5735638" cy="3227388"/>
          </a:xfrm>
          <a:ln w="12700" cap="flat"/>
        </p:spPr>
      </p:sp>
      <p:sp>
        <p:nvSpPr>
          <p:cNvPr id="28676" name="Rectangle 3"/>
          <p:cNvSpPr>
            <a:spLocks noGrp="1" noChangeArrowheads="1"/>
          </p:cNvSpPr>
          <p:nvPr>
            <p:ph type="body" idx="1"/>
          </p:nvPr>
        </p:nvSpPr>
        <p:spPr>
          <a:xfrm>
            <a:off x="947738" y="4365625"/>
            <a:ext cx="4975225" cy="3878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a:p>
        </p:txBody>
      </p:sp>
    </p:spTree>
    <p:extLst>
      <p:ext uri="{BB962C8B-B14F-4D97-AF65-F5344CB8AC3E}">
        <p14:creationId xmlns:p14="http://schemas.microsoft.com/office/powerpoint/2010/main" val="1898461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05B253E-2E3C-40D3-8D9B-82EA613EA94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51580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10C2CCB-10FB-4F4F-BE21-2E344DF518A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4819" name="Rectangle 2"/>
          <p:cNvSpPr>
            <a:spLocks noGrp="1" noRot="1" noChangeAspect="1" noChangeArrowheads="1" noTextEdit="1"/>
          </p:cNvSpPr>
          <p:nvPr>
            <p:ph type="sldImg"/>
          </p:nvPr>
        </p:nvSpPr>
        <p:spPr>
          <a:xfrm>
            <a:off x="561975" y="803275"/>
            <a:ext cx="5735638" cy="3227388"/>
          </a:xfrm>
          <a:ln w="12700" cap="flat"/>
        </p:spPr>
      </p:sp>
      <p:sp>
        <p:nvSpPr>
          <p:cNvPr id="34820" name="Rectangle 3"/>
          <p:cNvSpPr>
            <a:spLocks noGrp="1" noChangeArrowheads="1"/>
          </p:cNvSpPr>
          <p:nvPr>
            <p:ph type="body" idx="1"/>
          </p:nvPr>
        </p:nvSpPr>
        <p:spPr>
          <a:xfrm>
            <a:off x="947738" y="4365625"/>
            <a:ext cx="4975225" cy="3878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a:p>
        </p:txBody>
      </p:sp>
    </p:spTree>
    <p:extLst>
      <p:ext uri="{BB962C8B-B14F-4D97-AF65-F5344CB8AC3E}">
        <p14:creationId xmlns:p14="http://schemas.microsoft.com/office/powerpoint/2010/main" val="1338903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A4BCEAB-02F8-4CE1-9A4F-7CA9134ACAD6}"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6867" name="Rectangle 2"/>
          <p:cNvSpPr>
            <a:spLocks noGrp="1" noRot="1" noChangeAspect="1" noChangeArrowheads="1" noTextEdit="1"/>
          </p:cNvSpPr>
          <p:nvPr>
            <p:ph type="sldImg"/>
          </p:nvPr>
        </p:nvSpPr>
        <p:spPr>
          <a:xfrm>
            <a:off x="561975" y="803275"/>
            <a:ext cx="5735638" cy="3227388"/>
          </a:xfrm>
          <a:ln w="12700" cap="flat"/>
        </p:spPr>
      </p:sp>
      <p:sp>
        <p:nvSpPr>
          <p:cNvPr id="36868" name="Rectangle 3"/>
          <p:cNvSpPr>
            <a:spLocks noGrp="1" noChangeArrowheads="1"/>
          </p:cNvSpPr>
          <p:nvPr>
            <p:ph type="body" idx="1"/>
          </p:nvPr>
        </p:nvSpPr>
        <p:spPr>
          <a:xfrm>
            <a:off x="947738" y="4365625"/>
            <a:ext cx="4975225" cy="3878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a:p>
        </p:txBody>
      </p:sp>
    </p:spTree>
    <p:extLst>
      <p:ext uri="{BB962C8B-B14F-4D97-AF65-F5344CB8AC3E}">
        <p14:creationId xmlns:p14="http://schemas.microsoft.com/office/powerpoint/2010/main" val="1798622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ACADA8D-0530-4EF5-96C2-589F4CAADCA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0382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2</a:t>
            </a:fld>
            <a:endParaRPr lang="en-US"/>
          </a:p>
        </p:txBody>
      </p:sp>
    </p:spTree>
    <p:extLst>
      <p:ext uri="{BB962C8B-B14F-4D97-AF65-F5344CB8AC3E}">
        <p14:creationId xmlns:p14="http://schemas.microsoft.com/office/powerpoint/2010/main" val="3907958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DCFBDD0-F14F-4DE9-BE2E-BEAA2C95B3B0}"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79215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A75864C-791B-439D-AC7D-54BEAE3B965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30520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E54B404-2543-4B79-A941-ED2FD20CE94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50996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B4FFD4-0A5B-46E2-B0D8-A4BCCD72461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89676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3</a:t>
            </a:fld>
            <a:endParaRPr lang="en-US"/>
          </a:p>
        </p:txBody>
      </p:sp>
    </p:spTree>
    <p:extLst>
      <p:ext uri="{BB962C8B-B14F-4D97-AF65-F5344CB8AC3E}">
        <p14:creationId xmlns:p14="http://schemas.microsoft.com/office/powerpoint/2010/main" val="2485397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4</a:t>
            </a:fld>
            <a:endParaRPr lang="en-US"/>
          </a:p>
        </p:txBody>
      </p:sp>
    </p:spTree>
    <p:extLst>
      <p:ext uri="{BB962C8B-B14F-4D97-AF65-F5344CB8AC3E}">
        <p14:creationId xmlns:p14="http://schemas.microsoft.com/office/powerpoint/2010/main" val="1179885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884B0-4EF4-4856-9898-D18B089229FB}" type="slidenum">
              <a:rPr lang="en-US" smtClean="0"/>
              <a:t>5</a:t>
            </a:fld>
            <a:endParaRPr lang="en-US"/>
          </a:p>
        </p:txBody>
      </p:sp>
    </p:spTree>
    <p:extLst>
      <p:ext uri="{BB962C8B-B14F-4D97-AF65-F5344CB8AC3E}">
        <p14:creationId xmlns:p14="http://schemas.microsoft.com/office/powerpoint/2010/main" val="2084210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BD9F38F-AC4E-4F38-99E1-4426ADE036F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52464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AF0AED6-C061-4FAE-B0C2-1B0FDF88C32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67" name="Rectangle 2"/>
          <p:cNvSpPr>
            <a:spLocks noGrp="1" noRot="1" noChangeAspect="1" noChangeArrowheads="1" noTextEdit="1"/>
          </p:cNvSpPr>
          <p:nvPr>
            <p:ph type="sldImg"/>
          </p:nvPr>
        </p:nvSpPr>
        <p:spPr>
          <a:xfrm>
            <a:off x="371475" y="696913"/>
            <a:ext cx="6115050" cy="3440112"/>
          </a:xfrm>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09402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44E8007-314F-41FA-8D8E-5988F4A7A751}"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8073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1CB9575-1267-4AAD-9351-E29C7059063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88005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A8AD-BBE2-4183-9D81-ECDA799B8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171AFB4-99D1-4F28-B830-DEBE10AF54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78E2B5-7EBD-43B4-A49A-D0DBCA1E117D}"/>
              </a:ext>
            </a:extLst>
          </p:cNvPr>
          <p:cNvSpPr>
            <a:spLocks noGrp="1"/>
          </p:cNvSpPr>
          <p:nvPr>
            <p:ph type="dt" sz="half" idx="10"/>
          </p:nvPr>
        </p:nvSpPr>
        <p:spPr/>
        <p:txBody>
          <a:bodyPr/>
          <a:lstStyle/>
          <a:p>
            <a:fld id="{A2016648-33A1-4421-A2B6-FC9E7D1A1BB7}" type="datetimeFigureOut">
              <a:rPr lang="en-GB" smtClean="0"/>
              <a:t>24/01/2025</a:t>
            </a:fld>
            <a:endParaRPr lang="en-GB"/>
          </a:p>
        </p:txBody>
      </p:sp>
      <p:sp>
        <p:nvSpPr>
          <p:cNvPr id="5" name="Footer Placeholder 4">
            <a:extLst>
              <a:ext uri="{FF2B5EF4-FFF2-40B4-BE49-F238E27FC236}">
                <a16:creationId xmlns:a16="http://schemas.microsoft.com/office/drawing/2014/main" id="{76963EBD-4BC6-44B5-8F5D-D48808018E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E5FB83-76DA-4336-95BC-56A172EF0CBA}"/>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26219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E492-9F0A-4B18-B03C-EE0A44AD3C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6A2A5A-58F4-4252-B9FE-C2E1ED04FE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B4549D-4243-41C6-A5E0-931EF4648889}"/>
              </a:ext>
            </a:extLst>
          </p:cNvPr>
          <p:cNvSpPr>
            <a:spLocks noGrp="1"/>
          </p:cNvSpPr>
          <p:nvPr>
            <p:ph type="dt" sz="half" idx="10"/>
          </p:nvPr>
        </p:nvSpPr>
        <p:spPr/>
        <p:txBody>
          <a:bodyPr/>
          <a:lstStyle/>
          <a:p>
            <a:fld id="{A2016648-33A1-4421-A2B6-FC9E7D1A1BB7}" type="datetimeFigureOut">
              <a:rPr lang="en-GB" smtClean="0"/>
              <a:t>24/01/2025</a:t>
            </a:fld>
            <a:endParaRPr lang="en-GB"/>
          </a:p>
        </p:txBody>
      </p:sp>
      <p:sp>
        <p:nvSpPr>
          <p:cNvPr id="5" name="Footer Placeholder 4">
            <a:extLst>
              <a:ext uri="{FF2B5EF4-FFF2-40B4-BE49-F238E27FC236}">
                <a16:creationId xmlns:a16="http://schemas.microsoft.com/office/drawing/2014/main" id="{243ADF90-CF89-48DE-A408-10ECE72186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29482C-0DF7-46D6-92DD-85766160DC1A}"/>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194606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7FC281-67A1-491A-A83E-7B817E6913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CAE0F8-590B-40B2-8787-F283B9FE31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967323-7634-4F80-AC7E-7964F8B323A7}"/>
              </a:ext>
            </a:extLst>
          </p:cNvPr>
          <p:cNvSpPr>
            <a:spLocks noGrp="1"/>
          </p:cNvSpPr>
          <p:nvPr>
            <p:ph type="dt" sz="half" idx="10"/>
          </p:nvPr>
        </p:nvSpPr>
        <p:spPr/>
        <p:txBody>
          <a:bodyPr/>
          <a:lstStyle/>
          <a:p>
            <a:fld id="{A2016648-33A1-4421-A2B6-FC9E7D1A1BB7}" type="datetimeFigureOut">
              <a:rPr lang="en-GB" smtClean="0"/>
              <a:t>24/01/2025</a:t>
            </a:fld>
            <a:endParaRPr lang="en-GB"/>
          </a:p>
        </p:txBody>
      </p:sp>
      <p:sp>
        <p:nvSpPr>
          <p:cNvPr id="5" name="Footer Placeholder 4">
            <a:extLst>
              <a:ext uri="{FF2B5EF4-FFF2-40B4-BE49-F238E27FC236}">
                <a16:creationId xmlns:a16="http://schemas.microsoft.com/office/drawing/2014/main" id="{08CBB997-1A51-45A2-A276-F8C7AA3CA3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3C2875-2552-406C-AF10-67A985ECE0D3}"/>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3266948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0A7E1B6-A5E1-4B38-9126-17068A8F3F38}" type="slidenum">
              <a:rPr lang="en-US" altLang="en-US"/>
              <a:pPr>
                <a:defRPr/>
              </a:pPr>
              <a:t>‹#›</a:t>
            </a:fld>
            <a:endParaRPr lang="en-US" altLang="en-US"/>
          </a:p>
        </p:txBody>
      </p:sp>
    </p:spTree>
    <p:extLst>
      <p:ext uri="{BB962C8B-B14F-4D97-AF65-F5344CB8AC3E}">
        <p14:creationId xmlns:p14="http://schemas.microsoft.com/office/powerpoint/2010/main" val="825544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F0AC9A1-BC63-432D-B9E0-81F88CE4DC9E}" type="slidenum">
              <a:rPr lang="en-US" altLang="en-US"/>
              <a:pPr>
                <a:defRPr/>
              </a:pPr>
              <a:t>‹#›</a:t>
            </a:fld>
            <a:endParaRPr lang="en-US" altLang="en-US"/>
          </a:p>
        </p:txBody>
      </p:sp>
    </p:spTree>
    <p:extLst>
      <p:ext uri="{BB962C8B-B14F-4D97-AF65-F5344CB8AC3E}">
        <p14:creationId xmlns:p14="http://schemas.microsoft.com/office/powerpoint/2010/main" val="552194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5244ABF-C5CE-4743-822A-2348A63BCF25}" type="slidenum">
              <a:rPr lang="en-US" altLang="en-US"/>
              <a:pPr>
                <a:defRPr/>
              </a:pPr>
              <a:t>‹#›</a:t>
            </a:fld>
            <a:endParaRPr lang="en-US" altLang="en-US"/>
          </a:p>
        </p:txBody>
      </p:sp>
    </p:spTree>
    <p:extLst>
      <p:ext uri="{BB962C8B-B14F-4D97-AF65-F5344CB8AC3E}">
        <p14:creationId xmlns:p14="http://schemas.microsoft.com/office/powerpoint/2010/main" val="1917697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BAC4526-DC20-4E92-AB52-CB59CC858F41}" type="slidenum">
              <a:rPr lang="en-US" altLang="en-US"/>
              <a:pPr>
                <a:defRPr/>
              </a:pPr>
              <a:t>‹#›</a:t>
            </a:fld>
            <a:endParaRPr lang="en-US" altLang="en-US"/>
          </a:p>
        </p:txBody>
      </p:sp>
    </p:spTree>
    <p:extLst>
      <p:ext uri="{BB962C8B-B14F-4D97-AF65-F5344CB8AC3E}">
        <p14:creationId xmlns:p14="http://schemas.microsoft.com/office/powerpoint/2010/main" val="2541737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90115898-F90D-4339-A6D2-85D9F8C645B8}" type="slidenum">
              <a:rPr lang="en-US" altLang="en-US"/>
              <a:pPr>
                <a:defRPr/>
              </a:pPr>
              <a:t>‹#›</a:t>
            </a:fld>
            <a:endParaRPr lang="en-US" altLang="en-US"/>
          </a:p>
        </p:txBody>
      </p:sp>
    </p:spTree>
    <p:extLst>
      <p:ext uri="{BB962C8B-B14F-4D97-AF65-F5344CB8AC3E}">
        <p14:creationId xmlns:p14="http://schemas.microsoft.com/office/powerpoint/2010/main" val="3636217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6FA40C35-6631-485F-AF2F-925741E6F421}" type="slidenum">
              <a:rPr lang="en-US" altLang="en-US"/>
              <a:pPr>
                <a:defRPr/>
              </a:pPr>
              <a:t>‹#›</a:t>
            </a:fld>
            <a:endParaRPr lang="en-US" altLang="en-US"/>
          </a:p>
        </p:txBody>
      </p:sp>
    </p:spTree>
    <p:extLst>
      <p:ext uri="{BB962C8B-B14F-4D97-AF65-F5344CB8AC3E}">
        <p14:creationId xmlns:p14="http://schemas.microsoft.com/office/powerpoint/2010/main" val="1520902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61244DF8-F815-4709-9883-A77254CBAA24}" type="slidenum">
              <a:rPr lang="en-US" altLang="en-US"/>
              <a:pPr>
                <a:defRPr/>
              </a:pPr>
              <a:t>‹#›</a:t>
            </a:fld>
            <a:endParaRPr lang="en-US" altLang="en-US"/>
          </a:p>
        </p:txBody>
      </p:sp>
    </p:spTree>
    <p:extLst>
      <p:ext uri="{BB962C8B-B14F-4D97-AF65-F5344CB8AC3E}">
        <p14:creationId xmlns:p14="http://schemas.microsoft.com/office/powerpoint/2010/main" val="655614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D322EEFF-77B0-422B-ACA5-F1C2B8403CD4}" type="slidenum">
              <a:rPr lang="en-US" altLang="en-US"/>
              <a:pPr>
                <a:defRPr/>
              </a:pPr>
              <a:t>‹#›</a:t>
            </a:fld>
            <a:endParaRPr lang="en-US" altLang="en-US"/>
          </a:p>
        </p:txBody>
      </p:sp>
    </p:spTree>
    <p:extLst>
      <p:ext uri="{BB962C8B-B14F-4D97-AF65-F5344CB8AC3E}">
        <p14:creationId xmlns:p14="http://schemas.microsoft.com/office/powerpoint/2010/main" val="1367841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B4F9E-BB03-410A-91E9-B7C642801C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EE94F4-4598-4179-AF2D-56E5F912B8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464856-B567-41C1-A1A4-1B3727865D16}"/>
              </a:ext>
            </a:extLst>
          </p:cNvPr>
          <p:cNvSpPr>
            <a:spLocks noGrp="1"/>
          </p:cNvSpPr>
          <p:nvPr>
            <p:ph type="dt" sz="half" idx="10"/>
          </p:nvPr>
        </p:nvSpPr>
        <p:spPr/>
        <p:txBody>
          <a:bodyPr/>
          <a:lstStyle/>
          <a:p>
            <a:fld id="{A2016648-33A1-4421-A2B6-FC9E7D1A1BB7}" type="datetimeFigureOut">
              <a:rPr lang="en-GB" smtClean="0"/>
              <a:t>24/01/2025</a:t>
            </a:fld>
            <a:endParaRPr lang="en-GB"/>
          </a:p>
        </p:txBody>
      </p:sp>
      <p:sp>
        <p:nvSpPr>
          <p:cNvPr id="5" name="Footer Placeholder 4">
            <a:extLst>
              <a:ext uri="{FF2B5EF4-FFF2-40B4-BE49-F238E27FC236}">
                <a16:creationId xmlns:a16="http://schemas.microsoft.com/office/drawing/2014/main" id="{849ECA88-73B5-4103-9BEA-4C7D3E06C2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FD4627-2C0B-4876-97CC-1FEE01916248}"/>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23870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69A75402-682F-45B2-8040-360EE1497749}" type="slidenum">
              <a:rPr lang="en-US" altLang="en-US"/>
              <a:pPr>
                <a:defRPr/>
              </a:pPr>
              <a:t>‹#›</a:t>
            </a:fld>
            <a:endParaRPr lang="en-US" altLang="en-US"/>
          </a:p>
        </p:txBody>
      </p:sp>
    </p:spTree>
    <p:extLst>
      <p:ext uri="{BB962C8B-B14F-4D97-AF65-F5344CB8AC3E}">
        <p14:creationId xmlns:p14="http://schemas.microsoft.com/office/powerpoint/2010/main" val="3261524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E507537D-687D-4F34-B831-40EC48EEEE0F}" type="slidenum">
              <a:rPr lang="en-US" altLang="en-US"/>
              <a:pPr>
                <a:defRPr/>
              </a:pPr>
              <a:t>‹#›</a:t>
            </a:fld>
            <a:endParaRPr lang="en-US" altLang="en-US"/>
          </a:p>
        </p:txBody>
      </p:sp>
    </p:spTree>
    <p:extLst>
      <p:ext uri="{BB962C8B-B14F-4D97-AF65-F5344CB8AC3E}">
        <p14:creationId xmlns:p14="http://schemas.microsoft.com/office/powerpoint/2010/main" val="2068816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3551289-4A91-4D4B-914F-BF236E8B8936}" type="slidenum">
              <a:rPr lang="en-US" altLang="en-US"/>
              <a:pPr>
                <a:defRPr/>
              </a:pPr>
              <a:t>‹#›</a:t>
            </a:fld>
            <a:endParaRPr lang="en-US" altLang="en-US"/>
          </a:p>
        </p:txBody>
      </p:sp>
    </p:spTree>
    <p:extLst>
      <p:ext uri="{BB962C8B-B14F-4D97-AF65-F5344CB8AC3E}">
        <p14:creationId xmlns:p14="http://schemas.microsoft.com/office/powerpoint/2010/main" val="297210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F4C0-10C0-4F35-BFD7-FCDBCF81AC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3342FE1-C3BF-45B4-88DB-A2A2B77487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6C56BC-5F9D-4F50-9FE0-493DC7145528}"/>
              </a:ext>
            </a:extLst>
          </p:cNvPr>
          <p:cNvSpPr>
            <a:spLocks noGrp="1"/>
          </p:cNvSpPr>
          <p:nvPr>
            <p:ph type="dt" sz="half" idx="10"/>
          </p:nvPr>
        </p:nvSpPr>
        <p:spPr/>
        <p:txBody>
          <a:bodyPr/>
          <a:lstStyle/>
          <a:p>
            <a:fld id="{A2016648-33A1-4421-A2B6-FC9E7D1A1BB7}" type="datetimeFigureOut">
              <a:rPr lang="en-GB" smtClean="0"/>
              <a:t>24/01/2025</a:t>
            </a:fld>
            <a:endParaRPr lang="en-GB"/>
          </a:p>
        </p:txBody>
      </p:sp>
      <p:sp>
        <p:nvSpPr>
          <p:cNvPr id="5" name="Footer Placeholder 4">
            <a:extLst>
              <a:ext uri="{FF2B5EF4-FFF2-40B4-BE49-F238E27FC236}">
                <a16:creationId xmlns:a16="http://schemas.microsoft.com/office/drawing/2014/main" id="{75336B80-D236-431A-9B34-4FD1179D0F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AC0F1C-8ABA-4412-9FB5-5C946F0FBB6A}"/>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400408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CC75D-D15E-4B26-808D-45A10BB186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77B3AF-DA87-4D8B-BB45-1467A77141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1D5265-4617-4D44-B38A-4F8177C655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248BF50-0F83-4ED7-9EC0-E63BB167B847}"/>
              </a:ext>
            </a:extLst>
          </p:cNvPr>
          <p:cNvSpPr>
            <a:spLocks noGrp="1"/>
          </p:cNvSpPr>
          <p:nvPr>
            <p:ph type="dt" sz="half" idx="10"/>
          </p:nvPr>
        </p:nvSpPr>
        <p:spPr/>
        <p:txBody>
          <a:bodyPr/>
          <a:lstStyle/>
          <a:p>
            <a:fld id="{A2016648-33A1-4421-A2B6-FC9E7D1A1BB7}" type="datetimeFigureOut">
              <a:rPr lang="en-GB" smtClean="0"/>
              <a:t>24/01/2025</a:t>
            </a:fld>
            <a:endParaRPr lang="en-GB"/>
          </a:p>
        </p:txBody>
      </p:sp>
      <p:sp>
        <p:nvSpPr>
          <p:cNvPr id="6" name="Footer Placeholder 5">
            <a:extLst>
              <a:ext uri="{FF2B5EF4-FFF2-40B4-BE49-F238E27FC236}">
                <a16:creationId xmlns:a16="http://schemas.microsoft.com/office/drawing/2014/main" id="{63D2572D-0719-4886-B647-20C932FA72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03B5E1-843B-430D-BB39-2BA8BE844129}"/>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399032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49D7D-0769-49D2-8288-F5971DFEC6F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F38AC2-45E1-4306-8C1F-403221700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4AF24A-FCB2-467A-B234-D3542C1730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BB1028-8AC3-4778-948C-BA768ED97A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952EC7-F8B6-42FF-81AD-8AFEC4B24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23FB8E-7EDA-4C2A-9EEC-72BDF52BE2BB}"/>
              </a:ext>
            </a:extLst>
          </p:cNvPr>
          <p:cNvSpPr>
            <a:spLocks noGrp="1"/>
          </p:cNvSpPr>
          <p:nvPr>
            <p:ph type="dt" sz="half" idx="10"/>
          </p:nvPr>
        </p:nvSpPr>
        <p:spPr/>
        <p:txBody>
          <a:bodyPr/>
          <a:lstStyle/>
          <a:p>
            <a:fld id="{A2016648-33A1-4421-A2B6-FC9E7D1A1BB7}" type="datetimeFigureOut">
              <a:rPr lang="en-GB" smtClean="0"/>
              <a:t>24/01/2025</a:t>
            </a:fld>
            <a:endParaRPr lang="en-GB"/>
          </a:p>
        </p:txBody>
      </p:sp>
      <p:sp>
        <p:nvSpPr>
          <p:cNvPr id="8" name="Footer Placeholder 7">
            <a:extLst>
              <a:ext uri="{FF2B5EF4-FFF2-40B4-BE49-F238E27FC236}">
                <a16:creationId xmlns:a16="http://schemas.microsoft.com/office/drawing/2014/main" id="{32EF406E-6B7B-49F6-A928-A0073778EA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CD0C9DD-851C-4834-84B0-0FD9BD88CEB6}"/>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4039382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A03D-0597-4FDD-AA40-32320516B0E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FCDC33-49D4-4941-8070-C1CA78FCDA0F}"/>
              </a:ext>
            </a:extLst>
          </p:cNvPr>
          <p:cNvSpPr>
            <a:spLocks noGrp="1"/>
          </p:cNvSpPr>
          <p:nvPr>
            <p:ph type="dt" sz="half" idx="10"/>
          </p:nvPr>
        </p:nvSpPr>
        <p:spPr/>
        <p:txBody>
          <a:bodyPr/>
          <a:lstStyle/>
          <a:p>
            <a:fld id="{A2016648-33A1-4421-A2B6-FC9E7D1A1BB7}" type="datetimeFigureOut">
              <a:rPr lang="en-GB" smtClean="0"/>
              <a:t>24/01/2025</a:t>
            </a:fld>
            <a:endParaRPr lang="en-GB"/>
          </a:p>
        </p:txBody>
      </p:sp>
      <p:sp>
        <p:nvSpPr>
          <p:cNvPr id="4" name="Footer Placeholder 3">
            <a:extLst>
              <a:ext uri="{FF2B5EF4-FFF2-40B4-BE49-F238E27FC236}">
                <a16:creationId xmlns:a16="http://schemas.microsoft.com/office/drawing/2014/main" id="{5953E6B8-F56D-4069-9BD9-60DF9CF2774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8F9F1F3-EFAB-479C-A4BA-EC01A383FAAA}"/>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220630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FFEFA9-D5E8-47D4-8C0F-DAFAC5E2BDE8}"/>
              </a:ext>
            </a:extLst>
          </p:cNvPr>
          <p:cNvSpPr>
            <a:spLocks noGrp="1"/>
          </p:cNvSpPr>
          <p:nvPr>
            <p:ph type="dt" sz="half" idx="10"/>
          </p:nvPr>
        </p:nvSpPr>
        <p:spPr/>
        <p:txBody>
          <a:bodyPr/>
          <a:lstStyle/>
          <a:p>
            <a:fld id="{A2016648-33A1-4421-A2B6-FC9E7D1A1BB7}" type="datetimeFigureOut">
              <a:rPr lang="en-GB" smtClean="0"/>
              <a:t>24/01/2025</a:t>
            </a:fld>
            <a:endParaRPr lang="en-GB"/>
          </a:p>
        </p:txBody>
      </p:sp>
      <p:sp>
        <p:nvSpPr>
          <p:cNvPr id="3" name="Footer Placeholder 2">
            <a:extLst>
              <a:ext uri="{FF2B5EF4-FFF2-40B4-BE49-F238E27FC236}">
                <a16:creationId xmlns:a16="http://schemas.microsoft.com/office/drawing/2014/main" id="{E396DCFC-50A7-47F0-9378-541B2A1F3F4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97A6F-18FA-4629-A46C-7B7ECC5CDADC}"/>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121887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D60D-3A6D-4F0D-895E-F9284578FF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2C03199-B23A-4CBF-AF19-B2358D88E3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9619484-6C90-425F-9832-11A54D38A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45EAB5-EC8D-48B2-A8CA-A66D4D458344}"/>
              </a:ext>
            </a:extLst>
          </p:cNvPr>
          <p:cNvSpPr>
            <a:spLocks noGrp="1"/>
          </p:cNvSpPr>
          <p:nvPr>
            <p:ph type="dt" sz="half" idx="10"/>
          </p:nvPr>
        </p:nvSpPr>
        <p:spPr/>
        <p:txBody>
          <a:bodyPr/>
          <a:lstStyle/>
          <a:p>
            <a:fld id="{A2016648-33A1-4421-A2B6-FC9E7D1A1BB7}" type="datetimeFigureOut">
              <a:rPr lang="en-GB" smtClean="0"/>
              <a:t>24/01/2025</a:t>
            </a:fld>
            <a:endParaRPr lang="en-GB"/>
          </a:p>
        </p:txBody>
      </p:sp>
      <p:sp>
        <p:nvSpPr>
          <p:cNvPr id="6" name="Footer Placeholder 5">
            <a:extLst>
              <a:ext uri="{FF2B5EF4-FFF2-40B4-BE49-F238E27FC236}">
                <a16:creationId xmlns:a16="http://schemas.microsoft.com/office/drawing/2014/main" id="{822B196D-E309-43EA-8A11-60233D8A44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399EAD-1664-4C56-B397-9B0B4340650B}"/>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267545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AA5B-291A-4739-8628-305698EB8A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C6ED256-D119-4B87-A391-408796BD63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EE5B342-F06C-4C18-9494-9696ABB01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C73C44-A060-4E12-8DE8-F70F24A18463}"/>
              </a:ext>
            </a:extLst>
          </p:cNvPr>
          <p:cNvSpPr>
            <a:spLocks noGrp="1"/>
          </p:cNvSpPr>
          <p:nvPr>
            <p:ph type="dt" sz="half" idx="10"/>
          </p:nvPr>
        </p:nvSpPr>
        <p:spPr/>
        <p:txBody>
          <a:bodyPr/>
          <a:lstStyle/>
          <a:p>
            <a:fld id="{A2016648-33A1-4421-A2B6-FC9E7D1A1BB7}" type="datetimeFigureOut">
              <a:rPr lang="en-GB" smtClean="0"/>
              <a:t>24/01/2025</a:t>
            </a:fld>
            <a:endParaRPr lang="en-GB"/>
          </a:p>
        </p:txBody>
      </p:sp>
      <p:sp>
        <p:nvSpPr>
          <p:cNvPr id="6" name="Footer Placeholder 5">
            <a:extLst>
              <a:ext uri="{FF2B5EF4-FFF2-40B4-BE49-F238E27FC236}">
                <a16:creationId xmlns:a16="http://schemas.microsoft.com/office/drawing/2014/main" id="{CBBB968C-EAA5-46EF-99FF-AC4A68FF4D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1C4588A-69A3-42E2-8248-0D9574BF161D}"/>
              </a:ext>
            </a:extLst>
          </p:cNvPr>
          <p:cNvSpPr>
            <a:spLocks noGrp="1"/>
          </p:cNvSpPr>
          <p:nvPr>
            <p:ph type="sldNum" sz="quarter" idx="12"/>
          </p:nvPr>
        </p:nvSpPr>
        <p:spPr/>
        <p:txBody>
          <a:bodyPr/>
          <a:lstStyle/>
          <a:p>
            <a:fld id="{C1CAFC76-1553-4678-BDB3-77587A1CA3C2}" type="slidenum">
              <a:rPr lang="en-GB" smtClean="0"/>
              <a:t>‹#›</a:t>
            </a:fld>
            <a:endParaRPr lang="en-GB"/>
          </a:p>
        </p:txBody>
      </p:sp>
    </p:spTree>
    <p:extLst>
      <p:ext uri="{BB962C8B-B14F-4D97-AF65-F5344CB8AC3E}">
        <p14:creationId xmlns:p14="http://schemas.microsoft.com/office/powerpoint/2010/main" val="305269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EBE3BE-52A3-4755-8C27-4FBA8ADA7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BEC0AC-C051-47B0-B5DB-0552AD52A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128AAF-609E-44E4-BD03-F0130FA5A1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16648-33A1-4421-A2B6-FC9E7D1A1BB7}" type="datetimeFigureOut">
              <a:rPr lang="en-GB" smtClean="0"/>
              <a:t>24/01/2025</a:t>
            </a:fld>
            <a:endParaRPr lang="en-GB"/>
          </a:p>
        </p:txBody>
      </p:sp>
      <p:sp>
        <p:nvSpPr>
          <p:cNvPr id="5" name="Footer Placeholder 4">
            <a:extLst>
              <a:ext uri="{FF2B5EF4-FFF2-40B4-BE49-F238E27FC236}">
                <a16:creationId xmlns:a16="http://schemas.microsoft.com/office/drawing/2014/main" id="{22A2BF70-5279-4E00-9FC8-05F5F0B30F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1B034A8-46B4-4898-80E5-674C936B44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AFC76-1553-4678-BDB3-77587A1CA3C2}" type="slidenum">
              <a:rPr lang="en-GB" smtClean="0"/>
              <a:t>‹#›</a:t>
            </a:fld>
            <a:endParaRPr lang="en-GB"/>
          </a:p>
        </p:txBody>
      </p:sp>
    </p:spTree>
    <p:extLst>
      <p:ext uri="{BB962C8B-B14F-4D97-AF65-F5344CB8AC3E}">
        <p14:creationId xmlns:p14="http://schemas.microsoft.com/office/powerpoint/2010/main" val="1039589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4165600" y="64008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8737600" y="64008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1BE11D9-45EC-417A-8D28-73F18D8DA6E4}" type="slidenum">
              <a:rPr lang="en-US" altLang="en-US"/>
              <a:pPr>
                <a:defRPr/>
              </a:pPr>
              <a:t>‹#›</a:t>
            </a:fld>
            <a:endParaRPr lang="en-US" altLang="en-US"/>
          </a:p>
        </p:txBody>
      </p:sp>
      <p:sp>
        <p:nvSpPr>
          <p:cNvPr id="1028" name="Text Box 7"/>
          <p:cNvSpPr txBox="1">
            <a:spLocks noChangeArrowheads="1"/>
          </p:cNvSpPr>
          <p:nvPr/>
        </p:nvSpPr>
        <p:spPr bwMode="auto">
          <a:xfrm>
            <a:off x="0" y="1"/>
            <a:ext cx="12192000" cy="466725"/>
          </a:xfrm>
          <a:prstGeom prst="rect">
            <a:avLst/>
          </a:prstGeom>
          <a:solidFill>
            <a:srgbClr val="BEDCF8"/>
          </a:solidFill>
          <a:ln w="9525">
            <a:solidFill>
              <a:schemeClr val="tx1"/>
            </a:solidFill>
            <a:miter lim="800000"/>
            <a:headEnd/>
            <a:tailEn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en-US" altLang="en-US" sz="2400"/>
              <a:t>Data modeling using the entity-relationship model</a:t>
            </a:r>
          </a:p>
        </p:txBody>
      </p:sp>
    </p:spTree>
    <p:extLst>
      <p:ext uri="{BB962C8B-B14F-4D97-AF65-F5344CB8AC3E}">
        <p14:creationId xmlns:p14="http://schemas.microsoft.com/office/powerpoint/2010/main" val="4106336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84B96B9-B227-4186-9F74-FFB29540E622}"/>
              </a:ext>
            </a:extLst>
          </p:cNvPr>
          <p:cNvSpPr txBox="1">
            <a:spLocks/>
          </p:cNvSpPr>
          <p:nvPr/>
        </p:nvSpPr>
        <p:spPr>
          <a:xfrm>
            <a:off x="1602107" y="343740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dirty="0"/>
              <a:t> </a:t>
            </a:r>
          </a:p>
          <a:p>
            <a:pPr algn="r"/>
            <a:r>
              <a:rPr lang="en-GB" sz="2000" dirty="0"/>
              <a:t>(Programme : BSCS2:2 )</a:t>
            </a:r>
          </a:p>
        </p:txBody>
      </p:sp>
      <p:sp>
        <p:nvSpPr>
          <p:cNvPr id="13" name="Title 1">
            <a:extLst>
              <a:ext uri="{FF2B5EF4-FFF2-40B4-BE49-F238E27FC236}">
                <a16:creationId xmlns:a16="http://schemas.microsoft.com/office/drawing/2014/main" id="{3FDEB95C-922A-4DB8-B0DD-6A82EC445266}"/>
              </a:ext>
            </a:extLst>
          </p:cNvPr>
          <p:cNvSpPr txBox="1">
            <a:spLocks/>
          </p:cNvSpPr>
          <p:nvPr/>
        </p:nvSpPr>
        <p:spPr>
          <a:xfrm>
            <a:off x="9517240" y="6383085"/>
            <a:ext cx="2617365" cy="4403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20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09D9FC14-D738-4B68-BE86-D80F215E6D6C}"/>
              </a:ext>
            </a:extLst>
          </p:cNvPr>
          <p:cNvSpPr txBox="1"/>
          <p:nvPr/>
        </p:nvSpPr>
        <p:spPr>
          <a:xfrm>
            <a:off x="1" y="5434956"/>
            <a:ext cx="5618920" cy="1621505"/>
          </a:xfrm>
          <a:prstGeom prst="rect">
            <a:avLst/>
          </a:prstGeom>
          <a:solidFill>
            <a:schemeClr val="bg1">
              <a:lumMod val="95000"/>
            </a:schemeClr>
          </a:solidFill>
          <a:ln>
            <a:solidFill>
              <a:schemeClr val="bg1">
                <a:lumMod val="95000"/>
              </a:schemeClr>
            </a:solidFill>
          </a:ln>
        </p:spPr>
        <p:txBody>
          <a:bodyPr wrap="square" rtlCol="0">
            <a:spAutoFit/>
          </a:bodyPr>
          <a:lstStyle/>
          <a:p>
            <a:endParaRPr lang="en-US" dirty="0"/>
          </a:p>
        </p:txBody>
      </p:sp>
      <p:sp>
        <p:nvSpPr>
          <p:cNvPr id="11" name="Title 1">
            <a:extLst>
              <a:ext uri="{FF2B5EF4-FFF2-40B4-BE49-F238E27FC236}">
                <a16:creationId xmlns:a16="http://schemas.microsoft.com/office/drawing/2014/main" id="{1123E54C-4AB1-4E27-A3A3-0E7904539599}"/>
              </a:ext>
            </a:extLst>
          </p:cNvPr>
          <p:cNvSpPr txBox="1">
            <a:spLocks/>
          </p:cNvSpPr>
          <p:nvPr/>
        </p:nvSpPr>
        <p:spPr>
          <a:xfrm>
            <a:off x="1602107" y="4912400"/>
            <a:ext cx="7227568" cy="1786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t>Mr. </a:t>
            </a:r>
            <a:r>
              <a:rPr lang="en-GB" sz="3200" b="1" dirty="0" err="1"/>
              <a:t>Kubanja</a:t>
            </a:r>
            <a:r>
              <a:rPr lang="en-GB" sz="3200" b="1" dirty="0"/>
              <a:t> Martin </a:t>
            </a:r>
          </a:p>
          <a:p>
            <a:r>
              <a:rPr lang="en-GB" sz="3200" b="1" dirty="0">
                <a:solidFill>
                  <a:schemeClr val="bg2">
                    <a:lumMod val="25000"/>
                  </a:schemeClr>
                </a:solidFill>
              </a:rPr>
              <a:t>Tel: 0782845409    </a:t>
            </a:r>
          </a:p>
          <a:p>
            <a:r>
              <a:rPr lang="en-GB" sz="3200" b="1" dirty="0">
                <a:solidFill>
                  <a:schemeClr val="bg2">
                    <a:lumMod val="25000"/>
                  </a:schemeClr>
                </a:solidFill>
              </a:rPr>
              <a:t>Email : mkubanja@gmail.com</a:t>
            </a:r>
            <a:endParaRPr lang="en-GB" sz="2000" b="1" dirty="0">
              <a:solidFill>
                <a:schemeClr val="bg2">
                  <a:lumMod val="25000"/>
                </a:schemeClr>
              </a:solidFill>
            </a:endParaRPr>
          </a:p>
          <a:p>
            <a:r>
              <a:rPr lang="en-GB" sz="2600" b="1" dirty="0">
                <a:solidFill>
                  <a:srgbClr val="002060"/>
                </a:solidFill>
              </a:rPr>
              <a:t>Department of Computing &amp; Technology</a:t>
            </a:r>
          </a:p>
        </p:txBody>
      </p:sp>
      <p:pic>
        <p:nvPicPr>
          <p:cNvPr id="3" name="Picture 2">
            <a:extLst>
              <a:ext uri="{FF2B5EF4-FFF2-40B4-BE49-F238E27FC236}">
                <a16:creationId xmlns:a16="http://schemas.microsoft.com/office/drawing/2014/main" id="{DD5E6C00-B269-92E8-D7E2-C89974472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5625" y="34595"/>
            <a:ext cx="4036376" cy="13186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0A90913-4F94-0B9E-1884-ADC1872A44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95" y="238004"/>
            <a:ext cx="2397008" cy="519572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D70CB0C-D142-869E-84B5-745E6CFAE5BE}"/>
              </a:ext>
            </a:extLst>
          </p:cNvPr>
          <p:cNvSpPr>
            <a:spLocks noGrp="1"/>
          </p:cNvSpPr>
          <p:nvPr>
            <p:ph type="title"/>
          </p:nvPr>
        </p:nvSpPr>
        <p:spPr/>
        <p:txBody>
          <a:bodyPr/>
          <a:lstStyle/>
          <a:p>
            <a:endParaRPr lang="en-US" dirty="0"/>
          </a:p>
        </p:txBody>
      </p:sp>
      <p:sp>
        <p:nvSpPr>
          <p:cNvPr id="6" name="Title 1">
            <a:extLst>
              <a:ext uri="{FF2B5EF4-FFF2-40B4-BE49-F238E27FC236}">
                <a16:creationId xmlns:a16="http://schemas.microsoft.com/office/drawing/2014/main" id="{922A5773-4A0C-BED5-1290-51E3D8C97594}"/>
              </a:ext>
            </a:extLst>
          </p:cNvPr>
          <p:cNvSpPr txBox="1">
            <a:spLocks/>
          </p:cNvSpPr>
          <p:nvPr/>
        </p:nvSpPr>
        <p:spPr>
          <a:xfrm>
            <a:off x="2366012" y="2171786"/>
            <a:ext cx="9825987" cy="1325563"/>
          </a:xfrm>
          <a:prstGeom prst="rect">
            <a:avLst/>
          </a:prstGeom>
          <a:solidFill>
            <a:srgbClr val="00206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bg1"/>
                </a:solidFill>
              </a:rPr>
              <a:t> Database Programming  </a:t>
            </a:r>
            <a:endParaRPr lang="en-GB" sz="6000" dirty="0">
              <a:solidFill>
                <a:schemeClr val="bg1"/>
              </a:solidFill>
            </a:endParaRPr>
          </a:p>
        </p:txBody>
      </p:sp>
    </p:spTree>
    <p:extLst>
      <p:ext uri="{BB962C8B-B14F-4D97-AF65-F5344CB8AC3E}">
        <p14:creationId xmlns:p14="http://schemas.microsoft.com/office/powerpoint/2010/main" val="2857057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1400">
              <a:solidFill>
                <a:srgbClr val="000000"/>
              </a:solidFill>
            </a:endParaRPr>
          </a:p>
        </p:txBody>
      </p:sp>
      <p:sp>
        <p:nvSpPr>
          <p:cNvPr id="1229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B1E9D418-24C2-453A-8501-6C800E73774C}" type="slidenum">
              <a:rPr lang="en-US" altLang="en-US" sz="1400">
                <a:solidFill>
                  <a:srgbClr val="000000"/>
                </a:solidFill>
              </a:rPr>
              <a:pPr eaLnBrk="0" fontAlgn="base" hangingPunct="0">
                <a:spcBef>
                  <a:spcPct val="0"/>
                </a:spcBef>
                <a:spcAft>
                  <a:spcPct val="0"/>
                </a:spcAft>
              </a:pPr>
              <a:t>10</a:t>
            </a:fld>
            <a:endParaRPr lang="en-US" altLang="en-US" sz="1400">
              <a:solidFill>
                <a:srgbClr val="000000"/>
              </a:solidFill>
            </a:endParaRPr>
          </a:p>
        </p:txBody>
      </p:sp>
      <p:sp>
        <p:nvSpPr>
          <p:cNvPr id="12292" name="Text Box 2050"/>
          <p:cNvSpPr txBox="1">
            <a:spLocks noChangeArrowheads="1"/>
          </p:cNvSpPr>
          <p:nvPr/>
        </p:nvSpPr>
        <p:spPr bwMode="auto">
          <a:xfrm>
            <a:off x="400050" y="609600"/>
            <a:ext cx="11487150" cy="584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b="1" dirty="0">
                <a:solidFill>
                  <a:srgbClr val="000000"/>
                </a:solidFill>
              </a:rPr>
              <a:t>Entity-relationship model (ER model)</a:t>
            </a:r>
            <a:endParaRPr lang="en-US" altLang="en-US" dirty="0">
              <a:solidFill>
                <a:srgbClr val="000000"/>
              </a:solidFill>
            </a:endParaRPr>
          </a:p>
          <a:p>
            <a:pPr eaLnBrk="0" fontAlgn="base" hangingPunct="0">
              <a:spcBef>
                <a:spcPct val="50000"/>
              </a:spcBef>
              <a:spcAft>
                <a:spcPct val="0"/>
              </a:spcAft>
            </a:pPr>
            <a:r>
              <a:rPr lang="en-US" altLang="en-US" sz="2800" dirty="0">
                <a:solidFill>
                  <a:srgbClr val="000000"/>
                </a:solidFill>
              </a:rPr>
              <a:t>ER model:</a:t>
            </a:r>
          </a:p>
          <a:p>
            <a:pPr eaLnBrk="0" fontAlgn="base" hangingPunct="0">
              <a:spcBef>
                <a:spcPct val="0"/>
              </a:spcBef>
              <a:spcAft>
                <a:spcPct val="0"/>
              </a:spcAft>
              <a:buFontTx/>
              <a:buChar char="•"/>
            </a:pPr>
            <a:r>
              <a:rPr lang="en-US" altLang="en-US" sz="2800" dirty="0">
                <a:solidFill>
                  <a:srgbClr val="000000"/>
                </a:solidFill>
              </a:rPr>
              <a:t>Used  to depict graphically a database design before it is actually implemented. </a:t>
            </a:r>
            <a:r>
              <a:rPr lang="en-US" altLang="en-US" sz="2800" dirty="0" err="1">
                <a:solidFill>
                  <a:srgbClr val="000000"/>
                </a:solidFill>
              </a:rPr>
              <a:t>ie</a:t>
            </a:r>
            <a:r>
              <a:rPr lang="en-US" altLang="en-US" sz="2800" dirty="0">
                <a:solidFill>
                  <a:srgbClr val="000000"/>
                </a:solidFill>
              </a:rPr>
              <a:t> relationships among system entities</a:t>
            </a:r>
            <a:endParaRPr lang="en-US" altLang="en-US" sz="2800" dirty="0">
              <a:solidFill>
                <a:srgbClr val="808080"/>
              </a:solidFill>
            </a:endParaRPr>
          </a:p>
          <a:p>
            <a:pPr eaLnBrk="0" fontAlgn="base" hangingPunct="0">
              <a:spcBef>
                <a:spcPct val="0"/>
              </a:spcBef>
              <a:spcAft>
                <a:spcPct val="0"/>
              </a:spcAft>
              <a:buFontTx/>
              <a:buChar char="•"/>
            </a:pPr>
            <a:endParaRPr lang="en-US" altLang="en-US" sz="2800" dirty="0">
              <a:solidFill>
                <a:srgbClr val="000000"/>
              </a:solidFill>
            </a:endParaRPr>
          </a:p>
          <a:p>
            <a:pPr eaLnBrk="0" fontAlgn="base" hangingPunct="0">
              <a:spcBef>
                <a:spcPct val="0"/>
              </a:spcBef>
              <a:spcAft>
                <a:spcPct val="0"/>
              </a:spcAft>
              <a:buFontTx/>
              <a:buChar char="•"/>
            </a:pPr>
            <a:r>
              <a:rPr lang="en-US" altLang="en-US" sz="2800" dirty="0">
                <a:solidFill>
                  <a:srgbClr val="000000"/>
                </a:solidFill>
              </a:rPr>
              <a:t>It includes detailed descriptions of </a:t>
            </a:r>
          </a:p>
          <a:p>
            <a:pPr lvl="2" eaLnBrk="0" fontAlgn="base" hangingPunct="0">
              <a:spcBef>
                <a:spcPct val="0"/>
              </a:spcBef>
              <a:spcAft>
                <a:spcPct val="0"/>
              </a:spcAft>
              <a:buFontTx/>
              <a:buChar char="•"/>
            </a:pPr>
            <a:r>
              <a:rPr lang="en-US" altLang="en-US" sz="2800" dirty="0">
                <a:solidFill>
                  <a:srgbClr val="000000"/>
                </a:solidFill>
              </a:rPr>
              <a:t>Entity,  ( </a:t>
            </a:r>
            <a:r>
              <a:rPr lang="en-US" altLang="en-US" sz="2800" dirty="0" err="1">
                <a:solidFill>
                  <a:srgbClr val="000000"/>
                </a:solidFill>
              </a:rPr>
              <a:t>xters</a:t>
            </a:r>
            <a:r>
              <a:rPr lang="en-US" altLang="en-US" sz="2800" dirty="0">
                <a:solidFill>
                  <a:srgbClr val="000000"/>
                </a:solidFill>
              </a:rPr>
              <a:t> of an entity??) </a:t>
            </a:r>
          </a:p>
          <a:p>
            <a:pPr lvl="2" eaLnBrk="0" fontAlgn="base" hangingPunct="0">
              <a:spcBef>
                <a:spcPct val="0"/>
              </a:spcBef>
              <a:spcAft>
                <a:spcPct val="0"/>
              </a:spcAft>
              <a:buFontTx/>
              <a:buChar char="•"/>
            </a:pPr>
            <a:r>
              <a:rPr lang="en-US" altLang="en-US" sz="2800" dirty="0">
                <a:solidFill>
                  <a:srgbClr val="000000"/>
                </a:solidFill>
              </a:rPr>
              <a:t>Attributes , Attribute domain , unique identifier , types of key attributes. </a:t>
            </a:r>
          </a:p>
          <a:p>
            <a:pPr lvl="2" eaLnBrk="0" fontAlgn="base" hangingPunct="0">
              <a:spcBef>
                <a:spcPct val="0"/>
              </a:spcBef>
              <a:spcAft>
                <a:spcPct val="0"/>
              </a:spcAft>
              <a:buFontTx/>
              <a:buChar char="•"/>
            </a:pPr>
            <a:r>
              <a:rPr lang="en-US" altLang="en-US" sz="2800" dirty="0">
                <a:solidFill>
                  <a:srgbClr val="000000"/>
                </a:solidFill>
              </a:rPr>
              <a:t>Relationships.</a:t>
            </a:r>
          </a:p>
          <a:p>
            <a:pPr lvl="2" eaLnBrk="0" fontAlgn="base" hangingPunct="0">
              <a:spcBef>
                <a:spcPct val="0"/>
              </a:spcBef>
              <a:spcAft>
                <a:spcPct val="0"/>
              </a:spcAft>
              <a:buFontTx/>
              <a:buChar char="•"/>
            </a:pPr>
            <a:r>
              <a:rPr lang="en-US" altLang="en-US" sz="2800" dirty="0">
                <a:solidFill>
                  <a:srgbClr val="000000"/>
                </a:solidFill>
              </a:rPr>
              <a:t> Multiplicity Constraints. </a:t>
            </a:r>
            <a:r>
              <a:rPr lang="en-US" sz="2800" dirty="0"/>
              <a:t>Refers  to the number of times instances in one entity can be related to instances in another entity.  (  Denoted by min: max value) </a:t>
            </a:r>
          </a:p>
          <a:p>
            <a:pPr lvl="2" eaLnBrk="0" fontAlgn="base" hangingPunct="0">
              <a:spcBef>
                <a:spcPct val="0"/>
              </a:spcBef>
              <a:spcAft>
                <a:spcPct val="0"/>
              </a:spcAft>
              <a:buFontTx/>
              <a:buChar char="•"/>
            </a:pPr>
            <a:endParaRPr lang="en-US" altLang="en-US" sz="2800" dirty="0">
              <a:solidFill>
                <a:srgbClr val="000000"/>
              </a:solidFill>
            </a:endParaRPr>
          </a:p>
        </p:txBody>
      </p:sp>
    </p:spTree>
    <p:extLst>
      <p:ext uri="{BB962C8B-B14F-4D97-AF65-F5344CB8AC3E}">
        <p14:creationId xmlns:p14="http://schemas.microsoft.com/office/powerpoint/2010/main" val="18772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2438400" y="274638"/>
            <a:ext cx="7772400" cy="639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ERD Development Process</a:t>
            </a:r>
          </a:p>
        </p:txBody>
      </p:sp>
      <p:sp>
        <p:nvSpPr>
          <p:cNvPr id="10243" name="Rectangle 3"/>
          <p:cNvSpPr>
            <a:spLocks noGrp="1" noChangeArrowheads="1"/>
          </p:cNvSpPr>
          <p:nvPr>
            <p:ph sz="quarter" idx="1"/>
          </p:nvPr>
        </p:nvSpPr>
        <p:spPr bwMode="auto">
          <a:xfrm>
            <a:off x="1828800" y="990600"/>
            <a:ext cx="8382000" cy="5486400"/>
          </a:xfrm>
          <a:ln>
            <a:miter lim="800000"/>
            <a:headEnd/>
            <a:tailEnd/>
          </a:ln>
        </p:spPr>
        <p:txBody>
          <a:bodyPr vert="horz" wrap="square" lIns="91440" tIns="45720" rIns="91440" bIns="45720" numCol="1" anchor="t" anchorCtr="0" compatLnSpc="1">
            <a:prstTxWarp prst="textNoShape">
              <a:avLst/>
            </a:prstTxWarp>
          </a:bodyPr>
          <a:lstStyle/>
          <a:p>
            <a:pPr marL="571500" indent="-571500" algn="just">
              <a:buFont typeface="+mj-lt"/>
              <a:buAutoNum type="romanLcPeriod"/>
              <a:tabLst>
                <a:tab pos="450850" algn="l"/>
              </a:tabLst>
              <a:defRPr/>
            </a:pPr>
            <a:r>
              <a:rPr lang="en-US" sz="2800" dirty="0"/>
              <a:t>Talk with the users to identify the basic forms and reports </a:t>
            </a:r>
          </a:p>
          <a:p>
            <a:pPr marL="571500" indent="-571500" algn="just">
              <a:buFont typeface="+mj-lt"/>
              <a:buAutoNum type="romanLcPeriod"/>
              <a:tabLst>
                <a:tab pos="450850" algn="l"/>
              </a:tabLst>
              <a:defRPr/>
            </a:pPr>
            <a:r>
              <a:rPr lang="en-US" sz="2800" dirty="0"/>
              <a:t>Identify the data items to be stored and characteristics associated to the data items.</a:t>
            </a:r>
          </a:p>
          <a:p>
            <a:pPr marL="571500" indent="-571500" eaLnBrk="1" hangingPunct="1">
              <a:buFont typeface="+mj-lt"/>
              <a:buAutoNum type="romanLcPeriod"/>
              <a:defRPr/>
            </a:pPr>
            <a:r>
              <a:rPr lang="en-US" sz="2800" dirty="0"/>
              <a:t>Select the primary key for each entity</a:t>
            </a:r>
          </a:p>
          <a:p>
            <a:pPr marL="571500" indent="-571500" eaLnBrk="1" hangingPunct="1">
              <a:buFont typeface="+mj-lt"/>
              <a:buAutoNum type="romanLcPeriod"/>
              <a:defRPr/>
            </a:pPr>
            <a:r>
              <a:rPr lang="en-US" sz="2800" dirty="0"/>
              <a:t>Establish  relationships between the entities</a:t>
            </a:r>
          </a:p>
          <a:p>
            <a:pPr marL="571500" indent="-571500" eaLnBrk="1" hangingPunct="1">
              <a:buFont typeface="+mj-lt"/>
              <a:buAutoNum type="romanLcPeriod"/>
              <a:defRPr/>
            </a:pPr>
            <a:r>
              <a:rPr lang="en-US" sz="2800" dirty="0"/>
              <a:t>Identify any business constraint</a:t>
            </a:r>
          </a:p>
          <a:p>
            <a:pPr marL="571500" indent="-571500" eaLnBrk="1" hangingPunct="1">
              <a:buFont typeface="+mj-lt"/>
              <a:buAutoNum type="romanLcPeriod"/>
              <a:defRPr/>
            </a:pPr>
            <a:r>
              <a:rPr lang="en-US" sz="2800" dirty="0"/>
              <a:t>.Draw an Entity model</a:t>
            </a:r>
          </a:p>
          <a:p>
            <a:pPr eaLnBrk="1" hangingPunct="1">
              <a:defRPr/>
            </a:pPr>
            <a:endParaRPr lang="en-US" dirty="0"/>
          </a:p>
        </p:txBody>
      </p:sp>
      <p:sp>
        <p:nvSpPr>
          <p:cNvPr id="14340" name="Slide Number Placeholder 3"/>
          <p:cNvSpPr>
            <a:spLocks noGrp="1"/>
          </p:cNvSpPr>
          <p:nvPr>
            <p:ph type="sldNum" sz="quarter" idx="11"/>
          </p:nvPr>
        </p:nvSpPr>
        <p:spPr>
          <a:xfrm>
            <a:off x="1670050" y="6210300"/>
            <a:ext cx="457200" cy="457200"/>
          </a:xfrm>
          <a:prstGeom prst="ellipse">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0CD78C3C-E8B6-438E-B37B-892352F9E69F}" type="slidenum">
              <a:rPr lang="en-US" altLang="en-US" sz="1400">
                <a:solidFill>
                  <a:srgbClr val="000000"/>
                </a:solidFill>
              </a:rPr>
              <a:pPr eaLnBrk="0" fontAlgn="base" hangingPunct="0">
                <a:spcBef>
                  <a:spcPct val="0"/>
                </a:spcBef>
                <a:spcAft>
                  <a:spcPct val="0"/>
                </a:spcAft>
              </a:pPr>
              <a:t>11</a:t>
            </a:fld>
            <a:endParaRPr lang="en-US" altLang="en-US" sz="1400">
              <a:solidFill>
                <a:srgbClr val="000000"/>
              </a:solidFill>
            </a:endParaRPr>
          </a:p>
        </p:txBody>
      </p:sp>
      <p:sp>
        <p:nvSpPr>
          <p:cNvPr id="14341" name="Footer Placeholder 4"/>
          <p:cNvSpPr>
            <a:spLocks noGrp="1"/>
          </p:cNvSpPr>
          <p:nvPr>
            <p:ph type="ftr" sz="quarter" idx="10"/>
          </p:nvPr>
        </p:nvSpPr>
        <p:spPr>
          <a:xfrm>
            <a:off x="80772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0" fontAlgn="base" hangingPunct="0">
              <a:spcBef>
                <a:spcPct val="0"/>
              </a:spcBef>
              <a:spcAft>
                <a:spcPct val="0"/>
              </a:spcAft>
            </a:pPr>
            <a:endParaRPr lang="en-US" altLang="en-US" sz="1400">
              <a:solidFill>
                <a:srgbClr val="000000"/>
              </a:solidFill>
              <a:latin typeface="Arial" panose="020B0604020202020204" pitchFamily="34" charset="0"/>
            </a:endParaRPr>
          </a:p>
        </p:txBody>
      </p:sp>
    </p:spTree>
    <p:extLst>
      <p:ext uri="{BB962C8B-B14F-4D97-AF65-F5344CB8AC3E}">
        <p14:creationId xmlns:p14="http://schemas.microsoft.com/office/powerpoint/2010/main" val="4241191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1"/>
          <p:cNvSpPr>
            <a:spLocks noGrp="1"/>
          </p:cNvSpPr>
          <p:nvPr>
            <p:ph type="dt" sz="quarter" idx="4294967295"/>
          </p:nvPr>
        </p:nvSpPr>
        <p:spPr bwMode="auto">
          <a:xfrm>
            <a:off x="4648200" y="6400800"/>
            <a:ext cx="2895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endParaRPr lang="en-US" altLang="en-US" sz="1400">
              <a:solidFill>
                <a:srgbClr val="000000"/>
              </a:solidFill>
            </a:endParaRPr>
          </a:p>
        </p:txBody>
      </p:sp>
      <p:sp>
        <p:nvSpPr>
          <p:cNvPr id="16387" name="Footer Placeholder 2"/>
          <p:cNvSpPr>
            <a:spLocks noGrp="1"/>
          </p:cNvSpPr>
          <p:nvPr>
            <p:ph type="ftr" sz="quarter" idx="10"/>
          </p:nvPr>
        </p:nvSpPr>
        <p:spPr>
          <a:xfrm>
            <a:off x="80772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0" fontAlgn="base" hangingPunct="0">
              <a:spcBef>
                <a:spcPct val="0"/>
              </a:spcBef>
              <a:spcAft>
                <a:spcPct val="0"/>
              </a:spcAft>
            </a:pPr>
            <a:r>
              <a:rPr lang="en-US" altLang="en-US" sz="1400">
                <a:solidFill>
                  <a:srgbClr val="000000"/>
                </a:solidFill>
              </a:rPr>
              <a:t>Schell  </a:t>
            </a:r>
          </a:p>
        </p:txBody>
      </p:sp>
      <p:sp>
        <p:nvSpPr>
          <p:cNvPr id="16388" name="Slide Number Placeholder 3"/>
          <p:cNvSpPr>
            <a:spLocks noGrp="1"/>
          </p:cNvSpPr>
          <p:nvPr>
            <p:ph type="sldNum" sz="quarter" idx="11"/>
          </p:nvPr>
        </p:nvSpPr>
        <p:spPr>
          <a:xfrm>
            <a:off x="8077201" y="6245225"/>
            <a:ext cx="22891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866F5DA6-CA20-4952-B033-9E92B6727424}" type="slidenum">
              <a:rPr lang="en-US" altLang="en-US" sz="1400">
                <a:solidFill>
                  <a:srgbClr val="000000"/>
                </a:solidFill>
              </a:rPr>
              <a:pPr eaLnBrk="0" fontAlgn="base" hangingPunct="0">
                <a:spcBef>
                  <a:spcPct val="0"/>
                </a:spcBef>
                <a:spcAft>
                  <a:spcPct val="0"/>
                </a:spcAft>
              </a:pPr>
              <a:t>12</a:t>
            </a:fld>
            <a:endParaRPr lang="en-US" altLang="en-US" sz="1400">
              <a:solidFill>
                <a:srgbClr val="000000"/>
              </a:solidFill>
            </a:endParaRPr>
          </a:p>
        </p:txBody>
      </p:sp>
      <p:sp>
        <p:nvSpPr>
          <p:cNvPr id="16389" name="Rectangle 2"/>
          <p:cNvSpPr>
            <a:spLocks noGrp="1" noChangeArrowheads="1"/>
          </p:cNvSpPr>
          <p:nvPr>
            <p:ph type="title" idx="4294967295"/>
          </p:nvPr>
        </p:nvSpPr>
        <p:spPr bwMode="auto">
          <a:xfrm>
            <a:off x="1828800" y="381000"/>
            <a:ext cx="8540750" cy="76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Entity</a:t>
            </a:r>
          </a:p>
        </p:txBody>
      </p:sp>
      <p:sp>
        <p:nvSpPr>
          <p:cNvPr id="8198" name="Rectangle 3"/>
          <p:cNvSpPr>
            <a:spLocks noGrp="1" noChangeArrowheads="1"/>
          </p:cNvSpPr>
          <p:nvPr>
            <p:ph type="body" idx="4294967295"/>
          </p:nvPr>
        </p:nvSpPr>
        <p:spPr bwMode="auto">
          <a:xfrm>
            <a:off x="1828800" y="1143000"/>
            <a:ext cx="8540750" cy="5257800"/>
          </a:xfrm>
          <a:prstGeom prst="rect">
            <a:avLst/>
          </a:prstGeom>
          <a:ln>
            <a:miter lim="800000"/>
            <a:headEnd/>
            <a:tailEnd/>
          </a:ln>
        </p:spPr>
        <p:txBody>
          <a:bodyPr/>
          <a:lstStyle/>
          <a:p>
            <a:pPr eaLnBrk="1" hangingPunct="1">
              <a:defRPr/>
            </a:pPr>
            <a:r>
              <a:rPr lang="en-US" sz="2800" dirty="0"/>
              <a:t>Is a real-world object distinguishable  from other objects. A person, event, or thing about which data is collected</a:t>
            </a:r>
          </a:p>
          <a:p>
            <a:pPr eaLnBrk="1" hangingPunct="1">
              <a:defRPr/>
            </a:pPr>
            <a:r>
              <a:rPr lang="en-US" sz="2800" dirty="0" err="1"/>
              <a:t>Eg</a:t>
            </a:r>
            <a:r>
              <a:rPr lang="en-US" sz="2800" dirty="0"/>
              <a:t>.     </a:t>
            </a:r>
            <a:r>
              <a:rPr lang="en-US" sz="2800" i="1" dirty="0"/>
              <a:t>student, employee, Project  </a:t>
            </a:r>
            <a:r>
              <a:rPr lang="en-US" sz="2800" dirty="0"/>
              <a:t>etc.</a:t>
            </a:r>
          </a:p>
          <a:p>
            <a:pPr marL="365760" indent="-283464" eaLnBrk="1" fontAlgn="auto" hangingPunct="1">
              <a:spcAft>
                <a:spcPts val="0"/>
              </a:spcAft>
              <a:buFont typeface="Wingdings 2"/>
              <a:buChar char=""/>
              <a:defRPr/>
            </a:pPr>
            <a:r>
              <a:rPr lang="en-US" sz="2800" dirty="0"/>
              <a:t>Must be multiple occurrences to be an entity</a:t>
            </a:r>
          </a:p>
          <a:p>
            <a:pPr lvl="1" eaLnBrk="1" hangingPunct="1">
              <a:defRPr/>
            </a:pPr>
            <a:r>
              <a:rPr lang="en-US" sz="2400" dirty="0"/>
              <a:t>If available, check the process models for data stores, external entities.</a:t>
            </a:r>
          </a:p>
          <a:p>
            <a:pPr marL="457200" lvl="1" indent="0" eaLnBrk="1" hangingPunct="1">
              <a:buNone/>
              <a:defRPr/>
            </a:pPr>
            <a:endParaRPr lang="en-US" sz="2400" dirty="0"/>
          </a:p>
        </p:txBody>
      </p:sp>
    </p:spTree>
    <p:extLst>
      <p:ext uri="{BB962C8B-B14F-4D97-AF65-F5344CB8AC3E}">
        <p14:creationId xmlns:p14="http://schemas.microsoft.com/office/powerpoint/2010/main" val="4080296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1981200" y="685800"/>
            <a:ext cx="8229600" cy="731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000"/>
              <a:t>2. Determine the Attributes</a:t>
            </a:r>
          </a:p>
        </p:txBody>
      </p:sp>
      <p:sp>
        <p:nvSpPr>
          <p:cNvPr id="9219" name="Rectangle 3"/>
          <p:cNvSpPr>
            <a:spLocks noGrp="1" noChangeArrowheads="1"/>
          </p:cNvSpPr>
          <p:nvPr>
            <p:ph sz="quarter" idx="1"/>
          </p:nvPr>
        </p:nvSpPr>
        <p:spPr>
          <a:xfrm>
            <a:off x="1905000" y="1447800"/>
            <a:ext cx="8305800" cy="4572000"/>
          </a:xfrm>
        </p:spPr>
        <p:txBody>
          <a:bodyPr>
            <a:normAutofit fontScale="70000" lnSpcReduction="20000"/>
          </a:bodyPr>
          <a:lstStyle/>
          <a:p>
            <a:pPr marL="274320" indent="-274320" eaLnBrk="1" fontAlgn="auto" hangingPunct="1">
              <a:lnSpc>
                <a:spcPct val="90000"/>
              </a:lnSpc>
              <a:spcBef>
                <a:spcPts val="580"/>
              </a:spcBef>
              <a:spcAft>
                <a:spcPts val="0"/>
              </a:spcAft>
              <a:buNone/>
              <a:defRPr/>
            </a:pPr>
            <a:r>
              <a:rPr lang="en-US" sz="5100" dirty="0"/>
              <a:t>  Information captured about an entity</a:t>
            </a:r>
          </a:p>
          <a:p>
            <a:pPr marL="274320" indent="-274320" eaLnBrk="1" fontAlgn="auto" hangingPunct="1">
              <a:lnSpc>
                <a:spcPct val="90000"/>
              </a:lnSpc>
              <a:spcBef>
                <a:spcPts val="580"/>
              </a:spcBef>
              <a:spcAft>
                <a:spcPts val="0"/>
              </a:spcAft>
              <a:buNone/>
              <a:defRPr/>
            </a:pPr>
            <a:r>
              <a:rPr lang="en-US" sz="4400" dirty="0"/>
              <a:t>.</a:t>
            </a:r>
          </a:p>
          <a:p>
            <a:pPr marL="274320" indent="-274320" eaLnBrk="1" fontAlgn="auto" hangingPunct="1">
              <a:lnSpc>
                <a:spcPct val="90000"/>
              </a:lnSpc>
              <a:spcBef>
                <a:spcPts val="580"/>
              </a:spcBef>
              <a:spcAft>
                <a:spcPts val="0"/>
              </a:spcAft>
              <a:buFont typeface="Wingdings 2"/>
              <a:buChar char=""/>
              <a:defRPr/>
            </a:pPr>
            <a:r>
              <a:rPr lang="en-US" sz="4400" dirty="0"/>
              <a:t>Attributes are characteristics that allow users to classify / describe an entity.</a:t>
            </a:r>
          </a:p>
          <a:p>
            <a:pPr marL="274320" indent="-274320" eaLnBrk="1" fontAlgn="auto" hangingPunct="1">
              <a:lnSpc>
                <a:spcPct val="90000"/>
              </a:lnSpc>
              <a:spcBef>
                <a:spcPts val="580"/>
              </a:spcBef>
              <a:spcAft>
                <a:spcPts val="0"/>
              </a:spcAft>
              <a:buNone/>
              <a:defRPr/>
            </a:pPr>
            <a:endParaRPr lang="en-US" sz="4400" dirty="0"/>
          </a:p>
          <a:p>
            <a:pPr>
              <a:defRPr/>
            </a:pPr>
            <a:r>
              <a:rPr lang="en-GB" sz="4400" b="1" dirty="0"/>
              <a:t>Attribute Domain</a:t>
            </a:r>
          </a:p>
          <a:p>
            <a:pPr lvl="1">
              <a:defRPr/>
            </a:pPr>
            <a:r>
              <a:rPr lang="en-AU" sz="4400" b="1" dirty="0">
                <a:cs typeface="Times New Roman" pitchFamily="18" charset="0"/>
              </a:rPr>
              <a:t>Set of allowable values for  an attribute. </a:t>
            </a:r>
          </a:p>
          <a:p>
            <a:pPr lvl="1">
              <a:defRPr/>
            </a:pPr>
            <a:r>
              <a:rPr lang="en-AU" sz="4400" b="1" dirty="0">
                <a:cs typeface="Times New Roman" pitchFamily="18" charset="0"/>
              </a:rPr>
              <a:t> </a:t>
            </a:r>
            <a:r>
              <a:rPr lang="en-AU" sz="4400" dirty="0">
                <a:cs typeface="Times New Roman" pitchFamily="18" charset="0"/>
              </a:rPr>
              <a:t>GPA of a student</a:t>
            </a:r>
            <a:r>
              <a:rPr lang="en-AU" sz="4400" b="1" dirty="0">
                <a:cs typeface="Times New Roman" pitchFamily="18" charset="0"/>
              </a:rPr>
              <a:t>. </a:t>
            </a:r>
            <a:r>
              <a:rPr lang="en-US" sz="4400" dirty="0"/>
              <a:t> The domain for an attribute Gender consists of only 2 possibilities M or F.</a:t>
            </a:r>
          </a:p>
          <a:p>
            <a:pPr marL="274320" indent="-274320" eaLnBrk="1" fontAlgn="auto" hangingPunct="1">
              <a:lnSpc>
                <a:spcPct val="90000"/>
              </a:lnSpc>
              <a:spcBef>
                <a:spcPts val="580"/>
              </a:spcBef>
              <a:spcAft>
                <a:spcPts val="0"/>
              </a:spcAft>
              <a:buNone/>
              <a:defRPr/>
            </a:pPr>
            <a:endParaRPr lang="en-US" sz="4400" dirty="0"/>
          </a:p>
        </p:txBody>
      </p:sp>
      <p:sp>
        <p:nvSpPr>
          <p:cNvPr id="18436" name="Slide Number Placeholder 3"/>
          <p:cNvSpPr>
            <a:spLocks noGrp="1"/>
          </p:cNvSpPr>
          <p:nvPr>
            <p:ph type="sldNum" sz="quarter" idx="11"/>
          </p:nvPr>
        </p:nvSpPr>
        <p:spPr>
          <a:xfrm>
            <a:off x="1670050" y="6210300"/>
            <a:ext cx="457200" cy="457200"/>
          </a:xfrm>
          <a:prstGeom prst="ellipse">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B0E3FDB4-F752-4C94-859B-B3EAD653B130}" type="slidenum">
              <a:rPr lang="en-US" altLang="en-US" sz="1400">
                <a:solidFill>
                  <a:srgbClr val="000000"/>
                </a:solidFill>
              </a:rPr>
              <a:pPr eaLnBrk="0" fontAlgn="base" hangingPunct="0">
                <a:spcBef>
                  <a:spcPct val="0"/>
                </a:spcBef>
                <a:spcAft>
                  <a:spcPct val="0"/>
                </a:spcAft>
              </a:pPr>
              <a:t>13</a:t>
            </a:fld>
            <a:endParaRPr lang="en-US" altLang="en-US" sz="1400">
              <a:solidFill>
                <a:srgbClr val="000000"/>
              </a:solidFill>
            </a:endParaRPr>
          </a:p>
        </p:txBody>
      </p:sp>
      <p:sp>
        <p:nvSpPr>
          <p:cNvPr id="18437" name="Footer Placeholder 4"/>
          <p:cNvSpPr>
            <a:spLocks noGrp="1"/>
          </p:cNvSpPr>
          <p:nvPr>
            <p:ph type="ftr" sz="quarter" idx="10"/>
          </p:nvPr>
        </p:nvSpPr>
        <p:spPr>
          <a:xfrm>
            <a:off x="2438400" y="6324600"/>
            <a:ext cx="39624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0" fontAlgn="base" hangingPunct="0">
              <a:spcBef>
                <a:spcPct val="0"/>
              </a:spcBef>
              <a:spcAft>
                <a:spcPct val="0"/>
              </a:spcAft>
            </a:pPr>
            <a:endParaRPr lang="en-US" altLang="en-US" sz="1400">
              <a:solidFill>
                <a:srgbClr val="000000"/>
              </a:solidFill>
              <a:latin typeface="Arial" panose="020B0604020202020204" pitchFamily="34" charset="0"/>
            </a:endParaRPr>
          </a:p>
        </p:txBody>
      </p:sp>
    </p:spTree>
    <p:extLst>
      <p:ext uri="{BB962C8B-B14F-4D97-AF65-F5344CB8AC3E}">
        <p14:creationId xmlns:p14="http://schemas.microsoft.com/office/powerpoint/2010/main" val="2453531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rPr>
              <a:t>Add Appropriate Attributes</a:t>
            </a:r>
          </a:p>
        </p:txBody>
      </p:sp>
      <p:sp>
        <p:nvSpPr>
          <p:cNvPr id="415747"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sz="2800" dirty="0"/>
              <a:t>Identify attributes of the entity that are relevant to the system under development</a:t>
            </a:r>
          </a:p>
          <a:p>
            <a:pPr lvl="1" eaLnBrk="1" hangingPunct="1">
              <a:lnSpc>
                <a:spcPct val="90000"/>
              </a:lnSpc>
            </a:pPr>
            <a:r>
              <a:rPr lang="en-US" altLang="en-US" sz="2400" dirty="0"/>
              <a:t>Check the data requirements of the requirements definition</a:t>
            </a:r>
          </a:p>
          <a:p>
            <a:pPr lvl="1" eaLnBrk="1" hangingPunct="1">
              <a:lnSpc>
                <a:spcPct val="90000"/>
              </a:lnSpc>
            </a:pPr>
            <a:r>
              <a:rPr lang="en-US" altLang="en-US" sz="2400" dirty="0"/>
              <a:t>Interview knowledgeable users</a:t>
            </a:r>
          </a:p>
          <a:p>
            <a:pPr lvl="1" eaLnBrk="1" hangingPunct="1">
              <a:lnSpc>
                <a:spcPct val="90000"/>
              </a:lnSpc>
            </a:pPr>
            <a:r>
              <a:rPr lang="en-US" altLang="en-US" sz="2400" dirty="0"/>
              <a:t>Perform document analysis on existing forms and reports</a:t>
            </a:r>
          </a:p>
          <a:p>
            <a:pPr lvl="1" eaLnBrk="1" hangingPunct="1">
              <a:lnSpc>
                <a:spcPct val="90000"/>
              </a:lnSpc>
            </a:pPr>
            <a:r>
              <a:rPr lang="en-US" altLang="en-US" sz="2400" dirty="0"/>
              <a:t>Check the process model repository entries for details on data flows and data stores</a:t>
            </a:r>
          </a:p>
          <a:p>
            <a:pPr lvl="1" eaLnBrk="1" hangingPunct="1">
              <a:lnSpc>
                <a:spcPct val="90000"/>
              </a:lnSpc>
            </a:pPr>
            <a:endParaRPr lang="en-US" altLang="en-US" sz="2400" dirty="0"/>
          </a:p>
          <a:p>
            <a:pPr eaLnBrk="1" hangingPunct="1">
              <a:lnSpc>
                <a:spcPct val="90000"/>
              </a:lnSpc>
            </a:pPr>
            <a:r>
              <a:rPr lang="en-US" altLang="en-US" sz="2800" dirty="0"/>
              <a:t>Select the entity’s identifier</a:t>
            </a:r>
          </a:p>
        </p:txBody>
      </p:sp>
      <p:sp>
        <p:nvSpPr>
          <p:cNvPr id="20484" name="Footer Placeholder 4"/>
          <p:cNvSpPr>
            <a:spLocks noGrp="1"/>
          </p:cNvSpPr>
          <p:nvPr>
            <p:ph type="ftr" sz="quarter" idx="10"/>
          </p:nvPr>
        </p:nvSpPr>
        <p:spPr>
          <a:xfrm>
            <a:off x="80772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0" fontAlgn="base" hangingPunct="0">
              <a:spcBef>
                <a:spcPct val="0"/>
              </a:spcBef>
              <a:spcAft>
                <a:spcPct val="0"/>
              </a:spcAft>
            </a:pPr>
            <a:endParaRPr lang="en-US" altLang="en-US" sz="1400">
              <a:solidFill>
                <a:srgbClr val="000000"/>
              </a:solidFill>
            </a:endParaRPr>
          </a:p>
        </p:txBody>
      </p:sp>
      <p:sp>
        <p:nvSpPr>
          <p:cNvPr id="20485" name="Slide Number Placeholder 5"/>
          <p:cNvSpPr>
            <a:spLocks noGrp="1"/>
          </p:cNvSpPr>
          <p:nvPr>
            <p:ph type="sldNum" sz="quarter" idx="11"/>
          </p:nvPr>
        </p:nvSpPr>
        <p:spPr>
          <a:xfrm>
            <a:off x="10137775"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A65BE44B-49D1-4926-9B34-D9A23DE6606A}" type="slidenum">
              <a:rPr lang="en-US" altLang="en-US" sz="1400">
                <a:solidFill>
                  <a:srgbClr val="000000"/>
                </a:solidFill>
              </a:rPr>
              <a:pPr eaLnBrk="0" fontAlgn="base" hangingPunct="0">
                <a:spcBef>
                  <a:spcPct val="0"/>
                </a:spcBef>
                <a:spcAft>
                  <a:spcPct val="0"/>
                </a:spcAft>
              </a:pPr>
              <a:t>14</a:t>
            </a:fld>
            <a:endParaRPr lang="en-US" altLang="en-US" sz="1400">
              <a:solidFill>
                <a:srgbClr val="000000"/>
              </a:solidFill>
            </a:endParaRPr>
          </a:p>
        </p:txBody>
      </p:sp>
    </p:spTree>
    <p:extLst>
      <p:ext uri="{BB962C8B-B14F-4D97-AF65-F5344CB8AC3E}">
        <p14:creationId xmlns:p14="http://schemas.microsoft.com/office/powerpoint/2010/main" val="3361476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5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5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5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5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57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5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1"/>
          </p:nvPr>
        </p:nvSpPr>
        <p:spPr>
          <a:xfrm>
            <a:off x="4648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fld id="{BFA290B5-DC3D-49DE-9DD5-B5FFBBA031BD}" type="slidenum">
              <a:rPr lang="en-GB" altLang="en-US" sz="1400">
                <a:solidFill>
                  <a:srgbClr val="000000"/>
                </a:solidFill>
              </a:rPr>
              <a:pPr algn="ctr" eaLnBrk="0" fontAlgn="base" hangingPunct="0">
                <a:spcBef>
                  <a:spcPct val="0"/>
                </a:spcBef>
                <a:spcAft>
                  <a:spcPct val="0"/>
                </a:spcAft>
              </a:pPr>
              <a:t>15</a:t>
            </a:fld>
            <a:endParaRPr lang="en-GB" altLang="en-US" sz="1400">
              <a:solidFill>
                <a:srgbClr val="000000"/>
              </a:solidFill>
            </a:endParaRPr>
          </a:p>
        </p:txBody>
      </p:sp>
      <p:sp>
        <p:nvSpPr>
          <p:cNvPr id="21507" name="Rectangle 1026"/>
          <p:cNvSpPr>
            <a:spLocks noGrp="1" noChangeArrowheads="1"/>
          </p:cNvSpPr>
          <p:nvPr>
            <p:ph type="title"/>
          </p:nvPr>
        </p:nvSpPr>
        <p:spPr bwMode="auto">
          <a:xfrm>
            <a:off x="1981200" y="457200"/>
            <a:ext cx="82296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en-GB" altLang="en-US" b="1">
                <a:latin typeface="Times" panose="02020603050405020304" pitchFamily="18" charset="0"/>
              </a:rPr>
              <a:t>Keys</a:t>
            </a:r>
          </a:p>
        </p:txBody>
      </p:sp>
      <p:sp>
        <p:nvSpPr>
          <p:cNvPr id="29699" name="Rectangle 1027"/>
          <p:cNvSpPr>
            <a:spLocks noGrp="1" noChangeArrowheads="1"/>
          </p:cNvSpPr>
          <p:nvPr>
            <p:ph type="body" idx="1"/>
          </p:nvPr>
        </p:nvSpPr>
        <p:spPr bwMode="auto">
          <a:xfrm>
            <a:off x="1752600" y="1143000"/>
            <a:ext cx="8534400" cy="5105400"/>
          </a:xfrm>
          <a:ln>
            <a:miter lim="800000"/>
            <a:headEnd/>
            <a:tailEnd/>
          </a:ln>
        </p:spPr>
        <p:txBody>
          <a:bodyPr vert="horz" wrap="square" lIns="90488" tIns="44450" rIns="90488" bIns="44450" numCol="1" anchor="t" anchorCtr="0" compatLnSpc="1">
            <a:prstTxWarp prst="textNoShape">
              <a:avLst/>
            </a:prstTxWarp>
          </a:bodyPr>
          <a:lstStyle/>
          <a:p>
            <a:pPr>
              <a:lnSpc>
                <a:spcPct val="90000"/>
              </a:lnSpc>
              <a:buFontTx/>
              <a:buNone/>
              <a:defRPr/>
            </a:pPr>
            <a:r>
              <a:rPr lang="en-US" sz="2400" dirty="0"/>
              <a:t>    Certain attributes identify particular facts with an entity , these are known as KEY attributes.</a:t>
            </a:r>
            <a:endParaRPr lang="en-GB" sz="2400" b="1" dirty="0">
              <a:latin typeface="+mj-lt"/>
            </a:endParaRPr>
          </a:p>
          <a:p>
            <a:pPr>
              <a:lnSpc>
                <a:spcPct val="90000"/>
              </a:lnSpc>
              <a:defRPr/>
            </a:pPr>
            <a:r>
              <a:rPr lang="en-GB" sz="2400" b="1" dirty="0">
                <a:latin typeface="+mj-lt"/>
              </a:rPr>
              <a:t>Candidate Key</a:t>
            </a:r>
          </a:p>
          <a:p>
            <a:pPr lvl="1">
              <a:lnSpc>
                <a:spcPct val="90000"/>
              </a:lnSpc>
              <a:defRPr/>
            </a:pPr>
            <a:r>
              <a:rPr lang="en-AU" sz="2400" dirty="0">
                <a:latin typeface="+mj-lt"/>
                <a:cs typeface="Times New Roman" pitchFamily="18" charset="0"/>
              </a:rPr>
              <a:t>Minimal set of attributes that uniquely identifies each occurrence of an entity type.</a:t>
            </a:r>
            <a:r>
              <a:rPr lang="en-GB" sz="2400" dirty="0">
                <a:latin typeface="+mj-lt"/>
              </a:rPr>
              <a:t> </a:t>
            </a:r>
          </a:p>
          <a:p>
            <a:pPr lvl="1">
              <a:lnSpc>
                <a:spcPct val="40000"/>
              </a:lnSpc>
              <a:defRPr/>
            </a:pPr>
            <a:endParaRPr lang="en-GB" sz="2400" b="1" dirty="0">
              <a:latin typeface="+mj-lt"/>
            </a:endParaRPr>
          </a:p>
          <a:p>
            <a:pPr>
              <a:lnSpc>
                <a:spcPct val="90000"/>
              </a:lnSpc>
              <a:defRPr/>
            </a:pPr>
            <a:r>
              <a:rPr lang="en-GB" sz="2400" b="1" dirty="0">
                <a:latin typeface="+mj-lt"/>
              </a:rPr>
              <a:t>Primary Key</a:t>
            </a:r>
          </a:p>
          <a:p>
            <a:pPr lvl="1">
              <a:lnSpc>
                <a:spcPct val="90000"/>
              </a:lnSpc>
              <a:defRPr/>
            </a:pPr>
            <a:r>
              <a:rPr lang="en-AU" sz="2400" dirty="0">
                <a:latin typeface="+mj-lt"/>
                <a:cs typeface="Times New Roman" pitchFamily="18" charset="0"/>
              </a:rPr>
              <a:t>Field that is  selected to uniquely identify each occurrence of an entity type.</a:t>
            </a:r>
            <a:r>
              <a:rPr lang="en-GB" sz="2400" dirty="0">
                <a:latin typeface="+mj-lt"/>
              </a:rPr>
              <a:t> </a:t>
            </a:r>
          </a:p>
          <a:p>
            <a:pPr lvl="1">
              <a:lnSpc>
                <a:spcPct val="30000"/>
              </a:lnSpc>
              <a:defRPr/>
            </a:pPr>
            <a:endParaRPr lang="en-GB" sz="2400" b="1" dirty="0">
              <a:latin typeface="+mj-lt"/>
            </a:endParaRPr>
          </a:p>
          <a:p>
            <a:pPr>
              <a:lnSpc>
                <a:spcPct val="90000"/>
              </a:lnSpc>
              <a:defRPr/>
            </a:pPr>
            <a:r>
              <a:rPr lang="en-GB" sz="2400" b="1" dirty="0">
                <a:latin typeface="+mj-lt"/>
              </a:rPr>
              <a:t>Alternate Key </a:t>
            </a:r>
          </a:p>
          <a:p>
            <a:pPr>
              <a:lnSpc>
                <a:spcPct val="90000"/>
              </a:lnSpc>
              <a:buFontTx/>
              <a:buNone/>
              <a:defRPr/>
            </a:pPr>
            <a:r>
              <a:rPr lang="en-GB" sz="2400" dirty="0">
                <a:latin typeface="+mj-lt"/>
              </a:rPr>
              <a:t>    Candidate keys that are not selected as the primary key</a:t>
            </a:r>
          </a:p>
          <a:p>
            <a:pPr>
              <a:lnSpc>
                <a:spcPct val="90000"/>
              </a:lnSpc>
              <a:buFontTx/>
              <a:buNone/>
              <a:defRPr/>
            </a:pPr>
            <a:r>
              <a:rPr lang="en-GB" sz="2400" dirty="0">
                <a:latin typeface="+mj-lt"/>
              </a:rPr>
              <a:t>    </a:t>
            </a:r>
          </a:p>
          <a:p>
            <a:pPr>
              <a:lnSpc>
                <a:spcPct val="90000"/>
              </a:lnSpc>
              <a:buFontTx/>
              <a:buNone/>
              <a:defRPr/>
            </a:pPr>
            <a:r>
              <a:rPr lang="en-GB" sz="2400" dirty="0"/>
              <a:t>A </a:t>
            </a:r>
            <a:r>
              <a:rPr lang="en-GB" sz="2400" b="1" dirty="0" err="1"/>
              <a:t>superkey</a:t>
            </a:r>
            <a:r>
              <a:rPr lang="en-GB" sz="2400" dirty="0"/>
              <a:t> is a set of attributes within a table whose values can be used to uniquely identify a </a:t>
            </a:r>
            <a:r>
              <a:rPr lang="en-GB" sz="2400" dirty="0" err="1"/>
              <a:t>tuple</a:t>
            </a:r>
            <a:endParaRPr lang="en-GB" sz="2400" dirty="0">
              <a:latin typeface="+mj-lt"/>
            </a:endParaRPr>
          </a:p>
          <a:p>
            <a:pPr lvl="1">
              <a:lnSpc>
                <a:spcPct val="90000"/>
              </a:lnSpc>
              <a:buFontTx/>
              <a:buNone/>
              <a:defRPr/>
            </a:pPr>
            <a:endParaRPr lang="en-GB" sz="2400" b="1" dirty="0">
              <a:latin typeface="Times" pitchFamily="18" charset="0"/>
            </a:endParaRPr>
          </a:p>
        </p:txBody>
      </p:sp>
      <p:sp>
        <p:nvSpPr>
          <p:cNvPr id="21509"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1400">
              <a:solidFill>
                <a:srgbClr val="000000"/>
              </a:solidFill>
            </a:endParaRPr>
          </a:p>
        </p:txBody>
      </p:sp>
    </p:spTree>
    <p:extLst>
      <p:ext uri="{BB962C8B-B14F-4D97-AF65-F5344CB8AC3E}">
        <p14:creationId xmlns:p14="http://schemas.microsoft.com/office/powerpoint/2010/main" val="112320371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96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96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969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69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69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699">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6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1400">
              <a:solidFill>
                <a:srgbClr val="000000"/>
              </a:solidFill>
            </a:endParaRPr>
          </a:p>
        </p:txBody>
      </p:sp>
      <p:sp>
        <p:nvSpPr>
          <p:cNvPr id="2355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48BA68AC-A0AE-47B6-94C6-E5C15214F107}" type="slidenum">
              <a:rPr lang="en-US" altLang="en-US" sz="1400">
                <a:solidFill>
                  <a:srgbClr val="000000"/>
                </a:solidFill>
              </a:rPr>
              <a:pPr eaLnBrk="0" fontAlgn="base" hangingPunct="0">
                <a:spcBef>
                  <a:spcPct val="0"/>
                </a:spcBef>
                <a:spcAft>
                  <a:spcPct val="0"/>
                </a:spcAft>
              </a:pPr>
              <a:t>16</a:t>
            </a:fld>
            <a:endParaRPr lang="en-US" altLang="en-US" sz="1400">
              <a:solidFill>
                <a:srgbClr val="000000"/>
              </a:solidFill>
            </a:endParaRPr>
          </a:p>
        </p:txBody>
      </p:sp>
      <p:sp>
        <p:nvSpPr>
          <p:cNvPr id="23556" name="Text Box 1026"/>
          <p:cNvSpPr txBox="1">
            <a:spLocks noChangeArrowheads="1"/>
          </p:cNvSpPr>
          <p:nvPr/>
        </p:nvSpPr>
        <p:spPr bwMode="auto">
          <a:xfrm>
            <a:off x="2209800" y="6858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a:solidFill>
                  <a:srgbClr val="000000"/>
                </a:solidFill>
              </a:rPr>
              <a:t>Concepts (you should understand)</a:t>
            </a:r>
          </a:p>
        </p:txBody>
      </p:sp>
      <p:sp>
        <p:nvSpPr>
          <p:cNvPr id="23557" name="Text Box 1027"/>
          <p:cNvSpPr txBox="1">
            <a:spLocks noChangeArrowheads="1"/>
          </p:cNvSpPr>
          <p:nvPr/>
        </p:nvSpPr>
        <p:spPr bwMode="auto">
          <a:xfrm>
            <a:off x="1828800" y="1447800"/>
            <a:ext cx="41148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en-US" b="1">
                <a:solidFill>
                  <a:srgbClr val="000000"/>
                </a:solidFill>
              </a:rPr>
              <a:t>Attribute classification</a:t>
            </a:r>
            <a:endParaRPr lang="en-US" altLang="en-US">
              <a:solidFill>
                <a:srgbClr val="000000"/>
              </a:solidFill>
            </a:endParaRPr>
          </a:p>
          <a:p>
            <a:pPr lvl="1" eaLnBrk="0" fontAlgn="base" hangingPunct="0">
              <a:spcBef>
                <a:spcPct val="50000"/>
              </a:spcBef>
              <a:spcAft>
                <a:spcPct val="0"/>
              </a:spcAft>
              <a:buFontTx/>
              <a:buChar char="•"/>
            </a:pPr>
            <a:r>
              <a:rPr lang="en-US" altLang="en-US">
                <a:solidFill>
                  <a:srgbClr val="000000"/>
                </a:solidFill>
              </a:rPr>
              <a:t>Simple attribute</a:t>
            </a:r>
          </a:p>
          <a:p>
            <a:pPr lvl="1" eaLnBrk="0" fontAlgn="base" hangingPunct="0">
              <a:spcBef>
                <a:spcPct val="50000"/>
              </a:spcBef>
              <a:spcAft>
                <a:spcPct val="0"/>
              </a:spcAft>
              <a:buFontTx/>
              <a:buChar char="•"/>
            </a:pPr>
            <a:r>
              <a:rPr lang="en-US" altLang="en-US">
                <a:solidFill>
                  <a:srgbClr val="000000"/>
                </a:solidFill>
              </a:rPr>
              <a:t>Composite Attribute</a:t>
            </a:r>
          </a:p>
          <a:p>
            <a:pPr lvl="1" eaLnBrk="0" fontAlgn="base" hangingPunct="0">
              <a:spcBef>
                <a:spcPct val="50000"/>
              </a:spcBef>
              <a:spcAft>
                <a:spcPct val="0"/>
              </a:spcAft>
              <a:buFontTx/>
              <a:buChar char="•"/>
            </a:pPr>
            <a:r>
              <a:rPr lang="en-US" altLang="en-US">
                <a:solidFill>
                  <a:srgbClr val="000000"/>
                </a:solidFill>
              </a:rPr>
              <a:t> Single Valued Attribute </a:t>
            </a:r>
          </a:p>
          <a:p>
            <a:pPr lvl="1" eaLnBrk="0" fontAlgn="base" hangingPunct="0">
              <a:spcBef>
                <a:spcPct val="50000"/>
              </a:spcBef>
              <a:spcAft>
                <a:spcPct val="0"/>
              </a:spcAft>
              <a:buFontTx/>
              <a:buChar char="•"/>
            </a:pPr>
            <a:r>
              <a:rPr lang="en-US" altLang="en-US">
                <a:solidFill>
                  <a:srgbClr val="000000"/>
                </a:solidFill>
              </a:rPr>
              <a:t>Multi valued attribute</a:t>
            </a:r>
          </a:p>
          <a:p>
            <a:pPr lvl="1" eaLnBrk="0" fontAlgn="base" hangingPunct="0">
              <a:spcBef>
                <a:spcPct val="50000"/>
              </a:spcBef>
              <a:spcAft>
                <a:spcPct val="0"/>
              </a:spcAft>
              <a:buFontTx/>
              <a:buChar char="•"/>
            </a:pPr>
            <a:r>
              <a:rPr lang="en-US" altLang="en-US">
                <a:solidFill>
                  <a:srgbClr val="000000"/>
                </a:solidFill>
              </a:rPr>
              <a:t>Derived Attribute </a:t>
            </a:r>
          </a:p>
          <a:p>
            <a:pPr lvl="1" eaLnBrk="0" fontAlgn="base" hangingPunct="0">
              <a:spcBef>
                <a:spcPct val="50000"/>
              </a:spcBef>
              <a:spcAft>
                <a:spcPct val="0"/>
              </a:spcAft>
            </a:pPr>
            <a:endParaRPr lang="en-US" altLang="en-US">
              <a:solidFill>
                <a:srgbClr val="000000"/>
              </a:solidFill>
            </a:endParaRPr>
          </a:p>
          <a:p>
            <a:pPr lvl="1" eaLnBrk="0" fontAlgn="base" hangingPunct="0">
              <a:spcBef>
                <a:spcPct val="50000"/>
              </a:spcBef>
              <a:spcAft>
                <a:spcPct val="0"/>
              </a:spcAft>
            </a:pPr>
            <a:endParaRPr lang="en-US" altLang="en-US">
              <a:solidFill>
                <a:srgbClr val="000000"/>
              </a:solidFill>
            </a:endParaRPr>
          </a:p>
          <a:p>
            <a:pPr lvl="1" eaLnBrk="0" fontAlgn="base" hangingPunct="0">
              <a:spcBef>
                <a:spcPct val="50000"/>
              </a:spcBef>
              <a:spcAft>
                <a:spcPct val="0"/>
              </a:spcAft>
            </a:pPr>
            <a:endParaRPr lang="en-US" altLang="en-US">
              <a:solidFill>
                <a:srgbClr val="000000"/>
              </a:solidFill>
            </a:endParaRPr>
          </a:p>
          <a:p>
            <a:pPr lvl="1" eaLnBrk="0" fontAlgn="base" hangingPunct="0">
              <a:spcBef>
                <a:spcPct val="50000"/>
              </a:spcBef>
              <a:spcAft>
                <a:spcPct val="0"/>
              </a:spcAft>
            </a:pPr>
            <a:endParaRPr lang="en-US" altLang="en-US">
              <a:solidFill>
                <a:srgbClr val="000000"/>
              </a:solidFill>
            </a:endParaRPr>
          </a:p>
          <a:p>
            <a:pPr lvl="1" eaLnBrk="0" fontAlgn="base" hangingPunct="0">
              <a:spcBef>
                <a:spcPct val="50000"/>
              </a:spcBef>
              <a:spcAft>
                <a:spcPct val="0"/>
              </a:spcAft>
            </a:pPr>
            <a:endParaRPr lang="en-US" altLang="en-US">
              <a:solidFill>
                <a:srgbClr val="000000"/>
              </a:solidFill>
            </a:endParaRPr>
          </a:p>
        </p:txBody>
      </p:sp>
      <p:sp>
        <p:nvSpPr>
          <p:cNvPr id="23558" name="Text Box 1029"/>
          <p:cNvSpPr txBox="1">
            <a:spLocks noChangeArrowheads="1"/>
          </p:cNvSpPr>
          <p:nvPr/>
        </p:nvSpPr>
        <p:spPr bwMode="auto">
          <a:xfrm>
            <a:off x="6400800" y="1295401"/>
            <a:ext cx="37338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tabLst>
                <a:tab pos="457200" algn="l"/>
              </a:tabLst>
              <a:defRPr sz="2400">
                <a:solidFill>
                  <a:schemeClr val="tx1"/>
                </a:solidFill>
                <a:latin typeface="Times New Roman" panose="02020603050405020304" pitchFamily="18" charset="0"/>
              </a:defRPr>
            </a:lvl1pPr>
            <a:lvl2pPr marL="742950" indent="-285750">
              <a:tabLst>
                <a:tab pos="457200" algn="l"/>
              </a:tabLst>
              <a:defRPr sz="2400">
                <a:solidFill>
                  <a:schemeClr val="tx1"/>
                </a:solidFill>
                <a:latin typeface="Times New Roman" panose="02020603050405020304" pitchFamily="18" charset="0"/>
              </a:defRPr>
            </a:lvl2pPr>
            <a:lvl3pPr marL="1143000" indent="-228600">
              <a:tabLst>
                <a:tab pos="457200" algn="l"/>
              </a:tabLst>
              <a:defRPr sz="2400">
                <a:solidFill>
                  <a:schemeClr val="tx1"/>
                </a:solidFill>
                <a:latin typeface="Times New Roman" panose="02020603050405020304" pitchFamily="18" charset="0"/>
              </a:defRPr>
            </a:lvl3pPr>
            <a:lvl4pPr marL="1600200" indent="-228600">
              <a:tabLst>
                <a:tab pos="457200" algn="l"/>
              </a:tabLst>
              <a:defRPr sz="2400">
                <a:solidFill>
                  <a:schemeClr val="tx1"/>
                </a:solidFill>
                <a:latin typeface="Times New Roman" panose="02020603050405020304" pitchFamily="18" charset="0"/>
              </a:defRPr>
            </a:lvl4pPr>
            <a:lvl5pPr marL="2057400" indent="-228600">
              <a:tabLst>
                <a:tab pos="457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9pPr>
          </a:lstStyle>
          <a:p>
            <a:pPr eaLnBrk="0" fontAlgn="base" hangingPunct="0">
              <a:spcBef>
                <a:spcPct val="50000"/>
              </a:spcBef>
              <a:spcAft>
                <a:spcPct val="0"/>
              </a:spcAft>
            </a:pPr>
            <a:endParaRPr lang="en-US" altLang="en-US">
              <a:solidFill>
                <a:srgbClr val="000000"/>
              </a:solidFill>
            </a:endParaRPr>
          </a:p>
          <a:p>
            <a:pPr eaLnBrk="0" fontAlgn="base" hangingPunct="0">
              <a:spcBef>
                <a:spcPct val="50000"/>
              </a:spcBef>
              <a:spcAft>
                <a:spcPct val="0"/>
              </a:spcAft>
              <a:buFontTx/>
              <a:buChar char="•"/>
            </a:pPr>
            <a:r>
              <a:rPr lang="en-US" altLang="en-US">
                <a:solidFill>
                  <a:srgbClr val="000000"/>
                </a:solidFill>
              </a:rPr>
              <a:t>Key : </a:t>
            </a:r>
          </a:p>
          <a:p>
            <a:pPr eaLnBrk="0" fontAlgn="base" hangingPunct="0">
              <a:spcBef>
                <a:spcPct val="50000"/>
              </a:spcBef>
              <a:spcAft>
                <a:spcPct val="0"/>
              </a:spcAft>
              <a:buFontTx/>
              <a:buChar char="•"/>
            </a:pPr>
            <a:r>
              <a:rPr lang="en-US" altLang="en-US">
                <a:solidFill>
                  <a:srgbClr val="000000"/>
                </a:solidFill>
              </a:rPr>
              <a:t> Candidate Key, </a:t>
            </a:r>
          </a:p>
          <a:p>
            <a:pPr eaLnBrk="0" fontAlgn="base" hangingPunct="0">
              <a:spcBef>
                <a:spcPct val="50000"/>
              </a:spcBef>
              <a:spcAft>
                <a:spcPct val="0"/>
              </a:spcAft>
              <a:buFontTx/>
              <a:buChar char="•"/>
            </a:pPr>
            <a:r>
              <a:rPr lang="en-US" altLang="en-US">
                <a:solidFill>
                  <a:srgbClr val="000000"/>
                </a:solidFill>
              </a:rPr>
              <a:t>Primary Key</a:t>
            </a:r>
          </a:p>
          <a:p>
            <a:pPr eaLnBrk="0" fontAlgn="base" hangingPunct="0">
              <a:spcBef>
                <a:spcPct val="50000"/>
              </a:spcBef>
              <a:spcAft>
                <a:spcPct val="0"/>
              </a:spcAft>
              <a:buFontTx/>
              <a:buChar char="•"/>
            </a:pPr>
            <a:r>
              <a:rPr lang="en-US" altLang="en-US">
                <a:solidFill>
                  <a:srgbClr val="000000"/>
                </a:solidFill>
              </a:rPr>
              <a:t>Foreign Key ,</a:t>
            </a:r>
          </a:p>
          <a:p>
            <a:pPr eaLnBrk="0" fontAlgn="base" hangingPunct="0">
              <a:spcBef>
                <a:spcPct val="50000"/>
              </a:spcBef>
              <a:spcAft>
                <a:spcPct val="0"/>
              </a:spcAft>
              <a:buFontTx/>
              <a:buChar char="•"/>
            </a:pPr>
            <a:r>
              <a:rPr lang="en-US" altLang="en-US">
                <a:solidFill>
                  <a:srgbClr val="000000"/>
                </a:solidFill>
              </a:rPr>
              <a:t> Alternate Key . </a:t>
            </a:r>
          </a:p>
          <a:p>
            <a:pPr eaLnBrk="0" fontAlgn="base" hangingPunct="0">
              <a:spcBef>
                <a:spcPct val="50000"/>
              </a:spcBef>
              <a:spcAft>
                <a:spcPct val="0"/>
              </a:spcAft>
              <a:buFontTx/>
              <a:buChar char="•"/>
            </a:pPr>
            <a:endParaRPr lang="en-US" altLang="en-US">
              <a:solidFill>
                <a:srgbClr val="000000"/>
              </a:solidFill>
            </a:endParaRPr>
          </a:p>
          <a:p>
            <a:pPr eaLnBrk="0" fontAlgn="base" hangingPunct="0">
              <a:spcBef>
                <a:spcPct val="50000"/>
              </a:spcBef>
              <a:spcAft>
                <a:spcPct val="0"/>
              </a:spcAft>
              <a:buFontTx/>
              <a:buChar char="•"/>
            </a:pPr>
            <a:r>
              <a:rPr lang="en-US" altLang="en-US">
                <a:solidFill>
                  <a:srgbClr val="000000"/>
                </a:solidFill>
              </a:rPr>
              <a:t>Null values: not applicable, unknown, missing.</a:t>
            </a:r>
          </a:p>
        </p:txBody>
      </p:sp>
    </p:spTree>
    <p:extLst>
      <p:ext uri="{BB962C8B-B14F-4D97-AF65-F5344CB8AC3E}">
        <p14:creationId xmlns:p14="http://schemas.microsoft.com/office/powerpoint/2010/main" val="2308996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1400">
              <a:solidFill>
                <a:srgbClr val="000000"/>
              </a:solidFill>
            </a:endParaRPr>
          </a:p>
        </p:txBody>
      </p:sp>
      <p:sp>
        <p:nvSpPr>
          <p:cNvPr id="256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B6DF6B23-47B2-4B43-BEF9-B286ED0A4E62}" type="slidenum">
              <a:rPr lang="en-US" altLang="en-US" sz="1400">
                <a:solidFill>
                  <a:srgbClr val="000000"/>
                </a:solidFill>
              </a:rPr>
              <a:pPr eaLnBrk="0" fontAlgn="base" hangingPunct="0">
                <a:spcBef>
                  <a:spcPct val="0"/>
                </a:spcBef>
                <a:spcAft>
                  <a:spcPct val="0"/>
                </a:spcAft>
              </a:pPr>
              <a:t>17</a:t>
            </a:fld>
            <a:endParaRPr lang="en-US" altLang="en-US" sz="1400">
              <a:solidFill>
                <a:srgbClr val="000000"/>
              </a:solidFill>
            </a:endParaRPr>
          </a:p>
        </p:txBody>
      </p:sp>
      <p:sp>
        <p:nvSpPr>
          <p:cNvPr id="2560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r>
              <a:rPr lang="en-GB" altLang="en-US" b="1">
                <a:latin typeface="Times" panose="02020603050405020304" pitchFamily="18" charset="0"/>
              </a:rPr>
              <a:t>Attributes</a:t>
            </a:r>
          </a:p>
        </p:txBody>
      </p:sp>
      <p:sp>
        <p:nvSpPr>
          <p:cNvPr id="103427" name="Rectangle 3"/>
          <p:cNvSpPr>
            <a:spLocks noGrp="1" noChangeArrowheads="1"/>
          </p:cNvSpPr>
          <p:nvPr>
            <p:ph type="body" idx="1"/>
          </p:nvPr>
        </p:nvSpPr>
        <p:spPr bwMode="auto">
          <a:xfrm>
            <a:off x="2057400" y="1295400"/>
            <a:ext cx="81534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en-GB" altLang="en-US" sz="2400" b="1"/>
              <a:t>Simple Attribute</a:t>
            </a:r>
          </a:p>
          <a:p>
            <a:pPr lvl="1" algn="just"/>
            <a:r>
              <a:rPr lang="en-GB" altLang="en-US" sz="2400"/>
              <a:t>Attribute composed of a single component with an independent existence.  Simple attributes cannot  be further subdivided into smaller components. Eg ???</a:t>
            </a:r>
          </a:p>
          <a:p>
            <a:pPr lvl="1">
              <a:lnSpc>
                <a:spcPct val="40000"/>
              </a:lnSpc>
            </a:pPr>
            <a:endParaRPr lang="en-GB" altLang="en-US" sz="2400"/>
          </a:p>
          <a:p>
            <a:r>
              <a:rPr lang="en-GB" altLang="en-US" sz="2400" b="1"/>
              <a:t>Composite Attribute</a:t>
            </a:r>
          </a:p>
          <a:p>
            <a:pPr algn="just">
              <a:buFontTx/>
              <a:buNone/>
            </a:pPr>
            <a:r>
              <a:rPr lang="en-GB" altLang="en-US" sz="2400"/>
              <a:t>      -Some attributes can be further divided to yield smaller components with independent existence.</a:t>
            </a:r>
          </a:p>
          <a:p>
            <a:pPr lvl="1" algn="just"/>
            <a:r>
              <a:rPr lang="en-GB" altLang="en-US" sz="2400"/>
              <a:t>Attribute composed of multiple components, each with an independent existence.</a:t>
            </a:r>
          </a:p>
          <a:p>
            <a:pPr lvl="1" algn="just">
              <a:buFontTx/>
              <a:buNone/>
            </a:pPr>
            <a:r>
              <a:rPr lang="en-GB" altLang="en-US" sz="2400"/>
              <a:t>    Eg,??</a:t>
            </a:r>
          </a:p>
        </p:txBody>
      </p:sp>
    </p:spTree>
    <p:extLst>
      <p:ext uri="{BB962C8B-B14F-4D97-AF65-F5344CB8AC3E}">
        <p14:creationId xmlns:p14="http://schemas.microsoft.com/office/powerpoint/2010/main" val="106983839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342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342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342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3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1400">
              <a:solidFill>
                <a:srgbClr val="000000"/>
              </a:solidFill>
            </a:endParaRPr>
          </a:p>
        </p:txBody>
      </p:sp>
      <p:sp>
        <p:nvSpPr>
          <p:cNvPr id="276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BD1B71CA-69AD-48F8-9E30-3B4353A936FE}" type="slidenum">
              <a:rPr lang="en-US" altLang="en-US" sz="1400">
                <a:solidFill>
                  <a:srgbClr val="000000"/>
                </a:solidFill>
              </a:rPr>
              <a:pPr eaLnBrk="0" fontAlgn="base" hangingPunct="0">
                <a:spcBef>
                  <a:spcPct val="0"/>
                </a:spcBef>
                <a:spcAft>
                  <a:spcPct val="0"/>
                </a:spcAft>
              </a:pPr>
              <a:t>18</a:t>
            </a:fld>
            <a:endParaRPr lang="en-US" altLang="en-US" sz="1400">
              <a:solidFill>
                <a:srgbClr val="000000"/>
              </a:solidFill>
            </a:endParaRPr>
          </a:p>
        </p:txBody>
      </p:sp>
      <p:sp>
        <p:nvSpPr>
          <p:cNvPr id="2765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r>
              <a:rPr lang="en-GB" altLang="en-US" b="1">
                <a:latin typeface="Times" panose="02020603050405020304" pitchFamily="18" charset="0"/>
              </a:rPr>
              <a:t>Attributes</a:t>
            </a:r>
          </a:p>
        </p:txBody>
      </p:sp>
      <p:sp>
        <p:nvSpPr>
          <p:cNvPr id="104451" name="Rectangle 3"/>
          <p:cNvSpPr>
            <a:spLocks noGrp="1" noChangeArrowheads="1"/>
          </p:cNvSpPr>
          <p:nvPr>
            <p:ph type="body" idx="1"/>
          </p:nvPr>
        </p:nvSpPr>
        <p:spPr bwMode="auto">
          <a:xfrm>
            <a:off x="1524000" y="1371600"/>
            <a:ext cx="8763000" cy="5486400"/>
          </a:xfrm>
          <a:ln w="12700">
            <a:miter lim="800000"/>
            <a:headEnd/>
            <a:tailEnd/>
          </a:ln>
        </p:spPr>
        <p:txBody>
          <a:bodyPr vert="horz" wrap="square" lIns="90488" tIns="44450" rIns="90488" bIns="44450" numCol="1" anchor="t" anchorCtr="0" compatLnSpc="1">
            <a:prstTxWarp prst="textNoShape">
              <a:avLst/>
            </a:prstTxWarp>
          </a:bodyPr>
          <a:lstStyle/>
          <a:p>
            <a:pPr>
              <a:defRPr/>
            </a:pPr>
            <a:r>
              <a:rPr lang="en-GB" sz="2400" b="1" dirty="0">
                <a:latin typeface="+mj-lt"/>
              </a:rPr>
              <a:t>Single-valued Attribute</a:t>
            </a:r>
          </a:p>
          <a:p>
            <a:pPr lvl="1">
              <a:defRPr/>
            </a:pPr>
            <a:r>
              <a:rPr lang="en-AU" sz="2400" dirty="0">
                <a:latin typeface="+mj-lt"/>
                <a:cs typeface="Times New Roman" pitchFamily="18" charset="0"/>
              </a:rPr>
              <a:t>Attribute that holds a single value for each occurrence of an entity type.</a:t>
            </a:r>
            <a:r>
              <a:rPr lang="en-GB" sz="2400" dirty="0">
                <a:latin typeface="+mj-lt"/>
              </a:rPr>
              <a:t>  </a:t>
            </a:r>
            <a:r>
              <a:rPr lang="en-GB" sz="2400" dirty="0" err="1">
                <a:latin typeface="+mj-lt"/>
              </a:rPr>
              <a:t>Eg</a:t>
            </a:r>
            <a:r>
              <a:rPr lang="en-GB" sz="2400" dirty="0">
                <a:latin typeface="+mj-lt"/>
              </a:rPr>
              <a:t> ? ?</a:t>
            </a:r>
          </a:p>
          <a:p>
            <a:pPr>
              <a:defRPr/>
            </a:pPr>
            <a:r>
              <a:rPr lang="en-GB" sz="2400" b="1" dirty="0">
                <a:latin typeface="+mj-lt"/>
              </a:rPr>
              <a:t>Multi-valued Attribute</a:t>
            </a:r>
          </a:p>
          <a:p>
            <a:pPr lvl="1">
              <a:defRPr/>
            </a:pPr>
            <a:r>
              <a:rPr lang="en-AU" sz="2400" dirty="0">
                <a:latin typeface="+mj-lt"/>
                <a:cs typeface="Times New Roman" pitchFamily="18" charset="0"/>
              </a:rPr>
              <a:t>Attribute that holds multiple values for each occurrence of an entity type.</a:t>
            </a:r>
            <a:r>
              <a:rPr lang="en-GB" sz="2400" dirty="0">
                <a:latin typeface="+mj-lt"/>
              </a:rPr>
              <a:t>   </a:t>
            </a:r>
            <a:r>
              <a:rPr lang="en-GB" sz="2400" dirty="0" err="1">
                <a:latin typeface="+mj-lt"/>
              </a:rPr>
              <a:t>Eg</a:t>
            </a:r>
            <a:r>
              <a:rPr lang="en-GB" sz="2400" dirty="0">
                <a:latin typeface="+mj-lt"/>
              </a:rPr>
              <a:t>??</a:t>
            </a:r>
          </a:p>
          <a:p>
            <a:pPr>
              <a:defRPr/>
            </a:pPr>
            <a:r>
              <a:rPr lang="en-GB" sz="2400" b="1" dirty="0">
                <a:latin typeface="+mj-lt"/>
              </a:rPr>
              <a:t>Derived Attribute</a:t>
            </a:r>
          </a:p>
          <a:p>
            <a:pPr lvl="1">
              <a:defRPr/>
            </a:pPr>
            <a:r>
              <a:rPr lang="en-AU" sz="2400" dirty="0">
                <a:latin typeface="+mj-lt"/>
                <a:cs typeface="Times New Roman" pitchFamily="18" charset="0"/>
              </a:rPr>
              <a:t>Attribute whose value is calculated from other attributes. The derived attribute need not be physically stored within the database.</a:t>
            </a:r>
          </a:p>
          <a:p>
            <a:pPr lvl="1">
              <a:defRPr/>
            </a:pPr>
            <a:r>
              <a:rPr lang="en-AU" sz="2400" dirty="0" err="1">
                <a:latin typeface="+mj-lt"/>
                <a:cs typeface="Times New Roman" pitchFamily="18" charset="0"/>
              </a:rPr>
              <a:t>Eg</a:t>
            </a:r>
            <a:r>
              <a:rPr lang="en-AU" sz="2400" dirty="0">
                <a:latin typeface="+mj-lt"/>
                <a:cs typeface="Times New Roman" pitchFamily="18" charset="0"/>
              </a:rPr>
              <a:t>   Employee age can be found by computing an integer value difference of</a:t>
            </a:r>
          </a:p>
          <a:p>
            <a:pPr lvl="1">
              <a:buFontTx/>
              <a:buNone/>
              <a:defRPr/>
            </a:pPr>
            <a:r>
              <a:rPr lang="en-AU" sz="2400" dirty="0">
                <a:latin typeface="+mj-lt"/>
                <a:cs typeface="Times New Roman" pitchFamily="18" charset="0"/>
              </a:rPr>
              <a:t>     Current Date- DOB=</a:t>
            </a:r>
            <a:endParaRPr lang="en-GB" sz="2400" dirty="0">
              <a:latin typeface="+mj-lt"/>
            </a:endParaRPr>
          </a:p>
          <a:p>
            <a:pPr lvl="1">
              <a:defRPr/>
            </a:pPr>
            <a:endParaRPr lang="en-GB" sz="2400" b="1" dirty="0">
              <a:latin typeface="+mj-lt"/>
            </a:endParaRPr>
          </a:p>
        </p:txBody>
      </p:sp>
    </p:spTree>
    <p:extLst>
      <p:ext uri="{BB962C8B-B14F-4D97-AF65-F5344CB8AC3E}">
        <p14:creationId xmlns:p14="http://schemas.microsoft.com/office/powerpoint/2010/main" val="421745653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44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44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44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4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44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44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44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xfrm>
            <a:off x="1981200" y="533400"/>
            <a:ext cx="8229600" cy="884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3600"/>
              <a:t>Naming and Defining Relationships</a:t>
            </a:r>
          </a:p>
        </p:txBody>
      </p:sp>
      <p:sp>
        <p:nvSpPr>
          <p:cNvPr id="29699" name="Content Placeholder 2"/>
          <p:cNvSpPr>
            <a:spLocks noGrp="1"/>
          </p:cNvSpPr>
          <p:nvPr>
            <p:ph sz="quarter" idx="1"/>
          </p:nvPr>
        </p:nvSpPr>
        <p:spPr bwMode="auto">
          <a:xfrm>
            <a:off x="1828800" y="1447800"/>
            <a:ext cx="8382000"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cs typeface="Times New Roman" panose="02020603050405020304" pitchFamily="18" charset="0"/>
              </a:rPr>
              <a:t>An association between entities .Relationship name is a verb phrase.</a:t>
            </a:r>
          </a:p>
          <a:p>
            <a:pPr eaLnBrk="1" hangingPunct="1"/>
            <a:r>
              <a:rPr lang="en-US" altLang="en-US" sz="2800"/>
              <a:t>The first entity in the relationship is the </a:t>
            </a:r>
            <a:r>
              <a:rPr lang="en-US" altLang="en-US" sz="2800" i="1">
                <a:solidFill>
                  <a:srgbClr val="CC0000"/>
                </a:solidFill>
              </a:rPr>
              <a:t>parent</a:t>
            </a:r>
            <a:r>
              <a:rPr lang="en-US" altLang="en-US" sz="2800"/>
              <a:t> entity; the second entity in the relationship is the </a:t>
            </a:r>
            <a:r>
              <a:rPr lang="en-US" altLang="en-US" sz="2800" i="1">
                <a:solidFill>
                  <a:srgbClr val="CC0000"/>
                </a:solidFill>
              </a:rPr>
              <a:t>child</a:t>
            </a:r>
            <a:r>
              <a:rPr lang="en-US" altLang="en-US" sz="2800"/>
              <a:t> entity</a:t>
            </a:r>
          </a:p>
          <a:p>
            <a:pPr eaLnBrk="1" hangingPunct="1"/>
            <a:r>
              <a:rPr lang="en-US" altLang="en-US" sz="2800">
                <a:cs typeface="Times New Roman" panose="02020603050405020304" pitchFamily="18" charset="0"/>
              </a:rPr>
              <a:t>Definition explains what action is being taken and why it is important.</a:t>
            </a:r>
          </a:p>
          <a:p>
            <a:pPr eaLnBrk="1" hangingPunct="1"/>
            <a:r>
              <a:rPr lang="en-US" altLang="en-US" sz="2800"/>
              <a:t>eg </a:t>
            </a:r>
            <a:r>
              <a:rPr lang="en-US" altLang="en-US" sz="2800" b="1"/>
              <a:t>Supervises or manages </a:t>
            </a:r>
          </a:p>
          <a:p>
            <a:pPr eaLnBrk="1" hangingPunct="1"/>
            <a:endParaRPr lang="en-US" altLang="en-US" sz="2800" b="1"/>
          </a:p>
          <a:p>
            <a:pPr eaLnBrk="1" hangingPunct="1"/>
            <a:endParaRPr lang="en-US" altLang="en-US" sz="2800">
              <a:cs typeface="Times New Roman" panose="02020603050405020304" pitchFamily="18" charset="0"/>
            </a:endParaRPr>
          </a:p>
          <a:p>
            <a:pPr eaLnBrk="1" hangingPunct="1"/>
            <a:endParaRPr lang="en-US" altLang="en-US" sz="2800">
              <a:cs typeface="Times New Roman" panose="02020603050405020304" pitchFamily="18" charset="0"/>
            </a:endParaRPr>
          </a:p>
          <a:p>
            <a:pPr eaLnBrk="1" hangingPunct="1"/>
            <a:endParaRPr lang="en-US" altLang="en-US" sz="2800">
              <a:cs typeface="Times New Roman" panose="02020603050405020304" pitchFamily="18" charset="0"/>
            </a:endParaRPr>
          </a:p>
          <a:p>
            <a:pPr eaLnBrk="1" hangingPunct="1"/>
            <a:endParaRPr lang="en-US" altLang="en-US" sz="2800">
              <a:cs typeface="Times New Roman" panose="02020603050405020304" pitchFamily="18" charset="0"/>
            </a:endParaRPr>
          </a:p>
          <a:p>
            <a:pPr eaLnBrk="1" hangingPunct="1"/>
            <a:endParaRPr lang="en-US" altLang="en-US" sz="2800">
              <a:cs typeface="Times New Roman" panose="02020603050405020304" pitchFamily="18" charset="0"/>
            </a:endParaRPr>
          </a:p>
        </p:txBody>
      </p:sp>
      <p:sp>
        <p:nvSpPr>
          <p:cNvPr id="29700" name="Slide Number Placeholder 3"/>
          <p:cNvSpPr>
            <a:spLocks noGrp="1"/>
          </p:cNvSpPr>
          <p:nvPr>
            <p:ph type="sldNum" sz="quarter" idx="11"/>
          </p:nvPr>
        </p:nvSpPr>
        <p:spPr>
          <a:xfrm>
            <a:off x="1670050" y="6210300"/>
            <a:ext cx="457200" cy="457200"/>
          </a:xfrm>
          <a:prstGeom prst="ellipse">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21146A15-9ADD-42F9-821E-3AEBF1997922}" type="slidenum">
              <a:rPr lang="en-US" altLang="en-US" sz="1400">
                <a:solidFill>
                  <a:srgbClr val="000000"/>
                </a:solidFill>
              </a:rPr>
              <a:pPr eaLnBrk="0" fontAlgn="base" hangingPunct="0">
                <a:spcBef>
                  <a:spcPct val="0"/>
                </a:spcBef>
                <a:spcAft>
                  <a:spcPct val="0"/>
                </a:spcAft>
              </a:pPr>
              <a:t>19</a:t>
            </a:fld>
            <a:endParaRPr lang="en-US" altLang="en-US" sz="1400">
              <a:solidFill>
                <a:srgbClr val="000000"/>
              </a:solidFill>
            </a:endParaRPr>
          </a:p>
        </p:txBody>
      </p:sp>
      <p:sp>
        <p:nvSpPr>
          <p:cNvPr id="29701" name="Footer Placeholder 4"/>
          <p:cNvSpPr>
            <a:spLocks noGrp="1"/>
          </p:cNvSpPr>
          <p:nvPr>
            <p:ph type="ftr" sz="quarter" idx="10"/>
          </p:nvPr>
        </p:nvSpPr>
        <p:spPr>
          <a:xfrm>
            <a:off x="80772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0" fontAlgn="base" hangingPunct="0">
              <a:spcBef>
                <a:spcPct val="0"/>
              </a:spcBef>
              <a:spcAft>
                <a:spcPct val="0"/>
              </a:spcAft>
            </a:pPr>
            <a:endParaRPr lang="en-US" altLang="en-US" sz="1400">
              <a:solidFill>
                <a:srgbClr val="000000"/>
              </a:solidFill>
              <a:latin typeface="Arial" panose="020B0604020202020204" pitchFamily="34" charset="0"/>
            </a:endParaRPr>
          </a:p>
        </p:txBody>
      </p:sp>
    </p:spTree>
    <p:extLst>
      <p:ext uri="{BB962C8B-B14F-4D97-AF65-F5344CB8AC3E}">
        <p14:creationId xmlns:p14="http://schemas.microsoft.com/office/powerpoint/2010/main" val="127332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BE5C-EA3A-6FC7-498B-FD02E8DBA254}"/>
              </a:ext>
            </a:extLst>
          </p:cNvPr>
          <p:cNvSpPr>
            <a:spLocks noGrp="1"/>
          </p:cNvSpPr>
          <p:nvPr>
            <p:ph type="title"/>
          </p:nvPr>
        </p:nvSpPr>
        <p:spPr>
          <a:xfrm>
            <a:off x="203200" y="1168928"/>
            <a:ext cx="11474689" cy="5064125"/>
          </a:xfrm>
        </p:spPr>
        <p:txBody>
          <a:bodyPr anchor="t">
            <a:normAutofit fontScale="90000"/>
          </a:bodyPr>
          <a:lstStyle/>
          <a:p>
            <a:r>
              <a:rPr lang="en-US" sz="4000" b="0" i="0" u="none" strike="noStrike" dirty="0">
                <a:solidFill>
                  <a:srgbClr val="000000"/>
                </a:solidFill>
                <a:effectLst/>
                <a:latin typeface="Trebuchet MS" panose="020B0603020202020204" pitchFamily="34" charset="0"/>
              </a:rPr>
              <a:t>This course teaches concepts of development and administration in database systems, building on design concepts taught in a </a:t>
            </a:r>
            <a:r>
              <a:rPr lang="en-US" sz="4000" b="0" i="0" u="none" strike="noStrike" dirty="0" err="1">
                <a:solidFill>
                  <a:srgbClr val="000000"/>
                </a:solidFill>
                <a:effectLst/>
                <a:latin typeface="Trebuchet MS" panose="020B0603020202020204" pitchFamily="34" charset="0"/>
              </a:rPr>
              <a:t>prerequite</a:t>
            </a:r>
            <a:r>
              <a:rPr lang="en-US" sz="4000" b="0" i="0" u="none" strike="noStrike" dirty="0">
                <a:solidFill>
                  <a:srgbClr val="000000"/>
                </a:solidFill>
                <a:effectLst/>
                <a:latin typeface="Trebuchet MS" panose="020B0603020202020204" pitchFamily="34" charset="0"/>
              </a:rPr>
              <a:t> course (Database design and application. </a:t>
            </a:r>
            <a:br>
              <a:rPr lang="en-US" sz="4000" b="0" i="0" u="none" strike="noStrike" dirty="0">
                <a:solidFill>
                  <a:srgbClr val="000000"/>
                </a:solidFill>
                <a:effectLst/>
                <a:latin typeface="Trebuchet MS" panose="020B0603020202020204" pitchFamily="34" charset="0"/>
              </a:rPr>
            </a:br>
            <a:br>
              <a:rPr lang="en-US" sz="4000" b="0" i="0" u="none" strike="noStrike" dirty="0">
                <a:solidFill>
                  <a:srgbClr val="000000"/>
                </a:solidFill>
                <a:effectLst/>
                <a:latin typeface="Trebuchet MS" panose="020B0603020202020204" pitchFamily="34" charset="0"/>
              </a:rPr>
            </a:br>
            <a:r>
              <a:rPr lang="en-US" sz="4000" b="0" i="0" u="none" strike="noStrike" dirty="0">
                <a:solidFill>
                  <a:srgbClr val="000000"/>
                </a:solidFill>
                <a:effectLst/>
                <a:latin typeface="Trebuchet MS" panose="020B0603020202020204" pitchFamily="34" charset="0"/>
              </a:rPr>
              <a:t>Database development and administration theories, techniques and technologies are explained and implemented to give students the necessary skillset in databases. </a:t>
            </a:r>
            <a:br>
              <a:rPr lang="en-US" sz="4000" dirty="0"/>
            </a:br>
            <a:endParaRPr lang="en-US" sz="4000" b="1" dirty="0"/>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960F9495-830A-4497-E1DD-534850F562FE}"/>
              </a:ext>
            </a:extLst>
          </p:cNvPr>
          <p:cNvSpPr txBox="1"/>
          <p:nvPr/>
        </p:nvSpPr>
        <p:spPr>
          <a:xfrm>
            <a:off x="203200" y="219337"/>
            <a:ext cx="10515600" cy="923400"/>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dirty="0">
                <a:solidFill>
                  <a:schemeClr val="bg1"/>
                </a:solidFill>
              </a:rPr>
              <a:t>Course Description </a:t>
            </a:r>
            <a:endParaRPr sz="4800" dirty="0">
              <a:solidFill>
                <a:schemeClr val="bg1"/>
              </a:solidFill>
            </a:endParaRPr>
          </a:p>
        </p:txBody>
      </p:sp>
    </p:spTree>
    <p:extLst>
      <p:ext uri="{BB962C8B-B14F-4D97-AF65-F5344CB8AC3E}">
        <p14:creationId xmlns:p14="http://schemas.microsoft.com/office/powerpoint/2010/main" val="840958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rPr>
              <a:t>Draw the Relationships</a:t>
            </a:r>
          </a:p>
        </p:txBody>
      </p:sp>
      <p:sp>
        <p:nvSpPr>
          <p:cNvPr id="31747"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dirty="0"/>
              <a:t>Start with an entity and identify all entities with which it shares relationships</a:t>
            </a:r>
          </a:p>
          <a:p>
            <a:pPr eaLnBrk="1" hangingPunct="1"/>
            <a:r>
              <a:rPr lang="en-US" altLang="en-US" sz="2800" dirty="0"/>
              <a:t>Describe the relationship with the appropriate verb phrase</a:t>
            </a:r>
          </a:p>
          <a:p>
            <a:pPr eaLnBrk="1" hangingPunct="1"/>
            <a:r>
              <a:rPr lang="en-US" altLang="en-US" sz="2800" dirty="0"/>
              <a:t>Determine the multiplicity  by discussing the business rules with knowledgeable users</a:t>
            </a:r>
          </a:p>
        </p:txBody>
      </p:sp>
      <p:sp>
        <p:nvSpPr>
          <p:cNvPr id="31748" name="Footer Placeholder 4"/>
          <p:cNvSpPr>
            <a:spLocks noGrp="1"/>
          </p:cNvSpPr>
          <p:nvPr>
            <p:ph type="ftr" sz="quarter" idx="10"/>
          </p:nvPr>
        </p:nvSpPr>
        <p:spPr>
          <a:xfrm>
            <a:off x="80772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0" fontAlgn="base" hangingPunct="0">
              <a:spcBef>
                <a:spcPct val="0"/>
              </a:spcBef>
              <a:spcAft>
                <a:spcPct val="0"/>
              </a:spcAft>
            </a:pPr>
            <a:endParaRPr lang="en-US" altLang="en-US" sz="1400">
              <a:solidFill>
                <a:srgbClr val="000000"/>
              </a:solidFill>
            </a:endParaRPr>
          </a:p>
        </p:txBody>
      </p:sp>
      <p:sp>
        <p:nvSpPr>
          <p:cNvPr id="31749" name="Slide Number Placeholder 5"/>
          <p:cNvSpPr>
            <a:spLocks noGrp="1"/>
          </p:cNvSpPr>
          <p:nvPr>
            <p:ph type="sldNum" sz="quarter" idx="11"/>
          </p:nvPr>
        </p:nvSpPr>
        <p:spPr>
          <a:xfrm>
            <a:off x="10137775"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03270B71-DF33-4B9B-A970-05ACBDE90619}" type="slidenum">
              <a:rPr lang="en-US" altLang="en-US" sz="1400">
                <a:solidFill>
                  <a:srgbClr val="000000"/>
                </a:solidFill>
              </a:rPr>
              <a:pPr eaLnBrk="0" fontAlgn="base" hangingPunct="0">
                <a:spcBef>
                  <a:spcPct val="0"/>
                </a:spcBef>
                <a:spcAft>
                  <a:spcPct val="0"/>
                </a:spcAft>
              </a:pPr>
              <a:t>20</a:t>
            </a:fld>
            <a:endParaRPr lang="en-US" altLang="en-US" sz="1400">
              <a:solidFill>
                <a:srgbClr val="000000"/>
              </a:solidFill>
            </a:endParaRPr>
          </a:p>
        </p:txBody>
      </p:sp>
    </p:spTree>
    <p:extLst>
      <p:ext uri="{BB962C8B-B14F-4D97-AF65-F5344CB8AC3E}">
        <p14:creationId xmlns:p14="http://schemas.microsoft.com/office/powerpoint/2010/main" val="156440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ltLang="en-US"/>
          </a:p>
        </p:txBody>
      </p:sp>
      <p:sp>
        <p:nvSpPr>
          <p:cNvPr id="3277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cs typeface="Times New Roman" panose="02020603050405020304" pitchFamily="18" charset="0"/>
              </a:rPr>
              <a:t>Definition explains what action is being taken and why it is important.</a:t>
            </a:r>
          </a:p>
          <a:p>
            <a:pPr eaLnBrk="1" hangingPunct="1"/>
            <a:r>
              <a:rPr lang="en-US" altLang="en-US"/>
              <a:t>eg </a:t>
            </a:r>
            <a:r>
              <a:rPr lang="en-US" altLang="en-US" b="1"/>
              <a:t>Supervises or manages </a:t>
            </a:r>
          </a:p>
          <a:p>
            <a:pPr eaLnBrk="1" hangingPunct="1"/>
            <a:endParaRPr lang="en-US" altLang="en-US" b="1"/>
          </a:p>
          <a:p>
            <a:pPr eaLnBrk="1" hangingPunct="1"/>
            <a:endParaRPr lang="en-US" altLang="en-US" b="1"/>
          </a:p>
          <a:p>
            <a:pPr eaLnBrk="1" hangingPunct="1"/>
            <a:endParaRPr lang="en-US" altLang="en-US">
              <a:cs typeface="Times New Roman" panose="02020603050405020304" pitchFamily="18" charset="0"/>
            </a:endParaRPr>
          </a:p>
          <a:p>
            <a:pPr eaLnBrk="1" hangingPunct="1"/>
            <a:endParaRPr lang="en-US" altLang="en-US">
              <a:cs typeface="Times New Roman" panose="02020603050405020304" pitchFamily="18" charset="0"/>
            </a:endParaRPr>
          </a:p>
          <a:p>
            <a:pPr eaLnBrk="1" hangingPunct="1"/>
            <a:endParaRPr lang="en-US" altLang="en-US">
              <a:cs typeface="Times New Roman" panose="02020603050405020304" pitchFamily="18" charset="0"/>
            </a:endParaRPr>
          </a:p>
          <a:p>
            <a:pPr eaLnBrk="1" hangingPunct="1"/>
            <a:endParaRPr lang="en-US" altLang="en-US">
              <a:cs typeface="Times New Roman" panose="02020603050405020304" pitchFamily="18" charset="0"/>
            </a:endParaRPr>
          </a:p>
          <a:p>
            <a:pPr eaLnBrk="1" hangingPunct="1"/>
            <a:endParaRPr lang="en-US" altLang="en-US">
              <a:cs typeface="Times New Roman" panose="02020603050405020304" pitchFamily="18" charset="0"/>
            </a:endParaRPr>
          </a:p>
        </p:txBody>
      </p:sp>
      <p:sp>
        <p:nvSpPr>
          <p:cNvPr id="3277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1400">
              <a:solidFill>
                <a:srgbClr val="000000"/>
              </a:solidFill>
            </a:endParaRPr>
          </a:p>
        </p:txBody>
      </p:sp>
      <p:sp>
        <p:nvSpPr>
          <p:cNvPr id="3277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6C58616E-064C-4623-903A-B08B2BF0B7ED}" type="slidenum">
              <a:rPr lang="en-US" altLang="en-US" sz="1400">
                <a:solidFill>
                  <a:srgbClr val="000000"/>
                </a:solidFill>
              </a:rPr>
              <a:pPr eaLnBrk="0" fontAlgn="base" hangingPunct="0">
                <a:spcBef>
                  <a:spcPct val="0"/>
                </a:spcBef>
                <a:spcAft>
                  <a:spcPct val="0"/>
                </a:spcAft>
              </a:pPr>
              <a:t>21</a:t>
            </a:fld>
            <a:endParaRPr lang="en-US" altLang="en-US" sz="1400">
              <a:solidFill>
                <a:srgbClr val="000000"/>
              </a:solidFill>
            </a:endParaRPr>
          </a:p>
        </p:txBody>
      </p:sp>
      <p:pic>
        <p:nvPicPr>
          <p:cNvPr id="32774" name="Picture 3" descr="DS3-Figure 11-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114800"/>
            <a:ext cx="8077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264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1400">
              <a:solidFill>
                <a:srgbClr val="000000"/>
              </a:solidFill>
            </a:endParaRPr>
          </a:p>
        </p:txBody>
      </p:sp>
      <p:sp>
        <p:nvSpPr>
          <p:cNvPr id="337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D0D42C63-6F7C-44A9-AE7E-5DFBB3442495}" type="slidenum">
              <a:rPr lang="en-US" altLang="en-US" sz="1400">
                <a:solidFill>
                  <a:srgbClr val="000000"/>
                </a:solidFill>
              </a:rPr>
              <a:pPr eaLnBrk="0" fontAlgn="base" hangingPunct="0">
                <a:spcBef>
                  <a:spcPct val="0"/>
                </a:spcBef>
                <a:spcAft>
                  <a:spcPct val="0"/>
                </a:spcAft>
              </a:pPr>
              <a:t>22</a:t>
            </a:fld>
            <a:endParaRPr lang="en-US" altLang="en-US" sz="1400">
              <a:solidFill>
                <a:srgbClr val="000000"/>
              </a:solidFill>
            </a:endParaRPr>
          </a:p>
        </p:txBody>
      </p:sp>
      <p:sp>
        <p:nvSpPr>
          <p:cNvPr id="3379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r>
              <a:rPr lang="en-GB" altLang="en-US" b="1">
                <a:latin typeface="Times" panose="02020603050405020304" pitchFamily="18" charset="0"/>
              </a:rPr>
              <a:t>Relationship Types</a:t>
            </a:r>
          </a:p>
        </p:txBody>
      </p:sp>
      <p:sp>
        <p:nvSpPr>
          <p:cNvPr id="91139" name="Rectangle 3"/>
          <p:cNvSpPr>
            <a:spLocks noGrp="1" noChangeArrowheads="1"/>
          </p:cNvSpPr>
          <p:nvPr>
            <p:ph type="body" idx="1"/>
          </p:nvPr>
        </p:nvSpPr>
        <p:spPr bwMode="auto">
          <a:xfrm>
            <a:off x="1905000" y="1676400"/>
            <a:ext cx="83058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en-GB" altLang="en-US" b="1">
                <a:latin typeface="Times" panose="02020603050405020304" pitchFamily="18" charset="0"/>
              </a:rPr>
              <a:t>Degree of a Relationship</a:t>
            </a:r>
          </a:p>
          <a:p>
            <a:pPr lvl="1"/>
            <a:r>
              <a:rPr lang="en-GB" altLang="en-US" b="1">
                <a:latin typeface="Times" panose="02020603050405020304" pitchFamily="18" charset="0"/>
              </a:rPr>
              <a:t>Number of participating entities in  relationship.</a:t>
            </a:r>
          </a:p>
          <a:p>
            <a:pPr lvl="1">
              <a:lnSpc>
                <a:spcPct val="50000"/>
              </a:lnSpc>
            </a:pPr>
            <a:endParaRPr lang="en-GB" altLang="en-US" b="1">
              <a:latin typeface="Times" panose="02020603050405020304" pitchFamily="18" charset="0"/>
            </a:endParaRPr>
          </a:p>
          <a:p>
            <a:r>
              <a:rPr lang="en-AU" altLang="en-US" b="1">
                <a:latin typeface="Times" panose="02020603050405020304" pitchFamily="18" charset="0"/>
                <a:cs typeface="Times New Roman" panose="02020603050405020304" pitchFamily="18" charset="0"/>
              </a:rPr>
              <a:t>Relationship of degree :</a:t>
            </a:r>
          </a:p>
          <a:p>
            <a:pPr lvl="1"/>
            <a:r>
              <a:rPr lang="en-AU" altLang="en-US" b="1">
                <a:latin typeface="Times" panose="02020603050405020304" pitchFamily="18" charset="0"/>
                <a:cs typeface="Times New Roman" panose="02020603050405020304" pitchFamily="18" charset="0"/>
              </a:rPr>
              <a:t>two is binary </a:t>
            </a:r>
          </a:p>
          <a:p>
            <a:pPr lvl="1"/>
            <a:r>
              <a:rPr lang="en-AU" altLang="en-US" b="1">
                <a:latin typeface="Times" panose="02020603050405020304" pitchFamily="18" charset="0"/>
                <a:cs typeface="Times New Roman" panose="02020603050405020304" pitchFamily="18" charset="0"/>
              </a:rPr>
              <a:t>three is ternary</a:t>
            </a:r>
          </a:p>
          <a:p>
            <a:pPr lvl="1"/>
            <a:r>
              <a:rPr lang="en-AU" altLang="en-US" b="1">
                <a:latin typeface="Times" panose="02020603050405020304" pitchFamily="18" charset="0"/>
                <a:cs typeface="Times New Roman" panose="02020603050405020304" pitchFamily="18" charset="0"/>
              </a:rPr>
              <a:t>four is</a:t>
            </a:r>
            <a:endParaRPr lang="en-GB" altLang="en-US" b="1">
              <a:latin typeface="Times" panose="02020603050405020304" pitchFamily="18" charset="0"/>
              <a:cs typeface="Times New Roman" panose="02020603050405020304" pitchFamily="18" charset="0"/>
            </a:endParaRPr>
          </a:p>
        </p:txBody>
      </p:sp>
      <p:sp>
        <p:nvSpPr>
          <p:cNvPr id="33798" name="Rectangle 5"/>
          <p:cNvSpPr>
            <a:spLocks noChangeArrowheads="1"/>
          </p:cNvSpPr>
          <p:nvPr/>
        </p:nvSpPr>
        <p:spPr bwMode="auto">
          <a:xfrm>
            <a:off x="7772400" y="6172201"/>
            <a:ext cx="1004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AU" altLang="en-US" sz="1200" b="1">
                <a:solidFill>
                  <a:srgbClr val="000000"/>
                </a:solidFill>
                <a:latin typeface="Times" panose="02020603050405020304" pitchFamily="18" charset="0"/>
                <a:cs typeface="Times New Roman" panose="02020603050405020304" pitchFamily="18" charset="0"/>
              </a:rPr>
              <a:t>quaternary</a:t>
            </a:r>
            <a:r>
              <a:rPr lang="en-AU" altLang="en-US" b="1">
                <a:solidFill>
                  <a:srgbClr val="000000"/>
                </a:solidFill>
                <a:latin typeface="Times" panose="02020603050405020304" pitchFamily="18" charset="0"/>
                <a:cs typeface="Times New Roman" panose="02020603050405020304" pitchFamily="18" charset="0"/>
              </a:rPr>
              <a:t>.</a:t>
            </a:r>
            <a:endParaRPr lang="en-US" altLang="en-US">
              <a:solidFill>
                <a:srgbClr val="000000"/>
              </a:solidFill>
            </a:endParaRPr>
          </a:p>
        </p:txBody>
      </p:sp>
    </p:spTree>
    <p:extLst>
      <p:ext uri="{BB962C8B-B14F-4D97-AF65-F5344CB8AC3E}">
        <p14:creationId xmlns:p14="http://schemas.microsoft.com/office/powerpoint/2010/main" val="255911581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113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11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11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11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11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1400">
              <a:solidFill>
                <a:srgbClr val="000000"/>
              </a:solidFill>
            </a:endParaRPr>
          </a:p>
        </p:txBody>
      </p:sp>
      <p:sp>
        <p:nvSpPr>
          <p:cNvPr id="358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32433061-9F20-48F8-BE19-A19CBBF44680}" type="slidenum">
              <a:rPr lang="en-US" altLang="en-US" sz="1400">
                <a:solidFill>
                  <a:srgbClr val="000000"/>
                </a:solidFill>
              </a:rPr>
              <a:pPr eaLnBrk="0" fontAlgn="base" hangingPunct="0">
                <a:spcBef>
                  <a:spcPct val="0"/>
                </a:spcBef>
                <a:spcAft>
                  <a:spcPct val="0"/>
                </a:spcAft>
              </a:pPr>
              <a:t>23</a:t>
            </a:fld>
            <a:endParaRPr lang="en-US" altLang="en-US" sz="1400">
              <a:solidFill>
                <a:srgbClr val="000000"/>
              </a:solidFill>
            </a:endParaRPr>
          </a:p>
        </p:txBody>
      </p:sp>
      <p:sp>
        <p:nvSpPr>
          <p:cNvPr id="3584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r>
              <a:rPr lang="en-GB" altLang="en-US" b="1">
                <a:latin typeface="Times" panose="02020603050405020304" pitchFamily="18" charset="0"/>
              </a:rPr>
              <a:t>Relationship Types</a:t>
            </a:r>
          </a:p>
        </p:txBody>
      </p:sp>
      <p:sp>
        <p:nvSpPr>
          <p:cNvPr id="91139" name="Rectangle 3"/>
          <p:cNvSpPr>
            <a:spLocks noGrp="1" noChangeArrowheads="1"/>
          </p:cNvSpPr>
          <p:nvPr>
            <p:ph type="body" idx="1"/>
          </p:nvPr>
        </p:nvSpPr>
        <p:spPr bwMode="auto">
          <a:xfrm>
            <a:off x="1905000" y="1676400"/>
            <a:ext cx="83058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en-GB" altLang="en-US" b="1">
                <a:latin typeface="Times" panose="02020603050405020304" pitchFamily="18" charset="0"/>
              </a:rPr>
              <a:t>Degree of a Relationship</a:t>
            </a:r>
          </a:p>
          <a:p>
            <a:pPr lvl="1"/>
            <a:r>
              <a:rPr lang="en-GB" altLang="en-US" b="1">
                <a:latin typeface="Times" panose="02020603050405020304" pitchFamily="18" charset="0"/>
              </a:rPr>
              <a:t>Number of participating entities in  relationship.</a:t>
            </a:r>
          </a:p>
          <a:p>
            <a:pPr lvl="1">
              <a:lnSpc>
                <a:spcPct val="50000"/>
              </a:lnSpc>
            </a:pPr>
            <a:endParaRPr lang="en-GB" altLang="en-US" b="1">
              <a:latin typeface="Times" panose="02020603050405020304" pitchFamily="18" charset="0"/>
            </a:endParaRPr>
          </a:p>
          <a:p>
            <a:r>
              <a:rPr lang="en-AU" altLang="en-US" b="1">
                <a:latin typeface="Times" panose="02020603050405020304" pitchFamily="18" charset="0"/>
                <a:cs typeface="Times New Roman" panose="02020603050405020304" pitchFamily="18" charset="0"/>
              </a:rPr>
              <a:t>Relationship of degree :</a:t>
            </a:r>
          </a:p>
          <a:p>
            <a:pPr lvl="1"/>
            <a:r>
              <a:rPr lang="en-AU" altLang="en-US" b="1">
                <a:latin typeface="Times" panose="02020603050405020304" pitchFamily="18" charset="0"/>
                <a:cs typeface="Times New Roman" panose="02020603050405020304" pitchFamily="18" charset="0"/>
              </a:rPr>
              <a:t>two is binary </a:t>
            </a:r>
          </a:p>
          <a:p>
            <a:pPr lvl="1"/>
            <a:r>
              <a:rPr lang="en-AU" altLang="en-US" b="1">
                <a:latin typeface="Times" panose="02020603050405020304" pitchFamily="18" charset="0"/>
                <a:cs typeface="Times New Roman" panose="02020603050405020304" pitchFamily="18" charset="0"/>
              </a:rPr>
              <a:t>three is ternary</a:t>
            </a:r>
          </a:p>
          <a:p>
            <a:pPr lvl="1"/>
            <a:r>
              <a:rPr lang="en-AU" altLang="en-US" b="1">
                <a:latin typeface="Times" panose="02020603050405020304" pitchFamily="18" charset="0"/>
                <a:cs typeface="Times New Roman" panose="02020603050405020304" pitchFamily="18" charset="0"/>
              </a:rPr>
              <a:t>four is quaternary.</a:t>
            </a:r>
            <a:endParaRPr lang="en-GB" altLang="en-US" b="1">
              <a:latin typeface="Times"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85204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113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11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11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11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11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1400">
              <a:solidFill>
                <a:srgbClr val="000000"/>
              </a:solidFill>
            </a:endParaRPr>
          </a:p>
        </p:txBody>
      </p:sp>
      <p:sp>
        <p:nvSpPr>
          <p:cNvPr id="378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3611D25E-1988-4B0C-A22E-C9F207AB6C9B}" type="slidenum">
              <a:rPr lang="en-US" altLang="en-US" sz="1400">
                <a:solidFill>
                  <a:srgbClr val="000000"/>
                </a:solidFill>
              </a:rPr>
              <a:pPr eaLnBrk="0" fontAlgn="base" hangingPunct="0">
                <a:spcBef>
                  <a:spcPct val="0"/>
                </a:spcBef>
                <a:spcAft>
                  <a:spcPct val="0"/>
                </a:spcAft>
              </a:pPr>
              <a:t>24</a:t>
            </a:fld>
            <a:endParaRPr lang="en-US" altLang="en-US" sz="1400">
              <a:solidFill>
                <a:srgbClr val="000000"/>
              </a:solidFill>
            </a:endParaRPr>
          </a:p>
        </p:txBody>
      </p:sp>
      <p:sp>
        <p:nvSpPr>
          <p:cNvPr id="37892" name="Rectangle 2"/>
          <p:cNvSpPr>
            <a:spLocks noGrp="1" noChangeArrowheads="1"/>
          </p:cNvSpPr>
          <p:nvPr>
            <p:ph type="title"/>
          </p:nvPr>
        </p:nvSpPr>
        <p:spPr bwMode="auto">
          <a:xfrm>
            <a:off x="1905000" y="838200"/>
            <a:ext cx="8458200" cy="11049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AU" altLang="en-US" sz="3200" b="1">
                <a:latin typeface="Times" panose="02020603050405020304" pitchFamily="18" charset="0"/>
                <a:cs typeface="Times New Roman" panose="02020603050405020304" pitchFamily="18" charset="0"/>
              </a:rPr>
              <a:t>Binary relationship called Has</a:t>
            </a:r>
            <a:endParaRPr lang="en-GB" altLang="en-US" b="1">
              <a:latin typeface="Times" panose="02020603050405020304" pitchFamily="18" charset="0"/>
              <a:cs typeface="Times New Roman" panose="02020603050405020304" pitchFamily="18" charset="0"/>
            </a:endParaRPr>
          </a:p>
        </p:txBody>
      </p:sp>
      <p:pic>
        <p:nvPicPr>
          <p:cNvPr id="37893" name="Picture 3" descr="DS3-Figure 1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133600"/>
            <a:ext cx="7543800"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9268615"/>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1400">
              <a:solidFill>
                <a:srgbClr val="000000"/>
              </a:solidFill>
            </a:endParaRPr>
          </a:p>
        </p:txBody>
      </p:sp>
      <p:sp>
        <p:nvSpPr>
          <p:cNvPr id="399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1BC14199-C5D3-4FA4-BB1E-CAE78F1EC745}" type="slidenum">
              <a:rPr lang="en-US" altLang="en-US" sz="1400">
                <a:solidFill>
                  <a:srgbClr val="000000"/>
                </a:solidFill>
              </a:rPr>
              <a:pPr eaLnBrk="0" fontAlgn="base" hangingPunct="0">
                <a:spcBef>
                  <a:spcPct val="0"/>
                </a:spcBef>
                <a:spcAft>
                  <a:spcPct val="0"/>
                </a:spcAft>
              </a:pPr>
              <a:t>25</a:t>
            </a:fld>
            <a:endParaRPr lang="en-US" altLang="en-US" sz="1400">
              <a:solidFill>
                <a:srgbClr val="000000"/>
              </a:solidFill>
            </a:endParaRPr>
          </a:p>
        </p:txBody>
      </p:sp>
      <p:sp>
        <p:nvSpPr>
          <p:cNvPr id="39940" name="Rectangle 2"/>
          <p:cNvSpPr>
            <a:spLocks noGrp="1" noChangeArrowheads="1"/>
          </p:cNvSpPr>
          <p:nvPr>
            <p:ph type="title"/>
          </p:nvPr>
        </p:nvSpPr>
        <p:spPr bwMode="auto">
          <a:xfrm>
            <a:off x="1981200" y="1066800"/>
            <a:ext cx="8229600" cy="1417638"/>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AU" altLang="en-US" b="1">
                <a:latin typeface="Times" panose="02020603050405020304" pitchFamily="18" charset="0"/>
                <a:cs typeface="Times New Roman" panose="02020603050405020304" pitchFamily="18" charset="0"/>
              </a:rPr>
              <a:t>Ternary relationship called </a:t>
            </a:r>
            <a:r>
              <a:rPr lang="en-AU" altLang="en-US" b="1" i="1">
                <a:latin typeface="Times" panose="02020603050405020304" pitchFamily="18" charset="0"/>
                <a:cs typeface="Arial" panose="020B0604020202020204" pitchFamily="34" charset="0"/>
              </a:rPr>
              <a:t>Registers</a:t>
            </a:r>
            <a:endParaRPr lang="en-GB" altLang="en-US">
              <a:latin typeface="Times" panose="02020603050405020304" pitchFamily="18" charset="0"/>
            </a:endParaRPr>
          </a:p>
        </p:txBody>
      </p:sp>
      <p:pic>
        <p:nvPicPr>
          <p:cNvPr id="94211" name="Picture 3" descr="DS3-Figure 11-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048000"/>
            <a:ext cx="7772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747551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4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2959100" y="274638"/>
            <a:ext cx="7499350" cy="1143000"/>
          </a:xfrm>
        </p:spPr>
        <p:txBody>
          <a:bodyPr/>
          <a:lstStyle/>
          <a:p>
            <a:pPr eaLnBrk="1" fontAlgn="auto" hangingPunct="1">
              <a:spcAft>
                <a:spcPts val="0"/>
              </a:spcAft>
              <a:defRPr/>
            </a:pPr>
            <a:r>
              <a:rPr lang="en-US" dirty="0">
                <a:solidFill>
                  <a:schemeClr val="tx2">
                    <a:satMod val="130000"/>
                  </a:schemeClr>
                </a:solidFill>
              </a:rPr>
              <a:t>Multiplicity </a:t>
            </a:r>
          </a:p>
        </p:txBody>
      </p:sp>
      <p:sp>
        <p:nvSpPr>
          <p:cNvPr id="41987" name="Footer Placeholder 3"/>
          <p:cNvSpPr>
            <a:spLocks noGrp="1"/>
          </p:cNvSpPr>
          <p:nvPr>
            <p:ph type="ftr" sz="quarter" idx="10"/>
          </p:nvPr>
        </p:nvSpPr>
        <p:spPr>
          <a:xfrm>
            <a:off x="80772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0" fontAlgn="base" hangingPunct="0">
              <a:spcBef>
                <a:spcPct val="0"/>
              </a:spcBef>
              <a:spcAft>
                <a:spcPct val="0"/>
              </a:spcAft>
            </a:pPr>
            <a:endParaRPr lang="en-US" altLang="en-US" sz="1400">
              <a:solidFill>
                <a:srgbClr val="000000"/>
              </a:solidFill>
            </a:endParaRPr>
          </a:p>
        </p:txBody>
      </p:sp>
      <p:sp>
        <p:nvSpPr>
          <p:cNvPr id="41988" name="Slide Number Placeholder 4"/>
          <p:cNvSpPr>
            <a:spLocks noGrp="1"/>
          </p:cNvSpPr>
          <p:nvPr>
            <p:ph type="sldNum" sz="quarter" idx="11"/>
          </p:nvPr>
        </p:nvSpPr>
        <p:spPr>
          <a:xfrm>
            <a:off x="10137775"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99E401B8-C94F-4E3C-BFCD-98FEB1C576DE}" type="slidenum">
              <a:rPr lang="en-US" altLang="en-US" sz="1400">
                <a:solidFill>
                  <a:srgbClr val="000000"/>
                </a:solidFill>
              </a:rPr>
              <a:pPr eaLnBrk="0" fontAlgn="base" hangingPunct="0">
                <a:spcBef>
                  <a:spcPct val="0"/>
                </a:spcBef>
                <a:spcAft>
                  <a:spcPct val="0"/>
                </a:spcAft>
              </a:pPr>
              <a:t>26</a:t>
            </a:fld>
            <a:endParaRPr lang="en-US" altLang="en-US" sz="1400">
              <a:solidFill>
                <a:srgbClr val="000000"/>
              </a:solidFill>
            </a:endParaRPr>
          </a:p>
        </p:txBody>
      </p:sp>
      <p:sp>
        <p:nvSpPr>
          <p:cNvPr id="406531" name="Rectangle 3"/>
          <p:cNvSpPr>
            <a:spLocks noGrp="1" noChangeArrowheads="1"/>
          </p:cNvSpPr>
          <p:nvPr>
            <p:ph type="body" idx="4294967295"/>
          </p:nvPr>
        </p:nvSpPr>
        <p:spPr>
          <a:xfrm>
            <a:off x="0" y="990600"/>
            <a:ext cx="10134600" cy="5105400"/>
          </a:xfrm>
          <a:prstGeom prst="rect">
            <a:avLst/>
          </a:prstGeom>
        </p:spPr>
        <p:txBody>
          <a:bodyPr/>
          <a:lstStyle/>
          <a:p>
            <a:pPr lvl="1" eaLnBrk="1" hangingPunct="1">
              <a:defRPr/>
            </a:pPr>
            <a:r>
              <a:rPr lang="en-US" dirty="0"/>
              <a:t>Refers  to the number of times instances in one entity can be related to instances in another entity</a:t>
            </a:r>
          </a:p>
          <a:p>
            <a:pPr lvl="2" eaLnBrk="1" hangingPunct="1">
              <a:defRPr/>
            </a:pPr>
            <a:r>
              <a:rPr lang="en-US" sz="2800" dirty="0"/>
              <a:t>One instance in an entity refers to one and only one instance in the related entity (1:1) </a:t>
            </a:r>
          </a:p>
          <a:p>
            <a:pPr lvl="2" eaLnBrk="1" hangingPunct="1">
              <a:defRPr/>
            </a:pPr>
            <a:r>
              <a:rPr lang="en-US" sz="2800" dirty="0"/>
              <a:t>One instance in an entity refers to one or more instances in the related entity (1:M)</a:t>
            </a:r>
          </a:p>
          <a:p>
            <a:pPr lvl="2" eaLnBrk="1" hangingPunct="1">
              <a:defRPr/>
            </a:pPr>
            <a:r>
              <a:rPr lang="en-US" sz="2800" dirty="0"/>
              <a:t>One or more instances in an entity refer to one or more instances in the related entity (N: M)</a:t>
            </a:r>
          </a:p>
          <a:p>
            <a:pPr lvl="2" eaLnBrk="1" hangingPunct="1">
              <a:defRPr/>
            </a:pPr>
            <a:endParaRPr lang="en-US" sz="2800" dirty="0"/>
          </a:p>
          <a:p>
            <a:pPr marL="342900" lvl="1" indent="-342900">
              <a:buNone/>
              <a:defRPr/>
            </a:pPr>
            <a:r>
              <a:rPr lang="en-AU" dirty="0">
                <a:cs typeface="Times New Roman" pitchFamily="18" charset="0"/>
              </a:rPr>
              <a:t>.</a:t>
            </a:r>
            <a:r>
              <a:rPr lang="en-GB" dirty="0">
                <a:cs typeface="Times New Roman" pitchFamily="18" charset="0"/>
              </a:rPr>
              <a:t> </a:t>
            </a:r>
            <a:r>
              <a:rPr lang="en-US" dirty="0"/>
              <a:t>In ERD multiplicity is indicated by placing the appropriate numbers beside the entities using the format ( </a:t>
            </a:r>
            <a:r>
              <a:rPr lang="en-US" dirty="0" err="1"/>
              <a:t>x,y</a:t>
            </a:r>
            <a:r>
              <a:rPr lang="en-US" dirty="0"/>
              <a:t>). </a:t>
            </a:r>
          </a:p>
          <a:p>
            <a:pPr>
              <a:buFont typeface="Wingdings 2" pitchFamily="18" charset="2"/>
              <a:buNone/>
              <a:defRPr/>
            </a:pPr>
            <a:r>
              <a:rPr lang="en-US" sz="2800" dirty="0"/>
              <a:t>   x – minimum value,    y – Maximum Value </a:t>
            </a:r>
          </a:p>
          <a:p>
            <a:pPr lvl="1" eaLnBrk="1" hangingPunct="1">
              <a:defRPr/>
            </a:pPr>
            <a:endParaRPr lang="en-US" dirty="0"/>
          </a:p>
          <a:p>
            <a:pPr lvl="2" eaLnBrk="1" hangingPunct="1">
              <a:buFont typeface="Wingdings 2" pitchFamily="18" charset="2"/>
              <a:buNone/>
              <a:defRPr/>
            </a:pPr>
            <a:endParaRPr lang="en-US" sz="2800" dirty="0"/>
          </a:p>
        </p:txBody>
      </p:sp>
    </p:spTree>
    <p:extLst>
      <p:ext uri="{BB962C8B-B14F-4D97-AF65-F5344CB8AC3E}">
        <p14:creationId xmlns:p14="http://schemas.microsoft.com/office/powerpoint/2010/main" val="867353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6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6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65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65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653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6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bldLvl="3"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bwMode="auto">
          <a:xfrm>
            <a:off x="2438400" y="609600"/>
            <a:ext cx="7772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Multiplicity.</a:t>
            </a:r>
          </a:p>
        </p:txBody>
      </p:sp>
      <p:sp>
        <p:nvSpPr>
          <p:cNvPr id="43011" name="Content Placeholder 2"/>
          <p:cNvSpPr>
            <a:spLocks noGrp="1"/>
          </p:cNvSpPr>
          <p:nvPr>
            <p:ph sz="quarter" idx="1"/>
          </p:nvPr>
        </p:nvSpPr>
        <p:spPr bwMode="auto">
          <a:xfrm>
            <a:off x="1752600" y="1295400"/>
            <a:ext cx="861060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1" indent="-342900">
              <a:buNone/>
            </a:pPr>
            <a:r>
              <a:rPr lang="en-AU" altLang="en-US">
                <a:cs typeface="Times New Roman" panose="02020603050405020304" pitchFamily="18" charset="0"/>
              </a:rPr>
              <a:t>.</a:t>
            </a:r>
            <a:r>
              <a:rPr lang="en-GB" altLang="en-US">
                <a:cs typeface="Times New Roman" panose="02020603050405020304" pitchFamily="18" charset="0"/>
              </a:rPr>
              <a:t> </a:t>
            </a:r>
            <a:r>
              <a:rPr lang="en-US" altLang="en-US" sz="3000"/>
              <a:t>In ERD multiplicity is indicated by placing the appropriate numbers beside the entities using the format ( x,y). </a:t>
            </a:r>
          </a:p>
          <a:p>
            <a:pPr>
              <a:buFont typeface="Wingdings 2" panose="05020102010507070707" pitchFamily="18" charset="2"/>
              <a:buNone/>
            </a:pPr>
            <a:r>
              <a:rPr lang="en-US" altLang="en-US" sz="3000"/>
              <a:t>   x – minimum value,    y – Maximum Value </a:t>
            </a:r>
          </a:p>
          <a:p>
            <a:pPr>
              <a:buFont typeface="Wingdings 2" panose="05020102010507070707" pitchFamily="18" charset="2"/>
              <a:buNone/>
            </a:pPr>
            <a:endParaRPr lang="en-US" altLang="en-US" sz="3000"/>
          </a:p>
          <a:p>
            <a:pPr>
              <a:lnSpc>
                <a:spcPct val="90000"/>
              </a:lnSpc>
            </a:pPr>
            <a:r>
              <a:rPr lang="en-US" altLang="en-US" sz="3000"/>
              <a:t>An example of a one to many relationship is when an employee can work for only one department, and a department can have many employees</a:t>
            </a:r>
          </a:p>
          <a:p>
            <a:pPr>
              <a:buFont typeface="Wingdings 2" panose="05020102010507070707" pitchFamily="18" charset="2"/>
              <a:buNone/>
            </a:pPr>
            <a:r>
              <a:rPr lang="en-US" altLang="en-US" sz="3000"/>
              <a:t>   </a:t>
            </a:r>
          </a:p>
        </p:txBody>
      </p:sp>
      <p:sp>
        <p:nvSpPr>
          <p:cNvPr id="43012" name="Slide Number Placeholder 3"/>
          <p:cNvSpPr>
            <a:spLocks noGrp="1"/>
          </p:cNvSpPr>
          <p:nvPr>
            <p:ph type="sldNum" sz="quarter" idx="11"/>
          </p:nvPr>
        </p:nvSpPr>
        <p:spPr>
          <a:xfrm>
            <a:off x="1670050" y="6210300"/>
            <a:ext cx="457200" cy="457200"/>
          </a:xfrm>
          <a:prstGeom prst="ellipse">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A23800AB-D0AB-49A8-8314-6B5F58FCDA5C}" type="slidenum">
              <a:rPr lang="en-US" altLang="en-US" sz="1400">
                <a:solidFill>
                  <a:srgbClr val="000000"/>
                </a:solidFill>
              </a:rPr>
              <a:pPr eaLnBrk="0" fontAlgn="base" hangingPunct="0">
                <a:spcBef>
                  <a:spcPct val="0"/>
                </a:spcBef>
                <a:spcAft>
                  <a:spcPct val="0"/>
                </a:spcAft>
              </a:pPr>
              <a:t>27</a:t>
            </a:fld>
            <a:endParaRPr lang="en-US" altLang="en-US" sz="1400">
              <a:solidFill>
                <a:srgbClr val="000000"/>
              </a:solidFill>
            </a:endParaRPr>
          </a:p>
        </p:txBody>
      </p:sp>
      <p:sp>
        <p:nvSpPr>
          <p:cNvPr id="43013" name="Footer Placeholder 4"/>
          <p:cNvSpPr>
            <a:spLocks noGrp="1"/>
          </p:cNvSpPr>
          <p:nvPr>
            <p:ph type="ftr" sz="quarter" idx="10"/>
          </p:nvPr>
        </p:nvSpPr>
        <p:spPr>
          <a:xfrm>
            <a:off x="80772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0" fontAlgn="base" hangingPunct="0">
              <a:spcBef>
                <a:spcPct val="0"/>
              </a:spcBef>
              <a:spcAft>
                <a:spcPct val="0"/>
              </a:spcAft>
            </a:pPr>
            <a:endParaRPr lang="en-US" altLang="en-US" sz="1400">
              <a:solidFill>
                <a:srgbClr val="000000"/>
              </a:solidFill>
              <a:latin typeface="Arial" panose="020B0604020202020204" pitchFamily="34" charset="0"/>
            </a:endParaRPr>
          </a:p>
        </p:txBody>
      </p:sp>
    </p:spTree>
    <p:extLst>
      <p:ext uri="{BB962C8B-B14F-4D97-AF65-F5344CB8AC3E}">
        <p14:creationId xmlns:p14="http://schemas.microsoft.com/office/powerpoint/2010/main" val="3069516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bwMode="auto">
          <a:xfrm>
            <a:off x="2438400" y="609600"/>
            <a:ext cx="7772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Multiplicity of a Relationship.</a:t>
            </a:r>
          </a:p>
        </p:txBody>
      </p:sp>
      <p:sp>
        <p:nvSpPr>
          <p:cNvPr id="47107" name="Content Placeholder 2"/>
          <p:cNvSpPr>
            <a:spLocks noGrp="1"/>
          </p:cNvSpPr>
          <p:nvPr>
            <p:ph sz="quarter" idx="1"/>
          </p:nvPr>
        </p:nvSpPr>
        <p:spPr bwMode="auto">
          <a:xfrm>
            <a:off x="1752600" y="1295400"/>
            <a:ext cx="861060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1" indent="-342900">
              <a:buNone/>
            </a:pPr>
            <a:r>
              <a:rPr lang="en-AU" altLang="en-US">
                <a:cs typeface="Times New Roman" panose="02020603050405020304" pitchFamily="18" charset="0"/>
              </a:rPr>
              <a:t>.</a:t>
            </a:r>
            <a:r>
              <a:rPr lang="en-GB" altLang="en-US">
                <a:cs typeface="Times New Roman" panose="02020603050405020304" pitchFamily="18" charset="0"/>
              </a:rPr>
              <a:t> </a:t>
            </a:r>
            <a:r>
              <a:rPr lang="en-US" altLang="en-US" sz="3000"/>
              <a:t>In ERD cardinality is indicated by placing the appropriate numbers beside the entities using the format ( x,y). </a:t>
            </a:r>
          </a:p>
          <a:p>
            <a:pPr>
              <a:buFont typeface="Wingdings 2" panose="05020102010507070707" pitchFamily="18" charset="2"/>
              <a:buNone/>
            </a:pPr>
            <a:r>
              <a:rPr lang="en-US" altLang="en-US" sz="3000"/>
              <a:t>   x – minimum value,    y – Maximum Value </a:t>
            </a:r>
          </a:p>
          <a:p>
            <a:pPr>
              <a:buFont typeface="Wingdings 2" panose="05020102010507070707" pitchFamily="18" charset="2"/>
              <a:buNone/>
            </a:pPr>
            <a:endParaRPr lang="en-US" altLang="en-US" sz="3000"/>
          </a:p>
          <a:p>
            <a:pPr>
              <a:lnSpc>
                <a:spcPct val="90000"/>
              </a:lnSpc>
            </a:pPr>
            <a:r>
              <a:rPr lang="en-US" altLang="en-US" sz="3000"/>
              <a:t>An example of a one to many relationship is when an employee can work for only one department, and a department can have many employees</a:t>
            </a:r>
          </a:p>
          <a:p>
            <a:pPr>
              <a:buFont typeface="Wingdings 2" panose="05020102010507070707" pitchFamily="18" charset="2"/>
              <a:buNone/>
            </a:pPr>
            <a:r>
              <a:rPr lang="en-US" altLang="en-US" sz="3000"/>
              <a:t>   </a:t>
            </a:r>
          </a:p>
        </p:txBody>
      </p:sp>
      <p:sp>
        <p:nvSpPr>
          <p:cNvPr id="47108" name="Slide Number Placeholder 3"/>
          <p:cNvSpPr>
            <a:spLocks noGrp="1"/>
          </p:cNvSpPr>
          <p:nvPr>
            <p:ph type="sldNum" sz="quarter" idx="11"/>
          </p:nvPr>
        </p:nvSpPr>
        <p:spPr>
          <a:xfrm>
            <a:off x="1670050" y="6210300"/>
            <a:ext cx="457200" cy="457200"/>
          </a:xfrm>
          <a:prstGeom prst="ellipse">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05D3ED95-7A21-4C32-B47C-2E6DA8BADAA6}" type="slidenum">
              <a:rPr lang="en-US" altLang="en-US" sz="1400">
                <a:solidFill>
                  <a:srgbClr val="000000"/>
                </a:solidFill>
              </a:rPr>
              <a:pPr eaLnBrk="0" fontAlgn="base" hangingPunct="0">
                <a:spcBef>
                  <a:spcPct val="0"/>
                </a:spcBef>
                <a:spcAft>
                  <a:spcPct val="0"/>
                </a:spcAft>
              </a:pPr>
              <a:t>28</a:t>
            </a:fld>
            <a:endParaRPr lang="en-US" altLang="en-US" sz="1400">
              <a:solidFill>
                <a:srgbClr val="000000"/>
              </a:solidFill>
            </a:endParaRPr>
          </a:p>
        </p:txBody>
      </p:sp>
      <p:sp>
        <p:nvSpPr>
          <p:cNvPr id="47109" name="Footer Placeholder 4"/>
          <p:cNvSpPr>
            <a:spLocks noGrp="1"/>
          </p:cNvSpPr>
          <p:nvPr>
            <p:ph type="ftr" sz="quarter" idx="10"/>
          </p:nvPr>
        </p:nvSpPr>
        <p:spPr>
          <a:xfrm>
            <a:off x="80772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0" fontAlgn="base" hangingPunct="0">
              <a:spcBef>
                <a:spcPct val="0"/>
              </a:spcBef>
              <a:spcAft>
                <a:spcPct val="0"/>
              </a:spcAft>
            </a:pPr>
            <a:endParaRPr lang="en-US" altLang="en-US" sz="1400">
              <a:solidFill>
                <a:srgbClr val="000000"/>
              </a:solidFill>
              <a:latin typeface="Arial" panose="020B0604020202020204" pitchFamily="34" charset="0"/>
            </a:endParaRPr>
          </a:p>
        </p:txBody>
      </p:sp>
    </p:spTree>
    <p:extLst>
      <p:ext uri="{BB962C8B-B14F-4D97-AF65-F5344CB8AC3E}">
        <p14:creationId xmlns:p14="http://schemas.microsoft.com/office/powerpoint/2010/main" val="2242979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F7C7-5930-C5EE-CAE9-0584DCA736EA}"/>
              </a:ext>
            </a:extLst>
          </p:cNvPr>
          <p:cNvSpPr>
            <a:spLocks noGrp="1"/>
          </p:cNvSpPr>
          <p:nvPr>
            <p:ph type="title"/>
          </p:nvPr>
        </p:nvSpPr>
        <p:spPr/>
        <p:txBody>
          <a:bodyPr/>
          <a:lstStyle/>
          <a:p>
            <a:r>
              <a:rPr lang="en-US"/>
              <a:t>MULTIPLICITY </a:t>
            </a:r>
            <a:endParaRPr lang="en-UG"/>
          </a:p>
        </p:txBody>
      </p:sp>
      <p:sp>
        <p:nvSpPr>
          <p:cNvPr id="3" name="Content Placeholder 2">
            <a:extLst>
              <a:ext uri="{FF2B5EF4-FFF2-40B4-BE49-F238E27FC236}">
                <a16:creationId xmlns:a16="http://schemas.microsoft.com/office/drawing/2014/main" id="{FCF61F78-CCC2-19F6-9183-50CA072243A6}"/>
              </a:ext>
            </a:extLst>
          </p:cNvPr>
          <p:cNvSpPr>
            <a:spLocks noGrp="1"/>
          </p:cNvSpPr>
          <p:nvPr>
            <p:ph idx="1"/>
          </p:nvPr>
        </p:nvSpPr>
        <p:spPr/>
        <p:txBody>
          <a:bodyPr/>
          <a:lstStyle/>
          <a:p>
            <a:pPr marL="342900" lvl="0" indent="-342900" algn="just">
              <a:lnSpc>
                <a:spcPct val="150000"/>
              </a:lnSpc>
              <a:spcAft>
                <a:spcPts val="1000"/>
              </a:spcAft>
              <a:buFont typeface="+mj-lt"/>
              <a:buAutoNum type="romanLcPeriod"/>
              <a:tabLst>
                <a:tab pos="457200" algn="l"/>
              </a:tabLst>
            </a:pPr>
            <a:r>
              <a:rPr lang="en-US" sz="2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 department employs many persons. A person is employed by, at most, one department.</a:t>
            </a:r>
            <a:endParaRPr lang="en-UG" sz="2800"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50000"/>
              </a:lnSpc>
              <a:spcAft>
                <a:spcPts val="1000"/>
              </a:spcAft>
              <a:buFont typeface="+mj-lt"/>
              <a:buAutoNum type="romanLcPeriod"/>
              <a:tabLst>
                <a:tab pos="457200" algn="l"/>
              </a:tabLst>
            </a:pPr>
            <a:r>
              <a:rPr lang="en-US" sz="2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 team consists of many players the </a:t>
            </a:r>
            <a:r>
              <a:rPr lang="en-US" sz="280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atmost</a:t>
            </a:r>
            <a:r>
              <a:rPr lang="en-US" sz="2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number being 18. A player plays for only one team.</a:t>
            </a:r>
            <a:endParaRPr lang="en-UG" sz="2800"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50000"/>
              </a:lnSpc>
              <a:spcAft>
                <a:spcPts val="1000"/>
              </a:spcAft>
              <a:buFont typeface="+mj-lt"/>
              <a:buAutoNum type="romanLcPeriod"/>
              <a:tabLst>
                <a:tab pos="457200" algn="l"/>
              </a:tabLst>
            </a:pPr>
            <a:r>
              <a:rPr lang="en-US" sz="280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An teacher may teach many course units but the at most number of course units taught are 4  . A course unit is taught by a teacher or many teachers </a:t>
            </a:r>
            <a:endParaRPr lang="en-UG" sz="2800" dirty="0">
              <a:effectLst/>
              <a:latin typeface="Calibri" panose="020F0502020204030204" pitchFamily="34" charset="0"/>
              <a:ea typeface="MS Mincho" panose="02020609040205080304" pitchFamily="49" charset="-128"/>
              <a:cs typeface="Times New Roman" panose="02020603050405020304" pitchFamily="18" charset="0"/>
            </a:endParaRPr>
          </a:p>
          <a:p>
            <a:endParaRPr lang="en-UG" dirty="0"/>
          </a:p>
        </p:txBody>
      </p:sp>
      <p:sp>
        <p:nvSpPr>
          <p:cNvPr id="4" name="Footer Placeholder 3">
            <a:extLst>
              <a:ext uri="{FF2B5EF4-FFF2-40B4-BE49-F238E27FC236}">
                <a16:creationId xmlns:a16="http://schemas.microsoft.com/office/drawing/2014/main" id="{6B6FAD27-0648-9E0A-A92D-93BDEE537C42}"/>
              </a:ext>
            </a:extLst>
          </p:cNvPr>
          <p:cNvSpPr>
            <a:spLocks noGrp="1"/>
          </p:cNvSpPr>
          <p:nvPr>
            <p:ph type="ftr" sz="quarter"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ED50497A-D3E6-344D-8EBB-C4997DD02D68}"/>
              </a:ext>
            </a:extLst>
          </p:cNvPr>
          <p:cNvSpPr>
            <a:spLocks noGrp="1"/>
          </p:cNvSpPr>
          <p:nvPr>
            <p:ph type="sldNum" sz="quarter" idx="11"/>
          </p:nvPr>
        </p:nvSpPr>
        <p:spPr/>
        <p:txBody>
          <a:bodyPr/>
          <a:lstStyle/>
          <a:p>
            <a:pPr>
              <a:defRPr/>
            </a:pPr>
            <a:fld id="{FF0AC9A1-BC63-432D-B9E0-81F88CE4DC9E}" type="slidenum">
              <a:rPr lang="en-US" altLang="en-US" smtClean="0"/>
              <a:pPr>
                <a:defRPr/>
              </a:pPr>
              <a:t>29</a:t>
            </a:fld>
            <a:endParaRPr lang="en-US" altLang="en-US"/>
          </a:p>
        </p:txBody>
      </p:sp>
    </p:spTree>
    <p:extLst>
      <p:ext uri="{BB962C8B-B14F-4D97-AF65-F5344CB8AC3E}">
        <p14:creationId xmlns:p14="http://schemas.microsoft.com/office/powerpoint/2010/main" val="76025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BE5C-EA3A-6FC7-498B-FD02E8DBA254}"/>
              </a:ext>
            </a:extLst>
          </p:cNvPr>
          <p:cNvSpPr>
            <a:spLocks noGrp="1"/>
          </p:cNvSpPr>
          <p:nvPr>
            <p:ph type="title"/>
          </p:nvPr>
        </p:nvSpPr>
        <p:spPr>
          <a:xfrm>
            <a:off x="1162288" y="1168928"/>
            <a:ext cx="10696335" cy="5469735"/>
          </a:xfrm>
        </p:spPr>
        <p:txBody>
          <a:bodyPr anchor="t">
            <a:normAutofit fontScale="90000"/>
          </a:bodyPr>
          <a:lstStyle/>
          <a:p>
            <a:br>
              <a:rPr lang="en-US" sz="3200" b="1" dirty="0"/>
            </a:br>
            <a:r>
              <a:rPr lang="en-US" sz="3200" b="0" i="0" u="none" strike="noStrike" dirty="0">
                <a:solidFill>
                  <a:srgbClr val="000000"/>
                </a:solidFill>
                <a:effectLst/>
                <a:latin typeface="Trebuchet MS" panose="020B0603020202020204" pitchFamily="34" charset="0"/>
              </a:rPr>
              <a:t>The Objectives of the Course are to :</a:t>
            </a:r>
            <a:br>
              <a:rPr lang="en-US" sz="3200" b="0" i="0" u="none" strike="noStrike" dirty="0">
                <a:solidFill>
                  <a:srgbClr val="000000"/>
                </a:solidFill>
                <a:effectLst/>
                <a:latin typeface="Trebuchet MS" panose="020B0603020202020204" pitchFamily="34" charset="0"/>
              </a:rPr>
            </a:br>
            <a:br>
              <a:rPr lang="en-US" sz="3200" b="0" i="0" u="none" strike="noStrike" dirty="0">
                <a:solidFill>
                  <a:srgbClr val="000000"/>
                </a:solidFill>
                <a:effectLst/>
                <a:latin typeface="Trebuchet MS" panose="020B0603020202020204" pitchFamily="34" charset="0"/>
              </a:rPr>
            </a:br>
            <a:r>
              <a:rPr lang="en-US" sz="3200" b="0" i="0" u="none" strike="noStrike" dirty="0" err="1">
                <a:solidFill>
                  <a:srgbClr val="000000"/>
                </a:solidFill>
                <a:effectLst/>
                <a:latin typeface="Trebuchet MS" panose="020B0603020202020204" pitchFamily="34" charset="0"/>
              </a:rPr>
              <a:t>i.Explain</a:t>
            </a:r>
            <a:r>
              <a:rPr lang="en-US" sz="3200" b="0" i="0" u="none" strike="noStrike" dirty="0">
                <a:solidFill>
                  <a:srgbClr val="000000"/>
                </a:solidFill>
                <a:effectLst/>
                <a:latin typeface="Trebuchet MS" panose="020B0603020202020204" pitchFamily="34" charset="0"/>
              </a:rPr>
              <a:t> and develop data models using various data modelling techniques.    </a:t>
            </a:r>
            <a:br>
              <a:rPr lang="en-US" sz="3200" b="0" i="0" u="none" strike="noStrike" dirty="0">
                <a:solidFill>
                  <a:srgbClr val="000000"/>
                </a:solidFill>
                <a:effectLst/>
                <a:latin typeface="Trebuchet MS" panose="020B0603020202020204" pitchFamily="34" charset="0"/>
              </a:rPr>
            </a:br>
            <a:r>
              <a:rPr lang="en-US" sz="3200" b="0" i="0" u="none" strike="noStrike" dirty="0">
                <a:solidFill>
                  <a:srgbClr val="000000"/>
                </a:solidFill>
                <a:effectLst/>
                <a:latin typeface="Trebuchet MS" panose="020B0603020202020204" pitchFamily="34" charset="0"/>
              </a:rPr>
              <a:t>                   </a:t>
            </a:r>
            <a:br>
              <a:rPr lang="en-US" sz="3200" b="0" i="0" u="none" strike="noStrike" dirty="0">
                <a:solidFill>
                  <a:srgbClr val="000000"/>
                </a:solidFill>
                <a:effectLst/>
                <a:latin typeface="Trebuchet MS" panose="020B0603020202020204" pitchFamily="34" charset="0"/>
              </a:rPr>
            </a:br>
            <a:r>
              <a:rPr lang="en-US" sz="3200" dirty="0" err="1">
                <a:solidFill>
                  <a:srgbClr val="000000"/>
                </a:solidFill>
                <a:latin typeface="Trebuchet MS" panose="020B0603020202020204" pitchFamily="34" charset="0"/>
              </a:rPr>
              <a:t>ii</a:t>
            </a:r>
            <a:r>
              <a:rPr lang="en-US" sz="3200" b="0" i="0" u="none" strike="noStrike" dirty="0" err="1">
                <a:solidFill>
                  <a:srgbClr val="000000"/>
                </a:solidFill>
                <a:effectLst/>
                <a:latin typeface="Trebuchet MS" panose="020B0603020202020204" pitchFamily="34" charset="0"/>
              </a:rPr>
              <a:t>.Explain</a:t>
            </a:r>
            <a:r>
              <a:rPr lang="en-US" sz="3200" b="0" i="0" u="none" strike="noStrike" dirty="0">
                <a:solidFill>
                  <a:srgbClr val="000000"/>
                </a:solidFill>
                <a:effectLst/>
                <a:latin typeface="Trebuchet MS" panose="020B0603020202020204" pitchFamily="34" charset="0"/>
              </a:rPr>
              <a:t> and Implement SQL database programming </a:t>
            </a:r>
            <a:r>
              <a:rPr lang="en-US" sz="3200" b="0" i="0" u="none" strike="noStrike" dirty="0" err="1">
                <a:solidFill>
                  <a:srgbClr val="000000"/>
                </a:solidFill>
                <a:effectLst/>
                <a:latin typeface="Trebuchet MS" panose="020B0603020202020204" pitchFamily="34" charset="0"/>
              </a:rPr>
              <a:t>concepts;DDL,DML,DCL</a:t>
            </a:r>
            <a:r>
              <a:rPr lang="en-US" sz="3200" b="0" i="0" u="none" strike="noStrike" dirty="0">
                <a:solidFill>
                  <a:srgbClr val="000000"/>
                </a:solidFill>
                <a:effectLst/>
                <a:latin typeface="Trebuchet MS" panose="020B0603020202020204" pitchFamily="34" charset="0"/>
              </a:rPr>
              <a:t>.</a:t>
            </a:r>
            <a:br>
              <a:rPr lang="en-US" sz="3200" b="0" i="0" u="none" strike="noStrike" dirty="0">
                <a:solidFill>
                  <a:srgbClr val="000000"/>
                </a:solidFill>
                <a:effectLst/>
                <a:latin typeface="Trebuchet MS" panose="020B0603020202020204" pitchFamily="34" charset="0"/>
              </a:rPr>
            </a:br>
            <a:br>
              <a:rPr lang="en-US" sz="3200" b="0" i="0" u="none" strike="noStrike" dirty="0">
                <a:solidFill>
                  <a:srgbClr val="000000"/>
                </a:solidFill>
                <a:effectLst/>
                <a:latin typeface="Trebuchet MS" panose="020B0603020202020204" pitchFamily="34" charset="0"/>
              </a:rPr>
            </a:br>
            <a:r>
              <a:rPr lang="en-US" sz="3200" b="0" i="0" u="none" strike="noStrike" dirty="0" err="1">
                <a:solidFill>
                  <a:srgbClr val="000000"/>
                </a:solidFill>
                <a:effectLst/>
                <a:latin typeface="Trebuchet MS" panose="020B0603020202020204" pitchFamily="34" charset="0"/>
              </a:rPr>
              <a:t>iii.Implement</a:t>
            </a:r>
            <a:r>
              <a:rPr lang="en-US" sz="3200" b="0" i="0" u="none" strike="noStrike" dirty="0">
                <a:solidFill>
                  <a:srgbClr val="000000"/>
                </a:solidFill>
                <a:effectLst/>
                <a:latin typeface="Trebuchet MS" panose="020B0603020202020204" pitchFamily="34" charset="0"/>
              </a:rPr>
              <a:t>  administrative functions; User management, Transaction Management. </a:t>
            </a:r>
            <a:br>
              <a:rPr lang="en-US" sz="3200" b="0" i="0" u="none" strike="noStrike" dirty="0">
                <a:solidFill>
                  <a:srgbClr val="000000"/>
                </a:solidFill>
                <a:effectLst/>
                <a:latin typeface="Trebuchet MS" panose="020B0603020202020204" pitchFamily="34" charset="0"/>
              </a:rPr>
            </a:br>
            <a:br>
              <a:rPr lang="en-US" sz="3200" b="0" i="0" u="none" strike="noStrike" dirty="0">
                <a:solidFill>
                  <a:srgbClr val="000000"/>
                </a:solidFill>
                <a:effectLst/>
                <a:latin typeface="Trebuchet MS" panose="020B0603020202020204" pitchFamily="34" charset="0"/>
              </a:rPr>
            </a:br>
            <a:r>
              <a:rPr lang="en-US" sz="3200" dirty="0">
                <a:solidFill>
                  <a:srgbClr val="000000"/>
                </a:solidFill>
                <a:latin typeface="Trebuchet MS" panose="020B0603020202020204" pitchFamily="34" charset="0"/>
              </a:rPr>
              <a:t>iv.</a:t>
            </a:r>
            <a:r>
              <a:rPr lang="en-US" sz="3200" b="0" i="0" u="none" strike="noStrike" dirty="0">
                <a:solidFill>
                  <a:srgbClr val="000000"/>
                </a:solidFill>
                <a:effectLst/>
                <a:latin typeface="Trebuchet MS" panose="020B0603020202020204" pitchFamily="34" charset="0"/>
              </a:rPr>
              <a:t> Implement various concepts in a database project. </a:t>
            </a:r>
            <a:endParaRPr lang="en-US" sz="3200" b="1" dirty="0"/>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960F9495-830A-4497-E1DD-534850F562FE}"/>
              </a:ext>
            </a:extLst>
          </p:cNvPr>
          <p:cNvSpPr txBox="1"/>
          <p:nvPr/>
        </p:nvSpPr>
        <p:spPr>
          <a:xfrm>
            <a:off x="203200" y="219337"/>
            <a:ext cx="10515600" cy="923400"/>
          </a:xfrm>
          <a:prstGeom prst="rect">
            <a:avLst/>
          </a:prstGeom>
          <a:solidFill>
            <a:srgbClr val="351C75"/>
          </a:solid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4800" dirty="0">
                <a:solidFill>
                  <a:schemeClr val="bg1"/>
                </a:solidFill>
              </a:rPr>
              <a:t>Course Objectives </a:t>
            </a:r>
            <a:endParaRPr sz="4800" dirty="0">
              <a:solidFill>
                <a:schemeClr val="bg1"/>
              </a:solidFill>
            </a:endParaRPr>
          </a:p>
        </p:txBody>
      </p:sp>
    </p:spTree>
    <p:extLst>
      <p:ext uri="{BB962C8B-B14F-4D97-AF65-F5344CB8AC3E}">
        <p14:creationId xmlns:p14="http://schemas.microsoft.com/office/powerpoint/2010/main" val="1339513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762001"/>
            <a:ext cx="8915400" cy="5364163"/>
          </a:xfrm>
        </p:spPr>
        <p:txBody>
          <a:bodyPr/>
          <a:lstStyle/>
          <a:p>
            <a:pPr>
              <a:buFontTx/>
              <a:buNone/>
              <a:defRPr/>
            </a:pPr>
            <a:r>
              <a:rPr lang="en-US" b="1" u="sng" dirty="0"/>
              <a:t>Question 1</a:t>
            </a:r>
            <a:endParaRPr lang="en-GB" dirty="0"/>
          </a:p>
          <a:p>
            <a:pPr>
              <a:defRPr/>
            </a:pPr>
            <a:r>
              <a:rPr lang="en-US" dirty="0"/>
              <a:t>What is the multiplicity  of each of the following relationships in just the direction given? State any assumptions you have to make.</a:t>
            </a:r>
            <a:endParaRPr lang="en-GB" dirty="0"/>
          </a:p>
          <a:p>
            <a:pPr marL="571500" indent="-571500">
              <a:buFont typeface="+mj-lt"/>
              <a:buAutoNum type="romanLcPeriod"/>
              <a:defRPr/>
            </a:pPr>
            <a:r>
              <a:rPr lang="en-US" dirty="0"/>
              <a:t>Player to team</a:t>
            </a:r>
            <a:endParaRPr lang="en-GB" dirty="0"/>
          </a:p>
          <a:p>
            <a:pPr marL="571500" indent="-571500">
              <a:buFont typeface="+mj-lt"/>
              <a:buAutoNum type="romanLcPeriod"/>
              <a:defRPr/>
            </a:pPr>
            <a:r>
              <a:rPr lang="en-US" dirty="0"/>
              <a:t>Student to course</a:t>
            </a:r>
            <a:endParaRPr lang="en-GB" dirty="0"/>
          </a:p>
          <a:p>
            <a:pPr>
              <a:defRPr/>
            </a:pPr>
            <a:endParaRPr lang="en-GB" dirty="0"/>
          </a:p>
        </p:txBody>
      </p:sp>
      <p:sp>
        <p:nvSpPr>
          <p:cNvPr id="4915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1400">
              <a:solidFill>
                <a:srgbClr val="000000"/>
              </a:solidFill>
            </a:endParaRPr>
          </a:p>
        </p:txBody>
      </p:sp>
      <p:sp>
        <p:nvSpPr>
          <p:cNvPr id="4915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8FE910C7-D345-42B7-A1B0-6D13C133A26B}" type="slidenum">
              <a:rPr lang="en-US" altLang="en-US" sz="1400">
                <a:solidFill>
                  <a:srgbClr val="000000"/>
                </a:solidFill>
              </a:rPr>
              <a:pPr eaLnBrk="0" fontAlgn="base" hangingPunct="0">
                <a:spcBef>
                  <a:spcPct val="0"/>
                </a:spcBef>
                <a:spcAft>
                  <a:spcPct val="0"/>
                </a:spcAft>
              </a:pPr>
              <a:t>30</a:t>
            </a:fld>
            <a:endParaRPr lang="en-US" altLang="en-US" sz="1400">
              <a:solidFill>
                <a:srgbClr val="000000"/>
              </a:solidFill>
            </a:endParaRPr>
          </a:p>
        </p:txBody>
      </p:sp>
    </p:spTree>
    <p:extLst>
      <p:ext uri="{BB962C8B-B14F-4D97-AF65-F5344CB8AC3E}">
        <p14:creationId xmlns:p14="http://schemas.microsoft.com/office/powerpoint/2010/main" val="1990662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1400">
              <a:solidFill>
                <a:srgbClr val="000000"/>
              </a:solidFill>
            </a:endParaRPr>
          </a:p>
        </p:txBody>
      </p:sp>
      <p:sp>
        <p:nvSpPr>
          <p:cNvPr id="501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CE929561-57FC-4CCF-87A7-FA7E46DD2142}" type="slidenum">
              <a:rPr lang="en-US" altLang="en-US" sz="1400">
                <a:solidFill>
                  <a:srgbClr val="000000"/>
                </a:solidFill>
              </a:rPr>
              <a:pPr eaLnBrk="0" fontAlgn="base" hangingPunct="0">
                <a:spcBef>
                  <a:spcPct val="0"/>
                </a:spcBef>
                <a:spcAft>
                  <a:spcPct val="0"/>
                </a:spcAft>
              </a:pPr>
              <a:t>31</a:t>
            </a:fld>
            <a:endParaRPr lang="en-US" altLang="en-US" sz="1400">
              <a:solidFill>
                <a:srgbClr val="000000"/>
              </a:solidFill>
            </a:endParaRPr>
          </a:p>
        </p:txBody>
      </p:sp>
      <p:sp>
        <p:nvSpPr>
          <p:cNvPr id="50180" name="Rectangle 2"/>
          <p:cNvSpPr>
            <a:spLocks noGrp="1" noChangeArrowheads="1"/>
          </p:cNvSpPr>
          <p:nvPr>
            <p:ph type="title"/>
          </p:nvPr>
        </p:nvSpPr>
        <p:spPr bwMode="auto">
          <a:xfrm>
            <a:off x="1981200" y="685800"/>
            <a:ext cx="8229600" cy="731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a:t>CONCLUSION</a:t>
            </a:r>
          </a:p>
        </p:txBody>
      </p:sp>
      <p:sp>
        <p:nvSpPr>
          <p:cNvPr id="5018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a:t>The whole point about this chapter is “Given a dataset, how does one comeup with (i.e Design and formulate) entities and relationships and cardinalities between the different entities based on the business processes and needs of the organisation for which they are designing the database.</a:t>
            </a:r>
          </a:p>
        </p:txBody>
      </p:sp>
    </p:spTree>
    <p:extLst>
      <p:ext uri="{BB962C8B-B14F-4D97-AF65-F5344CB8AC3E}">
        <p14:creationId xmlns:p14="http://schemas.microsoft.com/office/powerpoint/2010/main" val="330358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BE5C-EA3A-6FC7-498B-FD02E8DBA254}"/>
              </a:ext>
            </a:extLst>
          </p:cNvPr>
          <p:cNvSpPr>
            <a:spLocks noGrp="1"/>
          </p:cNvSpPr>
          <p:nvPr>
            <p:ph type="title"/>
          </p:nvPr>
        </p:nvSpPr>
        <p:spPr>
          <a:xfrm>
            <a:off x="754742" y="896937"/>
            <a:ext cx="11234057" cy="5064125"/>
          </a:xfrm>
        </p:spPr>
        <p:txBody>
          <a:bodyPr anchor="t">
            <a:noAutofit/>
          </a:bodyPr>
          <a:lstStyle/>
          <a:p>
            <a:br>
              <a:rPr lang="en-US" sz="3200" b="0" i="0" u="none" strike="noStrike" dirty="0">
                <a:solidFill>
                  <a:srgbClr val="000000"/>
                </a:solidFill>
                <a:effectLst/>
                <a:latin typeface="Trebuchet MS" panose="020B0603020202020204" pitchFamily="34" charset="0"/>
              </a:rPr>
            </a:br>
            <a:r>
              <a:rPr lang="en-US" sz="3000" b="0" i="0" u="none" strike="noStrike" dirty="0">
                <a:solidFill>
                  <a:srgbClr val="000000"/>
                </a:solidFill>
                <a:effectLst/>
                <a:latin typeface="Trebuchet MS" panose="020B0603020202020204" pitchFamily="34" charset="0"/>
              </a:rPr>
              <a:t>Upon completion of this course, students should be able to:</a:t>
            </a:r>
            <a:br>
              <a:rPr lang="en-US" sz="3000" b="0" i="0" u="none" strike="noStrike" dirty="0">
                <a:solidFill>
                  <a:srgbClr val="000000"/>
                </a:solidFill>
                <a:effectLst/>
                <a:latin typeface="Trebuchet MS" panose="020B0603020202020204" pitchFamily="34" charset="0"/>
              </a:rPr>
            </a:br>
            <a:br>
              <a:rPr lang="en-US" sz="3000" b="0" i="0" u="none" strike="noStrike" dirty="0">
                <a:solidFill>
                  <a:srgbClr val="000000"/>
                </a:solidFill>
                <a:effectLst/>
                <a:latin typeface="Trebuchet MS" panose="020B0603020202020204" pitchFamily="34" charset="0"/>
              </a:rPr>
            </a:br>
            <a:r>
              <a:rPr lang="en-US" sz="3000" b="0" i="0" u="none" strike="noStrike" dirty="0">
                <a:solidFill>
                  <a:srgbClr val="000000"/>
                </a:solidFill>
                <a:effectLst/>
                <a:latin typeface="Trebuchet MS" panose="020B0603020202020204" pitchFamily="34" charset="0"/>
              </a:rPr>
              <a:t>1. Apply various data modelling techniques to </a:t>
            </a:r>
            <a:r>
              <a:rPr lang="en-US" sz="3000" b="0" i="0" u="none" strike="noStrike" dirty="0" err="1">
                <a:solidFill>
                  <a:srgbClr val="000000"/>
                </a:solidFill>
                <a:effectLst/>
                <a:latin typeface="Trebuchet MS" panose="020B0603020202020204" pitchFamily="34" charset="0"/>
              </a:rPr>
              <a:t>realise</a:t>
            </a:r>
            <a:r>
              <a:rPr lang="en-US" sz="3000" b="0" i="0" u="none" strike="noStrike" dirty="0">
                <a:solidFill>
                  <a:srgbClr val="000000"/>
                </a:solidFill>
                <a:effectLst/>
                <a:latin typeface="Trebuchet MS" panose="020B0603020202020204" pitchFamily="34" charset="0"/>
              </a:rPr>
              <a:t> relevant data for real life scenarios. </a:t>
            </a:r>
            <a:br>
              <a:rPr lang="en-US" sz="3000" b="0" i="0" u="none" strike="noStrike" dirty="0">
                <a:solidFill>
                  <a:srgbClr val="000000"/>
                </a:solidFill>
                <a:effectLst/>
                <a:latin typeface="Trebuchet MS" panose="020B0603020202020204" pitchFamily="34" charset="0"/>
              </a:rPr>
            </a:br>
            <a:r>
              <a:rPr lang="en-US" sz="3000" b="0" i="0" u="none" strike="noStrike" dirty="0">
                <a:solidFill>
                  <a:srgbClr val="000000"/>
                </a:solidFill>
                <a:effectLst/>
                <a:latin typeface="Trebuchet MS" panose="020B0603020202020204" pitchFamily="34" charset="0"/>
              </a:rPr>
              <a:t>   </a:t>
            </a:r>
            <a:br>
              <a:rPr lang="en-US" sz="3000" b="0" i="0" u="none" strike="noStrike" dirty="0">
                <a:solidFill>
                  <a:srgbClr val="000000"/>
                </a:solidFill>
                <a:effectLst/>
                <a:latin typeface="Trebuchet MS" panose="020B0603020202020204" pitchFamily="34" charset="0"/>
              </a:rPr>
            </a:br>
            <a:r>
              <a:rPr lang="en-US" sz="3000" b="0" i="0" u="none" strike="noStrike" dirty="0">
                <a:solidFill>
                  <a:srgbClr val="000000"/>
                </a:solidFill>
                <a:effectLst/>
                <a:latin typeface="Trebuchet MS" panose="020B0603020202020204" pitchFamily="34" charset="0"/>
              </a:rPr>
              <a:t>2. Apply DDL, DML, DCL database programming concepts to a real life project. </a:t>
            </a:r>
            <a:br>
              <a:rPr lang="en-US" sz="3000" b="0" i="0" u="none" strike="noStrike" dirty="0">
                <a:solidFill>
                  <a:srgbClr val="000000"/>
                </a:solidFill>
                <a:effectLst/>
                <a:latin typeface="Trebuchet MS" panose="020B0603020202020204" pitchFamily="34" charset="0"/>
              </a:rPr>
            </a:br>
            <a:br>
              <a:rPr lang="en-US" sz="3000" b="0" i="0" u="none" strike="noStrike" dirty="0">
                <a:solidFill>
                  <a:srgbClr val="000000"/>
                </a:solidFill>
                <a:effectLst/>
                <a:latin typeface="Trebuchet MS" panose="020B0603020202020204" pitchFamily="34" charset="0"/>
              </a:rPr>
            </a:br>
            <a:r>
              <a:rPr lang="en-US" sz="3000" b="0" i="0" u="none" strike="noStrike" dirty="0">
                <a:solidFill>
                  <a:srgbClr val="000000"/>
                </a:solidFill>
                <a:effectLst/>
                <a:latin typeface="Trebuchet MS" panose="020B0603020202020204" pitchFamily="34" charset="0"/>
              </a:rPr>
              <a:t>3.Apply administrative functions </a:t>
            </a:r>
            <a:r>
              <a:rPr lang="en-US" sz="3000" b="0" i="0" u="none" strike="noStrike" dirty="0" err="1">
                <a:solidFill>
                  <a:srgbClr val="000000"/>
                </a:solidFill>
                <a:effectLst/>
                <a:latin typeface="Trebuchet MS" panose="020B0603020202020204" pitchFamily="34" charset="0"/>
              </a:rPr>
              <a:t>like;Transaction</a:t>
            </a:r>
            <a:r>
              <a:rPr lang="en-US" sz="3000" b="0" i="0" u="none" strike="noStrike" dirty="0">
                <a:solidFill>
                  <a:srgbClr val="000000"/>
                </a:solidFill>
                <a:effectLst/>
                <a:latin typeface="Trebuchet MS" panose="020B0603020202020204" pitchFamily="34" charset="0"/>
              </a:rPr>
              <a:t> Management, User Management  to a real life project.</a:t>
            </a:r>
            <a:br>
              <a:rPr lang="en-US" sz="3000" b="0" i="0" u="none" strike="noStrike" dirty="0">
                <a:solidFill>
                  <a:srgbClr val="000000"/>
                </a:solidFill>
                <a:effectLst/>
                <a:latin typeface="Trebuchet MS" panose="020B0603020202020204" pitchFamily="34" charset="0"/>
              </a:rPr>
            </a:br>
            <a:br>
              <a:rPr lang="en-US" sz="3000" b="0" i="0" u="none" strike="noStrike" dirty="0">
                <a:solidFill>
                  <a:srgbClr val="000000"/>
                </a:solidFill>
                <a:effectLst/>
                <a:latin typeface="Trebuchet MS" panose="020B0603020202020204" pitchFamily="34" charset="0"/>
              </a:rPr>
            </a:br>
            <a:r>
              <a:rPr lang="en-US" sz="3000" b="0" i="0" u="none" strike="noStrike" dirty="0">
                <a:solidFill>
                  <a:srgbClr val="000000"/>
                </a:solidFill>
                <a:effectLst/>
                <a:latin typeface="Trebuchet MS" panose="020B0603020202020204" pitchFamily="34" charset="0"/>
              </a:rPr>
              <a:t>4. Develop a database project to solve a real life problem</a:t>
            </a:r>
            <a:r>
              <a:rPr lang="en-US" sz="3200" b="0" i="0" u="none" strike="noStrike" dirty="0">
                <a:solidFill>
                  <a:srgbClr val="000000"/>
                </a:solidFill>
                <a:effectLst/>
                <a:latin typeface="Trebuchet MS" panose="020B0603020202020204" pitchFamily="34" charset="0"/>
              </a:rPr>
              <a:t>.</a:t>
            </a:r>
            <a:br>
              <a:rPr lang="en-US" sz="3200" b="0" i="0" u="none" strike="noStrike" dirty="0">
                <a:solidFill>
                  <a:srgbClr val="000000"/>
                </a:solidFill>
                <a:effectLst/>
                <a:latin typeface="Trebuchet MS" panose="020B0603020202020204" pitchFamily="34" charset="0"/>
              </a:rPr>
            </a:br>
            <a:br>
              <a:rPr lang="en-US" sz="3200" b="1" dirty="0"/>
            </a:br>
            <a:endParaRPr lang="en-US" sz="3200" b="1" dirty="0"/>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960F9495-830A-4497-E1DD-534850F562FE}"/>
              </a:ext>
            </a:extLst>
          </p:cNvPr>
          <p:cNvSpPr txBox="1"/>
          <p:nvPr/>
        </p:nvSpPr>
        <p:spPr>
          <a:xfrm>
            <a:off x="203200" y="219337"/>
            <a:ext cx="10515600" cy="923400"/>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dirty="0">
                <a:solidFill>
                  <a:schemeClr val="bg1"/>
                </a:solidFill>
              </a:rPr>
              <a:t> Learning Outcomes</a:t>
            </a:r>
            <a:endParaRPr sz="4800" dirty="0">
              <a:solidFill>
                <a:schemeClr val="bg1"/>
              </a:solidFill>
            </a:endParaRPr>
          </a:p>
        </p:txBody>
      </p:sp>
    </p:spTree>
    <p:extLst>
      <p:ext uri="{BB962C8B-B14F-4D97-AF65-F5344CB8AC3E}">
        <p14:creationId xmlns:p14="http://schemas.microsoft.com/office/powerpoint/2010/main" val="3619943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BE5C-EA3A-6FC7-498B-FD02E8DBA254}"/>
              </a:ext>
            </a:extLst>
          </p:cNvPr>
          <p:cNvSpPr>
            <a:spLocks noGrp="1"/>
          </p:cNvSpPr>
          <p:nvPr>
            <p:ph type="title"/>
          </p:nvPr>
        </p:nvSpPr>
        <p:spPr>
          <a:xfrm>
            <a:off x="1464033" y="1168928"/>
            <a:ext cx="10213856" cy="5064125"/>
          </a:xfrm>
        </p:spPr>
        <p:txBody>
          <a:bodyPr anchor="t">
            <a:noAutofit/>
          </a:bodyPr>
          <a:lstStyle/>
          <a:p>
            <a:r>
              <a:rPr lang="en-US" sz="3200" b="1" dirty="0"/>
              <a:t>1. Connolly &amp; </a:t>
            </a:r>
            <a:r>
              <a:rPr lang="en-US" sz="3200" b="1" dirty="0" err="1"/>
              <a:t>Begg</a:t>
            </a:r>
            <a:r>
              <a:rPr lang="en-US" sz="3200" b="1" dirty="0"/>
              <a:t>. Database Systems: A practical approach to design, implementation and management, 6th Edition, Pearson, 2015</a:t>
            </a:r>
            <a:br>
              <a:rPr lang="en-US" sz="3200" b="1" dirty="0"/>
            </a:br>
            <a:br>
              <a:rPr lang="en-US" sz="3200" b="1" dirty="0"/>
            </a:br>
            <a:br>
              <a:rPr lang="en-US" sz="3200" b="1" dirty="0"/>
            </a:br>
            <a:r>
              <a:rPr lang="en-US" sz="3200" b="1" dirty="0"/>
              <a:t>2.  Database Systems : Design , Implementation and Management , 12</a:t>
            </a:r>
            <a:r>
              <a:rPr lang="en-US" sz="3200" b="1" baseline="30000" dirty="0"/>
              <a:t>th</a:t>
            </a:r>
            <a:r>
              <a:rPr lang="en-US" sz="3200" b="1" dirty="0"/>
              <a:t> Edition , Carlos Coronel &amp; Steven Morris.</a:t>
            </a:r>
            <a:br>
              <a:rPr lang="en-US" sz="3200" b="1" dirty="0"/>
            </a:br>
            <a:br>
              <a:rPr lang="en-US" sz="3200" b="1" dirty="0"/>
            </a:br>
            <a:r>
              <a:rPr lang="en-US" sz="3200" b="1" dirty="0"/>
              <a:t>3.Elmasri &amp; Navathe. Fundamentals of database systems, 7th Edition, Pearson, 2016</a:t>
            </a:r>
            <a:br>
              <a:rPr lang="en-US" sz="3200" b="1" dirty="0"/>
            </a:br>
            <a:br>
              <a:rPr lang="en-US" sz="3200" b="1" dirty="0"/>
            </a:br>
            <a:r>
              <a:rPr lang="en-US" sz="3200" b="1" dirty="0"/>
              <a:t>3.</a:t>
            </a:r>
          </a:p>
        </p:txBody>
      </p:sp>
      <p:pic>
        <p:nvPicPr>
          <p:cNvPr id="2052" name="Picture 4">
            <a:extLst>
              <a:ext uri="{FF2B5EF4-FFF2-40B4-BE49-F238E27FC236}">
                <a16:creationId xmlns:a16="http://schemas.microsoft.com/office/drawing/2014/main" id="{F4E3526E-C111-4255-BFD7-ABEBE301C60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718800" y="0"/>
            <a:ext cx="14732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246CB2F-9201-8B52-B946-8C3FA63EAC4A}"/>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0" y="5598318"/>
            <a:ext cx="1162289" cy="25193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9;p17">
            <a:extLst>
              <a:ext uri="{FF2B5EF4-FFF2-40B4-BE49-F238E27FC236}">
                <a16:creationId xmlns:a16="http://schemas.microsoft.com/office/drawing/2014/main" id="{960F9495-830A-4497-E1DD-534850F562FE}"/>
              </a:ext>
            </a:extLst>
          </p:cNvPr>
          <p:cNvSpPr txBox="1"/>
          <p:nvPr/>
        </p:nvSpPr>
        <p:spPr>
          <a:xfrm>
            <a:off x="203200" y="219337"/>
            <a:ext cx="10515600" cy="923400"/>
          </a:xfrm>
          <a:prstGeom prst="rect">
            <a:avLst/>
          </a:prstGeom>
          <a:solidFill>
            <a:srgbClr val="351C75"/>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dirty="0">
                <a:solidFill>
                  <a:schemeClr val="bg1"/>
                </a:solidFill>
              </a:rPr>
              <a:t>Course Outline (Align to major Textbook)</a:t>
            </a:r>
            <a:endParaRPr sz="4800" dirty="0">
              <a:solidFill>
                <a:schemeClr val="bg1"/>
              </a:solidFill>
            </a:endParaRPr>
          </a:p>
        </p:txBody>
      </p:sp>
    </p:spTree>
    <p:extLst>
      <p:ext uri="{BB962C8B-B14F-4D97-AF65-F5344CB8AC3E}">
        <p14:creationId xmlns:p14="http://schemas.microsoft.com/office/powerpoint/2010/main" val="38996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000"/>
          </a:xfrm>
        </p:spPr>
        <p:txBody>
          <a:bodyPr>
            <a:normAutofit fontScale="90000"/>
          </a:bodyPr>
          <a:lstStyle/>
          <a:p>
            <a:r>
              <a:rPr lang="en-US" dirty="0"/>
              <a:t>Course Outline </a:t>
            </a:r>
          </a:p>
        </p:txBody>
      </p:sp>
      <p:sp>
        <p:nvSpPr>
          <p:cNvPr id="3" name="Content Placeholder 2"/>
          <p:cNvSpPr>
            <a:spLocks noGrp="1"/>
          </p:cNvSpPr>
          <p:nvPr>
            <p:ph idx="1"/>
          </p:nvPr>
        </p:nvSpPr>
        <p:spPr>
          <a:xfrm>
            <a:off x="428625" y="1364342"/>
            <a:ext cx="11647261" cy="4812621"/>
          </a:xfrm>
        </p:spPr>
        <p:txBody>
          <a:bodyPr>
            <a:noAutofit/>
          </a:bodyPr>
          <a:lstStyle/>
          <a:p>
            <a:pPr marL="0" indent="0">
              <a:buNone/>
            </a:pPr>
            <a:r>
              <a:rPr lang="en-US" sz="2600" b="0" i="1" u="none" strike="noStrike" dirty="0">
                <a:solidFill>
                  <a:srgbClr val="000000"/>
                </a:solidFill>
                <a:effectLst/>
                <a:latin typeface="Trebuchet MS" panose="020B0603020202020204" pitchFamily="34" charset="0"/>
              </a:rPr>
              <a:t> </a:t>
            </a:r>
            <a:br>
              <a:rPr lang="en-US" sz="2600" b="0" i="0" u="none" strike="noStrike" dirty="0">
                <a:solidFill>
                  <a:srgbClr val="000000"/>
                </a:solidFill>
                <a:effectLst/>
                <a:latin typeface="Trebuchet MS" panose="020B0603020202020204" pitchFamily="34" charset="0"/>
              </a:rPr>
            </a:br>
            <a:r>
              <a:rPr lang="en-US" sz="2600" b="0" i="0" u="none" strike="noStrike" dirty="0">
                <a:solidFill>
                  <a:srgbClr val="000000"/>
                </a:solidFill>
                <a:effectLst/>
                <a:latin typeface="Trebuchet MS" panose="020B0603020202020204" pitchFamily="34" charset="0"/>
              </a:rPr>
              <a:t>1.Module 1 : Data modelling techniques</a:t>
            </a:r>
            <a:br>
              <a:rPr lang="en-US" sz="2600" b="0" i="0" u="none" strike="noStrike" dirty="0">
                <a:solidFill>
                  <a:srgbClr val="000000"/>
                </a:solidFill>
                <a:effectLst/>
                <a:latin typeface="Trebuchet MS" panose="020B0603020202020204" pitchFamily="34" charset="0"/>
              </a:rPr>
            </a:br>
            <a:r>
              <a:rPr lang="en-US" sz="2600" b="0" i="0" u="none" strike="noStrike" dirty="0">
                <a:solidFill>
                  <a:srgbClr val="000000"/>
                </a:solidFill>
                <a:effectLst/>
                <a:latin typeface="Trebuchet MS" panose="020B0603020202020204" pitchFamily="34" charset="0"/>
              </a:rPr>
              <a:t>Week1: ERD, Normalization</a:t>
            </a:r>
            <a:br>
              <a:rPr lang="en-US" sz="2600" b="0" i="0" u="none" strike="noStrike" dirty="0">
                <a:solidFill>
                  <a:srgbClr val="000000"/>
                </a:solidFill>
                <a:effectLst/>
                <a:latin typeface="Trebuchet MS" panose="020B0603020202020204" pitchFamily="34" charset="0"/>
              </a:rPr>
            </a:br>
            <a:r>
              <a:rPr lang="en-US" sz="2600" b="0" i="0" u="none" strike="noStrike" dirty="0">
                <a:solidFill>
                  <a:srgbClr val="000000"/>
                </a:solidFill>
                <a:effectLst/>
                <a:latin typeface="Trebuchet MS" panose="020B0603020202020204" pitchFamily="34" charset="0"/>
              </a:rPr>
              <a:t>Week 2: Enhanced ERD</a:t>
            </a:r>
            <a:br>
              <a:rPr lang="en-US" sz="2600" b="0" i="0" u="none" strike="noStrike" dirty="0">
                <a:solidFill>
                  <a:srgbClr val="000000"/>
                </a:solidFill>
                <a:effectLst/>
                <a:latin typeface="Trebuchet MS" panose="020B0603020202020204" pitchFamily="34" charset="0"/>
              </a:rPr>
            </a:br>
            <a:r>
              <a:rPr lang="en-US" sz="2600" b="0" i="0" u="none" strike="noStrike" dirty="0">
                <a:solidFill>
                  <a:srgbClr val="000000"/>
                </a:solidFill>
                <a:effectLst/>
                <a:latin typeface="Trebuchet MS" panose="020B0603020202020204" pitchFamily="34" charset="0"/>
              </a:rPr>
              <a:t>Week 3: SQL Concept: DDL( Database Creation, Table creation, Table structure manipulation,  Data Insertion, Drop) </a:t>
            </a:r>
          </a:p>
          <a:p>
            <a:pPr marL="0" indent="0">
              <a:buNone/>
            </a:pPr>
            <a:br>
              <a:rPr lang="en-US" sz="2600" b="0" i="0" u="none" strike="noStrike" dirty="0">
                <a:solidFill>
                  <a:srgbClr val="000000"/>
                </a:solidFill>
                <a:effectLst/>
                <a:latin typeface="Trebuchet MS" panose="020B0603020202020204" pitchFamily="34" charset="0"/>
              </a:rPr>
            </a:br>
            <a:r>
              <a:rPr lang="en-US" sz="2600" b="0" i="0" u="none" strike="noStrike" dirty="0">
                <a:solidFill>
                  <a:srgbClr val="000000"/>
                </a:solidFill>
                <a:effectLst/>
                <a:latin typeface="Trebuchet MS" panose="020B0603020202020204" pitchFamily="34" charset="0"/>
              </a:rPr>
              <a:t>2. Module 2: SQL Concepts</a:t>
            </a:r>
            <a:br>
              <a:rPr lang="en-US" sz="2600" b="0" i="0" u="none" strike="noStrike" dirty="0">
                <a:solidFill>
                  <a:srgbClr val="000000"/>
                </a:solidFill>
                <a:effectLst/>
                <a:latin typeface="Trebuchet MS" panose="020B0603020202020204" pitchFamily="34" charset="0"/>
              </a:rPr>
            </a:br>
            <a:r>
              <a:rPr lang="en-US" sz="2600" b="0" i="0" u="none" strike="noStrike" dirty="0">
                <a:solidFill>
                  <a:srgbClr val="000000"/>
                </a:solidFill>
                <a:effectLst/>
                <a:latin typeface="Trebuchet MS" panose="020B0603020202020204" pitchFamily="34" charset="0"/>
              </a:rPr>
              <a:t>Week 4: DDL ( Relational Integrity, Table Constraints and Data Validation)</a:t>
            </a:r>
            <a:br>
              <a:rPr lang="en-US" sz="2600" b="0" i="0" u="none" strike="noStrike" dirty="0">
                <a:solidFill>
                  <a:srgbClr val="000000"/>
                </a:solidFill>
                <a:effectLst/>
                <a:latin typeface="Trebuchet MS" panose="020B0603020202020204" pitchFamily="34" charset="0"/>
              </a:rPr>
            </a:br>
            <a:r>
              <a:rPr lang="en-US" sz="2600" b="0" i="0" u="none" strike="noStrike" dirty="0">
                <a:solidFill>
                  <a:srgbClr val="000000"/>
                </a:solidFill>
                <a:effectLst/>
                <a:latin typeface="Trebuchet MS" panose="020B0603020202020204" pitchFamily="34" charset="0"/>
              </a:rPr>
              <a:t>Week 5: DML(Data Retrieval, Data Manipulation) </a:t>
            </a:r>
            <a:br>
              <a:rPr lang="en-US" sz="2600" b="0" i="0" u="none" strike="noStrike" dirty="0">
                <a:solidFill>
                  <a:srgbClr val="000000"/>
                </a:solidFill>
                <a:effectLst/>
                <a:latin typeface="Trebuchet MS" panose="020B0603020202020204" pitchFamily="34" charset="0"/>
              </a:rPr>
            </a:br>
            <a:r>
              <a:rPr lang="en-US" sz="2600" b="0" i="0" u="none" strike="noStrike" dirty="0">
                <a:solidFill>
                  <a:srgbClr val="000000"/>
                </a:solidFill>
                <a:effectLst/>
                <a:latin typeface="Trebuchet MS" panose="020B0603020202020204" pitchFamily="34" charset="0"/>
              </a:rPr>
              <a:t>Week 6: Multi- Table Queries ( With or without join key word).</a:t>
            </a:r>
          </a:p>
          <a:p>
            <a:pPr marL="0" indent="0">
              <a:buNone/>
            </a:pPr>
            <a:br>
              <a:rPr lang="en-US" sz="2000" b="0" i="0" u="none" strike="noStrike" dirty="0">
                <a:solidFill>
                  <a:srgbClr val="000000"/>
                </a:solidFill>
                <a:effectLst/>
                <a:latin typeface="Trebuchet MS" panose="020B0603020202020204" pitchFamily="34" charset="0"/>
              </a:rPr>
            </a:br>
            <a:br>
              <a:rPr lang="en-US" sz="2600" dirty="0">
                <a:latin typeface="Trebuchet MS" panose="020B0603020202020204" pitchFamily="34" charset="0"/>
              </a:rPr>
            </a:br>
            <a:endParaRPr lang="en-US" sz="2600" dirty="0">
              <a:latin typeface="Trebuchet MS" panose="020B0603020202020204" pitchFamily="34" charset="0"/>
            </a:endParaRPr>
          </a:p>
        </p:txBody>
      </p:sp>
    </p:spTree>
    <p:extLst>
      <p:ext uri="{BB962C8B-B14F-4D97-AF65-F5344CB8AC3E}">
        <p14:creationId xmlns:p14="http://schemas.microsoft.com/office/powerpoint/2010/main" val="304472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1C50-8AC6-78CB-451D-E23F312E50D6}"/>
              </a:ext>
            </a:extLst>
          </p:cNvPr>
          <p:cNvSpPr>
            <a:spLocks noGrp="1"/>
          </p:cNvSpPr>
          <p:nvPr>
            <p:ph type="title"/>
          </p:nvPr>
        </p:nvSpPr>
        <p:spPr/>
        <p:txBody>
          <a:bodyPr/>
          <a:lstStyle/>
          <a:p>
            <a:r>
              <a:rPr lang="en-US" dirty="0"/>
              <a:t>Course Outline </a:t>
            </a:r>
            <a:endParaRPr lang="en-UG" dirty="0"/>
          </a:p>
        </p:txBody>
      </p:sp>
      <p:sp>
        <p:nvSpPr>
          <p:cNvPr id="3" name="Content Placeholder 2">
            <a:extLst>
              <a:ext uri="{FF2B5EF4-FFF2-40B4-BE49-F238E27FC236}">
                <a16:creationId xmlns:a16="http://schemas.microsoft.com/office/drawing/2014/main" id="{3833238B-E30E-1C2C-D181-AE6DF8F9E432}"/>
              </a:ext>
            </a:extLst>
          </p:cNvPr>
          <p:cNvSpPr>
            <a:spLocks noGrp="1"/>
          </p:cNvSpPr>
          <p:nvPr>
            <p:ph idx="1"/>
          </p:nvPr>
        </p:nvSpPr>
        <p:spPr>
          <a:xfrm>
            <a:off x="464457" y="1825625"/>
            <a:ext cx="10889343" cy="4351338"/>
          </a:xfrm>
        </p:spPr>
        <p:txBody>
          <a:bodyPr>
            <a:normAutofit fontScale="92500" lnSpcReduction="10000"/>
          </a:bodyPr>
          <a:lstStyle/>
          <a:p>
            <a:pPr marL="0" indent="0">
              <a:buNone/>
            </a:pPr>
            <a:r>
              <a:rPr lang="en-US" sz="2800" b="0" i="0" u="none" strike="noStrike" dirty="0">
                <a:solidFill>
                  <a:srgbClr val="000000"/>
                </a:solidFill>
                <a:effectLst/>
                <a:latin typeface="Trebuchet MS" panose="020B0603020202020204" pitchFamily="34" charset="0"/>
              </a:rPr>
              <a:t>3. Module 3:Transaction Management</a:t>
            </a:r>
            <a:br>
              <a:rPr lang="en-US" sz="2800" b="0" i="0" u="none" strike="noStrike" dirty="0">
                <a:solidFill>
                  <a:srgbClr val="000000"/>
                </a:solidFill>
                <a:effectLst/>
                <a:latin typeface="Trebuchet MS" panose="020B0603020202020204" pitchFamily="34" charset="0"/>
              </a:rPr>
            </a:br>
            <a:r>
              <a:rPr lang="en-US" sz="2800" b="0" i="0" u="none" strike="noStrike" dirty="0">
                <a:solidFill>
                  <a:srgbClr val="000000"/>
                </a:solidFill>
                <a:effectLst/>
                <a:latin typeface="Trebuchet MS" panose="020B0603020202020204" pitchFamily="34" charset="0"/>
              </a:rPr>
              <a:t>Week 7: Stored Procedures.</a:t>
            </a:r>
            <a:br>
              <a:rPr lang="en-US" sz="2800" b="0" i="0" u="none" strike="noStrike" dirty="0">
                <a:solidFill>
                  <a:srgbClr val="000000"/>
                </a:solidFill>
                <a:effectLst/>
                <a:latin typeface="Trebuchet MS" panose="020B0603020202020204" pitchFamily="34" charset="0"/>
              </a:rPr>
            </a:br>
            <a:r>
              <a:rPr lang="en-US" sz="2800" b="0" i="0" u="none" strike="noStrike" dirty="0">
                <a:solidFill>
                  <a:srgbClr val="000000"/>
                </a:solidFill>
                <a:effectLst/>
                <a:latin typeface="Trebuchet MS" panose="020B0603020202020204" pitchFamily="34" charset="0"/>
              </a:rPr>
              <a:t>Week 8: Triggers  </a:t>
            </a:r>
            <a:br>
              <a:rPr lang="en-US" sz="2800" b="0" i="0" u="none" strike="noStrike" dirty="0">
                <a:solidFill>
                  <a:srgbClr val="000000"/>
                </a:solidFill>
                <a:effectLst/>
                <a:latin typeface="Trebuchet MS" panose="020B0603020202020204" pitchFamily="34" charset="0"/>
              </a:rPr>
            </a:br>
            <a:r>
              <a:rPr lang="en-US" sz="2800" b="0" i="0" u="none" strike="noStrike" dirty="0">
                <a:solidFill>
                  <a:srgbClr val="000000"/>
                </a:solidFill>
                <a:effectLst/>
                <a:latin typeface="Trebuchet MS" panose="020B0603020202020204" pitchFamily="34" charset="0"/>
              </a:rPr>
              <a:t>Week 9: Introduction to User Account.</a:t>
            </a:r>
          </a:p>
          <a:p>
            <a:pPr marL="0" indent="0">
              <a:buNone/>
            </a:pPr>
            <a:endParaRPr lang="en-US" sz="2800" b="0" i="0" u="none" strike="noStrike" dirty="0">
              <a:solidFill>
                <a:srgbClr val="000000"/>
              </a:solidFill>
              <a:effectLst/>
              <a:latin typeface="Trebuchet MS" panose="020B0603020202020204" pitchFamily="34" charset="0"/>
            </a:endParaRPr>
          </a:p>
          <a:p>
            <a:pPr marL="0" indent="0">
              <a:buNone/>
            </a:pPr>
            <a:br>
              <a:rPr lang="en-US" sz="2800" b="0" i="0" u="none" strike="noStrike" dirty="0">
                <a:solidFill>
                  <a:srgbClr val="000000"/>
                </a:solidFill>
                <a:effectLst/>
                <a:latin typeface="Trebuchet MS" panose="020B0603020202020204" pitchFamily="34" charset="0"/>
              </a:rPr>
            </a:br>
            <a:r>
              <a:rPr lang="en-US" sz="2800" b="0" i="0" u="none" strike="noStrike" dirty="0">
                <a:solidFill>
                  <a:srgbClr val="000000"/>
                </a:solidFill>
                <a:effectLst/>
                <a:latin typeface="Trebuchet MS" panose="020B0603020202020204" pitchFamily="34" charset="0"/>
              </a:rPr>
              <a:t>4. Module 4: User Management </a:t>
            </a:r>
            <a:br>
              <a:rPr lang="en-US" sz="2800" b="0" i="0" u="none" strike="noStrike" dirty="0">
                <a:solidFill>
                  <a:srgbClr val="000000"/>
                </a:solidFill>
                <a:effectLst/>
                <a:latin typeface="Trebuchet MS" panose="020B0603020202020204" pitchFamily="34" charset="0"/>
              </a:rPr>
            </a:br>
            <a:r>
              <a:rPr lang="en-US" sz="2800" b="0" i="0" u="none" strike="noStrike" dirty="0">
                <a:solidFill>
                  <a:srgbClr val="000000"/>
                </a:solidFill>
                <a:effectLst/>
                <a:latin typeface="Trebuchet MS" panose="020B0603020202020204" pitchFamily="34" charset="0"/>
              </a:rPr>
              <a:t>Week 10: Security( </a:t>
            </a:r>
            <a:r>
              <a:rPr lang="en-US" sz="2800" b="0" i="0" u="none" strike="noStrike" dirty="0" err="1">
                <a:solidFill>
                  <a:srgbClr val="000000"/>
                </a:solidFill>
                <a:effectLst/>
                <a:latin typeface="Trebuchet MS" panose="020B0603020202020204" pitchFamily="34" charset="0"/>
              </a:rPr>
              <a:t>Priviledges</a:t>
            </a:r>
            <a:r>
              <a:rPr lang="en-US" sz="2800" b="0" i="0" u="none" strike="noStrike" dirty="0">
                <a:solidFill>
                  <a:srgbClr val="000000"/>
                </a:solidFill>
                <a:effectLst/>
                <a:latin typeface="Trebuchet MS" panose="020B0603020202020204" pitchFamily="34" charset="0"/>
              </a:rPr>
              <a:t> &amp; Roles) </a:t>
            </a:r>
            <a:br>
              <a:rPr lang="en-US" sz="2800" b="0" i="0" u="none" strike="noStrike" dirty="0">
                <a:solidFill>
                  <a:srgbClr val="000000"/>
                </a:solidFill>
                <a:effectLst/>
                <a:latin typeface="Trebuchet MS" panose="020B0603020202020204" pitchFamily="34" charset="0"/>
              </a:rPr>
            </a:br>
            <a:r>
              <a:rPr lang="en-US" sz="2800" b="0" i="0" u="none" strike="noStrike" dirty="0">
                <a:solidFill>
                  <a:srgbClr val="000000"/>
                </a:solidFill>
                <a:effectLst/>
                <a:latin typeface="Trebuchet MS" panose="020B0603020202020204" pitchFamily="34" charset="0"/>
              </a:rPr>
              <a:t>Week 11: NoSQL Database Technologies </a:t>
            </a:r>
            <a:br>
              <a:rPr lang="en-US" sz="3200" b="0" i="0" u="none" strike="noStrike" dirty="0">
                <a:solidFill>
                  <a:srgbClr val="000000"/>
                </a:solidFill>
                <a:effectLst/>
                <a:latin typeface="Trebuchet MS" panose="020B0603020202020204" pitchFamily="34" charset="0"/>
              </a:rPr>
            </a:br>
            <a:r>
              <a:rPr lang="en-US" b="0" i="0" u="none" strike="noStrike" dirty="0">
                <a:solidFill>
                  <a:srgbClr val="000000"/>
                </a:solidFill>
                <a:effectLst/>
                <a:latin typeface="Trebuchet MS" panose="020B0603020202020204" pitchFamily="34" charset="0"/>
              </a:rPr>
              <a:t>Week 12: Ethical Issues &amp; Project  </a:t>
            </a:r>
            <a:br>
              <a:rPr lang="en-US" sz="2400" b="0" i="0" u="none" strike="noStrike" dirty="0">
                <a:solidFill>
                  <a:srgbClr val="000000"/>
                </a:solidFill>
                <a:effectLst/>
                <a:latin typeface="Trebuchet MS" panose="020B0603020202020204" pitchFamily="34" charset="0"/>
              </a:rPr>
            </a:br>
            <a:br>
              <a:rPr lang="en-US" sz="2400" b="0" i="0" u="none" strike="noStrike" dirty="0">
                <a:solidFill>
                  <a:srgbClr val="FF0000"/>
                </a:solidFill>
                <a:effectLst/>
                <a:latin typeface="Trebuchet MS" panose="020B0603020202020204" pitchFamily="34" charset="0"/>
              </a:rPr>
            </a:br>
            <a:endParaRPr lang="en-UG" dirty="0"/>
          </a:p>
        </p:txBody>
      </p:sp>
    </p:spTree>
    <p:extLst>
      <p:ext uri="{BB962C8B-B14F-4D97-AF65-F5344CB8AC3E}">
        <p14:creationId xmlns:p14="http://schemas.microsoft.com/office/powerpoint/2010/main" val="3106134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1400">
              <a:solidFill>
                <a:srgbClr val="000000"/>
              </a:solidFill>
            </a:endParaRPr>
          </a:p>
        </p:txBody>
      </p:sp>
      <p:sp>
        <p:nvSpPr>
          <p:cNvPr id="819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939B8173-F7E8-4160-8373-EE8842E37D1D}" type="slidenum">
              <a:rPr lang="en-US" altLang="en-US" sz="1400">
                <a:solidFill>
                  <a:srgbClr val="000000"/>
                </a:solidFill>
              </a:rPr>
              <a:pPr eaLnBrk="0" fontAlgn="base" hangingPunct="0">
                <a:spcBef>
                  <a:spcPct val="0"/>
                </a:spcBef>
                <a:spcAft>
                  <a:spcPct val="0"/>
                </a:spcAft>
              </a:pPr>
              <a:t>8</a:t>
            </a:fld>
            <a:endParaRPr lang="en-US" altLang="en-US" sz="1400">
              <a:solidFill>
                <a:srgbClr val="000000"/>
              </a:solidFill>
            </a:endParaRPr>
          </a:p>
        </p:txBody>
      </p:sp>
      <p:sp>
        <p:nvSpPr>
          <p:cNvPr id="8196" name="Text Box 2"/>
          <p:cNvSpPr txBox="1">
            <a:spLocks noChangeArrowheads="1"/>
          </p:cNvSpPr>
          <p:nvPr/>
        </p:nvSpPr>
        <p:spPr bwMode="auto">
          <a:xfrm>
            <a:off x="400050" y="838201"/>
            <a:ext cx="10877550" cy="667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914400" algn="l"/>
                <a:tab pos="1371600" algn="l"/>
              </a:tabLst>
              <a:defRPr sz="2400">
                <a:solidFill>
                  <a:schemeClr val="tx1"/>
                </a:solidFill>
                <a:latin typeface="Times New Roman" panose="02020603050405020304" pitchFamily="18" charset="0"/>
              </a:defRPr>
            </a:lvl1pPr>
            <a:lvl2pPr marL="742950" indent="-285750">
              <a:tabLst>
                <a:tab pos="914400" algn="l"/>
                <a:tab pos="1371600" algn="l"/>
              </a:tabLst>
              <a:defRPr sz="2400">
                <a:solidFill>
                  <a:schemeClr val="tx1"/>
                </a:solidFill>
                <a:latin typeface="Times New Roman" panose="02020603050405020304" pitchFamily="18" charset="0"/>
              </a:defRPr>
            </a:lvl2pPr>
            <a:lvl3pPr marL="1143000" indent="-228600">
              <a:tabLst>
                <a:tab pos="914400" algn="l"/>
                <a:tab pos="1371600" algn="l"/>
              </a:tabLst>
              <a:defRPr sz="2400">
                <a:solidFill>
                  <a:schemeClr val="tx1"/>
                </a:solidFill>
                <a:latin typeface="Times New Roman" panose="02020603050405020304" pitchFamily="18" charset="0"/>
              </a:defRPr>
            </a:lvl3pPr>
            <a:lvl4pPr marL="1600200" indent="-228600">
              <a:tabLst>
                <a:tab pos="914400" algn="l"/>
                <a:tab pos="1371600" algn="l"/>
              </a:tabLst>
              <a:defRPr sz="2400">
                <a:solidFill>
                  <a:schemeClr val="tx1"/>
                </a:solidFill>
                <a:latin typeface="Times New Roman" panose="02020603050405020304" pitchFamily="18" charset="0"/>
              </a:defRPr>
            </a:lvl4pPr>
            <a:lvl5pPr marL="2057400" indent="-228600">
              <a:tabLst>
                <a:tab pos="914400" algn="l"/>
                <a:tab pos="1371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4400" algn="l"/>
                <a:tab pos="1371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4400" algn="l"/>
                <a:tab pos="1371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4400" algn="l"/>
                <a:tab pos="1371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4400" algn="l"/>
                <a:tab pos="1371600" algn="l"/>
              </a:tabLs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3200" dirty="0">
              <a:solidFill>
                <a:srgbClr val="000000"/>
              </a:solidFill>
            </a:endParaRPr>
          </a:p>
          <a:p>
            <a:pPr algn="just" eaLnBrk="0" fontAlgn="base" hangingPunct="0">
              <a:spcBef>
                <a:spcPct val="0"/>
              </a:spcBef>
              <a:spcAft>
                <a:spcPct val="0"/>
              </a:spcAft>
            </a:pPr>
            <a:r>
              <a:rPr lang="en-US" altLang="en-US" sz="3200" dirty="0">
                <a:solidFill>
                  <a:srgbClr val="000000"/>
                </a:solidFill>
              </a:rPr>
              <a:t>    </a:t>
            </a:r>
            <a:r>
              <a:rPr lang="en-US" altLang="en-US" sz="3000" dirty="0">
                <a:solidFill>
                  <a:srgbClr val="000000"/>
                </a:solidFill>
              </a:rPr>
              <a:t>In this Chapter , We describe the main techniques for gathering and capturing information about what the users require of a database system.</a:t>
            </a:r>
          </a:p>
          <a:p>
            <a:pPr algn="just" eaLnBrk="0" fontAlgn="base" hangingPunct="0">
              <a:spcBef>
                <a:spcPct val="0"/>
              </a:spcBef>
              <a:spcAft>
                <a:spcPct val="0"/>
              </a:spcAft>
            </a:pPr>
            <a:endParaRPr lang="en-US" altLang="en-US" sz="3000" dirty="0">
              <a:solidFill>
                <a:srgbClr val="000000"/>
              </a:solidFill>
            </a:endParaRPr>
          </a:p>
          <a:p>
            <a:pPr algn="just" eaLnBrk="0" fontAlgn="base" hangingPunct="0">
              <a:spcBef>
                <a:spcPct val="0"/>
              </a:spcBef>
              <a:spcAft>
                <a:spcPct val="0"/>
              </a:spcAft>
            </a:pPr>
            <a:r>
              <a:rPr lang="en-US" altLang="en-US" sz="3000" dirty="0">
                <a:solidFill>
                  <a:srgbClr val="000000"/>
                </a:solidFill>
              </a:rPr>
              <a:t>One of the most difficult aspects of database design is the fact that database designers  and end-users tend to view data and its use in different ways.</a:t>
            </a:r>
          </a:p>
          <a:p>
            <a:pPr algn="just" eaLnBrk="0" fontAlgn="base" hangingPunct="0">
              <a:spcBef>
                <a:spcPct val="0"/>
              </a:spcBef>
              <a:spcAft>
                <a:spcPct val="0"/>
              </a:spcAft>
            </a:pPr>
            <a:endParaRPr lang="en-US" altLang="en-US" sz="3000" dirty="0">
              <a:solidFill>
                <a:srgbClr val="000000"/>
              </a:solidFill>
            </a:endParaRPr>
          </a:p>
          <a:p>
            <a:pPr algn="just" eaLnBrk="0" fontAlgn="base" hangingPunct="0">
              <a:spcBef>
                <a:spcPct val="0"/>
              </a:spcBef>
              <a:spcAft>
                <a:spcPct val="0"/>
              </a:spcAft>
            </a:pPr>
            <a:r>
              <a:rPr lang="en-US" altLang="en-US" sz="3000" dirty="0">
                <a:solidFill>
                  <a:srgbClr val="000000"/>
                </a:solidFill>
              </a:rPr>
              <a:t>Unfortunately unless we  get a common understanding that reflects how the enterprise operates the design we produce will fail to meet the user requirements.</a:t>
            </a:r>
          </a:p>
          <a:p>
            <a:pPr eaLnBrk="0" fontAlgn="base" hangingPunct="0">
              <a:spcBef>
                <a:spcPct val="0"/>
              </a:spcBef>
              <a:spcAft>
                <a:spcPct val="0"/>
              </a:spcAft>
            </a:pPr>
            <a:endParaRPr lang="en-US" altLang="en-US" sz="3200" dirty="0">
              <a:solidFill>
                <a:srgbClr val="000000"/>
              </a:solidFill>
            </a:endParaRPr>
          </a:p>
          <a:p>
            <a:pPr eaLnBrk="0" fontAlgn="base" hangingPunct="0">
              <a:spcBef>
                <a:spcPct val="0"/>
              </a:spcBef>
              <a:spcAft>
                <a:spcPct val="0"/>
              </a:spcAft>
            </a:pPr>
            <a:endParaRPr lang="en-US" altLang="en-US" sz="3200" dirty="0">
              <a:solidFill>
                <a:srgbClr val="000000"/>
              </a:solidFill>
            </a:endParaRPr>
          </a:p>
        </p:txBody>
      </p:sp>
      <p:sp>
        <p:nvSpPr>
          <p:cNvPr id="8197" name="Rectangle 4"/>
          <p:cNvSpPr>
            <a:spLocks noChangeArrowheads="1"/>
          </p:cNvSpPr>
          <p:nvPr/>
        </p:nvSpPr>
        <p:spPr bwMode="auto">
          <a:xfrm>
            <a:off x="1752600" y="762001"/>
            <a:ext cx="800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r>
              <a:rPr lang="en-US" altLang="en-US" sz="3000" b="1" dirty="0">
                <a:solidFill>
                  <a:srgbClr val="000000"/>
                </a:solidFill>
              </a:rPr>
              <a:t>Data Modeling – ERD Model Technique </a:t>
            </a:r>
            <a:endParaRPr lang="en-GB" altLang="en-US" sz="3000" b="1" dirty="0">
              <a:solidFill>
                <a:srgbClr val="000000"/>
              </a:solidFill>
            </a:endParaRPr>
          </a:p>
        </p:txBody>
      </p:sp>
    </p:spTree>
    <p:extLst>
      <p:ext uri="{BB962C8B-B14F-4D97-AF65-F5344CB8AC3E}">
        <p14:creationId xmlns:p14="http://schemas.microsoft.com/office/powerpoint/2010/main" val="34083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1981200" y="381001"/>
            <a:ext cx="8229600" cy="804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dirty="0"/>
              <a:t>Designing Systems</a:t>
            </a:r>
          </a:p>
        </p:txBody>
      </p:sp>
      <p:sp>
        <p:nvSpPr>
          <p:cNvPr id="10243" name="Rectangle 3"/>
          <p:cNvSpPr>
            <a:spLocks noGrp="1" noChangeArrowheads="1"/>
          </p:cNvSpPr>
          <p:nvPr>
            <p:ph idx="1"/>
          </p:nvPr>
        </p:nvSpPr>
        <p:spPr bwMode="auto">
          <a:xfrm>
            <a:off x="-128588" y="1143000"/>
            <a:ext cx="10796588"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endParaRPr lang="en-US" altLang="en-US" sz="2400" dirty="0"/>
          </a:p>
          <a:p>
            <a:pPr marL="457200" lvl="1" indent="0">
              <a:buNone/>
            </a:pPr>
            <a:r>
              <a:rPr lang="en-US" altLang="en-US" sz="3000" dirty="0"/>
              <a:t>Models provide a  simplified representation of reality.</a:t>
            </a:r>
          </a:p>
          <a:p>
            <a:pPr lvl="1"/>
            <a:r>
              <a:rPr lang="en-US" altLang="en-US" sz="3000" dirty="0"/>
              <a:t>Someone should be able to read your design (model) and describe the features of the actual system.</a:t>
            </a:r>
          </a:p>
          <a:p>
            <a:r>
              <a:rPr lang="en-US" altLang="en-US" sz="3000" dirty="0"/>
              <a:t>You build models by interacting  with the users</a:t>
            </a:r>
          </a:p>
          <a:p>
            <a:pPr lvl="1"/>
            <a:r>
              <a:rPr lang="en-US" altLang="en-US" sz="3000" dirty="0"/>
              <a:t> Collect user documents . &gt;&gt;Identify objects&gt;&gt; Combining the different datasets and represent them as a data model .</a:t>
            </a:r>
          </a:p>
          <a:p>
            <a:pPr lvl="1"/>
            <a:endParaRPr lang="en-US" altLang="en-US" sz="3000" dirty="0"/>
          </a:p>
          <a:p>
            <a:pPr lvl="1">
              <a:buFontTx/>
              <a:buNone/>
            </a:pPr>
            <a:r>
              <a:rPr lang="en-US" altLang="en-US" sz="3000" dirty="0"/>
              <a:t>    </a:t>
            </a:r>
            <a:r>
              <a:rPr lang="en-US" altLang="en-US" sz="3000" dirty="0">
                <a:solidFill>
                  <a:srgbClr val="FF0000"/>
                </a:solidFill>
              </a:rPr>
              <a:t>Data Models Notations ( Chens and  Crows Foot notation)</a:t>
            </a:r>
          </a:p>
          <a:p>
            <a:pPr lvl="1"/>
            <a:endParaRPr lang="en-US" altLang="en-US" sz="3000" dirty="0"/>
          </a:p>
        </p:txBody>
      </p:sp>
      <p:sp>
        <p:nvSpPr>
          <p:cNvPr id="10244" name="Slide Number Placeholder 5"/>
          <p:cNvSpPr>
            <a:spLocks noGrp="1"/>
          </p:cNvSpPr>
          <p:nvPr>
            <p:ph type="sldNum" sz="quarter" idx="11"/>
          </p:nvPr>
        </p:nvSpPr>
        <p:spPr>
          <a:xfrm>
            <a:off x="8077200" y="6356351"/>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fld id="{890743BF-F169-4356-A566-EF76003D2D0F}" type="slidenum">
              <a:rPr lang="en-US" altLang="en-US" sz="1400">
                <a:solidFill>
                  <a:srgbClr val="000000"/>
                </a:solidFill>
              </a:rPr>
              <a:pPr eaLnBrk="0" fontAlgn="base" hangingPunct="0">
                <a:spcBef>
                  <a:spcPct val="0"/>
                </a:spcBef>
                <a:spcAft>
                  <a:spcPct val="0"/>
                </a:spcAft>
              </a:pPr>
              <a:t>9</a:t>
            </a:fld>
            <a:endParaRPr lang="en-US" altLang="en-US" sz="1400">
              <a:solidFill>
                <a:srgbClr val="000000"/>
              </a:solidFill>
            </a:endParaRPr>
          </a:p>
        </p:txBody>
      </p:sp>
    </p:spTree>
    <p:extLst>
      <p:ext uri="{BB962C8B-B14F-4D97-AF65-F5344CB8AC3E}">
        <p14:creationId xmlns:p14="http://schemas.microsoft.com/office/powerpoint/2010/main" val="4091027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E8F2FC"/>
      </a:lt1>
      <a:dk2>
        <a:srgbClr val="000000"/>
      </a:dk2>
      <a:lt2>
        <a:srgbClr val="808080"/>
      </a:lt2>
      <a:accent1>
        <a:srgbClr val="DDDDDD"/>
      </a:accent1>
      <a:accent2>
        <a:srgbClr val="3333CC"/>
      </a:accent2>
      <a:accent3>
        <a:srgbClr val="F2F7FD"/>
      </a:accent3>
      <a:accent4>
        <a:srgbClr val="000000"/>
      </a:accent4>
      <a:accent5>
        <a:srgbClr val="EBEBEB"/>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3175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9432</TotalTime>
  <Words>1814</Words>
  <Application>Microsoft Office PowerPoint</Application>
  <PresentationFormat>Widescreen</PresentationFormat>
  <Paragraphs>239</Paragraphs>
  <Slides>31</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Arial</vt:lpstr>
      <vt:lpstr>Calibri</vt:lpstr>
      <vt:lpstr>Calibri Light</vt:lpstr>
      <vt:lpstr>Courier New</vt:lpstr>
      <vt:lpstr>Times</vt:lpstr>
      <vt:lpstr>Times New Roman</vt:lpstr>
      <vt:lpstr>Trebuchet MS</vt:lpstr>
      <vt:lpstr>Wingdings 2</vt:lpstr>
      <vt:lpstr>Office Theme</vt:lpstr>
      <vt:lpstr>Default Design</vt:lpstr>
      <vt:lpstr>PowerPoint Presentation</vt:lpstr>
      <vt:lpstr>This course teaches concepts of development and administration in database systems, building on design concepts taught in a prerequite course (Database design and application.   Database development and administration theories, techniques and technologies are explained and implemented to give students the necessary skillset in databases.  </vt:lpstr>
      <vt:lpstr> The Objectives of the Course are to :  i.Explain and develop data models using various data modelling techniques.                         ii.Explain and Implement SQL database programming concepts;DDL,DML,DCL.  iii.Implement  administrative functions; User management, Transaction Management.   iv. Implement various concepts in a database project. </vt:lpstr>
      <vt:lpstr> Upon completion of this course, students should be able to:  1. Apply various data modelling techniques to realise relevant data for real life scenarios.      2. Apply DDL, DML, DCL database programming concepts to a real life project.   3.Apply administrative functions like;Transaction Management, User Management  to a real life project.  4. Develop a database project to solve a real life problem.  </vt:lpstr>
      <vt:lpstr>1. Connolly &amp; Begg. Database Systems: A practical approach to design, implementation and management, 6th Edition, Pearson, 2015   2.  Database Systems : Design , Implementation and Management , 12th Edition , Carlos Coronel &amp; Steven Morris.  3.Elmasri &amp; Navathe. Fundamentals of database systems, 7th Edition, Pearson, 2016  3.</vt:lpstr>
      <vt:lpstr>Course Outline </vt:lpstr>
      <vt:lpstr>Course Outline </vt:lpstr>
      <vt:lpstr>PowerPoint Presentation</vt:lpstr>
      <vt:lpstr>Designing Systems</vt:lpstr>
      <vt:lpstr>PowerPoint Presentation</vt:lpstr>
      <vt:lpstr>ERD Development Process</vt:lpstr>
      <vt:lpstr>Entity</vt:lpstr>
      <vt:lpstr>2. Determine the Attributes</vt:lpstr>
      <vt:lpstr>Add Appropriate Attributes</vt:lpstr>
      <vt:lpstr>Keys</vt:lpstr>
      <vt:lpstr>PowerPoint Presentation</vt:lpstr>
      <vt:lpstr>Attributes</vt:lpstr>
      <vt:lpstr>Attributes</vt:lpstr>
      <vt:lpstr>Naming and Defining Relationships</vt:lpstr>
      <vt:lpstr>Draw the Relationships</vt:lpstr>
      <vt:lpstr>PowerPoint Presentation</vt:lpstr>
      <vt:lpstr>Relationship Types</vt:lpstr>
      <vt:lpstr>Relationship Types</vt:lpstr>
      <vt:lpstr>Binary relationship called Has</vt:lpstr>
      <vt:lpstr>Ternary relationship called Registers</vt:lpstr>
      <vt:lpstr>Multiplicity </vt:lpstr>
      <vt:lpstr>Multiplicity.</vt:lpstr>
      <vt:lpstr>Multiplicity of a Relationship.</vt:lpstr>
      <vt:lpstr>MULTIPLICITY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Innocent</dc:creator>
  <cp:lastModifiedBy>MARTIN</cp:lastModifiedBy>
  <cp:revision>94</cp:revision>
  <cp:lastPrinted>2021-10-05T04:12:11Z</cp:lastPrinted>
  <dcterms:created xsi:type="dcterms:W3CDTF">2021-07-24T16:09:14Z</dcterms:created>
  <dcterms:modified xsi:type="dcterms:W3CDTF">2025-01-24T05:05:58Z</dcterms:modified>
</cp:coreProperties>
</file>