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0" r:id="rId3"/>
    <p:sldId id="277" r:id="rId4"/>
    <p:sldId id="291" r:id="rId5"/>
    <p:sldId id="258" r:id="rId6"/>
    <p:sldId id="259" r:id="rId7"/>
    <p:sldId id="275" r:id="rId8"/>
    <p:sldId id="261" r:id="rId9"/>
    <p:sldId id="294" r:id="rId10"/>
    <p:sldId id="262" r:id="rId11"/>
    <p:sldId id="276" r:id="rId12"/>
    <p:sldId id="264" r:id="rId13"/>
    <p:sldId id="272" r:id="rId14"/>
    <p:sldId id="271" r:id="rId15"/>
    <p:sldId id="280" r:id="rId16"/>
    <p:sldId id="265" r:id="rId17"/>
    <p:sldId id="278" r:id="rId18"/>
    <p:sldId id="297" r:id="rId19"/>
    <p:sldId id="260" r:id="rId20"/>
    <p:sldId id="273" r:id="rId21"/>
    <p:sldId id="267" r:id="rId22"/>
    <p:sldId id="281" r:id="rId23"/>
    <p:sldId id="283" r:id="rId24"/>
    <p:sldId id="284" r:id="rId25"/>
    <p:sldId id="266" r:id="rId26"/>
    <p:sldId id="285" r:id="rId27"/>
    <p:sldId id="268" r:id="rId28"/>
    <p:sldId id="296" r:id="rId29"/>
    <p:sldId id="290" r:id="rId30"/>
    <p:sldId id="287" r:id="rId31"/>
    <p:sldId id="288" r:id="rId32"/>
    <p:sldId id="292" r:id="rId33"/>
    <p:sldId id="293" r:id="rId34"/>
    <p:sldId id="269" r:id="rId35"/>
    <p:sldId id="28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 HO ZHONG TA BENJAMIN (SBIZ)" initials="#HZTB(" lastIdx="1" clrIdx="0">
    <p:extLst>
      <p:ext uri="{19B8F6BF-5375-455C-9EA6-DF929625EA0E}">
        <p15:presenceInfo xmlns:p15="http://schemas.microsoft.com/office/powerpoint/2012/main" userId="# HO ZHONG TA BENJAMIN (SBIZ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85427" autoAdjust="0"/>
  </p:normalViewPr>
  <p:slideViewPr>
    <p:cSldViewPr snapToGrid="0">
      <p:cViewPr varScale="1">
        <p:scale>
          <a:sx n="70" d="100"/>
          <a:sy n="70" d="100"/>
        </p:scale>
        <p:origin x="854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5347887"/>
        <c:axId val="206646224"/>
      </c:barChart>
      <c:catAx>
        <c:axId val="29534788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46224"/>
        <c:crosses val="autoZero"/>
        <c:auto val="1"/>
        <c:lblAlgn val="ctr"/>
        <c:lblOffset val="100"/>
        <c:noMultiLvlLbl val="0"/>
      </c:catAx>
      <c:valAx>
        <c:axId val="20664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34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Dataset post-splitting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Bankrupt(1)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Initial Dataset
(7.42% Bankrupt)</c:v>
                </c:pt>
                <c:pt idx="1">
                  <c:v>Training Dataset
(20.19% Bankrupt)</c:v>
                </c:pt>
                <c:pt idx="2">
                  <c:v>Testing Dataset
(8.34% Bankrupt)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360</c:v>
                </c:pt>
                <c:pt idx="1">
                  <c:v>911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590-BC8C-E49FF7F428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Non-Bankrupt (0)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Initial Dataset
(7.42% Bankrupt)</c:v>
                </c:pt>
                <c:pt idx="1">
                  <c:v>Training Dataset
(20.19% Bankrupt)</c:v>
                </c:pt>
                <c:pt idx="2">
                  <c:v>Testing Dataset
(8.34% Bankrupt)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4492</c:v>
                </c:pt>
                <c:pt idx="1">
                  <c:v>3602</c:v>
                </c:pt>
                <c:pt idx="2">
                  <c:v>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590-BC8C-E49FF7F4283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95349887"/>
        <c:axId val="206638736"/>
      </c:barChart>
      <c:catAx>
        <c:axId val="295349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38736"/>
        <c:crosses val="autoZero"/>
        <c:auto val="1"/>
        <c:lblAlgn val="ctr"/>
        <c:lblOffset val="100"/>
        <c:noMultiLvlLbl val="0"/>
      </c:catAx>
      <c:valAx>
        <c:axId val="2066387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34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EE589-F551-4179-886D-AB8FD8A259AC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42E4629-3D5C-4820-852B-2806AB6C3D96}">
      <dgm:prSet phldrT="[Text]" custT="1"/>
      <dgm:spPr/>
      <dgm:t>
        <a:bodyPr/>
        <a:lstStyle/>
        <a:p>
          <a:r>
            <a:rPr lang="en-SG" sz="3200" dirty="0"/>
            <a:t>What is Corporate Bankruptcy?</a:t>
          </a:r>
        </a:p>
      </dgm:t>
    </dgm:pt>
    <dgm:pt modelId="{03C5DC3C-3972-4565-9A0A-310BA612A41E}" type="parTrans" cxnId="{3D294D74-F9FC-4C70-AC77-06004C73776C}">
      <dgm:prSet/>
      <dgm:spPr/>
      <dgm:t>
        <a:bodyPr/>
        <a:lstStyle/>
        <a:p>
          <a:endParaRPr lang="en-SG"/>
        </a:p>
      </dgm:t>
    </dgm:pt>
    <dgm:pt modelId="{835E0EDF-D34F-4412-918B-CEBDBF4D3F94}" type="sibTrans" cxnId="{3D294D74-F9FC-4C70-AC77-06004C73776C}">
      <dgm:prSet/>
      <dgm:spPr/>
      <dgm:t>
        <a:bodyPr/>
        <a:lstStyle/>
        <a:p>
          <a:endParaRPr lang="en-SG"/>
        </a:p>
      </dgm:t>
    </dgm:pt>
    <dgm:pt modelId="{70898747-2F10-40CD-8CBC-9DCC4D9FA091}">
      <dgm:prSet phldrT="[Text]" custT="1"/>
      <dgm:spPr/>
      <dgm:t>
        <a:bodyPr/>
        <a:lstStyle/>
        <a:p>
          <a:r>
            <a:rPr lang="en-SG" sz="1800" dirty="0"/>
            <a:t>Company unable to repay debt as it falls due</a:t>
          </a:r>
        </a:p>
      </dgm:t>
    </dgm:pt>
    <dgm:pt modelId="{4632CF26-6F3A-4969-B99D-9A34D7CA6FF0}" type="parTrans" cxnId="{130BD1FE-8944-4601-9A2C-BB3346B63F21}">
      <dgm:prSet/>
      <dgm:spPr/>
      <dgm:t>
        <a:bodyPr/>
        <a:lstStyle/>
        <a:p>
          <a:endParaRPr lang="en-SG"/>
        </a:p>
      </dgm:t>
    </dgm:pt>
    <dgm:pt modelId="{CE705657-073E-4F6B-A93B-4C140C6967A8}" type="sibTrans" cxnId="{130BD1FE-8944-4601-9A2C-BB3346B63F21}">
      <dgm:prSet/>
      <dgm:spPr/>
      <dgm:t>
        <a:bodyPr/>
        <a:lstStyle/>
        <a:p>
          <a:endParaRPr lang="en-SG"/>
        </a:p>
      </dgm:t>
    </dgm:pt>
    <dgm:pt modelId="{D60F846E-68F4-4A2B-8680-6314DE76634D}">
      <dgm:prSet custT="1"/>
      <dgm:spPr/>
      <dgm:t>
        <a:bodyPr/>
        <a:lstStyle/>
        <a:p>
          <a:r>
            <a:rPr lang="en-SG" sz="1800" dirty="0"/>
            <a:t>Usually in default or financially insolvent </a:t>
          </a:r>
        </a:p>
      </dgm:t>
    </dgm:pt>
    <dgm:pt modelId="{94D8D336-4ABB-455C-9C77-B4F1E37C8F18}" type="parTrans" cxnId="{7B97C8E0-41AB-4442-BF62-997070B1F742}">
      <dgm:prSet/>
      <dgm:spPr/>
      <dgm:t>
        <a:bodyPr/>
        <a:lstStyle/>
        <a:p>
          <a:endParaRPr lang="en-SG"/>
        </a:p>
      </dgm:t>
    </dgm:pt>
    <dgm:pt modelId="{AD81577C-B4F2-4545-A3F6-14B914345319}" type="sibTrans" cxnId="{7B97C8E0-41AB-4442-BF62-997070B1F742}">
      <dgm:prSet/>
      <dgm:spPr/>
      <dgm:t>
        <a:bodyPr/>
        <a:lstStyle/>
        <a:p>
          <a:endParaRPr lang="en-SG"/>
        </a:p>
      </dgm:t>
    </dgm:pt>
    <dgm:pt modelId="{0913B093-9593-42FB-BF0F-3365543D89BF}">
      <dgm:prSet phldrT="[Text]" custT="1"/>
      <dgm:spPr/>
      <dgm:t>
        <a:bodyPr/>
        <a:lstStyle/>
        <a:p>
          <a:r>
            <a:rPr lang="en-SG" sz="1800" dirty="0"/>
            <a:t>Legal way of resolving company financial problems</a:t>
          </a:r>
        </a:p>
      </dgm:t>
    </dgm:pt>
    <dgm:pt modelId="{9BD1A3AC-AD0A-419A-8AC6-DFE384A9D56F}" type="parTrans" cxnId="{CFA93591-562F-4CE3-9107-FC844F2FF3ED}">
      <dgm:prSet/>
      <dgm:spPr/>
    </dgm:pt>
    <dgm:pt modelId="{2E1343B4-3CB0-417A-84A7-167C17EE540A}" type="sibTrans" cxnId="{CFA93591-562F-4CE3-9107-FC844F2FF3ED}">
      <dgm:prSet/>
      <dgm:spPr/>
    </dgm:pt>
    <dgm:pt modelId="{9767A501-2A32-4135-BC73-73D4F1B04E99}" type="pres">
      <dgm:prSet presAssocID="{B63EE589-F551-4179-886D-AB8FD8A259AC}" presName="Name0" presStyleCnt="0">
        <dgm:presLayoutVars>
          <dgm:dir/>
          <dgm:animLvl val="lvl"/>
          <dgm:resizeHandles/>
        </dgm:presLayoutVars>
      </dgm:prSet>
      <dgm:spPr/>
    </dgm:pt>
    <dgm:pt modelId="{B0D940A0-EB43-43A3-82F4-311F5987C920}" type="pres">
      <dgm:prSet presAssocID="{642E4629-3D5C-4820-852B-2806AB6C3D96}" presName="linNode" presStyleCnt="0"/>
      <dgm:spPr/>
    </dgm:pt>
    <dgm:pt modelId="{C147C4E1-2A88-41B2-AFF8-D428065935F5}" type="pres">
      <dgm:prSet presAssocID="{642E4629-3D5C-4820-852B-2806AB6C3D96}" presName="parentShp" presStyleLbl="node1" presStyleIdx="0" presStyleCnt="1">
        <dgm:presLayoutVars>
          <dgm:bulletEnabled val="1"/>
        </dgm:presLayoutVars>
      </dgm:prSet>
      <dgm:spPr/>
    </dgm:pt>
    <dgm:pt modelId="{6E308382-B00A-4572-814E-A948B1066C93}" type="pres">
      <dgm:prSet presAssocID="{642E4629-3D5C-4820-852B-2806AB6C3D96}" presName="childShp" presStyleLbl="bgAccFollowNode1" presStyleIdx="0" presStyleCnt="1" custScaleY="121715">
        <dgm:presLayoutVars>
          <dgm:bulletEnabled val="1"/>
        </dgm:presLayoutVars>
      </dgm:prSet>
      <dgm:spPr/>
    </dgm:pt>
  </dgm:ptLst>
  <dgm:cxnLst>
    <dgm:cxn modelId="{3D294D74-F9FC-4C70-AC77-06004C73776C}" srcId="{B63EE589-F551-4179-886D-AB8FD8A259AC}" destId="{642E4629-3D5C-4820-852B-2806AB6C3D96}" srcOrd="0" destOrd="0" parTransId="{03C5DC3C-3972-4565-9A0A-310BA612A41E}" sibTransId="{835E0EDF-D34F-4412-918B-CEBDBF4D3F94}"/>
    <dgm:cxn modelId="{8D36597C-FD07-452B-94C1-7A4046647B5E}" type="presOf" srcId="{70898747-2F10-40CD-8CBC-9DCC4D9FA091}" destId="{6E308382-B00A-4572-814E-A948B1066C93}" srcOrd="0" destOrd="1" presId="urn:microsoft.com/office/officeart/2005/8/layout/vList6"/>
    <dgm:cxn modelId="{CFA93591-562F-4CE3-9107-FC844F2FF3ED}" srcId="{642E4629-3D5C-4820-852B-2806AB6C3D96}" destId="{0913B093-9593-42FB-BF0F-3365543D89BF}" srcOrd="0" destOrd="0" parTransId="{9BD1A3AC-AD0A-419A-8AC6-DFE384A9D56F}" sibTransId="{2E1343B4-3CB0-417A-84A7-167C17EE540A}"/>
    <dgm:cxn modelId="{17B4A5B6-0996-4255-BECA-67F17FAC87C9}" type="presOf" srcId="{B63EE589-F551-4179-886D-AB8FD8A259AC}" destId="{9767A501-2A32-4135-BC73-73D4F1B04E99}" srcOrd="0" destOrd="0" presId="urn:microsoft.com/office/officeart/2005/8/layout/vList6"/>
    <dgm:cxn modelId="{FCA5DACD-C7FD-4C31-BD87-80027F901DFA}" type="presOf" srcId="{0913B093-9593-42FB-BF0F-3365543D89BF}" destId="{6E308382-B00A-4572-814E-A948B1066C93}" srcOrd="0" destOrd="0" presId="urn:microsoft.com/office/officeart/2005/8/layout/vList6"/>
    <dgm:cxn modelId="{998D70D6-7DF4-49AD-93F0-8124CFC749DF}" type="presOf" srcId="{D60F846E-68F4-4A2B-8680-6314DE76634D}" destId="{6E308382-B00A-4572-814E-A948B1066C93}" srcOrd="0" destOrd="2" presId="urn:microsoft.com/office/officeart/2005/8/layout/vList6"/>
    <dgm:cxn modelId="{7B97C8E0-41AB-4442-BF62-997070B1F742}" srcId="{642E4629-3D5C-4820-852B-2806AB6C3D96}" destId="{D60F846E-68F4-4A2B-8680-6314DE76634D}" srcOrd="2" destOrd="0" parTransId="{94D8D336-4ABB-455C-9C77-B4F1E37C8F18}" sibTransId="{AD81577C-B4F2-4545-A3F6-14B914345319}"/>
    <dgm:cxn modelId="{72F1C4E6-02EE-43E8-BEAE-279FD2EC9791}" type="presOf" srcId="{642E4629-3D5C-4820-852B-2806AB6C3D96}" destId="{C147C4E1-2A88-41B2-AFF8-D428065935F5}" srcOrd="0" destOrd="0" presId="urn:microsoft.com/office/officeart/2005/8/layout/vList6"/>
    <dgm:cxn modelId="{130BD1FE-8944-4601-9A2C-BB3346B63F21}" srcId="{642E4629-3D5C-4820-852B-2806AB6C3D96}" destId="{70898747-2F10-40CD-8CBC-9DCC4D9FA091}" srcOrd="1" destOrd="0" parTransId="{4632CF26-6F3A-4969-B99D-9A34D7CA6FF0}" sibTransId="{CE705657-073E-4F6B-A93B-4C140C6967A8}"/>
    <dgm:cxn modelId="{E38810C4-8137-4A73-8414-FB61FD212AF6}" type="presParOf" srcId="{9767A501-2A32-4135-BC73-73D4F1B04E99}" destId="{B0D940A0-EB43-43A3-82F4-311F5987C920}" srcOrd="0" destOrd="0" presId="urn:microsoft.com/office/officeart/2005/8/layout/vList6"/>
    <dgm:cxn modelId="{490061FD-B3B5-4EB0-B72C-CF1BD19B860F}" type="presParOf" srcId="{B0D940A0-EB43-43A3-82F4-311F5987C920}" destId="{C147C4E1-2A88-41B2-AFF8-D428065935F5}" srcOrd="0" destOrd="0" presId="urn:microsoft.com/office/officeart/2005/8/layout/vList6"/>
    <dgm:cxn modelId="{57927037-6158-4CCB-ADCA-AF58D946D644}" type="presParOf" srcId="{B0D940A0-EB43-43A3-82F4-311F5987C920}" destId="{6E308382-B00A-4572-814E-A948B1066C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D6951E-F92D-49C0-BDFB-4677B3DCF7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498B6F-7082-4A2F-B640-6579AA9310B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Comparison models: Logistic Regression/Neural Network</a:t>
          </a:r>
          <a:endParaRPr lang="en-US" dirty="0"/>
        </a:p>
      </dgm:t>
    </dgm:pt>
    <dgm:pt modelId="{61EACC32-45D5-47DF-BCB6-28B4A90549D3}" type="parTrans" cxnId="{9A605995-C220-4FB3-A3E3-4E479FF424DE}">
      <dgm:prSet/>
      <dgm:spPr/>
      <dgm:t>
        <a:bodyPr/>
        <a:lstStyle/>
        <a:p>
          <a:endParaRPr lang="en-US"/>
        </a:p>
      </dgm:t>
    </dgm:pt>
    <dgm:pt modelId="{AB177703-1A7F-41F0-9EF3-6678D87D5989}" type="sibTrans" cxnId="{9A605995-C220-4FB3-A3E3-4E479FF424DE}">
      <dgm:prSet/>
      <dgm:spPr/>
      <dgm:t>
        <a:bodyPr/>
        <a:lstStyle/>
        <a:p>
          <a:endParaRPr lang="en-US"/>
        </a:p>
      </dgm:t>
    </dgm:pt>
    <dgm:pt modelId="{17AA4181-88E4-4FAB-B055-F65C83F6D921}" type="pres">
      <dgm:prSet presAssocID="{9AD6951E-F92D-49C0-BDFB-4677B3DCF738}" presName="root" presStyleCnt="0">
        <dgm:presLayoutVars>
          <dgm:dir/>
          <dgm:resizeHandles val="exact"/>
        </dgm:presLayoutVars>
      </dgm:prSet>
      <dgm:spPr/>
    </dgm:pt>
    <dgm:pt modelId="{BF7C2A85-8D54-45F5-AEE5-A18ACBA66397}" type="pres">
      <dgm:prSet presAssocID="{D2498B6F-7082-4A2F-B640-6579AA9310B8}" presName="compNode" presStyleCnt="0"/>
      <dgm:spPr/>
    </dgm:pt>
    <dgm:pt modelId="{EF2C41A7-7416-4741-9A14-C1F5B20AFC51}" type="pres">
      <dgm:prSet presAssocID="{D2498B6F-7082-4A2F-B640-6579AA9310B8}" presName="bgRect" presStyleLbl="bgShp" presStyleIdx="0" presStyleCnt="1"/>
      <dgm:spPr/>
    </dgm:pt>
    <dgm:pt modelId="{FB6A6754-C2F6-4C29-A713-CEA0DD8E76B7}" type="pres">
      <dgm:prSet presAssocID="{D2498B6F-7082-4A2F-B640-6579AA9310B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4FDA29-1B8F-4032-B378-A16AFAFB79D0}" type="pres">
      <dgm:prSet presAssocID="{D2498B6F-7082-4A2F-B640-6579AA9310B8}" presName="spaceRect" presStyleCnt="0"/>
      <dgm:spPr/>
    </dgm:pt>
    <dgm:pt modelId="{27404470-82BA-4AF8-914A-CD4E9762C0F3}" type="pres">
      <dgm:prSet presAssocID="{D2498B6F-7082-4A2F-B640-6579AA9310B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1AFCFD92-9524-477A-A7E5-37F0AC410FCD}" type="presOf" srcId="{D2498B6F-7082-4A2F-B640-6579AA9310B8}" destId="{27404470-82BA-4AF8-914A-CD4E9762C0F3}" srcOrd="0" destOrd="0" presId="urn:microsoft.com/office/officeart/2018/2/layout/IconVerticalSolidList"/>
    <dgm:cxn modelId="{9A605995-C220-4FB3-A3E3-4E479FF424DE}" srcId="{9AD6951E-F92D-49C0-BDFB-4677B3DCF738}" destId="{D2498B6F-7082-4A2F-B640-6579AA9310B8}" srcOrd="0" destOrd="0" parTransId="{61EACC32-45D5-47DF-BCB6-28B4A90549D3}" sibTransId="{AB177703-1A7F-41F0-9EF3-6678D87D5989}"/>
    <dgm:cxn modelId="{951EAFEB-34E2-4C19-8EE6-EA447E89E22B}" type="presOf" srcId="{9AD6951E-F92D-49C0-BDFB-4677B3DCF738}" destId="{17AA4181-88E4-4FAB-B055-F65C83F6D921}" srcOrd="0" destOrd="0" presId="urn:microsoft.com/office/officeart/2018/2/layout/IconVerticalSolidList"/>
    <dgm:cxn modelId="{67D817D3-4029-4434-87D0-07B13521C342}" type="presParOf" srcId="{17AA4181-88E4-4FAB-B055-F65C83F6D921}" destId="{BF7C2A85-8D54-45F5-AEE5-A18ACBA66397}" srcOrd="0" destOrd="0" presId="urn:microsoft.com/office/officeart/2018/2/layout/IconVerticalSolidList"/>
    <dgm:cxn modelId="{5201B4EB-B5F5-4CF8-8942-0278C037DEC7}" type="presParOf" srcId="{BF7C2A85-8D54-45F5-AEE5-A18ACBA66397}" destId="{EF2C41A7-7416-4741-9A14-C1F5B20AFC51}" srcOrd="0" destOrd="0" presId="urn:microsoft.com/office/officeart/2018/2/layout/IconVerticalSolidList"/>
    <dgm:cxn modelId="{A29696A6-547A-42EE-9BB1-7CF6201679BC}" type="presParOf" srcId="{BF7C2A85-8D54-45F5-AEE5-A18ACBA66397}" destId="{FB6A6754-C2F6-4C29-A713-CEA0DD8E76B7}" srcOrd="1" destOrd="0" presId="urn:microsoft.com/office/officeart/2018/2/layout/IconVerticalSolidList"/>
    <dgm:cxn modelId="{6C80DC6C-C1A5-4264-834C-DD7C750D618D}" type="presParOf" srcId="{BF7C2A85-8D54-45F5-AEE5-A18ACBA66397}" destId="{244FDA29-1B8F-4032-B378-A16AFAFB79D0}" srcOrd="2" destOrd="0" presId="urn:microsoft.com/office/officeart/2018/2/layout/IconVerticalSolidList"/>
    <dgm:cxn modelId="{5870C7F8-36B2-46F0-A10C-90F1F98250EB}" type="presParOf" srcId="{BF7C2A85-8D54-45F5-AEE5-A18ACBA66397}" destId="{27404470-82BA-4AF8-914A-CD4E9762C0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D6951E-F92D-49C0-BDFB-4677B3DCF7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770EC-C9E2-4EB0-A9B5-1A3856F9F589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Software used: IBM SPSS Modeler</a:t>
          </a:r>
          <a:endParaRPr lang="en-US" dirty="0"/>
        </a:p>
      </dgm:t>
    </dgm:pt>
    <dgm:pt modelId="{11D9027B-87C4-4283-AE89-C205D61AE7DE}" type="parTrans" cxnId="{F2547BDD-CFD5-47F2-88D9-FD4391AD4F66}">
      <dgm:prSet/>
      <dgm:spPr/>
      <dgm:t>
        <a:bodyPr/>
        <a:lstStyle/>
        <a:p>
          <a:endParaRPr lang="en-US"/>
        </a:p>
      </dgm:t>
    </dgm:pt>
    <dgm:pt modelId="{D873B829-DD45-42FC-ADD8-81DB13B20CC7}" type="sibTrans" cxnId="{F2547BDD-CFD5-47F2-88D9-FD4391AD4F66}">
      <dgm:prSet/>
      <dgm:spPr/>
      <dgm:t>
        <a:bodyPr/>
        <a:lstStyle/>
        <a:p>
          <a:endParaRPr lang="en-US"/>
        </a:p>
      </dgm:t>
    </dgm:pt>
    <dgm:pt modelId="{17AA4181-88E4-4FAB-B055-F65C83F6D921}" type="pres">
      <dgm:prSet presAssocID="{9AD6951E-F92D-49C0-BDFB-4677B3DCF738}" presName="root" presStyleCnt="0">
        <dgm:presLayoutVars>
          <dgm:dir/>
          <dgm:resizeHandles val="exact"/>
        </dgm:presLayoutVars>
      </dgm:prSet>
      <dgm:spPr/>
    </dgm:pt>
    <dgm:pt modelId="{783A43BD-1B69-4919-9459-ACEBAED17674}" type="pres">
      <dgm:prSet presAssocID="{BA2770EC-C9E2-4EB0-A9B5-1A3856F9F589}" presName="compNode" presStyleCnt="0"/>
      <dgm:spPr/>
    </dgm:pt>
    <dgm:pt modelId="{28BECC34-934C-4B18-B5AA-BF4B7B32F8DE}" type="pres">
      <dgm:prSet presAssocID="{BA2770EC-C9E2-4EB0-A9B5-1A3856F9F589}" presName="bgRect" presStyleLbl="bgShp" presStyleIdx="0" presStyleCnt="1"/>
      <dgm:spPr/>
    </dgm:pt>
    <dgm:pt modelId="{463D274F-9A47-4AD1-8FF7-30E32DE00132}" type="pres">
      <dgm:prSet presAssocID="{BA2770EC-C9E2-4EB0-A9B5-1A3856F9F589}" presName="iconRect" presStyleLbl="node1" presStyleIdx="0" presStyleCnt="1" custScaleX="109463" custScaleY="109463" custLinFactNeighborX="12457" custLinFactNeighborY="-15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974043-E565-45C8-8701-2CB173B27151}" type="pres">
      <dgm:prSet presAssocID="{BA2770EC-C9E2-4EB0-A9B5-1A3856F9F589}" presName="spaceRect" presStyleCnt="0"/>
      <dgm:spPr/>
    </dgm:pt>
    <dgm:pt modelId="{6D9DE67C-43DC-4054-B865-DC9BC52882C3}" type="pres">
      <dgm:prSet presAssocID="{BA2770EC-C9E2-4EB0-A9B5-1A3856F9F589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2547BDD-CFD5-47F2-88D9-FD4391AD4F66}" srcId="{9AD6951E-F92D-49C0-BDFB-4677B3DCF738}" destId="{BA2770EC-C9E2-4EB0-A9B5-1A3856F9F589}" srcOrd="0" destOrd="0" parTransId="{11D9027B-87C4-4283-AE89-C205D61AE7DE}" sibTransId="{D873B829-DD45-42FC-ADD8-81DB13B20CC7}"/>
    <dgm:cxn modelId="{951EAFEB-34E2-4C19-8EE6-EA447E89E22B}" type="presOf" srcId="{9AD6951E-F92D-49C0-BDFB-4677B3DCF738}" destId="{17AA4181-88E4-4FAB-B055-F65C83F6D921}" srcOrd="0" destOrd="0" presId="urn:microsoft.com/office/officeart/2018/2/layout/IconVerticalSolidList"/>
    <dgm:cxn modelId="{7CE0D1F6-638A-414A-8454-68B156442CFD}" type="presOf" srcId="{BA2770EC-C9E2-4EB0-A9B5-1A3856F9F589}" destId="{6D9DE67C-43DC-4054-B865-DC9BC52882C3}" srcOrd="0" destOrd="0" presId="urn:microsoft.com/office/officeart/2018/2/layout/IconVerticalSolidList"/>
    <dgm:cxn modelId="{7FACBD92-A6B4-4BAE-B91E-B9E72CB527D5}" type="presParOf" srcId="{17AA4181-88E4-4FAB-B055-F65C83F6D921}" destId="{783A43BD-1B69-4919-9459-ACEBAED17674}" srcOrd="0" destOrd="0" presId="urn:microsoft.com/office/officeart/2018/2/layout/IconVerticalSolidList"/>
    <dgm:cxn modelId="{3A38F71E-1F5E-49B4-85DD-A4191C46D9EF}" type="presParOf" srcId="{783A43BD-1B69-4919-9459-ACEBAED17674}" destId="{28BECC34-934C-4B18-B5AA-BF4B7B32F8DE}" srcOrd="0" destOrd="0" presId="urn:microsoft.com/office/officeart/2018/2/layout/IconVerticalSolidList"/>
    <dgm:cxn modelId="{99D2A69F-5077-45B2-9245-F15C8DAB87BA}" type="presParOf" srcId="{783A43BD-1B69-4919-9459-ACEBAED17674}" destId="{463D274F-9A47-4AD1-8FF7-30E32DE00132}" srcOrd="1" destOrd="0" presId="urn:microsoft.com/office/officeart/2018/2/layout/IconVerticalSolidList"/>
    <dgm:cxn modelId="{F13F9BAA-95FA-45CD-A683-4EFED351A578}" type="presParOf" srcId="{783A43BD-1B69-4919-9459-ACEBAED17674}" destId="{F3974043-E565-45C8-8701-2CB173B27151}" srcOrd="2" destOrd="0" presId="urn:microsoft.com/office/officeart/2018/2/layout/IconVerticalSolidList"/>
    <dgm:cxn modelId="{D0AB3C4D-98AC-4257-9FB4-FC719DDD6CC9}" type="presParOf" srcId="{783A43BD-1B69-4919-9459-ACEBAED17674}" destId="{6D9DE67C-43DC-4054-B865-DC9BC52882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B110785-C67B-48D4-ACF2-BFE9689C4D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294B90-32E9-43CB-97E6-7E187BDED3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For DT:</a:t>
          </a:r>
        </a:p>
      </dgm:t>
    </dgm:pt>
    <dgm:pt modelId="{6CE0B3C9-ECC4-4269-A7F9-A98A082D7AA0}" type="parTrans" cxnId="{35A48AEF-BD01-4442-A951-8153BE79EE4C}">
      <dgm:prSet/>
      <dgm:spPr/>
      <dgm:t>
        <a:bodyPr/>
        <a:lstStyle/>
        <a:p>
          <a:endParaRPr lang="en-US"/>
        </a:p>
      </dgm:t>
    </dgm:pt>
    <dgm:pt modelId="{0D41E86E-58C3-40F0-87AE-E5C07227DACE}" type="sibTrans" cxnId="{35A48AEF-BD01-4442-A951-8153BE79EE4C}">
      <dgm:prSet/>
      <dgm:spPr/>
      <dgm:t>
        <a:bodyPr/>
        <a:lstStyle/>
        <a:p>
          <a:endParaRPr lang="en-US"/>
        </a:p>
      </dgm:t>
    </dgm:pt>
    <dgm:pt modelId="{011F7507-BDB8-4B12-A764-4753E9E53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Pruning settings activated (for algorithms with pruning settings)</a:t>
          </a:r>
        </a:p>
      </dgm:t>
    </dgm:pt>
    <dgm:pt modelId="{9E245642-DF38-49B4-887D-1C46EF8DF1D7}" type="parTrans" cxnId="{56B41B57-DBDB-46EC-B999-5B2C0B66EED8}">
      <dgm:prSet/>
      <dgm:spPr/>
      <dgm:t>
        <a:bodyPr/>
        <a:lstStyle/>
        <a:p>
          <a:endParaRPr lang="en-US"/>
        </a:p>
      </dgm:t>
    </dgm:pt>
    <dgm:pt modelId="{7B5894E0-B2DA-4068-991B-9804A098BFCE}" type="sibTrans" cxnId="{56B41B57-DBDB-46EC-B999-5B2C0B66EED8}">
      <dgm:prSet/>
      <dgm:spPr/>
      <dgm:t>
        <a:bodyPr/>
        <a:lstStyle/>
        <a:p>
          <a:endParaRPr lang="en-US"/>
        </a:p>
      </dgm:t>
    </dgm:pt>
    <dgm:pt modelId="{23D7D480-596C-43FD-B10D-EF4CAC2D75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Misclassification costs set at 5.0 for False Negatives</a:t>
          </a:r>
        </a:p>
      </dgm:t>
    </dgm:pt>
    <dgm:pt modelId="{0F61C70A-8ABB-4F31-B38E-6B61C156CD48}" type="parTrans" cxnId="{FFA16419-5678-4DB0-92FB-E24B48E72E81}">
      <dgm:prSet/>
      <dgm:spPr/>
      <dgm:t>
        <a:bodyPr/>
        <a:lstStyle/>
        <a:p>
          <a:endParaRPr lang="en-US"/>
        </a:p>
      </dgm:t>
    </dgm:pt>
    <dgm:pt modelId="{CF1DB47E-89C4-4563-A1D8-7F47B9B5C3D4}" type="sibTrans" cxnId="{FFA16419-5678-4DB0-92FB-E24B48E72E81}">
      <dgm:prSet/>
      <dgm:spPr/>
      <dgm:t>
        <a:bodyPr/>
        <a:lstStyle/>
        <a:p>
          <a:endParaRPr lang="en-US"/>
        </a:p>
      </dgm:t>
    </dgm:pt>
    <dgm:pt modelId="{085995C9-31A4-46BA-AB2F-E819606817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/>
            <a:t>For Logistic Regression:</a:t>
          </a:r>
          <a:endParaRPr lang="en-US"/>
        </a:p>
      </dgm:t>
    </dgm:pt>
    <dgm:pt modelId="{17742F71-1093-4AB7-AAB4-3DB1A78A130B}" type="parTrans" cxnId="{9CBA1EC4-0D72-4451-88D3-37DE3556B100}">
      <dgm:prSet/>
      <dgm:spPr/>
      <dgm:t>
        <a:bodyPr/>
        <a:lstStyle/>
        <a:p>
          <a:endParaRPr lang="en-US"/>
        </a:p>
      </dgm:t>
    </dgm:pt>
    <dgm:pt modelId="{405FACD7-52DC-44A2-99CB-FBA27C1E77EB}" type="sibTrans" cxnId="{9CBA1EC4-0D72-4451-88D3-37DE3556B100}">
      <dgm:prSet/>
      <dgm:spPr/>
      <dgm:t>
        <a:bodyPr/>
        <a:lstStyle/>
        <a:p>
          <a:endParaRPr lang="en-US"/>
        </a:p>
      </dgm:t>
    </dgm:pt>
    <dgm:pt modelId="{BE019B1F-EEFB-4BF0-93E8-2285924D19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Binomial Procedure</a:t>
          </a:r>
        </a:p>
      </dgm:t>
    </dgm:pt>
    <dgm:pt modelId="{2D5F677D-439E-4369-B850-98264F816B6C}" type="parTrans" cxnId="{7EF209A4-559F-4E17-800A-4116827AAEEC}">
      <dgm:prSet/>
      <dgm:spPr/>
      <dgm:t>
        <a:bodyPr/>
        <a:lstStyle/>
        <a:p>
          <a:endParaRPr lang="en-US"/>
        </a:p>
      </dgm:t>
    </dgm:pt>
    <dgm:pt modelId="{694F0317-C1C4-4708-99A2-B4D4AA0FF79E}" type="sibTrans" cxnId="{7EF209A4-559F-4E17-800A-4116827AAEEC}">
      <dgm:prSet/>
      <dgm:spPr/>
      <dgm:t>
        <a:bodyPr/>
        <a:lstStyle/>
        <a:p>
          <a:endParaRPr lang="en-US"/>
        </a:p>
      </dgm:t>
    </dgm:pt>
    <dgm:pt modelId="{D0E8B2E8-5A0A-4FBD-89EE-0FD934AD88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Method: Forwards Stepwise</a:t>
          </a:r>
        </a:p>
      </dgm:t>
    </dgm:pt>
    <dgm:pt modelId="{41E63399-24C7-436C-9458-C5DDE03F13A3}" type="parTrans" cxnId="{BB57D207-40B1-4859-A55A-3CC94B8A103E}">
      <dgm:prSet/>
      <dgm:spPr/>
      <dgm:t>
        <a:bodyPr/>
        <a:lstStyle/>
        <a:p>
          <a:endParaRPr lang="en-US"/>
        </a:p>
      </dgm:t>
    </dgm:pt>
    <dgm:pt modelId="{12F8ED32-61C5-41C6-A807-C4F133A956B3}" type="sibTrans" cxnId="{BB57D207-40B1-4859-A55A-3CC94B8A103E}">
      <dgm:prSet/>
      <dgm:spPr/>
      <dgm:t>
        <a:bodyPr/>
        <a:lstStyle/>
        <a:p>
          <a:endParaRPr lang="en-US"/>
        </a:p>
      </dgm:t>
    </dgm:pt>
    <dgm:pt modelId="{AE74DC67-AEAE-45CD-8127-F61CA9B241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Removal Criterion: Likelihood Ratio</a:t>
          </a:r>
        </a:p>
      </dgm:t>
    </dgm:pt>
    <dgm:pt modelId="{076162B3-396B-4A1D-8CD9-8CF72083D60E}" type="parTrans" cxnId="{153D628F-4375-4513-A257-6D37D4F183CD}">
      <dgm:prSet/>
      <dgm:spPr/>
      <dgm:t>
        <a:bodyPr/>
        <a:lstStyle/>
        <a:p>
          <a:endParaRPr lang="en-US"/>
        </a:p>
      </dgm:t>
    </dgm:pt>
    <dgm:pt modelId="{C6886C03-9245-4B6A-A9BC-D92C9A745BBE}" type="sibTrans" cxnId="{153D628F-4375-4513-A257-6D37D4F183CD}">
      <dgm:prSet/>
      <dgm:spPr/>
      <dgm:t>
        <a:bodyPr/>
        <a:lstStyle/>
        <a:p>
          <a:endParaRPr lang="en-US"/>
        </a:p>
      </dgm:t>
    </dgm:pt>
    <dgm:pt modelId="{DF6BC507-E0D0-4895-A37F-F66DB279FF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For Neural Network:</a:t>
          </a:r>
        </a:p>
      </dgm:t>
    </dgm:pt>
    <dgm:pt modelId="{DB91F42F-3432-4B8D-8DEB-DDC24B1AD14C}" type="parTrans" cxnId="{D39291C1-0481-4095-9A4B-47A30F2B58DC}">
      <dgm:prSet/>
      <dgm:spPr/>
      <dgm:t>
        <a:bodyPr/>
        <a:lstStyle/>
        <a:p>
          <a:endParaRPr lang="en-US"/>
        </a:p>
      </dgm:t>
    </dgm:pt>
    <dgm:pt modelId="{AEA4F4C7-9AAC-4AD4-897D-5B80D8DFDB54}" type="sibTrans" cxnId="{D39291C1-0481-4095-9A4B-47A30F2B58DC}">
      <dgm:prSet/>
      <dgm:spPr/>
      <dgm:t>
        <a:bodyPr/>
        <a:lstStyle/>
        <a:p>
          <a:endParaRPr lang="en-US"/>
        </a:p>
      </dgm:t>
    </dgm:pt>
    <dgm:pt modelId="{5E67C420-AE2B-4625-B8AE-3FCC61CF6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Model: Multilayer Perceptron (MLP)</a:t>
          </a:r>
        </a:p>
      </dgm:t>
    </dgm:pt>
    <dgm:pt modelId="{EE13E59B-8765-46C2-B885-7B88BE9F1CB6}" type="parTrans" cxnId="{5EC9149D-60DC-4CE3-8164-DA008886DB1F}">
      <dgm:prSet/>
      <dgm:spPr/>
      <dgm:t>
        <a:bodyPr/>
        <a:lstStyle/>
        <a:p>
          <a:endParaRPr lang="en-US"/>
        </a:p>
      </dgm:t>
    </dgm:pt>
    <dgm:pt modelId="{9921D718-7FEB-4D80-96C3-8DE5FA8B15B9}" type="sibTrans" cxnId="{5EC9149D-60DC-4CE3-8164-DA008886DB1F}">
      <dgm:prSet/>
      <dgm:spPr/>
      <dgm:t>
        <a:bodyPr/>
        <a:lstStyle/>
        <a:p>
          <a:endParaRPr lang="en-US"/>
        </a:p>
      </dgm:t>
    </dgm:pt>
    <dgm:pt modelId="{A076B82D-EC5A-4317-90BA-1BD3BD5893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 of hidden layers: 1</a:t>
          </a:r>
        </a:p>
      </dgm:t>
    </dgm:pt>
    <dgm:pt modelId="{851E5572-DD8A-43EE-A05D-FBAAADF8501B}" type="parTrans" cxnId="{A3C35040-1C3F-4FD3-9A96-B31D995CBA84}">
      <dgm:prSet/>
      <dgm:spPr/>
      <dgm:t>
        <a:bodyPr/>
        <a:lstStyle/>
        <a:p>
          <a:endParaRPr lang="en-US"/>
        </a:p>
      </dgm:t>
    </dgm:pt>
    <dgm:pt modelId="{C11BFADE-ACBE-4062-9F7C-1B3BF6C2E391}" type="sibTrans" cxnId="{A3C35040-1C3F-4FD3-9A96-B31D995CBA84}">
      <dgm:prSet/>
      <dgm:spPr/>
      <dgm:t>
        <a:bodyPr/>
        <a:lstStyle/>
        <a:p>
          <a:endParaRPr lang="en-US"/>
        </a:p>
      </dgm:t>
    </dgm:pt>
    <dgm:pt modelId="{E1C20065-7D86-4555-9226-66318BA1D22E}" type="pres">
      <dgm:prSet presAssocID="{CB110785-C67B-48D4-ACF2-BFE9689C4DCF}" presName="root" presStyleCnt="0">
        <dgm:presLayoutVars>
          <dgm:dir/>
          <dgm:resizeHandles val="exact"/>
        </dgm:presLayoutVars>
      </dgm:prSet>
      <dgm:spPr/>
    </dgm:pt>
    <dgm:pt modelId="{71CDB10F-15E3-433E-ADBF-3D9030226F9A}" type="pres">
      <dgm:prSet presAssocID="{71294B90-32E9-43CB-97E6-7E187BDED3E1}" presName="compNode" presStyleCnt="0"/>
      <dgm:spPr/>
    </dgm:pt>
    <dgm:pt modelId="{BD85972C-75A4-4FED-ADD0-88F3E7AFA9F4}" type="pres">
      <dgm:prSet presAssocID="{71294B90-32E9-43CB-97E6-7E187BDED3E1}" presName="iconRect" presStyleLbl="node1" presStyleIdx="0" presStyleCnt="3" custAng="162000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1A3E1CC-2191-4E61-8255-CFEE1DC1462D}" type="pres">
      <dgm:prSet presAssocID="{71294B90-32E9-43CB-97E6-7E187BDED3E1}" presName="iconSpace" presStyleCnt="0"/>
      <dgm:spPr/>
    </dgm:pt>
    <dgm:pt modelId="{0F5DE560-5C7D-44CB-A988-8755548FBA9E}" type="pres">
      <dgm:prSet presAssocID="{71294B90-32E9-43CB-97E6-7E187BDED3E1}" presName="parTx" presStyleLbl="revTx" presStyleIdx="0" presStyleCnt="6">
        <dgm:presLayoutVars>
          <dgm:chMax val="0"/>
          <dgm:chPref val="0"/>
        </dgm:presLayoutVars>
      </dgm:prSet>
      <dgm:spPr/>
    </dgm:pt>
    <dgm:pt modelId="{AE85EB56-073C-4C50-985D-DB6B59C82E22}" type="pres">
      <dgm:prSet presAssocID="{71294B90-32E9-43CB-97E6-7E187BDED3E1}" presName="txSpace" presStyleCnt="0"/>
      <dgm:spPr/>
    </dgm:pt>
    <dgm:pt modelId="{36773FEC-1F24-4A22-91C6-314AEC8A2B95}" type="pres">
      <dgm:prSet presAssocID="{71294B90-32E9-43CB-97E6-7E187BDED3E1}" presName="desTx" presStyleLbl="revTx" presStyleIdx="1" presStyleCnt="6">
        <dgm:presLayoutVars/>
      </dgm:prSet>
      <dgm:spPr/>
    </dgm:pt>
    <dgm:pt modelId="{38288EE0-A778-4D00-999C-1EA4B748AB28}" type="pres">
      <dgm:prSet presAssocID="{0D41E86E-58C3-40F0-87AE-E5C07227DACE}" presName="sibTrans" presStyleCnt="0"/>
      <dgm:spPr/>
    </dgm:pt>
    <dgm:pt modelId="{0A01C6C4-3CBC-4A62-AB9F-A0BEEFF02CA5}" type="pres">
      <dgm:prSet presAssocID="{085995C9-31A4-46BA-AB2F-E819606817D7}" presName="compNode" presStyleCnt="0"/>
      <dgm:spPr/>
    </dgm:pt>
    <dgm:pt modelId="{357DCC33-8CB1-42D1-B2C1-09635048F51E}" type="pres">
      <dgm:prSet presAssocID="{085995C9-31A4-46BA-AB2F-E819606817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CA1882E-877C-48F2-B144-91DA74C050DD}" type="pres">
      <dgm:prSet presAssocID="{085995C9-31A4-46BA-AB2F-E819606817D7}" presName="iconSpace" presStyleCnt="0"/>
      <dgm:spPr/>
    </dgm:pt>
    <dgm:pt modelId="{3FB0F710-CE34-4431-B7DF-99F687234B71}" type="pres">
      <dgm:prSet presAssocID="{085995C9-31A4-46BA-AB2F-E819606817D7}" presName="parTx" presStyleLbl="revTx" presStyleIdx="2" presStyleCnt="6">
        <dgm:presLayoutVars>
          <dgm:chMax val="0"/>
          <dgm:chPref val="0"/>
        </dgm:presLayoutVars>
      </dgm:prSet>
      <dgm:spPr/>
    </dgm:pt>
    <dgm:pt modelId="{2912A670-06A8-413D-ADF9-3AC665302D42}" type="pres">
      <dgm:prSet presAssocID="{085995C9-31A4-46BA-AB2F-E819606817D7}" presName="txSpace" presStyleCnt="0"/>
      <dgm:spPr/>
    </dgm:pt>
    <dgm:pt modelId="{8F759E1C-F887-435D-B89A-929A112D3929}" type="pres">
      <dgm:prSet presAssocID="{085995C9-31A4-46BA-AB2F-E819606817D7}" presName="desTx" presStyleLbl="revTx" presStyleIdx="3" presStyleCnt="6">
        <dgm:presLayoutVars/>
      </dgm:prSet>
      <dgm:spPr/>
    </dgm:pt>
    <dgm:pt modelId="{52E7439A-4FB6-45EE-B7A6-5F7CE0D00994}" type="pres">
      <dgm:prSet presAssocID="{405FACD7-52DC-44A2-99CB-FBA27C1E77EB}" presName="sibTrans" presStyleCnt="0"/>
      <dgm:spPr/>
    </dgm:pt>
    <dgm:pt modelId="{B0AE0D9F-9917-412A-9005-C915761E8363}" type="pres">
      <dgm:prSet presAssocID="{DF6BC507-E0D0-4895-A37F-F66DB279FFEE}" presName="compNode" presStyleCnt="0"/>
      <dgm:spPr/>
    </dgm:pt>
    <dgm:pt modelId="{AA78C48C-58CC-4199-8E43-B55CF85D50E2}" type="pres">
      <dgm:prSet presAssocID="{DF6BC507-E0D0-4895-A37F-F66DB279FF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B221F3D-3F14-4C6C-A80F-B65CDF287B4B}" type="pres">
      <dgm:prSet presAssocID="{DF6BC507-E0D0-4895-A37F-F66DB279FFEE}" presName="iconSpace" presStyleCnt="0"/>
      <dgm:spPr/>
    </dgm:pt>
    <dgm:pt modelId="{70AE7F72-CD09-43F6-B4D9-2F64B1EF21EC}" type="pres">
      <dgm:prSet presAssocID="{DF6BC507-E0D0-4895-A37F-F66DB279FFEE}" presName="parTx" presStyleLbl="revTx" presStyleIdx="4" presStyleCnt="6">
        <dgm:presLayoutVars>
          <dgm:chMax val="0"/>
          <dgm:chPref val="0"/>
        </dgm:presLayoutVars>
      </dgm:prSet>
      <dgm:spPr/>
    </dgm:pt>
    <dgm:pt modelId="{DD9D811A-033E-425D-A60C-31D3C4F7D6DC}" type="pres">
      <dgm:prSet presAssocID="{DF6BC507-E0D0-4895-A37F-F66DB279FFEE}" presName="txSpace" presStyleCnt="0"/>
      <dgm:spPr/>
    </dgm:pt>
    <dgm:pt modelId="{14C8F734-F1CC-4C5F-9817-E109DEB50A8B}" type="pres">
      <dgm:prSet presAssocID="{DF6BC507-E0D0-4895-A37F-F66DB279FFEE}" presName="desTx" presStyleLbl="revTx" presStyleIdx="5" presStyleCnt="6">
        <dgm:presLayoutVars/>
      </dgm:prSet>
      <dgm:spPr/>
    </dgm:pt>
  </dgm:ptLst>
  <dgm:cxnLst>
    <dgm:cxn modelId="{BB57D207-40B1-4859-A55A-3CC94B8A103E}" srcId="{085995C9-31A4-46BA-AB2F-E819606817D7}" destId="{D0E8B2E8-5A0A-4FBD-89EE-0FD934AD8848}" srcOrd="1" destOrd="0" parTransId="{41E63399-24C7-436C-9458-C5DDE03F13A3}" sibTransId="{12F8ED32-61C5-41C6-A807-C4F133A956B3}"/>
    <dgm:cxn modelId="{479CD812-C975-44FD-9CB9-32EDC8E02AA5}" type="presOf" srcId="{71294B90-32E9-43CB-97E6-7E187BDED3E1}" destId="{0F5DE560-5C7D-44CB-A988-8755548FBA9E}" srcOrd="0" destOrd="0" presId="urn:microsoft.com/office/officeart/2018/5/layout/CenteredIconLabelDescriptionList"/>
    <dgm:cxn modelId="{FFA16419-5678-4DB0-92FB-E24B48E72E81}" srcId="{71294B90-32E9-43CB-97E6-7E187BDED3E1}" destId="{23D7D480-596C-43FD-B10D-EF4CAC2D75F3}" srcOrd="1" destOrd="0" parTransId="{0F61C70A-8ABB-4F31-B38E-6B61C156CD48}" sibTransId="{CF1DB47E-89C4-4563-A1D8-7F47B9B5C3D4}"/>
    <dgm:cxn modelId="{6C53501B-B32B-49A8-B321-5249B3055FB7}" type="presOf" srcId="{DF6BC507-E0D0-4895-A37F-F66DB279FFEE}" destId="{70AE7F72-CD09-43F6-B4D9-2F64B1EF21EC}" srcOrd="0" destOrd="0" presId="urn:microsoft.com/office/officeart/2018/5/layout/CenteredIconLabelDescriptionList"/>
    <dgm:cxn modelId="{1A293D26-2DD8-4415-9EFE-00D0D3123DEF}" type="presOf" srcId="{CB110785-C67B-48D4-ACF2-BFE9689C4DCF}" destId="{E1C20065-7D86-4555-9226-66318BA1D22E}" srcOrd="0" destOrd="0" presId="urn:microsoft.com/office/officeart/2018/5/layout/CenteredIconLabelDescriptionList"/>
    <dgm:cxn modelId="{A3C35040-1C3F-4FD3-9A96-B31D995CBA84}" srcId="{DF6BC507-E0D0-4895-A37F-F66DB279FFEE}" destId="{A076B82D-EC5A-4317-90BA-1BD3BD58935F}" srcOrd="1" destOrd="0" parTransId="{851E5572-DD8A-43EE-A05D-FBAAADF8501B}" sibTransId="{C11BFADE-ACBE-4062-9F7C-1B3BF6C2E391}"/>
    <dgm:cxn modelId="{5CB02852-C1CE-4F38-99E8-ED78A9EB2847}" type="presOf" srcId="{D0E8B2E8-5A0A-4FBD-89EE-0FD934AD8848}" destId="{8F759E1C-F887-435D-B89A-929A112D3929}" srcOrd="0" destOrd="1" presId="urn:microsoft.com/office/officeart/2018/5/layout/CenteredIconLabelDescriptionList"/>
    <dgm:cxn modelId="{56B41B57-DBDB-46EC-B999-5B2C0B66EED8}" srcId="{71294B90-32E9-43CB-97E6-7E187BDED3E1}" destId="{011F7507-BDB8-4B12-A764-4753E9E53CF1}" srcOrd="0" destOrd="0" parTransId="{9E245642-DF38-49B4-887D-1C46EF8DF1D7}" sibTransId="{7B5894E0-B2DA-4068-991B-9804A098BFCE}"/>
    <dgm:cxn modelId="{153D628F-4375-4513-A257-6D37D4F183CD}" srcId="{085995C9-31A4-46BA-AB2F-E819606817D7}" destId="{AE74DC67-AEAE-45CD-8127-F61CA9B241DE}" srcOrd="2" destOrd="0" parTransId="{076162B3-396B-4A1D-8CD9-8CF72083D60E}" sibTransId="{C6886C03-9245-4B6A-A9BC-D92C9A745BBE}"/>
    <dgm:cxn modelId="{5EC9149D-60DC-4CE3-8164-DA008886DB1F}" srcId="{DF6BC507-E0D0-4895-A37F-F66DB279FFEE}" destId="{5E67C420-AE2B-4625-B8AE-3FCC61CF682B}" srcOrd="0" destOrd="0" parTransId="{EE13E59B-8765-46C2-B885-7B88BE9F1CB6}" sibTransId="{9921D718-7FEB-4D80-96C3-8DE5FA8B15B9}"/>
    <dgm:cxn modelId="{7EF209A4-559F-4E17-800A-4116827AAEEC}" srcId="{085995C9-31A4-46BA-AB2F-E819606817D7}" destId="{BE019B1F-EEFB-4BF0-93E8-2285924D1902}" srcOrd="0" destOrd="0" parTransId="{2D5F677D-439E-4369-B850-98264F816B6C}" sibTransId="{694F0317-C1C4-4708-99A2-B4D4AA0FF79E}"/>
    <dgm:cxn modelId="{618153B7-8F36-430C-BF39-ACC6136AF3FD}" type="presOf" srcId="{A076B82D-EC5A-4317-90BA-1BD3BD58935F}" destId="{14C8F734-F1CC-4C5F-9817-E109DEB50A8B}" srcOrd="0" destOrd="1" presId="urn:microsoft.com/office/officeart/2018/5/layout/CenteredIconLabelDescriptionList"/>
    <dgm:cxn modelId="{D39291C1-0481-4095-9A4B-47A30F2B58DC}" srcId="{CB110785-C67B-48D4-ACF2-BFE9689C4DCF}" destId="{DF6BC507-E0D0-4895-A37F-F66DB279FFEE}" srcOrd="2" destOrd="0" parTransId="{DB91F42F-3432-4B8D-8DEB-DDC24B1AD14C}" sibTransId="{AEA4F4C7-9AAC-4AD4-897D-5B80D8DFDB54}"/>
    <dgm:cxn modelId="{9CBA1EC4-0D72-4451-88D3-37DE3556B100}" srcId="{CB110785-C67B-48D4-ACF2-BFE9689C4DCF}" destId="{085995C9-31A4-46BA-AB2F-E819606817D7}" srcOrd="1" destOrd="0" parTransId="{17742F71-1093-4AB7-AAB4-3DB1A78A130B}" sibTransId="{405FACD7-52DC-44A2-99CB-FBA27C1E77EB}"/>
    <dgm:cxn modelId="{E980E9DE-76A4-4D91-B0B9-2B7EFC184AB4}" type="presOf" srcId="{23D7D480-596C-43FD-B10D-EF4CAC2D75F3}" destId="{36773FEC-1F24-4A22-91C6-314AEC8A2B95}" srcOrd="0" destOrd="1" presId="urn:microsoft.com/office/officeart/2018/5/layout/CenteredIconLabelDescriptionList"/>
    <dgm:cxn modelId="{DAD1D6E1-59F8-4BEF-821E-1C48D963B1C5}" type="presOf" srcId="{011F7507-BDB8-4B12-A764-4753E9E53CF1}" destId="{36773FEC-1F24-4A22-91C6-314AEC8A2B95}" srcOrd="0" destOrd="0" presId="urn:microsoft.com/office/officeart/2018/5/layout/CenteredIconLabelDescriptionList"/>
    <dgm:cxn modelId="{270E44EC-DBE8-433E-8F35-3A7AC72299BA}" type="presOf" srcId="{BE019B1F-EEFB-4BF0-93E8-2285924D1902}" destId="{8F759E1C-F887-435D-B89A-929A112D3929}" srcOrd="0" destOrd="0" presId="urn:microsoft.com/office/officeart/2018/5/layout/CenteredIconLabelDescriptionList"/>
    <dgm:cxn modelId="{35A48AEF-BD01-4442-A951-8153BE79EE4C}" srcId="{CB110785-C67B-48D4-ACF2-BFE9689C4DCF}" destId="{71294B90-32E9-43CB-97E6-7E187BDED3E1}" srcOrd="0" destOrd="0" parTransId="{6CE0B3C9-ECC4-4269-A7F9-A98A082D7AA0}" sibTransId="{0D41E86E-58C3-40F0-87AE-E5C07227DACE}"/>
    <dgm:cxn modelId="{99BB46F8-60AC-4CD8-840A-661A9F8D93C7}" type="presOf" srcId="{085995C9-31A4-46BA-AB2F-E819606817D7}" destId="{3FB0F710-CE34-4431-B7DF-99F687234B71}" srcOrd="0" destOrd="0" presId="urn:microsoft.com/office/officeart/2018/5/layout/CenteredIconLabelDescriptionList"/>
    <dgm:cxn modelId="{66DD7CFD-0474-42FF-8FF6-2666263D27AB}" type="presOf" srcId="{AE74DC67-AEAE-45CD-8127-F61CA9B241DE}" destId="{8F759E1C-F887-435D-B89A-929A112D3929}" srcOrd="0" destOrd="2" presId="urn:microsoft.com/office/officeart/2018/5/layout/CenteredIconLabelDescriptionList"/>
    <dgm:cxn modelId="{C9B63EFE-46B3-41DB-AAB8-A52DE388313E}" type="presOf" srcId="{5E67C420-AE2B-4625-B8AE-3FCC61CF682B}" destId="{14C8F734-F1CC-4C5F-9817-E109DEB50A8B}" srcOrd="0" destOrd="0" presId="urn:microsoft.com/office/officeart/2018/5/layout/CenteredIconLabelDescriptionList"/>
    <dgm:cxn modelId="{15B0E21C-8BC9-440B-9E95-97C98A4EB1C8}" type="presParOf" srcId="{E1C20065-7D86-4555-9226-66318BA1D22E}" destId="{71CDB10F-15E3-433E-ADBF-3D9030226F9A}" srcOrd="0" destOrd="0" presId="urn:microsoft.com/office/officeart/2018/5/layout/CenteredIconLabelDescriptionList"/>
    <dgm:cxn modelId="{3251357D-C88B-4061-B9A7-821CC5C74A73}" type="presParOf" srcId="{71CDB10F-15E3-433E-ADBF-3D9030226F9A}" destId="{BD85972C-75A4-4FED-ADD0-88F3E7AFA9F4}" srcOrd="0" destOrd="0" presId="urn:microsoft.com/office/officeart/2018/5/layout/CenteredIconLabelDescriptionList"/>
    <dgm:cxn modelId="{2A5E12A7-F52D-40AC-83CB-D85E33C69761}" type="presParOf" srcId="{71CDB10F-15E3-433E-ADBF-3D9030226F9A}" destId="{B1A3E1CC-2191-4E61-8255-CFEE1DC1462D}" srcOrd="1" destOrd="0" presId="urn:microsoft.com/office/officeart/2018/5/layout/CenteredIconLabelDescriptionList"/>
    <dgm:cxn modelId="{BEAA445C-4AFB-4351-99A9-357F57F36D10}" type="presParOf" srcId="{71CDB10F-15E3-433E-ADBF-3D9030226F9A}" destId="{0F5DE560-5C7D-44CB-A988-8755548FBA9E}" srcOrd="2" destOrd="0" presId="urn:microsoft.com/office/officeart/2018/5/layout/CenteredIconLabelDescriptionList"/>
    <dgm:cxn modelId="{01EECC19-93B6-4941-821C-381418ADCDC7}" type="presParOf" srcId="{71CDB10F-15E3-433E-ADBF-3D9030226F9A}" destId="{AE85EB56-073C-4C50-985D-DB6B59C82E22}" srcOrd="3" destOrd="0" presId="urn:microsoft.com/office/officeart/2018/5/layout/CenteredIconLabelDescriptionList"/>
    <dgm:cxn modelId="{B37E3B6F-3C0E-41B1-AF5E-C789FBE3D59E}" type="presParOf" srcId="{71CDB10F-15E3-433E-ADBF-3D9030226F9A}" destId="{36773FEC-1F24-4A22-91C6-314AEC8A2B95}" srcOrd="4" destOrd="0" presId="urn:microsoft.com/office/officeart/2018/5/layout/CenteredIconLabelDescriptionList"/>
    <dgm:cxn modelId="{148859F1-A95A-4EE4-AF59-1D7A439427A0}" type="presParOf" srcId="{E1C20065-7D86-4555-9226-66318BA1D22E}" destId="{38288EE0-A778-4D00-999C-1EA4B748AB28}" srcOrd="1" destOrd="0" presId="urn:microsoft.com/office/officeart/2018/5/layout/CenteredIconLabelDescriptionList"/>
    <dgm:cxn modelId="{7073BA2A-8057-49CD-AAEF-3059F286E576}" type="presParOf" srcId="{E1C20065-7D86-4555-9226-66318BA1D22E}" destId="{0A01C6C4-3CBC-4A62-AB9F-A0BEEFF02CA5}" srcOrd="2" destOrd="0" presId="urn:microsoft.com/office/officeart/2018/5/layout/CenteredIconLabelDescriptionList"/>
    <dgm:cxn modelId="{D44B1E97-9F11-48DE-A09C-4762B6749BE5}" type="presParOf" srcId="{0A01C6C4-3CBC-4A62-AB9F-A0BEEFF02CA5}" destId="{357DCC33-8CB1-42D1-B2C1-09635048F51E}" srcOrd="0" destOrd="0" presId="urn:microsoft.com/office/officeart/2018/5/layout/CenteredIconLabelDescriptionList"/>
    <dgm:cxn modelId="{D424EC6E-C77D-457F-984B-929AB4124561}" type="presParOf" srcId="{0A01C6C4-3CBC-4A62-AB9F-A0BEEFF02CA5}" destId="{8CA1882E-877C-48F2-B144-91DA74C050DD}" srcOrd="1" destOrd="0" presId="urn:microsoft.com/office/officeart/2018/5/layout/CenteredIconLabelDescriptionList"/>
    <dgm:cxn modelId="{C6A82392-BBAB-49E0-8D2D-09B75AB38DF9}" type="presParOf" srcId="{0A01C6C4-3CBC-4A62-AB9F-A0BEEFF02CA5}" destId="{3FB0F710-CE34-4431-B7DF-99F687234B71}" srcOrd="2" destOrd="0" presId="urn:microsoft.com/office/officeart/2018/5/layout/CenteredIconLabelDescriptionList"/>
    <dgm:cxn modelId="{2D69D8C3-6413-43D5-A2CD-33DE468C437F}" type="presParOf" srcId="{0A01C6C4-3CBC-4A62-AB9F-A0BEEFF02CA5}" destId="{2912A670-06A8-413D-ADF9-3AC665302D42}" srcOrd="3" destOrd="0" presId="urn:microsoft.com/office/officeart/2018/5/layout/CenteredIconLabelDescriptionList"/>
    <dgm:cxn modelId="{586D5822-39E0-4DB1-B366-3A719BCC497D}" type="presParOf" srcId="{0A01C6C4-3CBC-4A62-AB9F-A0BEEFF02CA5}" destId="{8F759E1C-F887-435D-B89A-929A112D3929}" srcOrd="4" destOrd="0" presId="urn:microsoft.com/office/officeart/2018/5/layout/CenteredIconLabelDescriptionList"/>
    <dgm:cxn modelId="{ECD5B8F3-AB47-4B35-9492-F444B4CD3849}" type="presParOf" srcId="{E1C20065-7D86-4555-9226-66318BA1D22E}" destId="{52E7439A-4FB6-45EE-B7A6-5F7CE0D00994}" srcOrd="3" destOrd="0" presId="urn:microsoft.com/office/officeart/2018/5/layout/CenteredIconLabelDescriptionList"/>
    <dgm:cxn modelId="{9A6559E6-AEC8-4EC4-86F8-851966CCB7E2}" type="presParOf" srcId="{E1C20065-7D86-4555-9226-66318BA1D22E}" destId="{B0AE0D9F-9917-412A-9005-C915761E8363}" srcOrd="4" destOrd="0" presId="urn:microsoft.com/office/officeart/2018/5/layout/CenteredIconLabelDescriptionList"/>
    <dgm:cxn modelId="{6C877EFF-2E24-473F-ABAA-8F7715A196E9}" type="presParOf" srcId="{B0AE0D9F-9917-412A-9005-C915761E8363}" destId="{AA78C48C-58CC-4199-8E43-B55CF85D50E2}" srcOrd="0" destOrd="0" presId="urn:microsoft.com/office/officeart/2018/5/layout/CenteredIconLabelDescriptionList"/>
    <dgm:cxn modelId="{3B24837C-FCA3-4B59-8CF2-FEA5412B0A94}" type="presParOf" srcId="{B0AE0D9F-9917-412A-9005-C915761E8363}" destId="{BB221F3D-3F14-4C6C-A80F-B65CDF287B4B}" srcOrd="1" destOrd="0" presId="urn:microsoft.com/office/officeart/2018/5/layout/CenteredIconLabelDescriptionList"/>
    <dgm:cxn modelId="{90B6779D-D825-4124-92F8-25B8787D6A6A}" type="presParOf" srcId="{B0AE0D9F-9917-412A-9005-C915761E8363}" destId="{70AE7F72-CD09-43F6-B4D9-2F64B1EF21EC}" srcOrd="2" destOrd="0" presId="urn:microsoft.com/office/officeart/2018/5/layout/CenteredIconLabelDescriptionList"/>
    <dgm:cxn modelId="{9CD72ED8-00C4-438F-9475-E8D9CC49A5C7}" type="presParOf" srcId="{B0AE0D9F-9917-412A-9005-C915761E8363}" destId="{DD9D811A-033E-425D-A60C-31D3C4F7D6DC}" srcOrd="3" destOrd="0" presId="urn:microsoft.com/office/officeart/2018/5/layout/CenteredIconLabelDescriptionList"/>
    <dgm:cxn modelId="{0F9FC4A6-879D-4440-AB66-A35F990E32A8}" type="presParOf" srcId="{B0AE0D9F-9917-412A-9005-C915761E8363}" destId="{14C8F734-F1CC-4C5F-9817-E109DEB50A8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B110785-C67B-48D4-ACF2-BFE9689C4D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294B90-32E9-43CB-97E6-7E187BDED3E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700" dirty="0"/>
            <a:t>For DT:</a:t>
          </a:r>
        </a:p>
      </dgm:t>
    </dgm:pt>
    <dgm:pt modelId="{6CE0B3C9-ECC4-4269-A7F9-A98A082D7AA0}" type="parTrans" cxnId="{35A48AEF-BD01-4442-A951-8153BE79EE4C}">
      <dgm:prSet/>
      <dgm:spPr/>
      <dgm:t>
        <a:bodyPr/>
        <a:lstStyle/>
        <a:p>
          <a:endParaRPr lang="en-US"/>
        </a:p>
      </dgm:t>
    </dgm:pt>
    <dgm:pt modelId="{0D41E86E-58C3-40F0-87AE-E5C07227DACE}" type="sibTrans" cxnId="{35A48AEF-BD01-4442-A951-8153BE79EE4C}">
      <dgm:prSet/>
      <dgm:spPr/>
      <dgm:t>
        <a:bodyPr/>
        <a:lstStyle/>
        <a:p>
          <a:endParaRPr lang="en-US"/>
        </a:p>
      </dgm:t>
    </dgm:pt>
    <dgm:pt modelId="{011F7507-BDB8-4B12-A764-4753E9E53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Pruning settings activated (for algorithms with pruning settings)</a:t>
          </a:r>
        </a:p>
      </dgm:t>
    </dgm:pt>
    <dgm:pt modelId="{9E245642-DF38-49B4-887D-1C46EF8DF1D7}" type="parTrans" cxnId="{56B41B57-DBDB-46EC-B999-5B2C0B66EED8}">
      <dgm:prSet/>
      <dgm:spPr/>
      <dgm:t>
        <a:bodyPr/>
        <a:lstStyle/>
        <a:p>
          <a:endParaRPr lang="en-US"/>
        </a:p>
      </dgm:t>
    </dgm:pt>
    <dgm:pt modelId="{7B5894E0-B2DA-4068-991B-9804A098BFCE}" type="sibTrans" cxnId="{56B41B57-DBDB-46EC-B999-5B2C0B66EED8}">
      <dgm:prSet/>
      <dgm:spPr/>
      <dgm:t>
        <a:bodyPr/>
        <a:lstStyle/>
        <a:p>
          <a:endParaRPr lang="en-US"/>
        </a:p>
      </dgm:t>
    </dgm:pt>
    <dgm:pt modelId="{23D7D480-596C-43FD-B10D-EF4CAC2D75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Misclassification costs set at 5.0 for False Negatives</a:t>
          </a:r>
        </a:p>
      </dgm:t>
    </dgm:pt>
    <dgm:pt modelId="{0F61C70A-8ABB-4F31-B38E-6B61C156CD48}" type="parTrans" cxnId="{FFA16419-5678-4DB0-92FB-E24B48E72E81}">
      <dgm:prSet/>
      <dgm:spPr/>
      <dgm:t>
        <a:bodyPr/>
        <a:lstStyle/>
        <a:p>
          <a:endParaRPr lang="en-US"/>
        </a:p>
      </dgm:t>
    </dgm:pt>
    <dgm:pt modelId="{CF1DB47E-89C4-4563-A1D8-7F47B9B5C3D4}" type="sibTrans" cxnId="{FFA16419-5678-4DB0-92FB-E24B48E72E81}">
      <dgm:prSet/>
      <dgm:spPr/>
      <dgm:t>
        <a:bodyPr/>
        <a:lstStyle/>
        <a:p>
          <a:endParaRPr lang="en-US"/>
        </a:p>
      </dgm:t>
    </dgm:pt>
    <dgm:pt modelId="{E1C20065-7D86-4555-9226-66318BA1D22E}" type="pres">
      <dgm:prSet presAssocID="{CB110785-C67B-48D4-ACF2-BFE9689C4DCF}" presName="root" presStyleCnt="0">
        <dgm:presLayoutVars>
          <dgm:dir/>
          <dgm:resizeHandles val="exact"/>
        </dgm:presLayoutVars>
      </dgm:prSet>
      <dgm:spPr/>
    </dgm:pt>
    <dgm:pt modelId="{71CDB10F-15E3-433E-ADBF-3D9030226F9A}" type="pres">
      <dgm:prSet presAssocID="{71294B90-32E9-43CB-97E6-7E187BDED3E1}" presName="compNode" presStyleCnt="0"/>
      <dgm:spPr/>
    </dgm:pt>
    <dgm:pt modelId="{BD85972C-75A4-4FED-ADD0-88F3E7AFA9F4}" type="pres">
      <dgm:prSet presAssocID="{71294B90-32E9-43CB-97E6-7E187BDED3E1}" presName="iconRect" presStyleLbl="node1" presStyleIdx="0" presStyleCnt="1" custAng="162000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1A3E1CC-2191-4E61-8255-CFEE1DC1462D}" type="pres">
      <dgm:prSet presAssocID="{71294B90-32E9-43CB-97E6-7E187BDED3E1}" presName="iconSpace" presStyleCnt="0"/>
      <dgm:spPr/>
    </dgm:pt>
    <dgm:pt modelId="{0F5DE560-5C7D-44CB-A988-8755548FBA9E}" type="pres">
      <dgm:prSet presAssocID="{71294B90-32E9-43CB-97E6-7E187BDED3E1}" presName="parTx" presStyleLbl="revTx" presStyleIdx="0" presStyleCnt="2" custLinFactNeighborX="1773" custLinFactNeighborY="-2356">
        <dgm:presLayoutVars>
          <dgm:chMax val="0"/>
          <dgm:chPref val="0"/>
        </dgm:presLayoutVars>
      </dgm:prSet>
      <dgm:spPr/>
    </dgm:pt>
    <dgm:pt modelId="{AE85EB56-073C-4C50-985D-DB6B59C82E22}" type="pres">
      <dgm:prSet presAssocID="{71294B90-32E9-43CB-97E6-7E187BDED3E1}" presName="txSpace" presStyleCnt="0"/>
      <dgm:spPr/>
    </dgm:pt>
    <dgm:pt modelId="{36773FEC-1F24-4A22-91C6-314AEC8A2B95}" type="pres">
      <dgm:prSet presAssocID="{71294B90-32E9-43CB-97E6-7E187BDED3E1}" presName="desTx" presStyleLbl="revTx" presStyleIdx="1" presStyleCnt="2" custLinFactNeighborX="-634" custLinFactNeighborY="-1857">
        <dgm:presLayoutVars/>
      </dgm:prSet>
      <dgm:spPr/>
    </dgm:pt>
  </dgm:ptLst>
  <dgm:cxnLst>
    <dgm:cxn modelId="{479CD812-C975-44FD-9CB9-32EDC8E02AA5}" type="presOf" srcId="{71294B90-32E9-43CB-97E6-7E187BDED3E1}" destId="{0F5DE560-5C7D-44CB-A988-8755548FBA9E}" srcOrd="0" destOrd="0" presId="urn:microsoft.com/office/officeart/2018/5/layout/CenteredIconLabelDescriptionList"/>
    <dgm:cxn modelId="{FFA16419-5678-4DB0-92FB-E24B48E72E81}" srcId="{71294B90-32E9-43CB-97E6-7E187BDED3E1}" destId="{23D7D480-596C-43FD-B10D-EF4CAC2D75F3}" srcOrd="1" destOrd="0" parTransId="{0F61C70A-8ABB-4F31-B38E-6B61C156CD48}" sibTransId="{CF1DB47E-89C4-4563-A1D8-7F47B9B5C3D4}"/>
    <dgm:cxn modelId="{1A293D26-2DD8-4415-9EFE-00D0D3123DEF}" type="presOf" srcId="{CB110785-C67B-48D4-ACF2-BFE9689C4DCF}" destId="{E1C20065-7D86-4555-9226-66318BA1D22E}" srcOrd="0" destOrd="0" presId="urn:microsoft.com/office/officeart/2018/5/layout/CenteredIconLabelDescriptionList"/>
    <dgm:cxn modelId="{56B41B57-DBDB-46EC-B999-5B2C0B66EED8}" srcId="{71294B90-32E9-43CB-97E6-7E187BDED3E1}" destId="{011F7507-BDB8-4B12-A764-4753E9E53CF1}" srcOrd="0" destOrd="0" parTransId="{9E245642-DF38-49B4-887D-1C46EF8DF1D7}" sibTransId="{7B5894E0-B2DA-4068-991B-9804A098BFCE}"/>
    <dgm:cxn modelId="{E980E9DE-76A4-4D91-B0B9-2B7EFC184AB4}" type="presOf" srcId="{23D7D480-596C-43FD-B10D-EF4CAC2D75F3}" destId="{36773FEC-1F24-4A22-91C6-314AEC8A2B95}" srcOrd="0" destOrd="1" presId="urn:microsoft.com/office/officeart/2018/5/layout/CenteredIconLabelDescriptionList"/>
    <dgm:cxn modelId="{DAD1D6E1-59F8-4BEF-821E-1C48D963B1C5}" type="presOf" srcId="{011F7507-BDB8-4B12-A764-4753E9E53CF1}" destId="{36773FEC-1F24-4A22-91C6-314AEC8A2B95}" srcOrd="0" destOrd="0" presId="urn:microsoft.com/office/officeart/2018/5/layout/CenteredIconLabelDescriptionList"/>
    <dgm:cxn modelId="{35A48AEF-BD01-4442-A951-8153BE79EE4C}" srcId="{CB110785-C67B-48D4-ACF2-BFE9689C4DCF}" destId="{71294B90-32E9-43CB-97E6-7E187BDED3E1}" srcOrd="0" destOrd="0" parTransId="{6CE0B3C9-ECC4-4269-A7F9-A98A082D7AA0}" sibTransId="{0D41E86E-58C3-40F0-87AE-E5C07227DACE}"/>
    <dgm:cxn modelId="{15B0E21C-8BC9-440B-9E95-97C98A4EB1C8}" type="presParOf" srcId="{E1C20065-7D86-4555-9226-66318BA1D22E}" destId="{71CDB10F-15E3-433E-ADBF-3D9030226F9A}" srcOrd="0" destOrd="0" presId="urn:microsoft.com/office/officeart/2018/5/layout/CenteredIconLabelDescriptionList"/>
    <dgm:cxn modelId="{3251357D-C88B-4061-B9A7-821CC5C74A73}" type="presParOf" srcId="{71CDB10F-15E3-433E-ADBF-3D9030226F9A}" destId="{BD85972C-75A4-4FED-ADD0-88F3E7AFA9F4}" srcOrd="0" destOrd="0" presId="urn:microsoft.com/office/officeart/2018/5/layout/CenteredIconLabelDescriptionList"/>
    <dgm:cxn modelId="{2A5E12A7-F52D-40AC-83CB-D85E33C69761}" type="presParOf" srcId="{71CDB10F-15E3-433E-ADBF-3D9030226F9A}" destId="{B1A3E1CC-2191-4E61-8255-CFEE1DC1462D}" srcOrd="1" destOrd="0" presId="urn:microsoft.com/office/officeart/2018/5/layout/CenteredIconLabelDescriptionList"/>
    <dgm:cxn modelId="{BEAA445C-4AFB-4351-99A9-357F57F36D10}" type="presParOf" srcId="{71CDB10F-15E3-433E-ADBF-3D9030226F9A}" destId="{0F5DE560-5C7D-44CB-A988-8755548FBA9E}" srcOrd="2" destOrd="0" presId="urn:microsoft.com/office/officeart/2018/5/layout/CenteredIconLabelDescriptionList"/>
    <dgm:cxn modelId="{01EECC19-93B6-4941-821C-381418ADCDC7}" type="presParOf" srcId="{71CDB10F-15E3-433E-ADBF-3D9030226F9A}" destId="{AE85EB56-073C-4C50-985D-DB6B59C82E22}" srcOrd="3" destOrd="0" presId="urn:microsoft.com/office/officeart/2018/5/layout/CenteredIconLabelDescriptionList"/>
    <dgm:cxn modelId="{B37E3B6F-3C0E-41B1-AF5E-C789FBE3D59E}" type="presParOf" srcId="{71CDB10F-15E3-433E-ADBF-3D9030226F9A}" destId="{36773FEC-1F24-4A22-91C6-314AEC8A2B9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B110785-C67B-48D4-ACF2-BFE9689C4D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5995C9-31A4-46BA-AB2F-E819606817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dirty="0"/>
            <a:t>For Logistic Regression:</a:t>
          </a:r>
          <a:endParaRPr lang="en-US" dirty="0"/>
        </a:p>
      </dgm:t>
    </dgm:pt>
    <dgm:pt modelId="{17742F71-1093-4AB7-AAB4-3DB1A78A130B}" type="parTrans" cxnId="{9CBA1EC4-0D72-4451-88D3-37DE3556B100}">
      <dgm:prSet/>
      <dgm:spPr/>
      <dgm:t>
        <a:bodyPr/>
        <a:lstStyle/>
        <a:p>
          <a:endParaRPr lang="en-US"/>
        </a:p>
      </dgm:t>
    </dgm:pt>
    <dgm:pt modelId="{405FACD7-52DC-44A2-99CB-FBA27C1E77EB}" type="sibTrans" cxnId="{9CBA1EC4-0D72-4451-88D3-37DE3556B100}">
      <dgm:prSet/>
      <dgm:spPr/>
      <dgm:t>
        <a:bodyPr/>
        <a:lstStyle/>
        <a:p>
          <a:endParaRPr lang="en-US"/>
        </a:p>
      </dgm:t>
    </dgm:pt>
    <dgm:pt modelId="{BE019B1F-EEFB-4BF0-93E8-2285924D19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Binomial Procedure</a:t>
          </a:r>
        </a:p>
      </dgm:t>
    </dgm:pt>
    <dgm:pt modelId="{2D5F677D-439E-4369-B850-98264F816B6C}" type="parTrans" cxnId="{7EF209A4-559F-4E17-800A-4116827AAEEC}">
      <dgm:prSet/>
      <dgm:spPr/>
      <dgm:t>
        <a:bodyPr/>
        <a:lstStyle/>
        <a:p>
          <a:endParaRPr lang="en-US"/>
        </a:p>
      </dgm:t>
    </dgm:pt>
    <dgm:pt modelId="{694F0317-C1C4-4708-99A2-B4D4AA0FF79E}" type="sibTrans" cxnId="{7EF209A4-559F-4E17-800A-4116827AAEEC}">
      <dgm:prSet/>
      <dgm:spPr/>
      <dgm:t>
        <a:bodyPr/>
        <a:lstStyle/>
        <a:p>
          <a:endParaRPr lang="en-US"/>
        </a:p>
      </dgm:t>
    </dgm:pt>
    <dgm:pt modelId="{D0E8B2E8-5A0A-4FBD-89EE-0FD934AD88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Method: Forwards Stepwise</a:t>
          </a:r>
        </a:p>
      </dgm:t>
    </dgm:pt>
    <dgm:pt modelId="{41E63399-24C7-436C-9458-C5DDE03F13A3}" type="parTrans" cxnId="{BB57D207-40B1-4859-A55A-3CC94B8A103E}">
      <dgm:prSet/>
      <dgm:spPr/>
      <dgm:t>
        <a:bodyPr/>
        <a:lstStyle/>
        <a:p>
          <a:endParaRPr lang="en-US"/>
        </a:p>
      </dgm:t>
    </dgm:pt>
    <dgm:pt modelId="{12F8ED32-61C5-41C6-A807-C4F133A956B3}" type="sibTrans" cxnId="{BB57D207-40B1-4859-A55A-3CC94B8A103E}">
      <dgm:prSet/>
      <dgm:spPr/>
      <dgm:t>
        <a:bodyPr/>
        <a:lstStyle/>
        <a:p>
          <a:endParaRPr lang="en-US"/>
        </a:p>
      </dgm:t>
    </dgm:pt>
    <dgm:pt modelId="{AE74DC67-AEAE-45CD-8127-F61CA9B241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Removal Criterion: Likelihood Ratio</a:t>
          </a:r>
        </a:p>
      </dgm:t>
    </dgm:pt>
    <dgm:pt modelId="{076162B3-396B-4A1D-8CD9-8CF72083D60E}" type="parTrans" cxnId="{153D628F-4375-4513-A257-6D37D4F183CD}">
      <dgm:prSet/>
      <dgm:spPr/>
      <dgm:t>
        <a:bodyPr/>
        <a:lstStyle/>
        <a:p>
          <a:endParaRPr lang="en-US"/>
        </a:p>
      </dgm:t>
    </dgm:pt>
    <dgm:pt modelId="{C6886C03-9245-4B6A-A9BC-D92C9A745BBE}" type="sibTrans" cxnId="{153D628F-4375-4513-A257-6D37D4F183CD}">
      <dgm:prSet/>
      <dgm:spPr/>
      <dgm:t>
        <a:bodyPr/>
        <a:lstStyle/>
        <a:p>
          <a:endParaRPr lang="en-US"/>
        </a:p>
      </dgm:t>
    </dgm:pt>
    <dgm:pt modelId="{E1C20065-7D86-4555-9226-66318BA1D22E}" type="pres">
      <dgm:prSet presAssocID="{CB110785-C67B-48D4-ACF2-BFE9689C4DCF}" presName="root" presStyleCnt="0">
        <dgm:presLayoutVars>
          <dgm:dir/>
          <dgm:resizeHandles val="exact"/>
        </dgm:presLayoutVars>
      </dgm:prSet>
      <dgm:spPr/>
    </dgm:pt>
    <dgm:pt modelId="{0A01C6C4-3CBC-4A62-AB9F-A0BEEFF02CA5}" type="pres">
      <dgm:prSet presAssocID="{085995C9-31A4-46BA-AB2F-E819606817D7}" presName="compNode" presStyleCnt="0"/>
      <dgm:spPr/>
    </dgm:pt>
    <dgm:pt modelId="{357DCC33-8CB1-42D1-B2C1-09635048F51E}" type="pres">
      <dgm:prSet presAssocID="{085995C9-31A4-46BA-AB2F-E819606817D7}" presName="iconRect" presStyleLbl="node1" presStyleIdx="0" presStyleCnt="1" custLinFactNeighborX="0" custLinFactNeighborY="-81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CA1882E-877C-48F2-B144-91DA74C050DD}" type="pres">
      <dgm:prSet presAssocID="{085995C9-31A4-46BA-AB2F-E819606817D7}" presName="iconSpace" presStyleCnt="0"/>
      <dgm:spPr/>
    </dgm:pt>
    <dgm:pt modelId="{3FB0F710-CE34-4431-B7DF-99F687234B71}" type="pres">
      <dgm:prSet presAssocID="{085995C9-31A4-46BA-AB2F-E819606817D7}" presName="parTx" presStyleLbl="revTx" presStyleIdx="0" presStyleCnt="2" custLinFactNeighborX="0" custLinFactNeighborY="-20085">
        <dgm:presLayoutVars>
          <dgm:chMax val="0"/>
          <dgm:chPref val="0"/>
        </dgm:presLayoutVars>
      </dgm:prSet>
      <dgm:spPr/>
    </dgm:pt>
    <dgm:pt modelId="{2912A670-06A8-413D-ADF9-3AC665302D42}" type="pres">
      <dgm:prSet presAssocID="{085995C9-31A4-46BA-AB2F-E819606817D7}" presName="txSpace" presStyleCnt="0"/>
      <dgm:spPr/>
    </dgm:pt>
    <dgm:pt modelId="{8F759E1C-F887-435D-B89A-929A112D3929}" type="pres">
      <dgm:prSet presAssocID="{085995C9-31A4-46BA-AB2F-E819606817D7}" presName="desTx" presStyleLbl="revTx" presStyleIdx="1" presStyleCnt="2" custLinFactNeighborX="0" custLinFactNeighborY="-11489">
        <dgm:presLayoutVars/>
      </dgm:prSet>
      <dgm:spPr/>
    </dgm:pt>
  </dgm:ptLst>
  <dgm:cxnLst>
    <dgm:cxn modelId="{BB57D207-40B1-4859-A55A-3CC94B8A103E}" srcId="{085995C9-31A4-46BA-AB2F-E819606817D7}" destId="{D0E8B2E8-5A0A-4FBD-89EE-0FD934AD8848}" srcOrd="1" destOrd="0" parTransId="{41E63399-24C7-436C-9458-C5DDE03F13A3}" sibTransId="{12F8ED32-61C5-41C6-A807-C4F133A956B3}"/>
    <dgm:cxn modelId="{1A293D26-2DD8-4415-9EFE-00D0D3123DEF}" type="presOf" srcId="{CB110785-C67B-48D4-ACF2-BFE9689C4DCF}" destId="{E1C20065-7D86-4555-9226-66318BA1D22E}" srcOrd="0" destOrd="0" presId="urn:microsoft.com/office/officeart/2018/5/layout/CenteredIconLabelDescriptionList"/>
    <dgm:cxn modelId="{5CB02852-C1CE-4F38-99E8-ED78A9EB2847}" type="presOf" srcId="{D0E8B2E8-5A0A-4FBD-89EE-0FD934AD8848}" destId="{8F759E1C-F887-435D-B89A-929A112D3929}" srcOrd="0" destOrd="1" presId="urn:microsoft.com/office/officeart/2018/5/layout/CenteredIconLabelDescriptionList"/>
    <dgm:cxn modelId="{153D628F-4375-4513-A257-6D37D4F183CD}" srcId="{085995C9-31A4-46BA-AB2F-E819606817D7}" destId="{AE74DC67-AEAE-45CD-8127-F61CA9B241DE}" srcOrd="2" destOrd="0" parTransId="{076162B3-396B-4A1D-8CD9-8CF72083D60E}" sibTransId="{C6886C03-9245-4B6A-A9BC-D92C9A745BBE}"/>
    <dgm:cxn modelId="{7EF209A4-559F-4E17-800A-4116827AAEEC}" srcId="{085995C9-31A4-46BA-AB2F-E819606817D7}" destId="{BE019B1F-EEFB-4BF0-93E8-2285924D1902}" srcOrd="0" destOrd="0" parTransId="{2D5F677D-439E-4369-B850-98264F816B6C}" sibTransId="{694F0317-C1C4-4708-99A2-B4D4AA0FF79E}"/>
    <dgm:cxn modelId="{9CBA1EC4-0D72-4451-88D3-37DE3556B100}" srcId="{CB110785-C67B-48D4-ACF2-BFE9689C4DCF}" destId="{085995C9-31A4-46BA-AB2F-E819606817D7}" srcOrd="0" destOrd="0" parTransId="{17742F71-1093-4AB7-AAB4-3DB1A78A130B}" sibTransId="{405FACD7-52DC-44A2-99CB-FBA27C1E77EB}"/>
    <dgm:cxn modelId="{270E44EC-DBE8-433E-8F35-3A7AC72299BA}" type="presOf" srcId="{BE019B1F-EEFB-4BF0-93E8-2285924D1902}" destId="{8F759E1C-F887-435D-B89A-929A112D3929}" srcOrd="0" destOrd="0" presId="urn:microsoft.com/office/officeart/2018/5/layout/CenteredIconLabelDescriptionList"/>
    <dgm:cxn modelId="{99BB46F8-60AC-4CD8-840A-661A9F8D93C7}" type="presOf" srcId="{085995C9-31A4-46BA-AB2F-E819606817D7}" destId="{3FB0F710-CE34-4431-B7DF-99F687234B71}" srcOrd="0" destOrd="0" presId="urn:microsoft.com/office/officeart/2018/5/layout/CenteredIconLabelDescriptionList"/>
    <dgm:cxn modelId="{66DD7CFD-0474-42FF-8FF6-2666263D27AB}" type="presOf" srcId="{AE74DC67-AEAE-45CD-8127-F61CA9B241DE}" destId="{8F759E1C-F887-435D-B89A-929A112D3929}" srcOrd="0" destOrd="2" presId="urn:microsoft.com/office/officeart/2018/5/layout/CenteredIconLabelDescriptionList"/>
    <dgm:cxn modelId="{7073BA2A-8057-49CD-AAEF-3059F286E576}" type="presParOf" srcId="{E1C20065-7D86-4555-9226-66318BA1D22E}" destId="{0A01C6C4-3CBC-4A62-AB9F-A0BEEFF02CA5}" srcOrd="0" destOrd="0" presId="urn:microsoft.com/office/officeart/2018/5/layout/CenteredIconLabelDescriptionList"/>
    <dgm:cxn modelId="{D44B1E97-9F11-48DE-A09C-4762B6749BE5}" type="presParOf" srcId="{0A01C6C4-3CBC-4A62-AB9F-A0BEEFF02CA5}" destId="{357DCC33-8CB1-42D1-B2C1-09635048F51E}" srcOrd="0" destOrd="0" presId="urn:microsoft.com/office/officeart/2018/5/layout/CenteredIconLabelDescriptionList"/>
    <dgm:cxn modelId="{D424EC6E-C77D-457F-984B-929AB4124561}" type="presParOf" srcId="{0A01C6C4-3CBC-4A62-AB9F-A0BEEFF02CA5}" destId="{8CA1882E-877C-48F2-B144-91DA74C050DD}" srcOrd="1" destOrd="0" presId="urn:microsoft.com/office/officeart/2018/5/layout/CenteredIconLabelDescriptionList"/>
    <dgm:cxn modelId="{C6A82392-BBAB-49E0-8D2D-09B75AB38DF9}" type="presParOf" srcId="{0A01C6C4-3CBC-4A62-AB9F-A0BEEFF02CA5}" destId="{3FB0F710-CE34-4431-B7DF-99F687234B71}" srcOrd="2" destOrd="0" presId="urn:microsoft.com/office/officeart/2018/5/layout/CenteredIconLabelDescriptionList"/>
    <dgm:cxn modelId="{2D69D8C3-6413-43D5-A2CD-33DE468C437F}" type="presParOf" srcId="{0A01C6C4-3CBC-4A62-AB9F-A0BEEFF02CA5}" destId="{2912A670-06A8-413D-ADF9-3AC665302D42}" srcOrd="3" destOrd="0" presId="urn:microsoft.com/office/officeart/2018/5/layout/CenteredIconLabelDescriptionList"/>
    <dgm:cxn modelId="{586D5822-39E0-4DB1-B366-3A719BCC497D}" type="presParOf" srcId="{0A01C6C4-3CBC-4A62-AB9F-A0BEEFF02CA5}" destId="{8F759E1C-F887-435D-B89A-929A112D39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B110785-C67B-48D4-ACF2-BFE9689C4D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6BC507-E0D0-4895-A37F-F66DB279FFE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700" dirty="0"/>
            <a:t>For Neural Network:</a:t>
          </a:r>
        </a:p>
      </dgm:t>
    </dgm:pt>
    <dgm:pt modelId="{DB91F42F-3432-4B8D-8DEB-DDC24B1AD14C}" type="parTrans" cxnId="{D39291C1-0481-4095-9A4B-47A30F2B58DC}">
      <dgm:prSet/>
      <dgm:spPr/>
      <dgm:t>
        <a:bodyPr/>
        <a:lstStyle/>
        <a:p>
          <a:endParaRPr lang="en-US"/>
        </a:p>
      </dgm:t>
    </dgm:pt>
    <dgm:pt modelId="{AEA4F4C7-9AAC-4AD4-897D-5B80D8DFDB54}" type="sibTrans" cxnId="{D39291C1-0481-4095-9A4B-47A30F2B58DC}">
      <dgm:prSet/>
      <dgm:spPr/>
      <dgm:t>
        <a:bodyPr/>
        <a:lstStyle/>
        <a:p>
          <a:endParaRPr lang="en-US"/>
        </a:p>
      </dgm:t>
    </dgm:pt>
    <dgm:pt modelId="{5E67C420-AE2B-4625-B8AE-3FCC61CF6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Model: Multilayer Perceptron (MLP)</a:t>
          </a:r>
        </a:p>
      </dgm:t>
    </dgm:pt>
    <dgm:pt modelId="{EE13E59B-8765-46C2-B885-7B88BE9F1CB6}" type="parTrans" cxnId="{5EC9149D-60DC-4CE3-8164-DA008886DB1F}">
      <dgm:prSet/>
      <dgm:spPr/>
      <dgm:t>
        <a:bodyPr/>
        <a:lstStyle/>
        <a:p>
          <a:endParaRPr lang="en-US"/>
        </a:p>
      </dgm:t>
    </dgm:pt>
    <dgm:pt modelId="{9921D718-7FEB-4D80-96C3-8DE5FA8B15B9}" type="sibTrans" cxnId="{5EC9149D-60DC-4CE3-8164-DA008886DB1F}">
      <dgm:prSet/>
      <dgm:spPr/>
      <dgm:t>
        <a:bodyPr/>
        <a:lstStyle/>
        <a:p>
          <a:endParaRPr lang="en-US"/>
        </a:p>
      </dgm:t>
    </dgm:pt>
    <dgm:pt modelId="{A076B82D-EC5A-4317-90BA-1BD3BD5893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hidden layers: 1</a:t>
          </a:r>
        </a:p>
      </dgm:t>
    </dgm:pt>
    <dgm:pt modelId="{851E5572-DD8A-43EE-A05D-FBAAADF8501B}" type="parTrans" cxnId="{A3C35040-1C3F-4FD3-9A96-B31D995CBA84}">
      <dgm:prSet/>
      <dgm:spPr/>
      <dgm:t>
        <a:bodyPr/>
        <a:lstStyle/>
        <a:p>
          <a:endParaRPr lang="en-US"/>
        </a:p>
      </dgm:t>
    </dgm:pt>
    <dgm:pt modelId="{C11BFADE-ACBE-4062-9F7C-1B3BF6C2E391}" type="sibTrans" cxnId="{A3C35040-1C3F-4FD3-9A96-B31D995CBA84}">
      <dgm:prSet/>
      <dgm:spPr/>
      <dgm:t>
        <a:bodyPr/>
        <a:lstStyle/>
        <a:p>
          <a:endParaRPr lang="en-US"/>
        </a:p>
      </dgm:t>
    </dgm:pt>
    <dgm:pt modelId="{E1C20065-7D86-4555-9226-66318BA1D22E}" type="pres">
      <dgm:prSet presAssocID="{CB110785-C67B-48D4-ACF2-BFE9689C4DCF}" presName="root" presStyleCnt="0">
        <dgm:presLayoutVars>
          <dgm:dir/>
          <dgm:resizeHandles val="exact"/>
        </dgm:presLayoutVars>
      </dgm:prSet>
      <dgm:spPr/>
    </dgm:pt>
    <dgm:pt modelId="{B0AE0D9F-9917-412A-9005-C915761E8363}" type="pres">
      <dgm:prSet presAssocID="{DF6BC507-E0D0-4895-A37F-F66DB279FFEE}" presName="compNode" presStyleCnt="0"/>
      <dgm:spPr/>
    </dgm:pt>
    <dgm:pt modelId="{AA78C48C-58CC-4199-8E43-B55CF85D50E2}" type="pres">
      <dgm:prSet presAssocID="{DF6BC507-E0D0-4895-A37F-F66DB279FFEE}" presName="iconRect" presStyleLbl="node1" presStyleIdx="0" presStyleCnt="1" custScaleY="104586" custLinFactNeighborY="-218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B221F3D-3F14-4C6C-A80F-B65CDF287B4B}" type="pres">
      <dgm:prSet presAssocID="{DF6BC507-E0D0-4895-A37F-F66DB279FFEE}" presName="iconSpace" presStyleCnt="0"/>
      <dgm:spPr/>
    </dgm:pt>
    <dgm:pt modelId="{70AE7F72-CD09-43F6-B4D9-2F64B1EF21EC}" type="pres">
      <dgm:prSet presAssocID="{DF6BC507-E0D0-4895-A37F-F66DB279FFEE}" presName="parTx" presStyleLbl="revTx" presStyleIdx="0" presStyleCnt="2" custLinFactNeighborX="18" custLinFactNeighborY="-33247">
        <dgm:presLayoutVars>
          <dgm:chMax val="0"/>
          <dgm:chPref val="0"/>
        </dgm:presLayoutVars>
      </dgm:prSet>
      <dgm:spPr/>
    </dgm:pt>
    <dgm:pt modelId="{DD9D811A-033E-425D-A60C-31D3C4F7D6DC}" type="pres">
      <dgm:prSet presAssocID="{DF6BC507-E0D0-4895-A37F-F66DB279FFEE}" presName="txSpace" presStyleCnt="0"/>
      <dgm:spPr/>
    </dgm:pt>
    <dgm:pt modelId="{14C8F734-F1CC-4C5F-9817-E109DEB50A8B}" type="pres">
      <dgm:prSet presAssocID="{DF6BC507-E0D0-4895-A37F-F66DB279FFEE}" presName="desTx" presStyleLbl="revTx" presStyleIdx="1" presStyleCnt="2" custLinFactNeighborX="18" custLinFactNeighborY="-21910">
        <dgm:presLayoutVars/>
      </dgm:prSet>
      <dgm:spPr/>
    </dgm:pt>
  </dgm:ptLst>
  <dgm:cxnLst>
    <dgm:cxn modelId="{6C53501B-B32B-49A8-B321-5249B3055FB7}" type="presOf" srcId="{DF6BC507-E0D0-4895-A37F-F66DB279FFEE}" destId="{70AE7F72-CD09-43F6-B4D9-2F64B1EF21EC}" srcOrd="0" destOrd="0" presId="urn:microsoft.com/office/officeart/2018/5/layout/CenteredIconLabelDescriptionList"/>
    <dgm:cxn modelId="{1A293D26-2DD8-4415-9EFE-00D0D3123DEF}" type="presOf" srcId="{CB110785-C67B-48D4-ACF2-BFE9689C4DCF}" destId="{E1C20065-7D86-4555-9226-66318BA1D22E}" srcOrd="0" destOrd="0" presId="urn:microsoft.com/office/officeart/2018/5/layout/CenteredIconLabelDescriptionList"/>
    <dgm:cxn modelId="{A3C35040-1C3F-4FD3-9A96-B31D995CBA84}" srcId="{DF6BC507-E0D0-4895-A37F-F66DB279FFEE}" destId="{A076B82D-EC5A-4317-90BA-1BD3BD58935F}" srcOrd="1" destOrd="0" parTransId="{851E5572-DD8A-43EE-A05D-FBAAADF8501B}" sibTransId="{C11BFADE-ACBE-4062-9F7C-1B3BF6C2E391}"/>
    <dgm:cxn modelId="{5EC9149D-60DC-4CE3-8164-DA008886DB1F}" srcId="{DF6BC507-E0D0-4895-A37F-F66DB279FFEE}" destId="{5E67C420-AE2B-4625-B8AE-3FCC61CF682B}" srcOrd="0" destOrd="0" parTransId="{EE13E59B-8765-46C2-B885-7B88BE9F1CB6}" sibTransId="{9921D718-7FEB-4D80-96C3-8DE5FA8B15B9}"/>
    <dgm:cxn modelId="{618153B7-8F36-430C-BF39-ACC6136AF3FD}" type="presOf" srcId="{A076B82D-EC5A-4317-90BA-1BD3BD58935F}" destId="{14C8F734-F1CC-4C5F-9817-E109DEB50A8B}" srcOrd="0" destOrd="1" presId="urn:microsoft.com/office/officeart/2018/5/layout/CenteredIconLabelDescriptionList"/>
    <dgm:cxn modelId="{D39291C1-0481-4095-9A4B-47A30F2B58DC}" srcId="{CB110785-C67B-48D4-ACF2-BFE9689C4DCF}" destId="{DF6BC507-E0D0-4895-A37F-F66DB279FFEE}" srcOrd="0" destOrd="0" parTransId="{DB91F42F-3432-4B8D-8DEB-DDC24B1AD14C}" sibTransId="{AEA4F4C7-9AAC-4AD4-897D-5B80D8DFDB54}"/>
    <dgm:cxn modelId="{C9B63EFE-46B3-41DB-AAB8-A52DE388313E}" type="presOf" srcId="{5E67C420-AE2B-4625-B8AE-3FCC61CF682B}" destId="{14C8F734-F1CC-4C5F-9817-E109DEB50A8B}" srcOrd="0" destOrd="0" presId="urn:microsoft.com/office/officeart/2018/5/layout/CenteredIconLabelDescriptionList"/>
    <dgm:cxn modelId="{9A6559E6-AEC8-4EC4-86F8-851966CCB7E2}" type="presParOf" srcId="{E1C20065-7D86-4555-9226-66318BA1D22E}" destId="{B0AE0D9F-9917-412A-9005-C915761E8363}" srcOrd="0" destOrd="0" presId="urn:microsoft.com/office/officeart/2018/5/layout/CenteredIconLabelDescriptionList"/>
    <dgm:cxn modelId="{6C877EFF-2E24-473F-ABAA-8F7715A196E9}" type="presParOf" srcId="{B0AE0D9F-9917-412A-9005-C915761E8363}" destId="{AA78C48C-58CC-4199-8E43-B55CF85D50E2}" srcOrd="0" destOrd="0" presId="urn:microsoft.com/office/officeart/2018/5/layout/CenteredIconLabelDescriptionList"/>
    <dgm:cxn modelId="{3B24837C-FCA3-4B59-8CF2-FEA5412B0A94}" type="presParOf" srcId="{B0AE0D9F-9917-412A-9005-C915761E8363}" destId="{BB221F3D-3F14-4C6C-A80F-B65CDF287B4B}" srcOrd="1" destOrd="0" presId="urn:microsoft.com/office/officeart/2018/5/layout/CenteredIconLabelDescriptionList"/>
    <dgm:cxn modelId="{90B6779D-D825-4124-92F8-25B8787D6A6A}" type="presParOf" srcId="{B0AE0D9F-9917-412A-9005-C915761E8363}" destId="{70AE7F72-CD09-43F6-B4D9-2F64B1EF21EC}" srcOrd="2" destOrd="0" presId="urn:microsoft.com/office/officeart/2018/5/layout/CenteredIconLabelDescriptionList"/>
    <dgm:cxn modelId="{9CD72ED8-00C4-438F-9475-E8D9CC49A5C7}" type="presParOf" srcId="{B0AE0D9F-9917-412A-9005-C915761E8363}" destId="{DD9D811A-033E-425D-A60C-31D3C4F7D6DC}" srcOrd="3" destOrd="0" presId="urn:microsoft.com/office/officeart/2018/5/layout/CenteredIconLabelDescriptionList"/>
    <dgm:cxn modelId="{0F9FC4A6-879D-4440-AB66-A35F990E32A8}" type="presParOf" srcId="{B0AE0D9F-9917-412A-9005-C915761E8363}" destId="{14C8F734-F1CC-4C5F-9817-E109DEB50A8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45C3EAB-450C-4974-85C8-7A3D5EF66C3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824FD6-CC53-4107-94D5-B8A83E684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Sensitivity (Recall)</a:t>
          </a:r>
        </a:p>
      </dgm:t>
    </dgm:pt>
    <dgm:pt modelId="{FA80AA23-F4CA-4176-A7CD-1CB3B4F97F4D}" type="parTrans" cxnId="{EEE0C162-34C0-4F64-99DE-CD0230120F92}">
      <dgm:prSet/>
      <dgm:spPr/>
      <dgm:t>
        <a:bodyPr/>
        <a:lstStyle/>
        <a:p>
          <a:endParaRPr lang="en-US"/>
        </a:p>
      </dgm:t>
    </dgm:pt>
    <dgm:pt modelId="{7F2C871A-FAAF-4016-8BF8-1592A2C64B34}" type="sibTrans" cxnId="{EEE0C162-34C0-4F64-99DE-CD0230120F92}">
      <dgm:prSet/>
      <dgm:spPr/>
      <dgm:t>
        <a:bodyPr/>
        <a:lstStyle/>
        <a:p>
          <a:endParaRPr lang="en-US"/>
        </a:p>
      </dgm:t>
    </dgm:pt>
    <dgm:pt modelId="{1587F359-9DF0-4C38-8277-1A996D77E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AUC </a:t>
          </a:r>
        </a:p>
      </dgm:t>
    </dgm:pt>
    <dgm:pt modelId="{20F25949-9C7E-4F16-933B-32D1E8D84C4F}" type="parTrans" cxnId="{9AD23DAD-53C5-438B-B577-61B37B80476A}">
      <dgm:prSet/>
      <dgm:spPr/>
      <dgm:t>
        <a:bodyPr/>
        <a:lstStyle/>
        <a:p>
          <a:endParaRPr lang="en-US"/>
        </a:p>
      </dgm:t>
    </dgm:pt>
    <dgm:pt modelId="{4B12465B-A040-4962-99A8-F0FAB020AAEE}" type="sibTrans" cxnId="{9AD23DAD-53C5-438B-B577-61B37B80476A}">
      <dgm:prSet/>
      <dgm:spPr/>
      <dgm:t>
        <a:bodyPr/>
        <a:lstStyle/>
        <a:p>
          <a:endParaRPr lang="en-US"/>
        </a:p>
      </dgm:t>
    </dgm:pt>
    <dgm:pt modelId="{11A94254-C991-4FCE-A91F-967D57C58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Lift Charts</a:t>
          </a:r>
        </a:p>
      </dgm:t>
    </dgm:pt>
    <dgm:pt modelId="{637446E1-DACA-4AB8-80A2-D89E6C13AA25}" type="parTrans" cxnId="{35C3A9D0-334E-4E83-A64E-22EFB2434040}">
      <dgm:prSet/>
      <dgm:spPr/>
      <dgm:t>
        <a:bodyPr/>
        <a:lstStyle/>
        <a:p>
          <a:endParaRPr lang="en-US"/>
        </a:p>
      </dgm:t>
    </dgm:pt>
    <dgm:pt modelId="{37A04E54-B003-429F-9C2A-B0271725E96B}" type="sibTrans" cxnId="{35C3A9D0-334E-4E83-A64E-22EFB2434040}">
      <dgm:prSet/>
      <dgm:spPr/>
      <dgm:t>
        <a:bodyPr/>
        <a:lstStyle/>
        <a:p>
          <a:endParaRPr lang="en-US"/>
        </a:p>
      </dgm:t>
    </dgm:pt>
    <dgm:pt modelId="{A2BF65CB-9B4B-431F-8112-43B0A7A601B2}" type="pres">
      <dgm:prSet presAssocID="{245C3EAB-450C-4974-85C8-7A3D5EF66C3F}" presName="theList" presStyleCnt="0">
        <dgm:presLayoutVars>
          <dgm:dir/>
          <dgm:animLvl val="lvl"/>
          <dgm:resizeHandles val="exact"/>
        </dgm:presLayoutVars>
      </dgm:prSet>
      <dgm:spPr/>
    </dgm:pt>
    <dgm:pt modelId="{6D874A5B-6672-4F30-9E6E-5DF5ED3A89DD}" type="pres">
      <dgm:prSet presAssocID="{66824FD6-CC53-4107-94D5-B8A83E684C50}" presName="compNode" presStyleCnt="0"/>
      <dgm:spPr/>
    </dgm:pt>
    <dgm:pt modelId="{58BEF858-5D90-465B-BEF3-3B2518FBB7AB}" type="pres">
      <dgm:prSet presAssocID="{66824FD6-CC53-4107-94D5-B8A83E684C50}" presName="aNode" presStyleLbl="bgShp" presStyleIdx="0" presStyleCnt="3" custLinFactNeighborY="384"/>
      <dgm:spPr/>
    </dgm:pt>
    <dgm:pt modelId="{6C99EBDF-E4A7-4929-B0DD-A3973ED20111}" type="pres">
      <dgm:prSet presAssocID="{66824FD6-CC53-4107-94D5-B8A83E684C50}" presName="textNode" presStyleLbl="bgShp" presStyleIdx="0" presStyleCnt="3"/>
      <dgm:spPr/>
    </dgm:pt>
    <dgm:pt modelId="{CCB9B6CE-EF61-41D4-B3B2-88DB7E171428}" type="pres">
      <dgm:prSet presAssocID="{66824FD6-CC53-4107-94D5-B8A83E684C50}" presName="compChildNode" presStyleCnt="0"/>
      <dgm:spPr/>
    </dgm:pt>
    <dgm:pt modelId="{BF03DCAF-3295-4CD0-989A-3844D15FBF1B}" type="pres">
      <dgm:prSet presAssocID="{66824FD6-CC53-4107-94D5-B8A83E684C50}" presName="theInnerList" presStyleCnt="0"/>
      <dgm:spPr/>
    </dgm:pt>
    <dgm:pt modelId="{551C560B-1DFD-4EA0-8CE3-8A9A4A5A5B03}" type="pres">
      <dgm:prSet presAssocID="{66824FD6-CC53-4107-94D5-B8A83E684C50}" presName="aSpace" presStyleCnt="0"/>
      <dgm:spPr/>
    </dgm:pt>
    <dgm:pt modelId="{B816B946-2DF4-4A0B-A4DA-97D6BA9FED8B}" type="pres">
      <dgm:prSet presAssocID="{1587F359-9DF0-4C38-8277-1A996D77EDC7}" presName="compNode" presStyleCnt="0"/>
      <dgm:spPr/>
    </dgm:pt>
    <dgm:pt modelId="{21417204-74C3-4BA3-8AC1-097580ADA13F}" type="pres">
      <dgm:prSet presAssocID="{1587F359-9DF0-4C38-8277-1A996D77EDC7}" presName="aNode" presStyleLbl="bgShp" presStyleIdx="1" presStyleCnt="3"/>
      <dgm:spPr/>
    </dgm:pt>
    <dgm:pt modelId="{FA1DFB47-1086-4FD8-B8A6-D2FA8385DEBE}" type="pres">
      <dgm:prSet presAssocID="{1587F359-9DF0-4C38-8277-1A996D77EDC7}" presName="textNode" presStyleLbl="bgShp" presStyleIdx="1" presStyleCnt="3"/>
      <dgm:spPr/>
    </dgm:pt>
    <dgm:pt modelId="{0304244E-9D16-4AC6-908F-C3910D3EC7E3}" type="pres">
      <dgm:prSet presAssocID="{1587F359-9DF0-4C38-8277-1A996D77EDC7}" presName="compChildNode" presStyleCnt="0"/>
      <dgm:spPr/>
    </dgm:pt>
    <dgm:pt modelId="{C10E0CE3-F467-498A-8C6C-B3A7607CD325}" type="pres">
      <dgm:prSet presAssocID="{1587F359-9DF0-4C38-8277-1A996D77EDC7}" presName="theInnerList" presStyleCnt="0"/>
      <dgm:spPr/>
    </dgm:pt>
    <dgm:pt modelId="{088B3083-B25A-4E77-A984-AF15F0DF7DFF}" type="pres">
      <dgm:prSet presAssocID="{1587F359-9DF0-4C38-8277-1A996D77EDC7}" presName="aSpace" presStyleCnt="0"/>
      <dgm:spPr/>
    </dgm:pt>
    <dgm:pt modelId="{0ABEF300-CEAB-419E-99EE-174C67A3F2E3}" type="pres">
      <dgm:prSet presAssocID="{11A94254-C991-4FCE-A91F-967D57C58165}" presName="compNode" presStyleCnt="0"/>
      <dgm:spPr/>
    </dgm:pt>
    <dgm:pt modelId="{C82AE028-7C81-4E1A-9A8B-EC835A93A96D}" type="pres">
      <dgm:prSet presAssocID="{11A94254-C991-4FCE-A91F-967D57C58165}" presName="aNode" presStyleLbl="bgShp" presStyleIdx="2" presStyleCnt="3" custLinFactNeighborX="38" custLinFactNeighborY="0"/>
      <dgm:spPr/>
    </dgm:pt>
    <dgm:pt modelId="{C82F5B74-E5C4-4601-B6F0-9588F1C1FB1F}" type="pres">
      <dgm:prSet presAssocID="{11A94254-C991-4FCE-A91F-967D57C58165}" presName="textNode" presStyleLbl="bgShp" presStyleIdx="2" presStyleCnt="3"/>
      <dgm:spPr/>
    </dgm:pt>
    <dgm:pt modelId="{C9B24937-1132-4A5B-B298-DADC56DCA8FE}" type="pres">
      <dgm:prSet presAssocID="{11A94254-C991-4FCE-A91F-967D57C58165}" presName="compChildNode" presStyleCnt="0"/>
      <dgm:spPr/>
    </dgm:pt>
    <dgm:pt modelId="{6FC1D33B-7C70-4786-B1C7-3AED17F494BC}" type="pres">
      <dgm:prSet presAssocID="{11A94254-C991-4FCE-A91F-967D57C58165}" presName="theInnerList" presStyleCnt="0"/>
      <dgm:spPr/>
    </dgm:pt>
  </dgm:ptLst>
  <dgm:cxnLst>
    <dgm:cxn modelId="{D5259207-5CD5-4D06-98FB-3C2B0FA90963}" type="presOf" srcId="{245C3EAB-450C-4974-85C8-7A3D5EF66C3F}" destId="{A2BF65CB-9B4B-431F-8112-43B0A7A601B2}" srcOrd="0" destOrd="0" presId="urn:microsoft.com/office/officeart/2005/8/layout/lProcess2"/>
    <dgm:cxn modelId="{4F45992F-0833-4990-9858-FACE78CB9BE7}" type="presOf" srcId="{1587F359-9DF0-4C38-8277-1A996D77EDC7}" destId="{21417204-74C3-4BA3-8AC1-097580ADA13F}" srcOrd="0" destOrd="0" presId="urn:microsoft.com/office/officeart/2005/8/layout/lProcess2"/>
    <dgm:cxn modelId="{EEE0C162-34C0-4F64-99DE-CD0230120F92}" srcId="{245C3EAB-450C-4974-85C8-7A3D5EF66C3F}" destId="{66824FD6-CC53-4107-94D5-B8A83E684C50}" srcOrd="0" destOrd="0" parTransId="{FA80AA23-F4CA-4176-A7CD-1CB3B4F97F4D}" sibTransId="{7F2C871A-FAAF-4016-8BF8-1592A2C64B34}"/>
    <dgm:cxn modelId="{16EE3463-EDFB-415F-9F8F-335CC1F6EC07}" type="presOf" srcId="{11A94254-C991-4FCE-A91F-967D57C58165}" destId="{C82AE028-7C81-4E1A-9A8B-EC835A93A96D}" srcOrd="0" destOrd="0" presId="urn:microsoft.com/office/officeart/2005/8/layout/lProcess2"/>
    <dgm:cxn modelId="{B2B8638E-62B4-45F7-9429-21E90F7AC7BE}" type="presOf" srcId="{11A94254-C991-4FCE-A91F-967D57C58165}" destId="{C82F5B74-E5C4-4601-B6F0-9588F1C1FB1F}" srcOrd="1" destOrd="0" presId="urn:microsoft.com/office/officeart/2005/8/layout/lProcess2"/>
    <dgm:cxn modelId="{9AD23DAD-53C5-438B-B577-61B37B80476A}" srcId="{245C3EAB-450C-4974-85C8-7A3D5EF66C3F}" destId="{1587F359-9DF0-4C38-8277-1A996D77EDC7}" srcOrd="1" destOrd="0" parTransId="{20F25949-9C7E-4F16-933B-32D1E8D84C4F}" sibTransId="{4B12465B-A040-4962-99A8-F0FAB020AAEE}"/>
    <dgm:cxn modelId="{BA9E28BB-1F1D-47C1-8108-16FC580C4AA8}" type="presOf" srcId="{66824FD6-CC53-4107-94D5-B8A83E684C50}" destId="{58BEF858-5D90-465B-BEF3-3B2518FBB7AB}" srcOrd="0" destOrd="0" presId="urn:microsoft.com/office/officeart/2005/8/layout/lProcess2"/>
    <dgm:cxn modelId="{B9C697BF-BC70-4D50-8628-1EB3176E1836}" type="presOf" srcId="{66824FD6-CC53-4107-94D5-B8A83E684C50}" destId="{6C99EBDF-E4A7-4929-B0DD-A3973ED20111}" srcOrd="1" destOrd="0" presId="urn:microsoft.com/office/officeart/2005/8/layout/lProcess2"/>
    <dgm:cxn modelId="{99E23BCF-DF45-443F-B6C0-79B96BEF53AE}" type="presOf" srcId="{1587F359-9DF0-4C38-8277-1A996D77EDC7}" destId="{FA1DFB47-1086-4FD8-B8A6-D2FA8385DEBE}" srcOrd="1" destOrd="0" presId="urn:microsoft.com/office/officeart/2005/8/layout/lProcess2"/>
    <dgm:cxn modelId="{35C3A9D0-334E-4E83-A64E-22EFB2434040}" srcId="{245C3EAB-450C-4974-85C8-7A3D5EF66C3F}" destId="{11A94254-C991-4FCE-A91F-967D57C58165}" srcOrd="2" destOrd="0" parTransId="{637446E1-DACA-4AB8-80A2-D89E6C13AA25}" sibTransId="{37A04E54-B003-429F-9C2A-B0271725E96B}"/>
    <dgm:cxn modelId="{590E1A08-00A0-4407-9F4A-79644DE854BE}" type="presParOf" srcId="{A2BF65CB-9B4B-431F-8112-43B0A7A601B2}" destId="{6D874A5B-6672-4F30-9E6E-5DF5ED3A89DD}" srcOrd="0" destOrd="0" presId="urn:microsoft.com/office/officeart/2005/8/layout/lProcess2"/>
    <dgm:cxn modelId="{05270D17-49E3-487E-99CC-805F3D577983}" type="presParOf" srcId="{6D874A5B-6672-4F30-9E6E-5DF5ED3A89DD}" destId="{58BEF858-5D90-465B-BEF3-3B2518FBB7AB}" srcOrd="0" destOrd="0" presId="urn:microsoft.com/office/officeart/2005/8/layout/lProcess2"/>
    <dgm:cxn modelId="{7E561289-E0F5-462E-8BCD-306748537619}" type="presParOf" srcId="{6D874A5B-6672-4F30-9E6E-5DF5ED3A89DD}" destId="{6C99EBDF-E4A7-4929-B0DD-A3973ED20111}" srcOrd="1" destOrd="0" presId="urn:microsoft.com/office/officeart/2005/8/layout/lProcess2"/>
    <dgm:cxn modelId="{8A820B53-C7E3-4A52-8740-B62EF12EDD06}" type="presParOf" srcId="{6D874A5B-6672-4F30-9E6E-5DF5ED3A89DD}" destId="{CCB9B6CE-EF61-41D4-B3B2-88DB7E171428}" srcOrd="2" destOrd="0" presId="urn:microsoft.com/office/officeart/2005/8/layout/lProcess2"/>
    <dgm:cxn modelId="{A08A3108-7BD7-4878-9391-E18374924ED4}" type="presParOf" srcId="{CCB9B6CE-EF61-41D4-B3B2-88DB7E171428}" destId="{BF03DCAF-3295-4CD0-989A-3844D15FBF1B}" srcOrd="0" destOrd="0" presId="urn:microsoft.com/office/officeart/2005/8/layout/lProcess2"/>
    <dgm:cxn modelId="{5387B92B-4FDA-4E2C-B01B-31342B9D8EEA}" type="presParOf" srcId="{A2BF65CB-9B4B-431F-8112-43B0A7A601B2}" destId="{551C560B-1DFD-4EA0-8CE3-8A9A4A5A5B03}" srcOrd="1" destOrd="0" presId="urn:microsoft.com/office/officeart/2005/8/layout/lProcess2"/>
    <dgm:cxn modelId="{11C4A8DF-F6E5-4CCD-B6DB-5811D31C3107}" type="presParOf" srcId="{A2BF65CB-9B4B-431F-8112-43B0A7A601B2}" destId="{B816B946-2DF4-4A0B-A4DA-97D6BA9FED8B}" srcOrd="2" destOrd="0" presId="urn:microsoft.com/office/officeart/2005/8/layout/lProcess2"/>
    <dgm:cxn modelId="{37F7F76A-9013-4AF1-801B-D97A01584CE9}" type="presParOf" srcId="{B816B946-2DF4-4A0B-A4DA-97D6BA9FED8B}" destId="{21417204-74C3-4BA3-8AC1-097580ADA13F}" srcOrd="0" destOrd="0" presId="urn:microsoft.com/office/officeart/2005/8/layout/lProcess2"/>
    <dgm:cxn modelId="{C6344118-19CE-4667-9573-8B3DB18813D0}" type="presParOf" srcId="{B816B946-2DF4-4A0B-A4DA-97D6BA9FED8B}" destId="{FA1DFB47-1086-4FD8-B8A6-D2FA8385DEBE}" srcOrd="1" destOrd="0" presId="urn:microsoft.com/office/officeart/2005/8/layout/lProcess2"/>
    <dgm:cxn modelId="{AF3A5B4D-6A1C-4AFB-8B75-F460F48D6E29}" type="presParOf" srcId="{B816B946-2DF4-4A0B-A4DA-97D6BA9FED8B}" destId="{0304244E-9D16-4AC6-908F-C3910D3EC7E3}" srcOrd="2" destOrd="0" presId="urn:microsoft.com/office/officeart/2005/8/layout/lProcess2"/>
    <dgm:cxn modelId="{0B3B254A-58F1-4D55-B6FC-4DEDBAA9C75F}" type="presParOf" srcId="{0304244E-9D16-4AC6-908F-C3910D3EC7E3}" destId="{C10E0CE3-F467-498A-8C6C-B3A7607CD325}" srcOrd="0" destOrd="0" presId="urn:microsoft.com/office/officeart/2005/8/layout/lProcess2"/>
    <dgm:cxn modelId="{0F453352-A88B-42B7-8E1A-5B07F89BD295}" type="presParOf" srcId="{A2BF65CB-9B4B-431F-8112-43B0A7A601B2}" destId="{088B3083-B25A-4E77-A984-AF15F0DF7DFF}" srcOrd="3" destOrd="0" presId="urn:microsoft.com/office/officeart/2005/8/layout/lProcess2"/>
    <dgm:cxn modelId="{3264C16F-DC42-428D-B9AE-8BBBCAE48018}" type="presParOf" srcId="{A2BF65CB-9B4B-431F-8112-43B0A7A601B2}" destId="{0ABEF300-CEAB-419E-99EE-174C67A3F2E3}" srcOrd="4" destOrd="0" presId="urn:microsoft.com/office/officeart/2005/8/layout/lProcess2"/>
    <dgm:cxn modelId="{79FBCA33-1F65-4224-9C34-9A90B636828F}" type="presParOf" srcId="{0ABEF300-CEAB-419E-99EE-174C67A3F2E3}" destId="{C82AE028-7C81-4E1A-9A8B-EC835A93A96D}" srcOrd="0" destOrd="0" presId="urn:microsoft.com/office/officeart/2005/8/layout/lProcess2"/>
    <dgm:cxn modelId="{268F474A-54AE-4F51-A677-75CFC461D325}" type="presParOf" srcId="{0ABEF300-CEAB-419E-99EE-174C67A3F2E3}" destId="{C82F5B74-E5C4-4601-B6F0-9588F1C1FB1F}" srcOrd="1" destOrd="0" presId="urn:microsoft.com/office/officeart/2005/8/layout/lProcess2"/>
    <dgm:cxn modelId="{79913A1A-706E-4152-A6E8-BA9E136D9376}" type="presParOf" srcId="{0ABEF300-CEAB-419E-99EE-174C67A3F2E3}" destId="{C9B24937-1132-4A5B-B298-DADC56DCA8FE}" srcOrd="2" destOrd="0" presId="urn:microsoft.com/office/officeart/2005/8/layout/lProcess2"/>
    <dgm:cxn modelId="{55002161-79B6-42F9-8DB6-3EF2135D0F53}" type="presParOf" srcId="{C9B24937-1132-4A5B-B298-DADC56DCA8FE}" destId="{6FC1D33B-7C70-4786-B1C7-3AED17F494B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D61F8BA-CB6D-480A-8349-5C0721246AF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5E86F-CBA0-4A18-8290-612FCE497BD5}">
      <dgm:prSet custT="1"/>
      <dgm:spPr/>
      <dgm:t>
        <a:bodyPr/>
        <a:lstStyle/>
        <a:p>
          <a:r>
            <a:rPr lang="en-SG" sz="2200" b="1" dirty="0"/>
            <a:t>Top 3 factors that are important in predicting corporate bankruptcy</a:t>
          </a:r>
          <a:endParaRPr lang="en-US" sz="2200" dirty="0"/>
        </a:p>
      </dgm:t>
    </dgm:pt>
    <dgm:pt modelId="{D4CF1938-1409-42DA-8A4A-9D035B250C1E}" type="parTrans" cxnId="{99B766B0-B7D2-46A8-B9CB-7DBA9D0CBAA3}">
      <dgm:prSet/>
      <dgm:spPr/>
      <dgm:t>
        <a:bodyPr/>
        <a:lstStyle/>
        <a:p>
          <a:endParaRPr lang="en-US"/>
        </a:p>
      </dgm:t>
    </dgm:pt>
    <dgm:pt modelId="{83A82B1C-0377-4034-8109-F7B98BEA2E70}" type="sibTrans" cxnId="{99B766B0-B7D2-46A8-B9CB-7DBA9D0CBAA3}">
      <dgm:prSet/>
      <dgm:spPr/>
      <dgm:t>
        <a:bodyPr/>
        <a:lstStyle/>
        <a:p>
          <a:endParaRPr lang="en-US"/>
        </a:p>
      </dgm:t>
    </dgm:pt>
    <dgm:pt modelId="{FB842394-4EBF-42FC-999C-3E5375ECEF1B}">
      <dgm:prSet custT="1"/>
      <dgm:spPr/>
      <dgm:t>
        <a:bodyPr/>
        <a:lstStyle/>
        <a:p>
          <a:r>
            <a:rPr lang="en-SG" sz="2000" dirty="0"/>
            <a:t>Earnings per Share</a:t>
          </a:r>
          <a:endParaRPr lang="en-US" sz="2000" dirty="0"/>
        </a:p>
      </dgm:t>
    </dgm:pt>
    <dgm:pt modelId="{F2C820F3-4D7F-4198-ACA0-B8C44D2FDADA}" type="parTrans" cxnId="{B7FEB4A8-F7D5-4C20-A3E5-232C3E4AEA2F}">
      <dgm:prSet/>
      <dgm:spPr/>
      <dgm:t>
        <a:bodyPr/>
        <a:lstStyle/>
        <a:p>
          <a:endParaRPr lang="en-US"/>
        </a:p>
      </dgm:t>
    </dgm:pt>
    <dgm:pt modelId="{BC0B5DD6-4369-483A-B343-E3B80DD7F339}" type="sibTrans" cxnId="{B7FEB4A8-F7D5-4C20-A3E5-232C3E4AEA2F}">
      <dgm:prSet/>
      <dgm:spPr/>
      <dgm:t>
        <a:bodyPr/>
        <a:lstStyle/>
        <a:p>
          <a:endParaRPr lang="en-US"/>
        </a:p>
      </dgm:t>
    </dgm:pt>
    <dgm:pt modelId="{DBB49BEA-E111-4708-B6A7-4F1FCE08CA44}">
      <dgm:prSet custT="1"/>
      <dgm:spPr/>
      <dgm:t>
        <a:bodyPr/>
        <a:lstStyle/>
        <a:p>
          <a:r>
            <a:rPr lang="en-SG" sz="2000" dirty="0"/>
            <a:t>Debt Ratio</a:t>
          </a:r>
          <a:endParaRPr lang="en-US" sz="2000" dirty="0"/>
        </a:p>
      </dgm:t>
    </dgm:pt>
    <dgm:pt modelId="{CB3D8B1E-B93C-4771-AD55-699256303A87}" type="parTrans" cxnId="{CDD07551-50D0-4A03-B0F7-5F9393A54B5E}">
      <dgm:prSet/>
      <dgm:spPr/>
      <dgm:t>
        <a:bodyPr/>
        <a:lstStyle/>
        <a:p>
          <a:endParaRPr lang="en-US"/>
        </a:p>
      </dgm:t>
    </dgm:pt>
    <dgm:pt modelId="{BC9EBA3A-C9AA-43DC-986A-E311D8596B80}" type="sibTrans" cxnId="{CDD07551-50D0-4A03-B0F7-5F9393A54B5E}">
      <dgm:prSet/>
      <dgm:spPr/>
      <dgm:t>
        <a:bodyPr/>
        <a:lstStyle/>
        <a:p>
          <a:endParaRPr lang="en-US"/>
        </a:p>
      </dgm:t>
    </dgm:pt>
    <dgm:pt modelId="{4FE3FAA0-B234-4F9E-98CE-02A589FFBD74}">
      <dgm:prSet custT="1"/>
      <dgm:spPr/>
      <dgm:t>
        <a:bodyPr/>
        <a:lstStyle/>
        <a:p>
          <a:r>
            <a:rPr lang="en-US" sz="2000" dirty="0"/>
            <a:t>Operating Cash Flow per Share</a:t>
          </a:r>
        </a:p>
      </dgm:t>
    </dgm:pt>
    <dgm:pt modelId="{082DC6BB-C196-43E1-8085-5EC2E0D2F9BD}" type="parTrans" cxnId="{3A21053F-7432-4306-BB6A-8961D25AA92E}">
      <dgm:prSet/>
      <dgm:spPr/>
      <dgm:t>
        <a:bodyPr/>
        <a:lstStyle/>
        <a:p>
          <a:endParaRPr lang="en-SG"/>
        </a:p>
      </dgm:t>
    </dgm:pt>
    <dgm:pt modelId="{9303B30B-F10E-4D25-8CC8-AC9E32083E4B}" type="sibTrans" cxnId="{3A21053F-7432-4306-BB6A-8961D25AA92E}">
      <dgm:prSet/>
      <dgm:spPr/>
      <dgm:t>
        <a:bodyPr/>
        <a:lstStyle/>
        <a:p>
          <a:endParaRPr lang="en-SG"/>
        </a:p>
      </dgm:t>
    </dgm:pt>
    <dgm:pt modelId="{BFB734DD-B473-4420-B3D8-50AF9ED11B69}" type="pres">
      <dgm:prSet presAssocID="{CD61F8BA-CB6D-480A-8349-5C0721246AF4}" presName="Name0" presStyleCnt="0">
        <dgm:presLayoutVars>
          <dgm:dir/>
          <dgm:animLvl val="lvl"/>
          <dgm:resizeHandles val="exact"/>
        </dgm:presLayoutVars>
      </dgm:prSet>
      <dgm:spPr/>
    </dgm:pt>
    <dgm:pt modelId="{DEF4C6A1-0AC7-450B-BB41-2419023C1259}" type="pres">
      <dgm:prSet presAssocID="{5BA5E86F-CBA0-4A18-8290-612FCE497BD5}" presName="linNode" presStyleCnt="0"/>
      <dgm:spPr/>
    </dgm:pt>
    <dgm:pt modelId="{41970108-C61B-496A-AD56-315A60E32379}" type="pres">
      <dgm:prSet presAssocID="{5BA5E86F-CBA0-4A18-8290-612FCE497BD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DD6F3A0-7C95-4E98-B708-5FBD52FF8467}" type="pres">
      <dgm:prSet presAssocID="{5BA5E86F-CBA0-4A18-8290-612FCE497BD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76A9209-268D-4E09-BAC7-31261468B579}" type="presOf" srcId="{FB842394-4EBF-42FC-999C-3E5375ECEF1B}" destId="{7DD6F3A0-7C95-4E98-B708-5FBD52FF8467}" srcOrd="0" destOrd="0" presId="urn:microsoft.com/office/officeart/2005/8/layout/vList5"/>
    <dgm:cxn modelId="{3A21053F-7432-4306-BB6A-8961D25AA92E}" srcId="{5BA5E86F-CBA0-4A18-8290-612FCE497BD5}" destId="{4FE3FAA0-B234-4F9E-98CE-02A589FFBD74}" srcOrd="1" destOrd="0" parTransId="{082DC6BB-C196-43E1-8085-5EC2E0D2F9BD}" sibTransId="{9303B30B-F10E-4D25-8CC8-AC9E32083E4B}"/>
    <dgm:cxn modelId="{99EB815F-42E1-48A0-96B1-2766C5A3F4C6}" type="presOf" srcId="{CD61F8BA-CB6D-480A-8349-5C0721246AF4}" destId="{BFB734DD-B473-4420-B3D8-50AF9ED11B69}" srcOrd="0" destOrd="0" presId="urn:microsoft.com/office/officeart/2005/8/layout/vList5"/>
    <dgm:cxn modelId="{CDD07551-50D0-4A03-B0F7-5F9393A54B5E}" srcId="{5BA5E86F-CBA0-4A18-8290-612FCE497BD5}" destId="{DBB49BEA-E111-4708-B6A7-4F1FCE08CA44}" srcOrd="2" destOrd="0" parTransId="{CB3D8B1E-B93C-4771-AD55-699256303A87}" sibTransId="{BC9EBA3A-C9AA-43DC-986A-E311D8596B80}"/>
    <dgm:cxn modelId="{B7FEB4A8-F7D5-4C20-A3E5-232C3E4AEA2F}" srcId="{5BA5E86F-CBA0-4A18-8290-612FCE497BD5}" destId="{FB842394-4EBF-42FC-999C-3E5375ECEF1B}" srcOrd="0" destOrd="0" parTransId="{F2C820F3-4D7F-4198-ACA0-B8C44D2FDADA}" sibTransId="{BC0B5DD6-4369-483A-B343-E3B80DD7F339}"/>
    <dgm:cxn modelId="{99B766B0-B7D2-46A8-B9CB-7DBA9D0CBAA3}" srcId="{CD61F8BA-CB6D-480A-8349-5C0721246AF4}" destId="{5BA5E86F-CBA0-4A18-8290-612FCE497BD5}" srcOrd="0" destOrd="0" parTransId="{D4CF1938-1409-42DA-8A4A-9D035B250C1E}" sibTransId="{83A82B1C-0377-4034-8109-F7B98BEA2E70}"/>
    <dgm:cxn modelId="{4B0DD7B3-298C-4D79-AA60-F13FC3AB3864}" type="presOf" srcId="{DBB49BEA-E111-4708-B6A7-4F1FCE08CA44}" destId="{7DD6F3A0-7C95-4E98-B708-5FBD52FF8467}" srcOrd="0" destOrd="2" presId="urn:microsoft.com/office/officeart/2005/8/layout/vList5"/>
    <dgm:cxn modelId="{F78E19D3-4D0E-4E84-931A-1BEE9568B6C8}" type="presOf" srcId="{4FE3FAA0-B234-4F9E-98CE-02A589FFBD74}" destId="{7DD6F3A0-7C95-4E98-B708-5FBD52FF8467}" srcOrd="0" destOrd="1" presId="urn:microsoft.com/office/officeart/2005/8/layout/vList5"/>
    <dgm:cxn modelId="{5CD2B7D6-ACA3-4DC4-A9CC-02D17C409849}" type="presOf" srcId="{5BA5E86F-CBA0-4A18-8290-612FCE497BD5}" destId="{41970108-C61B-496A-AD56-315A60E32379}" srcOrd="0" destOrd="0" presId="urn:microsoft.com/office/officeart/2005/8/layout/vList5"/>
    <dgm:cxn modelId="{9FB24A17-A994-43CA-9FFD-E88554D0ED9F}" type="presParOf" srcId="{BFB734DD-B473-4420-B3D8-50AF9ED11B69}" destId="{DEF4C6A1-0AC7-450B-BB41-2419023C1259}" srcOrd="0" destOrd="0" presId="urn:microsoft.com/office/officeart/2005/8/layout/vList5"/>
    <dgm:cxn modelId="{37C420DF-C0D3-4285-93C1-30EB81C1F7F0}" type="presParOf" srcId="{DEF4C6A1-0AC7-450B-BB41-2419023C1259}" destId="{41970108-C61B-496A-AD56-315A60E32379}" srcOrd="0" destOrd="0" presId="urn:microsoft.com/office/officeart/2005/8/layout/vList5"/>
    <dgm:cxn modelId="{742C3367-D77A-496B-9CC7-FD385373E73F}" type="presParOf" srcId="{DEF4C6A1-0AC7-450B-BB41-2419023C1259}" destId="{7DD6F3A0-7C95-4E98-B708-5FBD52FF84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D61F8BA-CB6D-480A-8349-5C0721246AF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5E86F-CBA0-4A18-8290-612FCE497BD5}">
      <dgm:prSet/>
      <dgm:spPr/>
      <dgm:t>
        <a:bodyPr/>
        <a:lstStyle/>
        <a:p>
          <a:r>
            <a:rPr lang="en-SG" b="1" dirty="0"/>
            <a:t>Top 3 factors that are important in predicting corporate bankruptcy</a:t>
          </a:r>
          <a:endParaRPr lang="en-US" dirty="0"/>
        </a:p>
      </dgm:t>
    </dgm:pt>
    <dgm:pt modelId="{D4CF1938-1409-42DA-8A4A-9D035B250C1E}" type="parTrans" cxnId="{99B766B0-B7D2-46A8-B9CB-7DBA9D0CBAA3}">
      <dgm:prSet/>
      <dgm:spPr/>
      <dgm:t>
        <a:bodyPr/>
        <a:lstStyle/>
        <a:p>
          <a:endParaRPr lang="en-US"/>
        </a:p>
      </dgm:t>
    </dgm:pt>
    <dgm:pt modelId="{83A82B1C-0377-4034-8109-F7B98BEA2E70}" type="sibTrans" cxnId="{99B766B0-B7D2-46A8-B9CB-7DBA9D0CBAA3}">
      <dgm:prSet/>
      <dgm:spPr/>
      <dgm:t>
        <a:bodyPr/>
        <a:lstStyle/>
        <a:p>
          <a:endParaRPr lang="en-US"/>
        </a:p>
      </dgm:t>
    </dgm:pt>
    <dgm:pt modelId="{FB842394-4EBF-42FC-999C-3E5375ECEF1B}">
      <dgm:prSet custT="1"/>
      <dgm:spPr/>
      <dgm:t>
        <a:bodyPr/>
        <a:lstStyle/>
        <a:p>
          <a:r>
            <a:rPr lang="en-SG" sz="2000" dirty="0"/>
            <a:t>Earnings per Share</a:t>
          </a:r>
          <a:endParaRPr lang="en-US" sz="2000" dirty="0"/>
        </a:p>
      </dgm:t>
    </dgm:pt>
    <dgm:pt modelId="{F2C820F3-4D7F-4198-ACA0-B8C44D2FDADA}" type="parTrans" cxnId="{B7FEB4A8-F7D5-4C20-A3E5-232C3E4AEA2F}">
      <dgm:prSet/>
      <dgm:spPr/>
      <dgm:t>
        <a:bodyPr/>
        <a:lstStyle/>
        <a:p>
          <a:endParaRPr lang="en-US"/>
        </a:p>
      </dgm:t>
    </dgm:pt>
    <dgm:pt modelId="{BC0B5DD6-4369-483A-B343-E3B80DD7F339}" type="sibTrans" cxnId="{B7FEB4A8-F7D5-4C20-A3E5-232C3E4AEA2F}">
      <dgm:prSet/>
      <dgm:spPr/>
      <dgm:t>
        <a:bodyPr/>
        <a:lstStyle/>
        <a:p>
          <a:endParaRPr lang="en-US"/>
        </a:p>
      </dgm:t>
    </dgm:pt>
    <dgm:pt modelId="{DBB49BEA-E111-4708-B6A7-4F1FCE08CA44}">
      <dgm:prSet custT="1"/>
      <dgm:spPr/>
      <dgm:t>
        <a:bodyPr/>
        <a:lstStyle/>
        <a:p>
          <a:r>
            <a:rPr lang="en-SG" sz="2000" dirty="0"/>
            <a:t>Debt Ratio</a:t>
          </a:r>
          <a:endParaRPr lang="en-US" sz="2000" dirty="0"/>
        </a:p>
      </dgm:t>
    </dgm:pt>
    <dgm:pt modelId="{CB3D8B1E-B93C-4771-AD55-699256303A87}" type="parTrans" cxnId="{CDD07551-50D0-4A03-B0F7-5F9393A54B5E}">
      <dgm:prSet/>
      <dgm:spPr/>
      <dgm:t>
        <a:bodyPr/>
        <a:lstStyle/>
        <a:p>
          <a:endParaRPr lang="en-US"/>
        </a:p>
      </dgm:t>
    </dgm:pt>
    <dgm:pt modelId="{BC9EBA3A-C9AA-43DC-986A-E311D8596B80}" type="sibTrans" cxnId="{CDD07551-50D0-4A03-B0F7-5F9393A54B5E}">
      <dgm:prSet/>
      <dgm:spPr/>
      <dgm:t>
        <a:bodyPr/>
        <a:lstStyle/>
        <a:p>
          <a:endParaRPr lang="en-US"/>
        </a:p>
      </dgm:t>
    </dgm:pt>
    <dgm:pt modelId="{C501DFB4-FF17-422B-8272-8ABB8507067D}">
      <dgm:prSet/>
      <dgm:spPr/>
      <dgm:t>
        <a:bodyPr/>
        <a:lstStyle/>
        <a:p>
          <a:r>
            <a:rPr lang="en-US" dirty="0"/>
            <a:t>Neural Network has higher accuracy but significantly lower recall</a:t>
          </a:r>
        </a:p>
      </dgm:t>
    </dgm:pt>
    <dgm:pt modelId="{58F5F9AD-8640-44E2-A9A4-38E08A12F516}" type="parTrans" cxnId="{88B6D4C1-9917-4978-B614-00A05C6A942C}">
      <dgm:prSet/>
      <dgm:spPr/>
      <dgm:t>
        <a:bodyPr/>
        <a:lstStyle/>
        <a:p>
          <a:endParaRPr lang="en-SG"/>
        </a:p>
      </dgm:t>
    </dgm:pt>
    <dgm:pt modelId="{B94D18FC-26B8-48B1-B019-8E140C292C00}" type="sibTrans" cxnId="{88B6D4C1-9917-4978-B614-00A05C6A942C}">
      <dgm:prSet/>
      <dgm:spPr/>
      <dgm:t>
        <a:bodyPr/>
        <a:lstStyle/>
        <a:p>
          <a:endParaRPr lang="en-SG"/>
        </a:p>
      </dgm:t>
    </dgm:pt>
    <dgm:pt modelId="{9ECF0267-EF48-47EE-A61E-461BD1826A70}">
      <dgm:prSet custT="1"/>
      <dgm:spPr/>
      <dgm:t>
        <a:bodyPr/>
        <a:lstStyle/>
        <a:p>
          <a:r>
            <a:rPr lang="en-SG" sz="2000" dirty="0"/>
            <a:t>DT able to assign misclassification cost</a:t>
          </a:r>
          <a:endParaRPr lang="en-US" sz="2000" dirty="0"/>
        </a:p>
      </dgm:t>
    </dgm:pt>
    <dgm:pt modelId="{10B94E01-4B83-4019-9CEE-4096921C1CD3}" type="parTrans" cxnId="{C6C565FF-2D70-4174-B2D7-4B74E7DD5191}">
      <dgm:prSet/>
      <dgm:spPr/>
      <dgm:t>
        <a:bodyPr/>
        <a:lstStyle/>
        <a:p>
          <a:endParaRPr lang="en-SG"/>
        </a:p>
      </dgm:t>
    </dgm:pt>
    <dgm:pt modelId="{A38854FB-0147-4B28-A262-13F864F43907}" type="sibTrans" cxnId="{C6C565FF-2D70-4174-B2D7-4B74E7DD5191}">
      <dgm:prSet/>
      <dgm:spPr/>
      <dgm:t>
        <a:bodyPr/>
        <a:lstStyle/>
        <a:p>
          <a:endParaRPr lang="en-SG"/>
        </a:p>
      </dgm:t>
    </dgm:pt>
    <dgm:pt modelId="{D39F77EB-1CA8-40E6-AB41-428EAB7E61E5}">
      <dgm:prSet custT="1"/>
      <dgm:spPr/>
      <dgm:t>
        <a:bodyPr/>
        <a:lstStyle/>
        <a:p>
          <a:r>
            <a:rPr lang="en-US" sz="2000" dirty="0"/>
            <a:t>NN unable to </a:t>
          </a:r>
          <a:r>
            <a:rPr lang="en-SG" sz="2000" dirty="0"/>
            <a:t>assign misclassification cost</a:t>
          </a:r>
          <a:endParaRPr lang="en-US" sz="2000" dirty="0"/>
        </a:p>
      </dgm:t>
    </dgm:pt>
    <dgm:pt modelId="{6D8AD4E5-87DD-4836-91AF-A6E328C9EBFA}" type="parTrans" cxnId="{9E8565A1-A051-4BF5-AD1C-1CFE86A389C4}">
      <dgm:prSet/>
      <dgm:spPr/>
      <dgm:t>
        <a:bodyPr/>
        <a:lstStyle/>
        <a:p>
          <a:endParaRPr lang="en-SG"/>
        </a:p>
      </dgm:t>
    </dgm:pt>
    <dgm:pt modelId="{A5A6FF3A-95CE-4BE3-9D23-0F1CC2DB53CD}" type="sibTrans" cxnId="{9E8565A1-A051-4BF5-AD1C-1CFE86A389C4}">
      <dgm:prSet/>
      <dgm:spPr/>
      <dgm:t>
        <a:bodyPr/>
        <a:lstStyle/>
        <a:p>
          <a:endParaRPr lang="en-SG"/>
        </a:p>
      </dgm:t>
    </dgm:pt>
    <dgm:pt modelId="{4FE3FAA0-B234-4F9E-98CE-02A589FFBD74}">
      <dgm:prSet custT="1"/>
      <dgm:spPr/>
      <dgm:t>
        <a:bodyPr/>
        <a:lstStyle/>
        <a:p>
          <a:r>
            <a:rPr lang="en-US" sz="2000" dirty="0"/>
            <a:t>Operating Cash Flow per Share</a:t>
          </a:r>
        </a:p>
      </dgm:t>
    </dgm:pt>
    <dgm:pt modelId="{082DC6BB-C196-43E1-8085-5EC2E0D2F9BD}" type="parTrans" cxnId="{3A21053F-7432-4306-BB6A-8961D25AA92E}">
      <dgm:prSet/>
      <dgm:spPr/>
      <dgm:t>
        <a:bodyPr/>
        <a:lstStyle/>
        <a:p>
          <a:endParaRPr lang="en-SG"/>
        </a:p>
      </dgm:t>
    </dgm:pt>
    <dgm:pt modelId="{9303B30B-F10E-4D25-8CC8-AC9E32083E4B}" type="sibTrans" cxnId="{3A21053F-7432-4306-BB6A-8961D25AA92E}">
      <dgm:prSet/>
      <dgm:spPr/>
      <dgm:t>
        <a:bodyPr/>
        <a:lstStyle/>
        <a:p>
          <a:endParaRPr lang="en-SG"/>
        </a:p>
      </dgm:t>
    </dgm:pt>
    <dgm:pt modelId="{8B85A132-05A0-4675-AB37-CE76B9370A44}">
      <dgm:prSet/>
      <dgm:spPr/>
      <dgm:t>
        <a:bodyPr/>
        <a:lstStyle/>
        <a:p>
          <a:r>
            <a:rPr lang="en-SG" b="1" dirty="0"/>
            <a:t>DT is most optimal for this use case</a:t>
          </a:r>
          <a:endParaRPr lang="en-US" dirty="0"/>
        </a:p>
      </dgm:t>
    </dgm:pt>
    <dgm:pt modelId="{07BCB095-CD8A-4CA7-868E-EABDB218EFCE}" type="sibTrans" cxnId="{84C61425-E611-4E99-B0DB-44FCD9E6F41B}">
      <dgm:prSet/>
      <dgm:spPr/>
      <dgm:t>
        <a:bodyPr/>
        <a:lstStyle/>
        <a:p>
          <a:endParaRPr lang="en-US"/>
        </a:p>
      </dgm:t>
    </dgm:pt>
    <dgm:pt modelId="{77BFE622-DF28-4C08-A21E-EF298F181166}" type="parTrans" cxnId="{84C61425-E611-4E99-B0DB-44FCD9E6F41B}">
      <dgm:prSet/>
      <dgm:spPr/>
      <dgm:t>
        <a:bodyPr/>
        <a:lstStyle/>
        <a:p>
          <a:endParaRPr lang="en-US"/>
        </a:p>
      </dgm:t>
    </dgm:pt>
    <dgm:pt modelId="{4C014CA0-4F15-45FD-9554-BCBF5775D305}">
      <dgm:prSet custT="1"/>
      <dgm:spPr/>
      <dgm:t>
        <a:bodyPr/>
        <a:lstStyle/>
        <a:p>
          <a:r>
            <a:rPr lang="en-SG" sz="2000" dirty="0"/>
            <a:t>Less frequent occurrence of False Negative cases </a:t>
          </a:r>
          <a:endParaRPr lang="en-US" sz="2000" dirty="0"/>
        </a:p>
      </dgm:t>
    </dgm:pt>
    <dgm:pt modelId="{8AC8C457-178A-4B76-A04A-441089A23AB6}" type="sibTrans" cxnId="{E4BDF0F2-F6FE-4E6B-AD6D-718FBFB864F9}">
      <dgm:prSet/>
      <dgm:spPr/>
      <dgm:t>
        <a:bodyPr/>
        <a:lstStyle/>
        <a:p>
          <a:endParaRPr lang="en-US"/>
        </a:p>
      </dgm:t>
    </dgm:pt>
    <dgm:pt modelId="{D24E8232-1B96-4254-83D9-F251C1A283B8}" type="parTrans" cxnId="{E4BDF0F2-F6FE-4E6B-AD6D-718FBFB864F9}">
      <dgm:prSet/>
      <dgm:spPr/>
      <dgm:t>
        <a:bodyPr/>
        <a:lstStyle/>
        <a:p>
          <a:endParaRPr lang="en-US"/>
        </a:p>
      </dgm:t>
    </dgm:pt>
    <dgm:pt modelId="{BFB734DD-B473-4420-B3D8-50AF9ED11B69}" type="pres">
      <dgm:prSet presAssocID="{CD61F8BA-CB6D-480A-8349-5C0721246AF4}" presName="Name0" presStyleCnt="0">
        <dgm:presLayoutVars>
          <dgm:dir/>
          <dgm:animLvl val="lvl"/>
          <dgm:resizeHandles val="exact"/>
        </dgm:presLayoutVars>
      </dgm:prSet>
      <dgm:spPr/>
    </dgm:pt>
    <dgm:pt modelId="{E9790E60-E805-4F8E-8ACE-648FDC0C8244}" type="pres">
      <dgm:prSet presAssocID="{8B85A132-05A0-4675-AB37-CE76B9370A44}" presName="linNode" presStyleCnt="0"/>
      <dgm:spPr/>
    </dgm:pt>
    <dgm:pt modelId="{F6F08784-86BE-43F1-854B-182C22B6B747}" type="pres">
      <dgm:prSet presAssocID="{8B85A132-05A0-4675-AB37-CE76B9370A4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DDAAD54-4F71-4963-898C-EB6A7B0B4D69}" type="pres">
      <dgm:prSet presAssocID="{8B85A132-05A0-4675-AB37-CE76B9370A44}" presName="descendantText" presStyleLbl="alignAccFollowNode1" presStyleIdx="0" presStyleCnt="3">
        <dgm:presLayoutVars>
          <dgm:bulletEnabled val="1"/>
        </dgm:presLayoutVars>
      </dgm:prSet>
      <dgm:spPr/>
    </dgm:pt>
    <dgm:pt modelId="{D48F8171-82E3-4F9E-AE76-E7D319E2703E}" type="pres">
      <dgm:prSet presAssocID="{07BCB095-CD8A-4CA7-868E-EABDB218EFCE}" presName="sp" presStyleCnt="0"/>
      <dgm:spPr/>
    </dgm:pt>
    <dgm:pt modelId="{F64B9D7A-5391-4ED1-8DEF-1E0505AAE881}" type="pres">
      <dgm:prSet presAssocID="{C501DFB4-FF17-422B-8272-8ABB8507067D}" presName="linNode" presStyleCnt="0"/>
      <dgm:spPr/>
    </dgm:pt>
    <dgm:pt modelId="{98E9D203-1894-4671-AE8E-2545CBD3BE32}" type="pres">
      <dgm:prSet presAssocID="{C501DFB4-FF17-422B-8272-8ABB850706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9433E5A-E750-4A5D-90D4-67E7A177CF4E}" type="pres">
      <dgm:prSet presAssocID="{C501DFB4-FF17-422B-8272-8ABB8507067D}" presName="descendantText" presStyleLbl="alignAccFollowNode1" presStyleIdx="1" presStyleCnt="3">
        <dgm:presLayoutVars>
          <dgm:bulletEnabled val="1"/>
        </dgm:presLayoutVars>
      </dgm:prSet>
      <dgm:spPr/>
    </dgm:pt>
    <dgm:pt modelId="{4E937204-EFC7-44FF-B1B9-3349C4458000}" type="pres">
      <dgm:prSet presAssocID="{B94D18FC-26B8-48B1-B019-8E140C292C00}" presName="sp" presStyleCnt="0"/>
      <dgm:spPr/>
    </dgm:pt>
    <dgm:pt modelId="{DEF4C6A1-0AC7-450B-BB41-2419023C1259}" type="pres">
      <dgm:prSet presAssocID="{5BA5E86F-CBA0-4A18-8290-612FCE497BD5}" presName="linNode" presStyleCnt="0"/>
      <dgm:spPr/>
    </dgm:pt>
    <dgm:pt modelId="{41970108-C61B-496A-AD56-315A60E32379}" type="pres">
      <dgm:prSet presAssocID="{5BA5E86F-CBA0-4A18-8290-612FCE497B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DD6F3A0-7C95-4E98-B708-5FBD52FF8467}" type="pres">
      <dgm:prSet presAssocID="{5BA5E86F-CBA0-4A18-8290-612FCE497BD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76A9209-268D-4E09-BAC7-31261468B579}" type="presOf" srcId="{FB842394-4EBF-42FC-999C-3E5375ECEF1B}" destId="{7DD6F3A0-7C95-4E98-B708-5FBD52FF8467}" srcOrd="0" destOrd="0" presId="urn:microsoft.com/office/officeart/2005/8/layout/vList5"/>
    <dgm:cxn modelId="{46B77420-E40B-4DD8-9A52-8573A988FEFD}" type="presOf" srcId="{9ECF0267-EF48-47EE-A61E-461BD1826A70}" destId="{89433E5A-E750-4A5D-90D4-67E7A177CF4E}" srcOrd="0" destOrd="0" presId="urn:microsoft.com/office/officeart/2005/8/layout/vList5"/>
    <dgm:cxn modelId="{84C61425-E611-4E99-B0DB-44FCD9E6F41B}" srcId="{CD61F8BA-CB6D-480A-8349-5C0721246AF4}" destId="{8B85A132-05A0-4675-AB37-CE76B9370A44}" srcOrd="0" destOrd="0" parTransId="{77BFE622-DF28-4C08-A21E-EF298F181166}" sibTransId="{07BCB095-CD8A-4CA7-868E-EABDB218EFCE}"/>
    <dgm:cxn modelId="{74D67438-BFBD-403A-BB63-DFAA5F63C52D}" type="presOf" srcId="{4C014CA0-4F15-45FD-9554-BCBF5775D305}" destId="{5DDAAD54-4F71-4963-898C-EB6A7B0B4D69}" srcOrd="0" destOrd="0" presId="urn:microsoft.com/office/officeart/2005/8/layout/vList5"/>
    <dgm:cxn modelId="{3A21053F-7432-4306-BB6A-8961D25AA92E}" srcId="{5BA5E86F-CBA0-4A18-8290-612FCE497BD5}" destId="{4FE3FAA0-B234-4F9E-98CE-02A589FFBD74}" srcOrd="1" destOrd="0" parTransId="{082DC6BB-C196-43E1-8085-5EC2E0D2F9BD}" sibTransId="{9303B30B-F10E-4D25-8CC8-AC9E32083E4B}"/>
    <dgm:cxn modelId="{99EB815F-42E1-48A0-96B1-2766C5A3F4C6}" type="presOf" srcId="{CD61F8BA-CB6D-480A-8349-5C0721246AF4}" destId="{BFB734DD-B473-4420-B3D8-50AF9ED11B69}" srcOrd="0" destOrd="0" presId="urn:microsoft.com/office/officeart/2005/8/layout/vList5"/>
    <dgm:cxn modelId="{40E6474E-82F6-4AC8-922D-313F1BE4479F}" type="presOf" srcId="{C501DFB4-FF17-422B-8272-8ABB8507067D}" destId="{98E9D203-1894-4671-AE8E-2545CBD3BE32}" srcOrd="0" destOrd="0" presId="urn:microsoft.com/office/officeart/2005/8/layout/vList5"/>
    <dgm:cxn modelId="{21CA934F-56EA-43B9-9FF0-86717412A38A}" type="presOf" srcId="{D39F77EB-1CA8-40E6-AB41-428EAB7E61E5}" destId="{89433E5A-E750-4A5D-90D4-67E7A177CF4E}" srcOrd="0" destOrd="1" presId="urn:microsoft.com/office/officeart/2005/8/layout/vList5"/>
    <dgm:cxn modelId="{CDD07551-50D0-4A03-B0F7-5F9393A54B5E}" srcId="{5BA5E86F-CBA0-4A18-8290-612FCE497BD5}" destId="{DBB49BEA-E111-4708-B6A7-4F1FCE08CA44}" srcOrd="2" destOrd="0" parTransId="{CB3D8B1E-B93C-4771-AD55-699256303A87}" sibTransId="{BC9EBA3A-C9AA-43DC-986A-E311D8596B80}"/>
    <dgm:cxn modelId="{9E8565A1-A051-4BF5-AD1C-1CFE86A389C4}" srcId="{C501DFB4-FF17-422B-8272-8ABB8507067D}" destId="{D39F77EB-1CA8-40E6-AB41-428EAB7E61E5}" srcOrd="1" destOrd="0" parTransId="{6D8AD4E5-87DD-4836-91AF-A6E328C9EBFA}" sibTransId="{A5A6FF3A-95CE-4BE3-9D23-0F1CC2DB53CD}"/>
    <dgm:cxn modelId="{B7FEB4A8-F7D5-4C20-A3E5-232C3E4AEA2F}" srcId="{5BA5E86F-CBA0-4A18-8290-612FCE497BD5}" destId="{FB842394-4EBF-42FC-999C-3E5375ECEF1B}" srcOrd="0" destOrd="0" parTransId="{F2C820F3-4D7F-4198-ACA0-B8C44D2FDADA}" sibTransId="{BC0B5DD6-4369-483A-B343-E3B80DD7F339}"/>
    <dgm:cxn modelId="{99B766B0-B7D2-46A8-B9CB-7DBA9D0CBAA3}" srcId="{CD61F8BA-CB6D-480A-8349-5C0721246AF4}" destId="{5BA5E86F-CBA0-4A18-8290-612FCE497BD5}" srcOrd="2" destOrd="0" parTransId="{D4CF1938-1409-42DA-8A4A-9D035B250C1E}" sibTransId="{83A82B1C-0377-4034-8109-F7B98BEA2E70}"/>
    <dgm:cxn modelId="{4B0DD7B3-298C-4D79-AA60-F13FC3AB3864}" type="presOf" srcId="{DBB49BEA-E111-4708-B6A7-4F1FCE08CA44}" destId="{7DD6F3A0-7C95-4E98-B708-5FBD52FF8467}" srcOrd="0" destOrd="2" presId="urn:microsoft.com/office/officeart/2005/8/layout/vList5"/>
    <dgm:cxn modelId="{88B6D4C1-9917-4978-B614-00A05C6A942C}" srcId="{CD61F8BA-CB6D-480A-8349-5C0721246AF4}" destId="{C501DFB4-FF17-422B-8272-8ABB8507067D}" srcOrd="1" destOrd="0" parTransId="{58F5F9AD-8640-44E2-A9A4-38E08A12F516}" sibTransId="{B94D18FC-26B8-48B1-B019-8E140C292C00}"/>
    <dgm:cxn modelId="{BC9E5CCE-1EC9-4DD3-90BA-D4B94B0AF4CD}" type="presOf" srcId="{8B85A132-05A0-4675-AB37-CE76B9370A44}" destId="{F6F08784-86BE-43F1-854B-182C22B6B747}" srcOrd="0" destOrd="0" presId="urn:microsoft.com/office/officeart/2005/8/layout/vList5"/>
    <dgm:cxn modelId="{F78E19D3-4D0E-4E84-931A-1BEE9568B6C8}" type="presOf" srcId="{4FE3FAA0-B234-4F9E-98CE-02A589FFBD74}" destId="{7DD6F3A0-7C95-4E98-B708-5FBD52FF8467}" srcOrd="0" destOrd="1" presId="urn:microsoft.com/office/officeart/2005/8/layout/vList5"/>
    <dgm:cxn modelId="{5CD2B7D6-ACA3-4DC4-A9CC-02D17C409849}" type="presOf" srcId="{5BA5E86F-CBA0-4A18-8290-612FCE497BD5}" destId="{41970108-C61B-496A-AD56-315A60E32379}" srcOrd="0" destOrd="0" presId="urn:microsoft.com/office/officeart/2005/8/layout/vList5"/>
    <dgm:cxn modelId="{E4BDF0F2-F6FE-4E6B-AD6D-718FBFB864F9}" srcId="{8B85A132-05A0-4675-AB37-CE76B9370A44}" destId="{4C014CA0-4F15-45FD-9554-BCBF5775D305}" srcOrd="0" destOrd="0" parTransId="{D24E8232-1B96-4254-83D9-F251C1A283B8}" sibTransId="{8AC8C457-178A-4B76-A04A-441089A23AB6}"/>
    <dgm:cxn modelId="{C6C565FF-2D70-4174-B2D7-4B74E7DD5191}" srcId="{C501DFB4-FF17-422B-8272-8ABB8507067D}" destId="{9ECF0267-EF48-47EE-A61E-461BD1826A70}" srcOrd="0" destOrd="0" parTransId="{10B94E01-4B83-4019-9CEE-4096921C1CD3}" sibTransId="{A38854FB-0147-4B28-A262-13F864F43907}"/>
    <dgm:cxn modelId="{F5323C3C-A73A-49E2-A392-851C850DE3F9}" type="presParOf" srcId="{BFB734DD-B473-4420-B3D8-50AF9ED11B69}" destId="{E9790E60-E805-4F8E-8ACE-648FDC0C8244}" srcOrd="0" destOrd="0" presId="urn:microsoft.com/office/officeart/2005/8/layout/vList5"/>
    <dgm:cxn modelId="{13EDBCCD-63C9-4BBB-9DE9-3FF046177892}" type="presParOf" srcId="{E9790E60-E805-4F8E-8ACE-648FDC0C8244}" destId="{F6F08784-86BE-43F1-854B-182C22B6B747}" srcOrd="0" destOrd="0" presId="urn:microsoft.com/office/officeart/2005/8/layout/vList5"/>
    <dgm:cxn modelId="{19BF4103-C88D-4F01-9747-9FBCE61EB29E}" type="presParOf" srcId="{E9790E60-E805-4F8E-8ACE-648FDC0C8244}" destId="{5DDAAD54-4F71-4963-898C-EB6A7B0B4D69}" srcOrd="1" destOrd="0" presId="urn:microsoft.com/office/officeart/2005/8/layout/vList5"/>
    <dgm:cxn modelId="{093B8FE4-9FA2-4406-BEC5-0DEF4D2520AC}" type="presParOf" srcId="{BFB734DD-B473-4420-B3D8-50AF9ED11B69}" destId="{D48F8171-82E3-4F9E-AE76-E7D319E2703E}" srcOrd="1" destOrd="0" presId="urn:microsoft.com/office/officeart/2005/8/layout/vList5"/>
    <dgm:cxn modelId="{6697C4FE-6AE6-4837-95E7-2C32DB0E3BAE}" type="presParOf" srcId="{BFB734DD-B473-4420-B3D8-50AF9ED11B69}" destId="{F64B9D7A-5391-4ED1-8DEF-1E0505AAE881}" srcOrd="2" destOrd="0" presId="urn:microsoft.com/office/officeart/2005/8/layout/vList5"/>
    <dgm:cxn modelId="{00DA8F58-3B67-48FD-9948-3B67BB2283F9}" type="presParOf" srcId="{F64B9D7A-5391-4ED1-8DEF-1E0505AAE881}" destId="{98E9D203-1894-4671-AE8E-2545CBD3BE32}" srcOrd="0" destOrd="0" presId="urn:microsoft.com/office/officeart/2005/8/layout/vList5"/>
    <dgm:cxn modelId="{99FBE058-40B8-4112-843F-DD37B84E5E44}" type="presParOf" srcId="{F64B9D7A-5391-4ED1-8DEF-1E0505AAE881}" destId="{89433E5A-E750-4A5D-90D4-67E7A177CF4E}" srcOrd="1" destOrd="0" presId="urn:microsoft.com/office/officeart/2005/8/layout/vList5"/>
    <dgm:cxn modelId="{8D71C055-A37F-410B-95F4-7BEE7E32666F}" type="presParOf" srcId="{BFB734DD-B473-4420-B3D8-50AF9ED11B69}" destId="{4E937204-EFC7-44FF-B1B9-3349C4458000}" srcOrd="3" destOrd="0" presId="urn:microsoft.com/office/officeart/2005/8/layout/vList5"/>
    <dgm:cxn modelId="{9FB24A17-A994-43CA-9FFD-E88554D0ED9F}" type="presParOf" srcId="{BFB734DD-B473-4420-B3D8-50AF9ED11B69}" destId="{DEF4C6A1-0AC7-450B-BB41-2419023C1259}" srcOrd="4" destOrd="0" presId="urn:microsoft.com/office/officeart/2005/8/layout/vList5"/>
    <dgm:cxn modelId="{37C420DF-C0D3-4285-93C1-30EB81C1F7F0}" type="presParOf" srcId="{DEF4C6A1-0AC7-450B-BB41-2419023C1259}" destId="{41970108-C61B-496A-AD56-315A60E32379}" srcOrd="0" destOrd="0" presId="urn:microsoft.com/office/officeart/2005/8/layout/vList5"/>
    <dgm:cxn modelId="{742C3367-D77A-496B-9CC7-FD385373E73F}" type="presParOf" srcId="{DEF4C6A1-0AC7-450B-BB41-2419023C1259}" destId="{7DD6F3A0-7C95-4E98-B708-5FBD52FF84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EE589-F551-4179-886D-AB8FD8A259AC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BEA1FE04-5B74-4992-B199-E528B513CAA9}">
      <dgm:prSet phldrT="[Text]" custT="1"/>
      <dgm:spPr/>
      <dgm:t>
        <a:bodyPr/>
        <a:lstStyle/>
        <a:p>
          <a:r>
            <a:rPr lang="en-SG" sz="3200" dirty="0"/>
            <a:t>Who does it affect?</a:t>
          </a:r>
        </a:p>
      </dgm:t>
    </dgm:pt>
    <dgm:pt modelId="{DDD09C45-294B-4714-BED7-CCCACDDBFE15}" type="parTrans" cxnId="{26A79260-46CF-4174-A8AD-D1C0B108B05D}">
      <dgm:prSet/>
      <dgm:spPr/>
      <dgm:t>
        <a:bodyPr/>
        <a:lstStyle/>
        <a:p>
          <a:endParaRPr lang="en-SG"/>
        </a:p>
      </dgm:t>
    </dgm:pt>
    <dgm:pt modelId="{E6656D78-FB3D-4A81-9D52-DE544500DC3D}" type="sibTrans" cxnId="{26A79260-46CF-4174-A8AD-D1C0B108B05D}">
      <dgm:prSet/>
      <dgm:spPr/>
      <dgm:t>
        <a:bodyPr/>
        <a:lstStyle/>
        <a:p>
          <a:endParaRPr lang="en-SG"/>
        </a:p>
      </dgm:t>
    </dgm:pt>
    <dgm:pt modelId="{EF51C7D1-A5C2-4C92-8AAC-C8C71CBCCA7F}">
      <dgm:prSet phldrT="[Text]" custT="1"/>
      <dgm:spPr/>
      <dgm:t>
        <a:bodyPr/>
        <a:lstStyle/>
        <a:p>
          <a:r>
            <a:rPr lang="en-SG" sz="1800" dirty="0"/>
            <a:t>Shareholders</a:t>
          </a:r>
        </a:p>
      </dgm:t>
    </dgm:pt>
    <dgm:pt modelId="{433EE9DF-16C9-46AB-9147-9890509D9507}" type="parTrans" cxnId="{BF2952E4-DDCE-468B-93F3-01C9DF27AB04}">
      <dgm:prSet/>
      <dgm:spPr/>
      <dgm:t>
        <a:bodyPr/>
        <a:lstStyle/>
        <a:p>
          <a:endParaRPr lang="en-SG"/>
        </a:p>
      </dgm:t>
    </dgm:pt>
    <dgm:pt modelId="{6C050697-27B2-4A1F-A478-1D2B579738A0}" type="sibTrans" cxnId="{BF2952E4-DDCE-468B-93F3-01C9DF27AB04}">
      <dgm:prSet/>
      <dgm:spPr/>
      <dgm:t>
        <a:bodyPr/>
        <a:lstStyle/>
        <a:p>
          <a:endParaRPr lang="en-SG"/>
        </a:p>
      </dgm:t>
    </dgm:pt>
    <dgm:pt modelId="{AA22E553-C345-4D77-8C02-A450261A1DBC}">
      <dgm:prSet custT="1"/>
      <dgm:spPr/>
      <dgm:t>
        <a:bodyPr/>
        <a:lstStyle/>
        <a:p>
          <a:r>
            <a:rPr lang="en-SG" sz="1800" dirty="0"/>
            <a:t>Economy</a:t>
          </a:r>
        </a:p>
      </dgm:t>
    </dgm:pt>
    <dgm:pt modelId="{F8995DD4-E839-4D9C-B5B4-0C8E73BF1A4B}" type="parTrans" cxnId="{AA30F86F-CF6E-42A4-8312-AA83DEF8D164}">
      <dgm:prSet/>
      <dgm:spPr/>
      <dgm:t>
        <a:bodyPr/>
        <a:lstStyle/>
        <a:p>
          <a:endParaRPr lang="en-SG"/>
        </a:p>
      </dgm:t>
    </dgm:pt>
    <dgm:pt modelId="{882A2671-C32F-4F48-8E7A-242E1AF8A53B}" type="sibTrans" cxnId="{AA30F86F-CF6E-42A4-8312-AA83DEF8D164}">
      <dgm:prSet/>
      <dgm:spPr/>
      <dgm:t>
        <a:bodyPr/>
        <a:lstStyle/>
        <a:p>
          <a:endParaRPr lang="en-SG"/>
        </a:p>
      </dgm:t>
    </dgm:pt>
    <dgm:pt modelId="{7FAA0FB4-71D3-4413-96FE-6EC90E35EEC9}">
      <dgm:prSet custT="1"/>
      <dgm:spPr/>
      <dgm:t>
        <a:bodyPr/>
        <a:lstStyle/>
        <a:p>
          <a:r>
            <a:rPr lang="en-SG" sz="1800" dirty="0"/>
            <a:t>Creditors</a:t>
          </a:r>
        </a:p>
      </dgm:t>
    </dgm:pt>
    <dgm:pt modelId="{C84C1AEE-8520-4B1D-80BB-F73595A5F99C}" type="sibTrans" cxnId="{61E14DBB-EB31-4674-9784-846AE9F95507}">
      <dgm:prSet/>
      <dgm:spPr/>
      <dgm:t>
        <a:bodyPr/>
        <a:lstStyle/>
        <a:p>
          <a:endParaRPr lang="en-SG"/>
        </a:p>
      </dgm:t>
    </dgm:pt>
    <dgm:pt modelId="{DED81DB7-5A8A-4266-BC4E-A6BB977BE110}" type="parTrans" cxnId="{61E14DBB-EB31-4674-9784-846AE9F95507}">
      <dgm:prSet/>
      <dgm:spPr/>
      <dgm:t>
        <a:bodyPr/>
        <a:lstStyle/>
        <a:p>
          <a:endParaRPr lang="en-SG"/>
        </a:p>
      </dgm:t>
    </dgm:pt>
    <dgm:pt modelId="{9767A501-2A32-4135-BC73-73D4F1B04E99}" type="pres">
      <dgm:prSet presAssocID="{B63EE589-F551-4179-886D-AB8FD8A259AC}" presName="Name0" presStyleCnt="0">
        <dgm:presLayoutVars>
          <dgm:dir/>
          <dgm:animLvl val="lvl"/>
          <dgm:resizeHandles/>
        </dgm:presLayoutVars>
      </dgm:prSet>
      <dgm:spPr/>
    </dgm:pt>
    <dgm:pt modelId="{02F11D6D-A58B-4E91-AFFB-6592D1BA670B}" type="pres">
      <dgm:prSet presAssocID="{BEA1FE04-5B74-4992-B199-E528B513CAA9}" presName="linNode" presStyleCnt="0"/>
      <dgm:spPr/>
    </dgm:pt>
    <dgm:pt modelId="{9862F6C2-FE2B-4190-86F3-0D6196914D45}" type="pres">
      <dgm:prSet presAssocID="{BEA1FE04-5B74-4992-B199-E528B513CAA9}" presName="parentShp" presStyleLbl="node1" presStyleIdx="0" presStyleCnt="1">
        <dgm:presLayoutVars>
          <dgm:bulletEnabled val="1"/>
        </dgm:presLayoutVars>
      </dgm:prSet>
      <dgm:spPr/>
    </dgm:pt>
    <dgm:pt modelId="{C3DF0C70-DD6E-4BC9-AEB0-ADEC6D6BA6CB}" type="pres">
      <dgm:prSet presAssocID="{BEA1FE04-5B74-4992-B199-E528B513CAA9}" presName="childShp" presStyleLbl="bgAccFollowNode1" presStyleIdx="0" presStyleCnt="1" custScaleY="114746">
        <dgm:presLayoutVars>
          <dgm:bulletEnabled val="1"/>
        </dgm:presLayoutVars>
      </dgm:prSet>
      <dgm:spPr/>
    </dgm:pt>
  </dgm:ptLst>
  <dgm:cxnLst>
    <dgm:cxn modelId="{C26DBD1B-49DF-49FB-A4F9-E7E0F08BDB57}" type="presOf" srcId="{AA22E553-C345-4D77-8C02-A450261A1DBC}" destId="{C3DF0C70-DD6E-4BC9-AEB0-ADEC6D6BA6CB}" srcOrd="0" destOrd="2" presId="urn:microsoft.com/office/officeart/2005/8/layout/vList6"/>
    <dgm:cxn modelId="{2BEBAC2B-F18F-4513-8F33-F8727AE845FD}" type="presOf" srcId="{EF51C7D1-A5C2-4C92-8AAC-C8C71CBCCA7F}" destId="{C3DF0C70-DD6E-4BC9-AEB0-ADEC6D6BA6CB}" srcOrd="0" destOrd="0" presId="urn:microsoft.com/office/officeart/2005/8/layout/vList6"/>
    <dgm:cxn modelId="{26A79260-46CF-4174-A8AD-D1C0B108B05D}" srcId="{B63EE589-F551-4179-886D-AB8FD8A259AC}" destId="{BEA1FE04-5B74-4992-B199-E528B513CAA9}" srcOrd="0" destOrd="0" parTransId="{DDD09C45-294B-4714-BED7-CCCACDDBFE15}" sibTransId="{E6656D78-FB3D-4A81-9D52-DE544500DC3D}"/>
    <dgm:cxn modelId="{1AC54F65-9699-4A10-B168-77B97AD0A0F1}" type="presOf" srcId="{BEA1FE04-5B74-4992-B199-E528B513CAA9}" destId="{9862F6C2-FE2B-4190-86F3-0D6196914D45}" srcOrd="0" destOrd="0" presId="urn:microsoft.com/office/officeart/2005/8/layout/vList6"/>
    <dgm:cxn modelId="{AA30F86F-CF6E-42A4-8312-AA83DEF8D164}" srcId="{BEA1FE04-5B74-4992-B199-E528B513CAA9}" destId="{AA22E553-C345-4D77-8C02-A450261A1DBC}" srcOrd="2" destOrd="0" parTransId="{F8995DD4-E839-4D9C-B5B4-0C8E73BF1A4B}" sibTransId="{882A2671-C32F-4F48-8E7A-242E1AF8A53B}"/>
    <dgm:cxn modelId="{94A471B0-02B1-4056-9DA8-D53F2EAE919F}" type="presOf" srcId="{7FAA0FB4-71D3-4413-96FE-6EC90E35EEC9}" destId="{C3DF0C70-DD6E-4BC9-AEB0-ADEC6D6BA6CB}" srcOrd="0" destOrd="1" presId="urn:microsoft.com/office/officeart/2005/8/layout/vList6"/>
    <dgm:cxn modelId="{17B4A5B6-0996-4255-BECA-67F17FAC87C9}" type="presOf" srcId="{B63EE589-F551-4179-886D-AB8FD8A259AC}" destId="{9767A501-2A32-4135-BC73-73D4F1B04E99}" srcOrd="0" destOrd="0" presId="urn:microsoft.com/office/officeart/2005/8/layout/vList6"/>
    <dgm:cxn modelId="{61E14DBB-EB31-4674-9784-846AE9F95507}" srcId="{BEA1FE04-5B74-4992-B199-E528B513CAA9}" destId="{7FAA0FB4-71D3-4413-96FE-6EC90E35EEC9}" srcOrd="1" destOrd="0" parTransId="{DED81DB7-5A8A-4266-BC4E-A6BB977BE110}" sibTransId="{C84C1AEE-8520-4B1D-80BB-F73595A5F99C}"/>
    <dgm:cxn modelId="{BF2952E4-DDCE-468B-93F3-01C9DF27AB04}" srcId="{BEA1FE04-5B74-4992-B199-E528B513CAA9}" destId="{EF51C7D1-A5C2-4C92-8AAC-C8C71CBCCA7F}" srcOrd="0" destOrd="0" parTransId="{433EE9DF-16C9-46AB-9147-9890509D9507}" sibTransId="{6C050697-27B2-4A1F-A478-1D2B579738A0}"/>
    <dgm:cxn modelId="{1C899F67-F171-4782-BBF1-D83303458D91}" type="presParOf" srcId="{9767A501-2A32-4135-BC73-73D4F1B04E99}" destId="{02F11D6D-A58B-4E91-AFFB-6592D1BA670B}" srcOrd="0" destOrd="0" presId="urn:microsoft.com/office/officeart/2005/8/layout/vList6"/>
    <dgm:cxn modelId="{FAF9B690-C162-43AD-8D1B-56A0BE8B0719}" type="presParOf" srcId="{02F11D6D-A58B-4E91-AFFB-6592D1BA670B}" destId="{9862F6C2-FE2B-4190-86F3-0D6196914D45}" srcOrd="0" destOrd="0" presId="urn:microsoft.com/office/officeart/2005/8/layout/vList6"/>
    <dgm:cxn modelId="{6AD3A01D-F374-4C28-9D30-BF9ABD3F4122}" type="presParOf" srcId="{02F11D6D-A58B-4E91-AFFB-6592D1BA670B}" destId="{C3DF0C70-DD6E-4BC9-AEB0-ADEC6D6BA6C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3EE589-F551-4179-886D-AB8FD8A259AC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E0791273-EAC2-49D5-BFE2-B8E30A9CF901}">
      <dgm:prSet custT="1"/>
      <dgm:spPr/>
      <dgm:t>
        <a:bodyPr/>
        <a:lstStyle/>
        <a:p>
          <a:r>
            <a:rPr lang="en-SG" sz="3200" dirty="0"/>
            <a:t>How does it affect?</a:t>
          </a:r>
        </a:p>
      </dgm:t>
    </dgm:pt>
    <dgm:pt modelId="{282699E4-23E4-46BA-80DB-E3E41CA180A5}" type="parTrans" cxnId="{1BAE53F5-64CA-4E6D-9B9C-EABD611C1140}">
      <dgm:prSet/>
      <dgm:spPr/>
      <dgm:t>
        <a:bodyPr/>
        <a:lstStyle/>
        <a:p>
          <a:endParaRPr lang="en-SG"/>
        </a:p>
      </dgm:t>
    </dgm:pt>
    <dgm:pt modelId="{0CC972EA-E4CF-49DD-AFF5-A30CE8818A08}" type="sibTrans" cxnId="{1BAE53F5-64CA-4E6D-9B9C-EABD611C1140}">
      <dgm:prSet/>
      <dgm:spPr/>
      <dgm:t>
        <a:bodyPr/>
        <a:lstStyle/>
        <a:p>
          <a:endParaRPr lang="en-SG"/>
        </a:p>
      </dgm:t>
    </dgm:pt>
    <dgm:pt modelId="{DE1F44A6-4CC2-4CA0-878E-E176E44D7B2E}">
      <dgm:prSet custT="1"/>
      <dgm:spPr/>
      <dgm:t>
        <a:bodyPr/>
        <a:lstStyle/>
        <a:p>
          <a:r>
            <a:rPr lang="en-SG" sz="1800" dirty="0"/>
            <a:t>Shareholders: Loses investment</a:t>
          </a:r>
        </a:p>
      </dgm:t>
    </dgm:pt>
    <dgm:pt modelId="{D9990947-F4A2-4EC9-B096-4AD1123F3939}" type="parTrans" cxnId="{52F8C520-1FB9-4E85-BD4E-104C4887D886}">
      <dgm:prSet/>
      <dgm:spPr/>
      <dgm:t>
        <a:bodyPr/>
        <a:lstStyle/>
        <a:p>
          <a:endParaRPr lang="en-SG"/>
        </a:p>
      </dgm:t>
    </dgm:pt>
    <dgm:pt modelId="{8C79DF84-A7EA-42C9-951E-8198072164D6}" type="sibTrans" cxnId="{52F8C520-1FB9-4E85-BD4E-104C4887D886}">
      <dgm:prSet/>
      <dgm:spPr/>
      <dgm:t>
        <a:bodyPr/>
        <a:lstStyle/>
        <a:p>
          <a:endParaRPr lang="en-SG"/>
        </a:p>
      </dgm:t>
    </dgm:pt>
    <dgm:pt modelId="{18C8D83D-0C22-4FE6-A485-37138C1169E0}">
      <dgm:prSet custT="1"/>
      <dgm:spPr/>
      <dgm:t>
        <a:bodyPr/>
        <a:lstStyle/>
        <a:p>
          <a:r>
            <a:rPr lang="en-SG" sz="1800" dirty="0"/>
            <a:t>Creditors: Unable to recover bond/loan</a:t>
          </a:r>
        </a:p>
      </dgm:t>
    </dgm:pt>
    <dgm:pt modelId="{BFC781BA-D998-4BE4-8105-98A2C29CB348}" type="parTrans" cxnId="{7E39EB4C-9C0C-4973-9446-FB7DBA136C25}">
      <dgm:prSet/>
      <dgm:spPr/>
      <dgm:t>
        <a:bodyPr/>
        <a:lstStyle/>
        <a:p>
          <a:endParaRPr lang="en-SG"/>
        </a:p>
      </dgm:t>
    </dgm:pt>
    <dgm:pt modelId="{5CB6ED9E-4C03-4E77-8387-425160D229F1}" type="sibTrans" cxnId="{7E39EB4C-9C0C-4973-9446-FB7DBA136C25}">
      <dgm:prSet/>
      <dgm:spPr/>
      <dgm:t>
        <a:bodyPr/>
        <a:lstStyle/>
        <a:p>
          <a:endParaRPr lang="en-SG"/>
        </a:p>
      </dgm:t>
    </dgm:pt>
    <dgm:pt modelId="{9B6F4877-500E-48D2-A145-69E204D3D44E}">
      <dgm:prSet custT="1"/>
      <dgm:spPr/>
      <dgm:t>
        <a:bodyPr/>
        <a:lstStyle/>
        <a:p>
          <a:r>
            <a:rPr lang="en-SG" sz="1800" dirty="0"/>
            <a:t>Economy: Bank interest rate increase, rising unemployment rates</a:t>
          </a:r>
        </a:p>
      </dgm:t>
    </dgm:pt>
    <dgm:pt modelId="{7B812D66-9600-46AA-AE66-04A4D21E8672}" type="parTrans" cxnId="{F9A34134-6991-4403-9351-5B6337550EEF}">
      <dgm:prSet/>
      <dgm:spPr/>
      <dgm:t>
        <a:bodyPr/>
        <a:lstStyle/>
        <a:p>
          <a:endParaRPr lang="en-SG"/>
        </a:p>
      </dgm:t>
    </dgm:pt>
    <dgm:pt modelId="{2BF397B9-803D-4D7F-816E-2F105DDDCAD0}" type="sibTrans" cxnId="{F9A34134-6991-4403-9351-5B6337550EEF}">
      <dgm:prSet/>
      <dgm:spPr/>
      <dgm:t>
        <a:bodyPr/>
        <a:lstStyle/>
        <a:p>
          <a:endParaRPr lang="en-SG"/>
        </a:p>
      </dgm:t>
    </dgm:pt>
    <dgm:pt modelId="{9767A501-2A32-4135-BC73-73D4F1B04E99}" type="pres">
      <dgm:prSet presAssocID="{B63EE589-F551-4179-886D-AB8FD8A259AC}" presName="Name0" presStyleCnt="0">
        <dgm:presLayoutVars>
          <dgm:dir/>
          <dgm:animLvl val="lvl"/>
          <dgm:resizeHandles/>
        </dgm:presLayoutVars>
      </dgm:prSet>
      <dgm:spPr/>
    </dgm:pt>
    <dgm:pt modelId="{85648895-6FDE-4A6D-AFE9-27FFF4B01D1F}" type="pres">
      <dgm:prSet presAssocID="{E0791273-EAC2-49D5-BFE2-B8E30A9CF901}" presName="linNode" presStyleCnt="0"/>
      <dgm:spPr/>
    </dgm:pt>
    <dgm:pt modelId="{8BE1DDB8-C412-4662-9FFA-5A0DC03666EE}" type="pres">
      <dgm:prSet presAssocID="{E0791273-EAC2-49D5-BFE2-B8E30A9CF901}" presName="parentShp" presStyleLbl="node1" presStyleIdx="0" presStyleCnt="1">
        <dgm:presLayoutVars>
          <dgm:bulletEnabled val="1"/>
        </dgm:presLayoutVars>
      </dgm:prSet>
      <dgm:spPr/>
    </dgm:pt>
    <dgm:pt modelId="{9453FE58-4B61-49A0-A1B3-67281E050DB8}" type="pres">
      <dgm:prSet presAssocID="{E0791273-EAC2-49D5-BFE2-B8E30A9CF901}" presName="childShp" presStyleLbl="bgAccFollowNode1" presStyleIdx="0" presStyleCnt="1" custScaleY="115391" custLinFactNeighborX="275">
        <dgm:presLayoutVars>
          <dgm:bulletEnabled val="1"/>
        </dgm:presLayoutVars>
      </dgm:prSet>
      <dgm:spPr/>
    </dgm:pt>
  </dgm:ptLst>
  <dgm:cxnLst>
    <dgm:cxn modelId="{52F8C520-1FB9-4E85-BD4E-104C4887D886}" srcId="{E0791273-EAC2-49D5-BFE2-B8E30A9CF901}" destId="{DE1F44A6-4CC2-4CA0-878E-E176E44D7B2E}" srcOrd="0" destOrd="0" parTransId="{D9990947-F4A2-4EC9-B096-4AD1123F3939}" sibTransId="{8C79DF84-A7EA-42C9-951E-8198072164D6}"/>
    <dgm:cxn modelId="{F9A34134-6991-4403-9351-5B6337550EEF}" srcId="{E0791273-EAC2-49D5-BFE2-B8E30A9CF901}" destId="{9B6F4877-500E-48D2-A145-69E204D3D44E}" srcOrd="2" destOrd="0" parTransId="{7B812D66-9600-46AA-AE66-04A4D21E8672}" sibTransId="{2BF397B9-803D-4D7F-816E-2F105DDDCAD0}"/>
    <dgm:cxn modelId="{2A3EAB47-E0A9-4F07-8A42-F8C98CCD3E11}" type="presOf" srcId="{18C8D83D-0C22-4FE6-A485-37138C1169E0}" destId="{9453FE58-4B61-49A0-A1B3-67281E050DB8}" srcOrd="0" destOrd="1" presId="urn:microsoft.com/office/officeart/2005/8/layout/vList6"/>
    <dgm:cxn modelId="{7E39EB4C-9C0C-4973-9446-FB7DBA136C25}" srcId="{E0791273-EAC2-49D5-BFE2-B8E30A9CF901}" destId="{18C8D83D-0C22-4FE6-A485-37138C1169E0}" srcOrd="1" destOrd="0" parTransId="{BFC781BA-D998-4BE4-8105-98A2C29CB348}" sibTransId="{5CB6ED9E-4C03-4E77-8387-425160D229F1}"/>
    <dgm:cxn modelId="{F5C67A99-6701-4098-8FFC-7FE7D504A1B7}" type="presOf" srcId="{9B6F4877-500E-48D2-A145-69E204D3D44E}" destId="{9453FE58-4B61-49A0-A1B3-67281E050DB8}" srcOrd="0" destOrd="2" presId="urn:microsoft.com/office/officeart/2005/8/layout/vList6"/>
    <dgm:cxn modelId="{3C364C9E-70A2-4F0C-973A-C90771CD606A}" type="presOf" srcId="{DE1F44A6-4CC2-4CA0-878E-E176E44D7B2E}" destId="{9453FE58-4B61-49A0-A1B3-67281E050DB8}" srcOrd="0" destOrd="0" presId="urn:microsoft.com/office/officeart/2005/8/layout/vList6"/>
    <dgm:cxn modelId="{17B4A5B6-0996-4255-BECA-67F17FAC87C9}" type="presOf" srcId="{B63EE589-F551-4179-886D-AB8FD8A259AC}" destId="{9767A501-2A32-4135-BC73-73D4F1B04E99}" srcOrd="0" destOrd="0" presId="urn:microsoft.com/office/officeart/2005/8/layout/vList6"/>
    <dgm:cxn modelId="{3C7C1EB9-9D7B-41CC-8D87-046ED71080A0}" type="presOf" srcId="{E0791273-EAC2-49D5-BFE2-B8E30A9CF901}" destId="{8BE1DDB8-C412-4662-9FFA-5A0DC03666EE}" srcOrd="0" destOrd="0" presId="urn:microsoft.com/office/officeart/2005/8/layout/vList6"/>
    <dgm:cxn modelId="{1BAE53F5-64CA-4E6D-9B9C-EABD611C1140}" srcId="{B63EE589-F551-4179-886D-AB8FD8A259AC}" destId="{E0791273-EAC2-49D5-BFE2-B8E30A9CF901}" srcOrd="0" destOrd="0" parTransId="{282699E4-23E4-46BA-80DB-E3E41CA180A5}" sibTransId="{0CC972EA-E4CF-49DD-AFF5-A30CE8818A08}"/>
    <dgm:cxn modelId="{61ABE927-4112-4021-941E-9495281B73B8}" type="presParOf" srcId="{9767A501-2A32-4135-BC73-73D4F1B04E99}" destId="{85648895-6FDE-4A6D-AFE9-27FFF4B01D1F}" srcOrd="0" destOrd="0" presId="urn:microsoft.com/office/officeart/2005/8/layout/vList6"/>
    <dgm:cxn modelId="{DB5C3A83-D627-4407-A240-46C7A62FB1B4}" type="presParOf" srcId="{85648895-6FDE-4A6D-AFE9-27FFF4B01D1F}" destId="{8BE1DDB8-C412-4662-9FFA-5A0DC03666EE}" srcOrd="0" destOrd="0" presId="urn:microsoft.com/office/officeart/2005/8/layout/vList6"/>
    <dgm:cxn modelId="{3DAD7023-3B42-4F92-9FD0-CE6596D13A36}" type="presParOf" srcId="{85648895-6FDE-4A6D-AFE9-27FFF4B01D1F}" destId="{9453FE58-4B61-49A0-A1B3-67281E050DB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69EE03-2C2F-47A2-BB82-DB79B58E3AC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5B34C2-BA8B-44D9-BD42-C36FDC78CEC6}">
      <dgm:prSet/>
      <dgm:spPr/>
      <dgm:t>
        <a:bodyPr/>
        <a:lstStyle/>
        <a:p>
          <a:r>
            <a:rPr lang="en-SG" dirty="0"/>
            <a:t>Statistical models</a:t>
          </a:r>
          <a:endParaRPr lang="en-US" dirty="0"/>
        </a:p>
      </dgm:t>
    </dgm:pt>
    <dgm:pt modelId="{2D4D0EDE-A48B-4B6C-852E-891C0903370C}" type="parTrans" cxnId="{80F96F03-40DD-47B5-A6B8-F21CEF4062B6}">
      <dgm:prSet/>
      <dgm:spPr/>
      <dgm:t>
        <a:bodyPr/>
        <a:lstStyle/>
        <a:p>
          <a:endParaRPr lang="en-US"/>
        </a:p>
      </dgm:t>
    </dgm:pt>
    <dgm:pt modelId="{46B47096-34F6-4B7D-92CA-E47F6F15AFC0}" type="sibTrans" cxnId="{80F96F03-40DD-47B5-A6B8-F21CEF4062B6}">
      <dgm:prSet/>
      <dgm:spPr/>
      <dgm:t>
        <a:bodyPr/>
        <a:lstStyle/>
        <a:p>
          <a:endParaRPr lang="en-US"/>
        </a:p>
      </dgm:t>
    </dgm:pt>
    <dgm:pt modelId="{D367C299-9685-42C7-AD52-2039C7CEF6F4}">
      <dgm:prSet/>
      <dgm:spPr/>
      <dgm:t>
        <a:bodyPr/>
        <a:lstStyle/>
        <a:p>
          <a:r>
            <a:rPr lang="en-SG" dirty="0"/>
            <a:t>E.g., Discriminant Analysis / Altman Z-score</a:t>
          </a:r>
          <a:endParaRPr lang="en-US" dirty="0"/>
        </a:p>
      </dgm:t>
    </dgm:pt>
    <dgm:pt modelId="{FD340017-D139-4542-8CFA-2C72EC9E49FD}" type="parTrans" cxnId="{F16319E5-CD47-4581-83EC-41778B38D629}">
      <dgm:prSet/>
      <dgm:spPr/>
      <dgm:t>
        <a:bodyPr/>
        <a:lstStyle/>
        <a:p>
          <a:endParaRPr lang="en-US"/>
        </a:p>
      </dgm:t>
    </dgm:pt>
    <dgm:pt modelId="{77A04087-1EFB-414A-893D-C3163356FD7F}" type="sibTrans" cxnId="{F16319E5-CD47-4581-83EC-41778B38D629}">
      <dgm:prSet/>
      <dgm:spPr/>
      <dgm:t>
        <a:bodyPr/>
        <a:lstStyle/>
        <a:p>
          <a:endParaRPr lang="en-US"/>
        </a:p>
      </dgm:t>
    </dgm:pt>
    <dgm:pt modelId="{30BAD87B-BFDE-45EB-B681-1B6453B555DA}">
      <dgm:prSet/>
      <dgm:spPr/>
      <dgm:t>
        <a:bodyPr/>
        <a:lstStyle/>
        <a:p>
          <a:r>
            <a:rPr lang="en-SG"/>
            <a:t>Machine Learning (ML) models</a:t>
          </a:r>
          <a:endParaRPr lang="en-US"/>
        </a:p>
      </dgm:t>
    </dgm:pt>
    <dgm:pt modelId="{5CBBBF36-BCDC-4E4C-8641-955D2D51CF4A}" type="parTrans" cxnId="{F1EC4364-0B8F-4A68-A500-BC08B7A74B5C}">
      <dgm:prSet/>
      <dgm:spPr/>
      <dgm:t>
        <a:bodyPr/>
        <a:lstStyle/>
        <a:p>
          <a:endParaRPr lang="en-US"/>
        </a:p>
      </dgm:t>
    </dgm:pt>
    <dgm:pt modelId="{5DE2210A-423C-4BD8-9997-05074F4E3981}" type="sibTrans" cxnId="{F1EC4364-0B8F-4A68-A500-BC08B7A74B5C}">
      <dgm:prSet/>
      <dgm:spPr/>
      <dgm:t>
        <a:bodyPr/>
        <a:lstStyle/>
        <a:p>
          <a:endParaRPr lang="en-US"/>
        </a:p>
      </dgm:t>
    </dgm:pt>
    <dgm:pt modelId="{B724E5F1-FBD8-45B5-834A-16B908E2C259}">
      <dgm:prSet/>
      <dgm:spPr/>
      <dgm:t>
        <a:bodyPr/>
        <a:lstStyle/>
        <a:p>
          <a:r>
            <a:rPr lang="en-SG" dirty="0"/>
            <a:t>E.g., Support Vector Machines (SVM) / Neural Network (NN)</a:t>
          </a:r>
          <a:endParaRPr lang="en-US" dirty="0"/>
        </a:p>
      </dgm:t>
    </dgm:pt>
    <dgm:pt modelId="{34957E13-3730-4491-BE0D-E21BDEF7349C}" type="parTrans" cxnId="{7939F05A-6E2B-4FB7-AEDE-38277429F23A}">
      <dgm:prSet/>
      <dgm:spPr/>
      <dgm:t>
        <a:bodyPr/>
        <a:lstStyle/>
        <a:p>
          <a:endParaRPr lang="en-US"/>
        </a:p>
      </dgm:t>
    </dgm:pt>
    <dgm:pt modelId="{3A3D3331-4FF1-41E5-928C-F740F22D61F6}" type="sibTrans" cxnId="{7939F05A-6E2B-4FB7-AEDE-38277429F23A}">
      <dgm:prSet/>
      <dgm:spPr/>
      <dgm:t>
        <a:bodyPr/>
        <a:lstStyle/>
        <a:p>
          <a:endParaRPr lang="en-US"/>
        </a:p>
      </dgm:t>
    </dgm:pt>
    <dgm:pt modelId="{739713CE-4571-41BD-9C9D-FEFC5CCDDCA4}">
      <dgm:prSet/>
      <dgm:spPr/>
      <dgm:t>
        <a:bodyPr/>
        <a:lstStyle/>
        <a:p>
          <a:r>
            <a:rPr lang="en-SG"/>
            <a:t>Data frequently used:</a:t>
          </a:r>
          <a:endParaRPr lang="en-US"/>
        </a:p>
      </dgm:t>
    </dgm:pt>
    <dgm:pt modelId="{7D1FA4A7-DD94-4AA1-9DF8-FC95829EEBE7}" type="parTrans" cxnId="{726375CC-214E-4399-8831-8175D50BEB52}">
      <dgm:prSet/>
      <dgm:spPr/>
      <dgm:t>
        <a:bodyPr/>
        <a:lstStyle/>
        <a:p>
          <a:endParaRPr lang="en-US"/>
        </a:p>
      </dgm:t>
    </dgm:pt>
    <dgm:pt modelId="{463C0288-C54D-4865-9975-92C5F132385D}" type="sibTrans" cxnId="{726375CC-214E-4399-8831-8175D50BEB52}">
      <dgm:prSet/>
      <dgm:spPr/>
      <dgm:t>
        <a:bodyPr/>
        <a:lstStyle/>
        <a:p>
          <a:endParaRPr lang="en-US"/>
        </a:p>
      </dgm:t>
    </dgm:pt>
    <dgm:pt modelId="{96208698-D955-4BD7-827A-39BB75E260A3}">
      <dgm:prSet/>
      <dgm:spPr/>
      <dgm:t>
        <a:bodyPr/>
        <a:lstStyle/>
        <a:p>
          <a:r>
            <a:rPr lang="en-SG" dirty="0"/>
            <a:t>Financial ratios of bankrupt/non-bankrupt firms</a:t>
          </a:r>
          <a:endParaRPr lang="en-US" dirty="0"/>
        </a:p>
      </dgm:t>
    </dgm:pt>
    <dgm:pt modelId="{30D556B2-910D-4B50-A024-6F691F1D6B5E}" type="parTrans" cxnId="{9DC4E006-4FF5-4E06-B73C-92138E7E827D}">
      <dgm:prSet/>
      <dgm:spPr/>
      <dgm:t>
        <a:bodyPr/>
        <a:lstStyle/>
        <a:p>
          <a:endParaRPr lang="en-US"/>
        </a:p>
      </dgm:t>
    </dgm:pt>
    <dgm:pt modelId="{2B6A0E66-BE5D-4CE6-9709-2EC86CC30EE6}" type="sibTrans" cxnId="{9DC4E006-4FF5-4E06-B73C-92138E7E827D}">
      <dgm:prSet/>
      <dgm:spPr/>
      <dgm:t>
        <a:bodyPr/>
        <a:lstStyle/>
        <a:p>
          <a:endParaRPr lang="en-US"/>
        </a:p>
      </dgm:t>
    </dgm:pt>
    <dgm:pt modelId="{70DD21B3-3A31-482D-972A-583DFC9909B6}" type="pres">
      <dgm:prSet presAssocID="{DC69EE03-2C2F-47A2-BB82-DB79B58E3ACC}" presName="Name0" presStyleCnt="0">
        <dgm:presLayoutVars>
          <dgm:dir/>
          <dgm:animLvl val="lvl"/>
          <dgm:resizeHandles val="exact"/>
        </dgm:presLayoutVars>
      </dgm:prSet>
      <dgm:spPr/>
    </dgm:pt>
    <dgm:pt modelId="{39AFC188-E782-478E-AA8B-865473C756CA}" type="pres">
      <dgm:prSet presAssocID="{D95B34C2-BA8B-44D9-BD42-C36FDC78CEC6}" presName="composite" presStyleCnt="0"/>
      <dgm:spPr/>
    </dgm:pt>
    <dgm:pt modelId="{B1851DD3-18F0-44C2-9CCD-F6336CE4CFED}" type="pres">
      <dgm:prSet presAssocID="{D95B34C2-BA8B-44D9-BD42-C36FDC78CEC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B8E9B1E-A57D-4E30-9E36-1C777D3ACF9D}" type="pres">
      <dgm:prSet presAssocID="{D95B34C2-BA8B-44D9-BD42-C36FDC78CEC6}" presName="desTx" presStyleLbl="alignAccFollowNode1" presStyleIdx="0" presStyleCnt="3">
        <dgm:presLayoutVars>
          <dgm:bulletEnabled val="1"/>
        </dgm:presLayoutVars>
      </dgm:prSet>
      <dgm:spPr/>
    </dgm:pt>
    <dgm:pt modelId="{41F4BAC4-21A9-4824-AF65-C209FDEDA6EA}" type="pres">
      <dgm:prSet presAssocID="{46B47096-34F6-4B7D-92CA-E47F6F15AFC0}" presName="space" presStyleCnt="0"/>
      <dgm:spPr/>
    </dgm:pt>
    <dgm:pt modelId="{F9E27C18-5E61-4CE0-8E2A-12CAE5263B9F}" type="pres">
      <dgm:prSet presAssocID="{30BAD87B-BFDE-45EB-B681-1B6453B555DA}" presName="composite" presStyleCnt="0"/>
      <dgm:spPr/>
    </dgm:pt>
    <dgm:pt modelId="{9640F358-7C7D-4345-82FC-CD4088D1F7EA}" type="pres">
      <dgm:prSet presAssocID="{30BAD87B-BFDE-45EB-B681-1B6453B555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FD7EDD0-37AD-405D-A001-B97640EBAAC3}" type="pres">
      <dgm:prSet presAssocID="{30BAD87B-BFDE-45EB-B681-1B6453B555DA}" presName="desTx" presStyleLbl="alignAccFollowNode1" presStyleIdx="1" presStyleCnt="3">
        <dgm:presLayoutVars>
          <dgm:bulletEnabled val="1"/>
        </dgm:presLayoutVars>
      </dgm:prSet>
      <dgm:spPr/>
    </dgm:pt>
    <dgm:pt modelId="{A66309C5-B778-4D38-86E9-ADEE49276614}" type="pres">
      <dgm:prSet presAssocID="{5DE2210A-423C-4BD8-9997-05074F4E3981}" presName="space" presStyleCnt="0"/>
      <dgm:spPr/>
    </dgm:pt>
    <dgm:pt modelId="{8E5E3E45-E7E7-4B72-9A2E-B8F72B59AEED}" type="pres">
      <dgm:prSet presAssocID="{739713CE-4571-41BD-9C9D-FEFC5CCDDCA4}" presName="composite" presStyleCnt="0"/>
      <dgm:spPr/>
    </dgm:pt>
    <dgm:pt modelId="{73EBAE55-0BDF-4EF0-AE2C-9456F76DA460}" type="pres">
      <dgm:prSet presAssocID="{739713CE-4571-41BD-9C9D-FEFC5CCDDCA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A936868-4DEA-4159-8AB0-12F7C8C0C3B7}" type="pres">
      <dgm:prSet presAssocID="{739713CE-4571-41BD-9C9D-FEFC5CCDDCA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0F96F03-40DD-47B5-A6B8-F21CEF4062B6}" srcId="{DC69EE03-2C2F-47A2-BB82-DB79B58E3ACC}" destId="{D95B34C2-BA8B-44D9-BD42-C36FDC78CEC6}" srcOrd="0" destOrd="0" parTransId="{2D4D0EDE-A48B-4B6C-852E-891C0903370C}" sibTransId="{46B47096-34F6-4B7D-92CA-E47F6F15AFC0}"/>
    <dgm:cxn modelId="{9DC4E006-4FF5-4E06-B73C-92138E7E827D}" srcId="{739713CE-4571-41BD-9C9D-FEFC5CCDDCA4}" destId="{96208698-D955-4BD7-827A-39BB75E260A3}" srcOrd="0" destOrd="0" parTransId="{30D556B2-910D-4B50-A024-6F691F1D6B5E}" sibTransId="{2B6A0E66-BE5D-4CE6-9709-2EC86CC30EE6}"/>
    <dgm:cxn modelId="{87BE612E-AADA-46DA-93F4-0FA3582020A5}" type="presOf" srcId="{96208698-D955-4BD7-827A-39BB75E260A3}" destId="{8A936868-4DEA-4159-8AB0-12F7C8C0C3B7}" srcOrd="0" destOrd="0" presId="urn:microsoft.com/office/officeart/2005/8/layout/hList1"/>
    <dgm:cxn modelId="{D38E525C-6DE0-4FDE-9184-41CF52E94AEE}" type="presOf" srcId="{739713CE-4571-41BD-9C9D-FEFC5CCDDCA4}" destId="{73EBAE55-0BDF-4EF0-AE2C-9456F76DA460}" srcOrd="0" destOrd="0" presId="urn:microsoft.com/office/officeart/2005/8/layout/hList1"/>
    <dgm:cxn modelId="{F1EC4364-0B8F-4A68-A500-BC08B7A74B5C}" srcId="{DC69EE03-2C2F-47A2-BB82-DB79B58E3ACC}" destId="{30BAD87B-BFDE-45EB-B681-1B6453B555DA}" srcOrd="1" destOrd="0" parTransId="{5CBBBF36-BCDC-4E4C-8641-955D2D51CF4A}" sibTransId="{5DE2210A-423C-4BD8-9997-05074F4E3981}"/>
    <dgm:cxn modelId="{E6725869-0026-4DE8-9EC4-439D74A45D09}" type="presOf" srcId="{B724E5F1-FBD8-45B5-834A-16B908E2C259}" destId="{7FD7EDD0-37AD-405D-A001-B97640EBAAC3}" srcOrd="0" destOrd="0" presId="urn:microsoft.com/office/officeart/2005/8/layout/hList1"/>
    <dgm:cxn modelId="{B92A3A6C-10A4-4037-AFCE-A052AB937BB5}" type="presOf" srcId="{30BAD87B-BFDE-45EB-B681-1B6453B555DA}" destId="{9640F358-7C7D-4345-82FC-CD4088D1F7EA}" srcOrd="0" destOrd="0" presId="urn:microsoft.com/office/officeart/2005/8/layout/hList1"/>
    <dgm:cxn modelId="{CA7D7372-9EB3-4DA5-BA23-FDF966F258CA}" type="presOf" srcId="{DC69EE03-2C2F-47A2-BB82-DB79B58E3ACC}" destId="{70DD21B3-3A31-482D-972A-583DFC9909B6}" srcOrd="0" destOrd="0" presId="urn:microsoft.com/office/officeart/2005/8/layout/hList1"/>
    <dgm:cxn modelId="{7939F05A-6E2B-4FB7-AEDE-38277429F23A}" srcId="{30BAD87B-BFDE-45EB-B681-1B6453B555DA}" destId="{B724E5F1-FBD8-45B5-834A-16B908E2C259}" srcOrd="0" destOrd="0" parTransId="{34957E13-3730-4491-BE0D-E21BDEF7349C}" sibTransId="{3A3D3331-4FF1-41E5-928C-F740F22D61F6}"/>
    <dgm:cxn modelId="{726375CC-214E-4399-8831-8175D50BEB52}" srcId="{DC69EE03-2C2F-47A2-BB82-DB79B58E3ACC}" destId="{739713CE-4571-41BD-9C9D-FEFC5CCDDCA4}" srcOrd="2" destOrd="0" parTransId="{7D1FA4A7-DD94-4AA1-9DF8-FC95829EEBE7}" sibTransId="{463C0288-C54D-4865-9975-92C5F132385D}"/>
    <dgm:cxn modelId="{ED7B81D1-B8F4-428D-98B9-41498D8808E7}" type="presOf" srcId="{D367C299-9685-42C7-AD52-2039C7CEF6F4}" destId="{EB8E9B1E-A57D-4E30-9E36-1C777D3ACF9D}" srcOrd="0" destOrd="0" presId="urn:microsoft.com/office/officeart/2005/8/layout/hList1"/>
    <dgm:cxn modelId="{F16319E5-CD47-4581-83EC-41778B38D629}" srcId="{D95B34C2-BA8B-44D9-BD42-C36FDC78CEC6}" destId="{D367C299-9685-42C7-AD52-2039C7CEF6F4}" srcOrd="0" destOrd="0" parTransId="{FD340017-D139-4542-8CFA-2C72EC9E49FD}" sibTransId="{77A04087-1EFB-414A-893D-C3163356FD7F}"/>
    <dgm:cxn modelId="{16D36BEE-94FF-4BFD-A549-0B89F564F1DE}" type="presOf" srcId="{D95B34C2-BA8B-44D9-BD42-C36FDC78CEC6}" destId="{B1851DD3-18F0-44C2-9CCD-F6336CE4CFED}" srcOrd="0" destOrd="0" presId="urn:microsoft.com/office/officeart/2005/8/layout/hList1"/>
    <dgm:cxn modelId="{197DF675-CA8B-44B8-88A8-7FAE81AE0F4E}" type="presParOf" srcId="{70DD21B3-3A31-482D-972A-583DFC9909B6}" destId="{39AFC188-E782-478E-AA8B-865473C756CA}" srcOrd="0" destOrd="0" presId="urn:microsoft.com/office/officeart/2005/8/layout/hList1"/>
    <dgm:cxn modelId="{2C046C99-8D9E-4CB1-8DE6-65A47D3CE798}" type="presParOf" srcId="{39AFC188-E782-478E-AA8B-865473C756CA}" destId="{B1851DD3-18F0-44C2-9CCD-F6336CE4CFED}" srcOrd="0" destOrd="0" presId="urn:microsoft.com/office/officeart/2005/8/layout/hList1"/>
    <dgm:cxn modelId="{9848581B-51AC-43FE-BC56-547931531AD9}" type="presParOf" srcId="{39AFC188-E782-478E-AA8B-865473C756CA}" destId="{EB8E9B1E-A57D-4E30-9E36-1C777D3ACF9D}" srcOrd="1" destOrd="0" presId="urn:microsoft.com/office/officeart/2005/8/layout/hList1"/>
    <dgm:cxn modelId="{FBE9291A-A839-4ECC-A96A-5886D1EAF620}" type="presParOf" srcId="{70DD21B3-3A31-482D-972A-583DFC9909B6}" destId="{41F4BAC4-21A9-4824-AF65-C209FDEDA6EA}" srcOrd="1" destOrd="0" presId="urn:microsoft.com/office/officeart/2005/8/layout/hList1"/>
    <dgm:cxn modelId="{CDB0B2C7-32A8-4E0E-8DF5-7301BA7EA4A4}" type="presParOf" srcId="{70DD21B3-3A31-482D-972A-583DFC9909B6}" destId="{F9E27C18-5E61-4CE0-8E2A-12CAE5263B9F}" srcOrd="2" destOrd="0" presId="urn:microsoft.com/office/officeart/2005/8/layout/hList1"/>
    <dgm:cxn modelId="{29A9454D-080A-418B-9979-80007B0BEE65}" type="presParOf" srcId="{F9E27C18-5E61-4CE0-8E2A-12CAE5263B9F}" destId="{9640F358-7C7D-4345-82FC-CD4088D1F7EA}" srcOrd="0" destOrd="0" presId="urn:microsoft.com/office/officeart/2005/8/layout/hList1"/>
    <dgm:cxn modelId="{4A68E291-A43D-4A99-9840-924C8E1D1CC2}" type="presParOf" srcId="{F9E27C18-5E61-4CE0-8E2A-12CAE5263B9F}" destId="{7FD7EDD0-37AD-405D-A001-B97640EBAAC3}" srcOrd="1" destOrd="0" presId="urn:microsoft.com/office/officeart/2005/8/layout/hList1"/>
    <dgm:cxn modelId="{5E995E63-A167-473A-BC94-482AA0BEA236}" type="presParOf" srcId="{70DD21B3-3A31-482D-972A-583DFC9909B6}" destId="{A66309C5-B778-4D38-86E9-ADEE49276614}" srcOrd="3" destOrd="0" presId="urn:microsoft.com/office/officeart/2005/8/layout/hList1"/>
    <dgm:cxn modelId="{785CD22C-FE48-4C2B-BB0F-3B660949F4F3}" type="presParOf" srcId="{70DD21B3-3A31-482D-972A-583DFC9909B6}" destId="{8E5E3E45-E7E7-4B72-9A2E-B8F72B59AEED}" srcOrd="4" destOrd="0" presId="urn:microsoft.com/office/officeart/2005/8/layout/hList1"/>
    <dgm:cxn modelId="{A8B224F3-6990-4302-9C33-9FD90896B3DE}" type="presParOf" srcId="{8E5E3E45-E7E7-4B72-9A2E-B8F72B59AEED}" destId="{73EBAE55-0BDF-4EF0-AE2C-9456F76DA460}" srcOrd="0" destOrd="0" presId="urn:microsoft.com/office/officeart/2005/8/layout/hList1"/>
    <dgm:cxn modelId="{57A84694-FD06-470E-9C44-928A7547581D}" type="presParOf" srcId="{8E5E3E45-E7E7-4B72-9A2E-B8F72B59AEED}" destId="{8A936868-4DEA-4159-8AB0-12F7C8C0C3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E4EF33-4142-49FC-A5D4-535DFEA166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6FA0FA-3EEA-43D8-A79A-07E9930C2083}">
      <dgm:prSet/>
      <dgm:spPr/>
      <dgm:t>
        <a:bodyPr/>
        <a:lstStyle/>
        <a:p>
          <a:r>
            <a:rPr lang="en-SG" dirty="0"/>
            <a:t>Issues with statistical models</a:t>
          </a:r>
          <a:endParaRPr lang="en-US" dirty="0"/>
        </a:p>
      </dgm:t>
    </dgm:pt>
    <dgm:pt modelId="{C3FA6AA6-6009-40FC-9F02-5018D5B45DC8}" type="parTrans" cxnId="{FB9E2012-D253-4D58-BCC1-D9EE4F91A14F}">
      <dgm:prSet/>
      <dgm:spPr/>
      <dgm:t>
        <a:bodyPr/>
        <a:lstStyle/>
        <a:p>
          <a:endParaRPr lang="en-US"/>
        </a:p>
      </dgm:t>
    </dgm:pt>
    <dgm:pt modelId="{0ED92AB1-6C5B-45DC-AB17-DB2AE4780DC9}" type="sibTrans" cxnId="{FB9E2012-D253-4D58-BCC1-D9EE4F91A14F}">
      <dgm:prSet/>
      <dgm:spPr/>
      <dgm:t>
        <a:bodyPr/>
        <a:lstStyle/>
        <a:p>
          <a:endParaRPr lang="en-US"/>
        </a:p>
      </dgm:t>
    </dgm:pt>
    <dgm:pt modelId="{4DFDDEB3-8EFB-4466-A9C6-73DE58CB4FDB}">
      <dgm:prSet/>
      <dgm:spPr/>
      <dgm:t>
        <a:bodyPr/>
        <a:lstStyle/>
        <a:p>
          <a:r>
            <a:rPr lang="en-SG" dirty="0"/>
            <a:t>Generally lower predictive capability than ML models</a:t>
          </a:r>
          <a:endParaRPr lang="en-US" dirty="0"/>
        </a:p>
      </dgm:t>
    </dgm:pt>
    <dgm:pt modelId="{5C6450F1-08B1-4A2C-8877-510E32696434}" type="parTrans" cxnId="{B20473C9-A699-4844-8DBE-09F03CABD6B5}">
      <dgm:prSet/>
      <dgm:spPr/>
      <dgm:t>
        <a:bodyPr/>
        <a:lstStyle/>
        <a:p>
          <a:endParaRPr lang="en-US"/>
        </a:p>
      </dgm:t>
    </dgm:pt>
    <dgm:pt modelId="{A8F8C17F-A814-45B2-972B-6F4759731344}" type="sibTrans" cxnId="{B20473C9-A699-4844-8DBE-09F03CABD6B5}">
      <dgm:prSet/>
      <dgm:spPr/>
      <dgm:t>
        <a:bodyPr/>
        <a:lstStyle/>
        <a:p>
          <a:endParaRPr lang="en-US"/>
        </a:p>
      </dgm:t>
    </dgm:pt>
    <dgm:pt modelId="{E4963AFE-9D39-4DA2-8D83-61C49B56B9AD}">
      <dgm:prSet/>
      <dgm:spPr/>
      <dgm:t>
        <a:bodyPr/>
        <a:lstStyle/>
        <a:p>
          <a:r>
            <a:rPr lang="en-SG" dirty="0"/>
            <a:t>Several statistical assumptions required</a:t>
          </a:r>
          <a:endParaRPr lang="en-US" dirty="0"/>
        </a:p>
      </dgm:t>
    </dgm:pt>
    <dgm:pt modelId="{1E30A9FE-8CB0-4F2F-B326-5B2A63D9274E}" type="sibTrans" cxnId="{B1438CC0-0576-4CD6-B93E-69394F759D49}">
      <dgm:prSet/>
      <dgm:spPr/>
      <dgm:t>
        <a:bodyPr/>
        <a:lstStyle/>
        <a:p>
          <a:endParaRPr lang="en-US"/>
        </a:p>
      </dgm:t>
    </dgm:pt>
    <dgm:pt modelId="{34A9E97A-022F-43C9-83A9-EF7A827D3172}" type="parTrans" cxnId="{B1438CC0-0576-4CD6-B93E-69394F759D49}">
      <dgm:prSet/>
      <dgm:spPr/>
      <dgm:t>
        <a:bodyPr/>
        <a:lstStyle/>
        <a:p>
          <a:endParaRPr lang="en-US"/>
        </a:p>
      </dgm:t>
    </dgm:pt>
    <dgm:pt modelId="{511BABDB-3292-4A3A-B301-44ACFCD65408}">
      <dgm:prSet/>
      <dgm:spPr/>
      <dgm:t>
        <a:bodyPr/>
        <a:lstStyle/>
        <a:p>
          <a:r>
            <a:rPr lang="en-SG" i="1" dirty="0"/>
            <a:t>E.g., assumption of normality</a:t>
          </a:r>
          <a:endParaRPr lang="en-US" dirty="0"/>
        </a:p>
      </dgm:t>
    </dgm:pt>
    <dgm:pt modelId="{4AC18692-1527-4F61-9A70-08B0BA982026}" type="sibTrans" cxnId="{F032AA89-2B7F-4C99-A726-2D55647FECFD}">
      <dgm:prSet/>
      <dgm:spPr/>
      <dgm:t>
        <a:bodyPr/>
        <a:lstStyle/>
        <a:p>
          <a:endParaRPr lang="en-US"/>
        </a:p>
      </dgm:t>
    </dgm:pt>
    <dgm:pt modelId="{26C2512B-1786-414A-A1A4-CEACAD8BAFF2}" type="parTrans" cxnId="{F032AA89-2B7F-4C99-A726-2D55647FECFD}">
      <dgm:prSet/>
      <dgm:spPr/>
      <dgm:t>
        <a:bodyPr/>
        <a:lstStyle/>
        <a:p>
          <a:endParaRPr lang="en-US"/>
        </a:p>
      </dgm:t>
    </dgm:pt>
    <dgm:pt modelId="{9F2F1D81-97D9-440D-9735-4F7CCACDE20E}" type="pres">
      <dgm:prSet presAssocID="{97E4EF33-4142-49FC-A5D4-535DFEA16682}" presName="linear" presStyleCnt="0">
        <dgm:presLayoutVars>
          <dgm:animLvl val="lvl"/>
          <dgm:resizeHandles val="exact"/>
        </dgm:presLayoutVars>
      </dgm:prSet>
      <dgm:spPr/>
    </dgm:pt>
    <dgm:pt modelId="{CFA4149C-53A7-4414-83B1-CFF55E271C93}" type="pres">
      <dgm:prSet presAssocID="{E26FA0FA-3EEA-43D8-A79A-07E9930C208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22EE81-50D1-45B1-9E53-D99CC4B99964}" type="pres">
      <dgm:prSet presAssocID="{E26FA0FA-3EEA-43D8-A79A-07E9930C208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B9E2012-D253-4D58-BCC1-D9EE4F91A14F}" srcId="{97E4EF33-4142-49FC-A5D4-535DFEA16682}" destId="{E26FA0FA-3EEA-43D8-A79A-07E9930C2083}" srcOrd="0" destOrd="0" parTransId="{C3FA6AA6-6009-40FC-9F02-5018D5B45DC8}" sibTransId="{0ED92AB1-6C5B-45DC-AB17-DB2AE4780DC9}"/>
    <dgm:cxn modelId="{A6C17712-2EF9-4938-A6A8-46792D1EEA0C}" type="presOf" srcId="{97E4EF33-4142-49FC-A5D4-535DFEA16682}" destId="{9F2F1D81-97D9-440D-9735-4F7CCACDE20E}" srcOrd="0" destOrd="0" presId="urn:microsoft.com/office/officeart/2005/8/layout/vList2"/>
    <dgm:cxn modelId="{53095333-93B2-42A4-AC51-DD3AE16D3C9A}" type="presOf" srcId="{511BABDB-3292-4A3A-B301-44ACFCD65408}" destId="{3B22EE81-50D1-45B1-9E53-D99CC4B99964}" srcOrd="0" destOrd="2" presId="urn:microsoft.com/office/officeart/2005/8/layout/vList2"/>
    <dgm:cxn modelId="{7D293253-9DB4-492A-A9B9-77C7E43E269B}" type="presOf" srcId="{E26FA0FA-3EEA-43D8-A79A-07E9930C2083}" destId="{CFA4149C-53A7-4414-83B1-CFF55E271C93}" srcOrd="0" destOrd="0" presId="urn:microsoft.com/office/officeart/2005/8/layout/vList2"/>
    <dgm:cxn modelId="{F032AA89-2B7F-4C99-A726-2D55647FECFD}" srcId="{E4963AFE-9D39-4DA2-8D83-61C49B56B9AD}" destId="{511BABDB-3292-4A3A-B301-44ACFCD65408}" srcOrd="0" destOrd="0" parTransId="{26C2512B-1786-414A-A1A4-CEACAD8BAFF2}" sibTransId="{4AC18692-1527-4F61-9A70-08B0BA982026}"/>
    <dgm:cxn modelId="{B5CB8EB1-0BFC-4897-8C8E-5D5190543BB9}" type="presOf" srcId="{4DFDDEB3-8EFB-4466-A9C6-73DE58CB4FDB}" destId="{3B22EE81-50D1-45B1-9E53-D99CC4B99964}" srcOrd="0" destOrd="0" presId="urn:microsoft.com/office/officeart/2005/8/layout/vList2"/>
    <dgm:cxn modelId="{B1438CC0-0576-4CD6-B93E-69394F759D49}" srcId="{E26FA0FA-3EEA-43D8-A79A-07E9930C2083}" destId="{E4963AFE-9D39-4DA2-8D83-61C49B56B9AD}" srcOrd="1" destOrd="0" parTransId="{34A9E97A-022F-43C9-83A9-EF7A827D3172}" sibTransId="{1E30A9FE-8CB0-4F2F-B326-5B2A63D9274E}"/>
    <dgm:cxn modelId="{B20473C9-A699-4844-8DBE-09F03CABD6B5}" srcId="{E26FA0FA-3EEA-43D8-A79A-07E9930C2083}" destId="{4DFDDEB3-8EFB-4466-A9C6-73DE58CB4FDB}" srcOrd="0" destOrd="0" parTransId="{5C6450F1-08B1-4A2C-8877-510E32696434}" sibTransId="{A8F8C17F-A814-45B2-972B-6F4759731344}"/>
    <dgm:cxn modelId="{83D2EAEE-2DBF-4500-8E4F-DC52CAF5484E}" type="presOf" srcId="{E4963AFE-9D39-4DA2-8D83-61C49B56B9AD}" destId="{3B22EE81-50D1-45B1-9E53-D99CC4B99964}" srcOrd="0" destOrd="1" presId="urn:microsoft.com/office/officeart/2005/8/layout/vList2"/>
    <dgm:cxn modelId="{0082555E-932E-435E-9DD5-BC33052E0F8C}" type="presParOf" srcId="{9F2F1D81-97D9-440D-9735-4F7CCACDE20E}" destId="{CFA4149C-53A7-4414-83B1-CFF55E271C93}" srcOrd="0" destOrd="0" presId="urn:microsoft.com/office/officeart/2005/8/layout/vList2"/>
    <dgm:cxn modelId="{72EFECBC-705B-430C-BF89-DA4DFE82D653}" type="presParOf" srcId="{9F2F1D81-97D9-440D-9735-4F7CCACDE20E}" destId="{3B22EE81-50D1-45B1-9E53-D99CC4B999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E4EF33-4142-49FC-A5D4-535DFEA166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6ADAB6-4990-45D7-B799-753F47E890CB}">
      <dgm:prSet/>
      <dgm:spPr/>
      <dgm:t>
        <a:bodyPr/>
        <a:lstStyle/>
        <a:p>
          <a:r>
            <a:rPr lang="en-SG" dirty="0"/>
            <a:t>Issues with ML models</a:t>
          </a:r>
          <a:endParaRPr lang="en-US" dirty="0"/>
        </a:p>
      </dgm:t>
    </dgm:pt>
    <dgm:pt modelId="{1A8F1FAD-10EB-40A2-B49B-76DA9502A7C2}" type="parTrans" cxnId="{A947885F-2B06-4F70-AA47-B09D1C47DAA7}">
      <dgm:prSet/>
      <dgm:spPr/>
      <dgm:t>
        <a:bodyPr/>
        <a:lstStyle/>
        <a:p>
          <a:endParaRPr lang="en-US"/>
        </a:p>
      </dgm:t>
    </dgm:pt>
    <dgm:pt modelId="{4240312D-368C-4814-91D8-FA6A75144ED8}" type="sibTrans" cxnId="{A947885F-2B06-4F70-AA47-B09D1C47DAA7}">
      <dgm:prSet/>
      <dgm:spPr/>
      <dgm:t>
        <a:bodyPr/>
        <a:lstStyle/>
        <a:p>
          <a:endParaRPr lang="en-US"/>
        </a:p>
      </dgm:t>
    </dgm:pt>
    <dgm:pt modelId="{37C382A4-4484-4697-B096-7CFEABB10E26}">
      <dgm:prSet/>
      <dgm:spPr/>
      <dgm:t>
        <a:bodyPr/>
        <a:lstStyle/>
        <a:p>
          <a:r>
            <a:rPr lang="en-SG"/>
            <a:t>Considered as “Black Box” models</a:t>
          </a:r>
          <a:endParaRPr lang="en-US"/>
        </a:p>
      </dgm:t>
    </dgm:pt>
    <dgm:pt modelId="{CDC3BDAA-53AC-47E2-A899-38FF8A380D10}" type="parTrans" cxnId="{ED78F219-A2A9-4458-B18F-E2E73DCC26C1}">
      <dgm:prSet/>
      <dgm:spPr/>
      <dgm:t>
        <a:bodyPr/>
        <a:lstStyle/>
        <a:p>
          <a:endParaRPr lang="en-US"/>
        </a:p>
      </dgm:t>
    </dgm:pt>
    <dgm:pt modelId="{289B5709-96FC-494A-AA01-160C658DE5F7}" type="sibTrans" cxnId="{ED78F219-A2A9-4458-B18F-E2E73DCC26C1}">
      <dgm:prSet/>
      <dgm:spPr/>
      <dgm:t>
        <a:bodyPr/>
        <a:lstStyle/>
        <a:p>
          <a:endParaRPr lang="en-US"/>
        </a:p>
      </dgm:t>
    </dgm:pt>
    <dgm:pt modelId="{9A682602-592D-40C2-8C73-5B64776CC5F2}">
      <dgm:prSet/>
      <dgm:spPr/>
      <dgm:t>
        <a:bodyPr/>
        <a:lstStyle/>
        <a:p>
          <a:r>
            <a:rPr lang="en-SG" i="1" dirty="0"/>
            <a:t>Refers to models which provides approximation without any further insights to the formula or function used to derive the approximation</a:t>
          </a:r>
          <a:endParaRPr lang="en-US" dirty="0"/>
        </a:p>
      </dgm:t>
    </dgm:pt>
    <dgm:pt modelId="{9D1C657D-4211-42A4-A778-D3799EE6FAFA}" type="parTrans" cxnId="{EF5134F8-F6AD-4795-93F2-BC6B01162C64}">
      <dgm:prSet/>
      <dgm:spPr/>
      <dgm:t>
        <a:bodyPr/>
        <a:lstStyle/>
        <a:p>
          <a:endParaRPr lang="en-US"/>
        </a:p>
      </dgm:t>
    </dgm:pt>
    <dgm:pt modelId="{EB8DE2AC-A86D-40E8-B3EC-5A9487EB8E8A}" type="sibTrans" cxnId="{EF5134F8-F6AD-4795-93F2-BC6B01162C64}">
      <dgm:prSet/>
      <dgm:spPr/>
      <dgm:t>
        <a:bodyPr/>
        <a:lstStyle/>
        <a:p>
          <a:endParaRPr lang="en-US"/>
        </a:p>
      </dgm:t>
    </dgm:pt>
    <dgm:pt modelId="{2FDAA5A4-7968-46FF-8BD2-05EB5A728D96}">
      <dgm:prSet/>
      <dgm:spPr/>
      <dgm:t>
        <a:bodyPr/>
        <a:lstStyle/>
        <a:p>
          <a:r>
            <a:rPr lang="en-SG"/>
            <a:t>More advanced models such as NN require deep understanding of model prior to deployment</a:t>
          </a:r>
          <a:endParaRPr lang="en-US"/>
        </a:p>
      </dgm:t>
    </dgm:pt>
    <dgm:pt modelId="{ABAA914C-DEFA-4937-B49F-38FDE96DCC8B}" type="parTrans" cxnId="{0C478100-FFD6-4E6D-8FF9-F31EECB22049}">
      <dgm:prSet/>
      <dgm:spPr/>
      <dgm:t>
        <a:bodyPr/>
        <a:lstStyle/>
        <a:p>
          <a:endParaRPr lang="en-US"/>
        </a:p>
      </dgm:t>
    </dgm:pt>
    <dgm:pt modelId="{FF289241-35E8-4A1C-B0E6-597A519B3804}" type="sibTrans" cxnId="{0C478100-FFD6-4E6D-8FF9-F31EECB22049}">
      <dgm:prSet/>
      <dgm:spPr/>
      <dgm:t>
        <a:bodyPr/>
        <a:lstStyle/>
        <a:p>
          <a:endParaRPr lang="en-US"/>
        </a:p>
      </dgm:t>
    </dgm:pt>
    <dgm:pt modelId="{9F2F1D81-97D9-440D-9735-4F7CCACDE20E}" type="pres">
      <dgm:prSet presAssocID="{97E4EF33-4142-49FC-A5D4-535DFEA16682}" presName="linear" presStyleCnt="0">
        <dgm:presLayoutVars>
          <dgm:animLvl val="lvl"/>
          <dgm:resizeHandles val="exact"/>
        </dgm:presLayoutVars>
      </dgm:prSet>
      <dgm:spPr/>
    </dgm:pt>
    <dgm:pt modelId="{89309747-313B-496A-8277-98A40EFD5CBC}" type="pres">
      <dgm:prSet presAssocID="{BD6ADAB6-4990-45D7-B799-753F47E890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36A86E6-44CF-4D29-8057-DCE7661E53EB}" type="pres">
      <dgm:prSet presAssocID="{BD6ADAB6-4990-45D7-B799-753F47E890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478100-FFD6-4E6D-8FF9-F31EECB22049}" srcId="{BD6ADAB6-4990-45D7-B799-753F47E890CB}" destId="{2FDAA5A4-7968-46FF-8BD2-05EB5A728D96}" srcOrd="1" destOrd="0" parTransId="{ABAA914C-DEFA-4937-B49F-38FDE96DCC8B}" sibTransId="{FF289241-35E8-4A1C-B0E6-597A519B3804}"/>
    <dgm:cxn modelId="{A6C17712-2EF9-4938-A6A8-46792D1EEA0C}" type="presOf" srcId="{97E4EF33-4142-49FC-A5D4-535DFEA16682}" destId="{9F2F1D81-97D9-440D-9735-4F7CCACDE20E}" srcOrd="0" destOrd="0" presId="urn:microsoft.com/office/officeart/2005/8/layout/vList2"/>
    <dgm:cxn modelId="{ED78F219-A2A9-4458-B18F-E2E73DCC26C1}" srcId="{BD6ADAB6-4990-45D7-B799-753F47E890CB}" destId="{37C382A4-4484-4697-B096-7CFEABB10E26}" srcOrd="0" destOrd="0" parTransId="{CDC3BDAA-53AC-47E2-A899-38FF8A380D10}" sibTransId="{289B5709-96FC-494A-AA01-160C658DE5F7}"/>
    <dgm:cxn modelId="{A947885F-2B06-4F70-AA47-B09D1C47DAA7}" srcId="{97E4EF33-4142-49FC-A5D4-535DFEA16682}" destId="{BD6ADAB6-4990-45D7-B799-753F47E890CB}" srcOrd="0" destOrd="0" parTransId="{1A8F1FAD-10EB-40A2-B49B-76DA9502A7C2}" sibTransId="{4240312D-368C-4814-91D8-FA6A75144ED8}"/>
    <dgm:cxn modelId="{D078C561-D8AE-4808-9D7A-BF0B7EC69ADD}" type="presOf" srcId="{BD6ADAB6-4990-45D7-B799-753F47E890CB}" destId="{89309747-313B-496A-8277-98A40EFD5CBC}" srcOrd="0" destOrd="0" presId="urn:microsoft.com/office/officeart/2005/8/layout/vList2"/>
    <dgm:cxn modelId="{3CE5384B-93BB-4D5F-B840-BDAD054B91F1}" type="presOf" srcId="{9A682602-592D-40C2-8C73-5B64776CC5F2}" destId="{136A86E6-44CF-4D29-8057-DCE7661E53EB}" srcOrd="0" destOrd="1" presId="urn:microsoft.com/office/officeart/2005/8/layout/vList2"/>
    <dgm:cxn modelId="{8211759D-E5B4-4B70-91A9-4511CD4E0832}" type="presOf" srcId="{2FDAA5A4-7968-46FF-8BD2-05EB5A728D96}" destId="{136A86E6-44CF-4D29-8057-DCE7661E53EB}" srcOrd="0" destOrd="2" presId="urn:microsoft.com/office/officeart/2005/8/layout/vList2"/>
    <dgm:cxn modelId="{5D613AF1-48E2-406A-80EF-2ABF18080BB0}" type="presOf" srcId="{37C382A4-4484-4697-B096-7CFEABB10E26}" destId="{136A86E6-44CF-4D29-8057-DCE7661E53EB}" srcOrd="0" destOrd="0" presId="urn:microsoft.com/office/officeart/2005/8/layout/vList2"/>
    <dgm:cxn modelId="{EF5134F8-F6AD-4795-93F2-BC6B01162C64}" srcId="{37C382A4-4484-4697-B096-7CFEABB10E26}" destId="{9A682602-592D-40C2-8C73-5B64776CC5F2}" srcOrd="0" destOrd="0" parTransId="{9D1C657D-4211-42A4-A778-D3799EE6FAFA}" sibTransId="{EB8DE2AC-A86D-40E8-B3EC-5A9487EB8E8A}"/>
    <dgm:cxn modelId="{47682EBD-97EF-4DD5-A507-FD735E6375F4}" type="presParOf" srcId="{9F2F1D81-97D9-440D-9735-4F7CCACDE20E}" destId="{89309747-313B-496A-8277-98A40EFD5CBC}" srcOrd="0" destOrd="0" presId="urn:microsoft.com/office/officeart/2005/8/layout/vList2"/>
    <dgm:cxn modelId="{86EC2CC4-C9D8-49EB-ADBF-DAC3BCEB8B3C}" type="presParOf" srcId="{9F2F1D81-97D9-440D-9735-4F7CCACDE20E}" destId="{136A86E6-44CF-4D29-8057-DCE7661E53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8A2173-86EE-48E7-AA3A-D81A0D540C2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B7CBB6-4E70-4BEA-A72C-9A911BC0E40F}">
      <dgm:prSet/>
      <dgm:spPr/>
      <dgm:t>
        <a:bodyPr/>
        <a:lstStyle/>
        <a:p>
          <a:r>
            <a:rPr lang="en-US" dirty="0"/>
            <a:t>Type of synthetic sampling approach</a:t>
          </a:r>
        </a:p>
      </dgm:t>
    </dgm:pt>
    <dgm:pt modelId="{567BA3C6-A8C9-430C-810D-36176D4060E9}" type="parTrans" cxnId="{80AFE343-991A-420A-9C12-2351E3E3DD2D}">
      <dgm:prSet/>
      <dgm:spPr/>
      <dgm:t>
        <a:bodyPr/>
        <a:lstStyle/>
        <a:p>
          <a:endParaRPr lang="en-US"/>
        </a:p>
      </dgm:t>
    </dgm:pt>
    <dgm:pt modelId="{D1977898-FD3F-4F6B-9428-9536688E9C7B}" type="sibTrans" cxnId="{80AFE343-991A-420A-9C12-2351E3E3DD2D}">
      <dgm:prSet/>
      <dgm:spPr/>
      <dgm:t>
        <a:bodyPr/>
        <a:lstStyle/>
        <a:p>
          <a:endParaRPr lang="en-US"/>
        </a:p>
      </dgm:t>
    </dgm:pt>
    <dgm:pt modelId="{41C6ECEB-F9AF-482C-A379-DCA5F04B6922}">
      <dgm:prSet/>
      <dgm:spPr/>
      <dgm:t>
        <a:bodyPr/>
        <a:lstStyle/>
        <a:p>
          <a:r>
            <a:rPr lang="en-SG" dirty="0"/>
            <a:t>Overcomes imbalanced data by artificially generating minority class samples</a:t>
          </a:r>
          <a:endParaRPr lang="en-US" dirty="0"/>
        </a:p>
      </dgm:t>
    </dgm:pt>
    <dgm:pt modelId="{0E4E9C80-97A3-4EF9-9EEB-B87D152634C7}" type="parTrans" cxnId="{A72D673E-329C-450B-BF49-1E411565A9A7}">
      <dgm:prSet/>
      <dgm:spPr/>
      <dgm:t>
        <a:bodyPr/>
        <a:lstStyle/>
        <a:p>
          <a:endParaRPr lang="en-US"/>
        </a:p>
      </dgm:t>
    </dgm:pt>
    <dgm:pt modelId="{0ECFE85A-BB0A-4B80-B1C2-DA1318F8DF3A}" type="sibTrans" cxnId="{A72D673E-329C-450B-BF49-1E411565A9A7}">
      <dgm:prSet/>
      <dgm:spPr/>
      <dgm:t>
        <a:bodyPr/>
        <a:lstStyle/>
        <a:p>
          <a:endParaRPr lang="en-US"/>
        </a:p>
      </dgm:t>
    </dgm:pt>
    <dgm:pt modelId="{B41E402E-903B-435A-9AC1-20CF0D102ED0}">
      <dgm:prSet/>
      <dgm:spPr/>
      <dgm:t>
        <a:bodyPr/>
        <a:lstStyle/>
        <a:p>
          <a:r>
            <a:rPr lang="en-US" dirty="0"/>
            <a:t>Inspired by </a:t>
          </a:r>
          <a:r>
            <a:rPr lang="en-SG" dirty="0"/>
            <a:t>Synthetic Minority Oversampling Technique (SMOTE) technique</a:t>
          </a:r>
          <a:endParaRPr lang="en-US" dirty="0"/>
        </a:p>
      </dgm:t>
    </dgm:pt>
    <dgm:pt modelId="{93052612-B43E-4704-95A9-02CB42CCDAE4}" type="parTrans" cxnId="{57A4AEBF-2732-424E-829B-C5A8E093C989}">
      <dgm:prSet/>
      <dgm:spPr/>
      <dgm:t>
        <a:bodyPr/>
        <a:lstStyle/>
        <a:p>
          <a:endParaRPr lang="en-US"/>
        </a:p>
      </dgm:t>
    </dgm:pt>
    <dgm:pt modelId="{F1C1E0AB-A569-46D5-B924-4A378FC01AFA}" type="sibTrans" cxnId="{57A4AEBF-2732-424E-829B-C5A8E093C989}">
      <dgm:prSet/>
      <dgm:spPr/>
      <dgm:t>
        <a:bodyPr/>
        <a:lstStyle/>
        <a:p>
          <a:endParaRPr lang="en-US"/>
        </a:p>
      </dgm:t>
    </dgm:pt>
    <dgm:pt modelId="{DEF90BC4-2BC5-45F9-B559-F34334013DFB}">
      <dgm:prSet/>
      <dgm:spPr/>
      <dgm:t>
        <a:bodyPr/>
        <a:lstStyle/>
        <a:p>
          <a:r>
            <a:rPr lang="en-SG"/>
            <a:t>Uses weighted distribution of minority class samples based on their difficulty to learn</a:t>
          </a:r>
          <a:endParaRPr lang="en-US"/>
        </a:p>
      </dgm:t>
    </dgm:pt>
    <dgm:pt modelId="{2B829F99-5AEA-4814-B957-384D6682F49C}" type="parTrans" cxnId="{E508491D-C450-4330-B768-002C85C078F1}">
      <dgm:prSet/>
      <dgm:spPr/>
      <dgm:t>
        <a:bodyPr/>
        <a:lstStyle/>
        <a:p>
          <a:endParaRPr lang="en-US"/>
        </a:p>
      </dgm:t>
    </dgm:pt>
    <dgm:pt modelId="{B84809B1-8908-4D42-AC60-B234C8D1567A}" type="sibTrans" cxnId="{E508491D-C450-4330-B768-002C85C078F1}">
      <dgm:prSet/>
      <dgm:spPr/>
      <dgm:t>
        <a:bodyPr/>
        <a:lstStyle/>
        <a:p>
          <a:endParaRPr lang="en-US"/>
        </a:p>
      </dgm:t>
    </dgm:pt>
    <dgm:pt modelId="{9BA5228B-B059-4B29-87B7-E7FC9C8C0405}">
      <dgm:prSet/>
      <dgm:spPr/>
      <dgm:t>
        <a:bodyPr/>
        <a:lstStyle/>
        <a:p>
          <a:r>
            <a:rPr lang="en-SG" dirty="0"/>
            <a:t>Generates more minority class samples which are harder to learn</a:t>
          </a:r>
          <a:endParaRPr lang="en-US" dirty="0"/>
        </a:p>
      </dgm:t>
    </dgm:pt>
    <dgm:pt modelId="{FF451FE8-09EB-4AF6-B1CF-E6F4C1C66CE4}" type="parTrans" cxnId="{D88989FE-ADFB-4967-84A4-E5537224F5AD}">
      <dgm:prSet/>
      <dgm:spPr/>
      <dgm:t>
        <a:bodyPr/>
        <a:lstStyle/>
        <a:p>
          <a:endParaRPr lang="en-US"/>
        </a:p>
      </dgm:t>
    </dgm:pt>
    <dgm:pt modelId="{CE6D8E5E-93DE-4EC2-BA9B-AF00C670A2CB}" type="sibTrans" cxnId="{D88989FE-ADFB-4967-84A4-E5537224F5AD}">
      <dgm:prSet/>
      <dgm:spPr/>
      <dgm:t>
        <a:bodyPr/>
        <a:lstStyle/>
        <a:p>
          <a:endParaRPr lang="en-US"/>
        </a:p>
      </dgm:t>
    </dgm:pt>
    <dgm:pt modelId="{E1CCADFB-09A1-442B-964A-2751D9236AD6}">
      <dgm:prSet/>
      <dgm:spPr/>
      <dgm:t>
        <a:bodyPr/>
        <a:lstStyle/>
        <a:p>
          <a:r>
            <a:rPr lang="en-SG"/>
            <a:t>Benefits</a:t>
          </a:r>
          <a:endParaRPr lang="en-US"/>
        </a:p>
      </dgm:t>
    </dgm:pt>
    <dgm:pt modelId="{4F6A43C5-0CC4-493B-AB91-F9BAED741536}" type="parTrans" cxnId="{101677E7-3A79-460B-9866-955EE31862F6}">
      <dgm:prSet/>
      <dgm:spPr/>
      <dgm:t>
        <a:bodyPr/>
        <a:lstStyle/>
        <a:p>
          <a:endParaRPr lang="en-US"/>
        </a:p>
      </dgm:t>
    </dgm:pt>
    <dgm:pt modelId="{DA967597-3040-4AA7-97AF-12209B3DB624}" type="sibTrans" cxnId="{101677E7-3A79-460B-9866-955EE31862F6}">
      <dgm:prSet/>
      <dgm:spPr/>
      <dgm:t>
        <a:bodyPr/>
        <a:lstStyle/>
        <a:p>
          <a:endParaRPr lang="en-US"/>
        </a:p>
      </dgm:t>
    </dgm:pt>
    <dgm:pt modelId="{4C715397-BC3C-4085-B48C-F4CEA88DDC13}">
      <dgm:prSet/>
      <dgm:spPr/>
      <dgm:t>
        <a:bodyPr/>
        <a:lstStyle/>
        <a:p>
          <a:r>
            <a:rPr lang="en-SG"/>
            <a:t>Reduces bias created by class imbalance</a:t>
          </a:r>
          <a:endParaRPr lang="en-US"/>
        </a:p>
      </dgm:t>
    </dgm:pt>
    <dgm:pt modelId="{8086947F-76D0-4C99-AA07-F304E9CC4A02}" type="parTrans" cxnId="{B84F040A-A3DD-4EFF-BA38-592DE5135F79}">
      <dgm:prSet/>
      <dgm:spPr/>
      <dgm:t>
        <a:bodyPr/>
        <a:lstStyle/>
        <a:p>
          <a:endParaRPr lang="en-US"/>
        </a:p>
      </dgm:t>
    </dgm:pt>
    <dgm:pt modelId="{FB1116BB-3704-41F8-BF01-1E91902A2210}" type="sibTrans" cxnId="{B84F040A-A3DD-4EFF-BA38-592DE5135F79}">
      <dgm:prSet/>
      <dgm:spPr/>
      <dgm:t>
        <a:bodyPr/>
        <a:lstStyle/>
        <a:p>
          <a:endParaRPr lang="en-US"/>
        </a:p>
      </dgm:t>
    </dgm:pt>
    <dgm:pt modelId="{AC9D2655-DB59-48DE-BA65-DD87F0E79E4F}">
      <dgm:prSet/>
      <dgm:spPr/>
      <dgm:t>
        <a:bodyPr/>
        <a:lstStyle/>
        <a:p>
          <a:r>
            <a:rPr lang="en-SG"/>
            <a:t>Shifts the classification decision boundary adaptively towards difficult to learn samples</a:t>
          </a:r>
          <a:endParaRPr lang="en-US"/>
        </a:p>
      </dgm:t>
    </dgm:pt>
    <dgm:pt modelId="{37E67DDC-44C2-493B-A550-C1565A0AFF98}" type="parTrans" cxnId="{E5D5EEA2-B767-421A-8B2B-7FC673D0694C}">
      <dgm:prSet/>
      <dgm:spPr/>
      <dgm:t>
        <a:bodyPr/>
        <a:lstStyle/>
        <a:p>
          <a:endParaRPr lang="en-US"/>
        </a:p>
      </dgm:t>
    </dgm:pt>
    <dgm:pt modelId="{64E70098-DD25-4876-A7DF-70069F6B6A53}" type="sibTrans" cxnId="{E5D5EEA2-B767-421A-8B2B-7FC673D0694C}">
      <dgm:prSet/>
      <dgm:spPr/>
      <dgm:t>
        <a:bodyPr/>
        <a:lstStyle/>
        <a:p>
          <a:endParaRPr lang="en-US"/>
        </a:p>
      </dgm:t>
    </dgm:pt>
    <dgm:pt modelId="{95EA8981-5C8D-4B27-B572-AA414581830F}">
      <dgm:prSet/>
      <dgm:spPr/>
      <dgm:t>
        <a:bodyPr/>
        <a:lstStyle/>
        <a:p>
          <a:r>
            <a:rPr lang="en-SG" dirty="0"/>
            <a:t>Thus, predictive models will be able to classify minority classes better</a:t>
          </a:r>
          <a:endParaRPr lang="en-US" dirty="0"/>
        </a:p>
      </dgm:t>
    </dgm:pt>
    <dgm:pt modelId="{8D784DE2-26C8-4B74-B3C2-E1267056F62A}" type="parTrans" cxnId="{59098D6C-FE98-436F-8A74-A2FF40371B11}">
      <dgm:prSet/>
      <dgm:spPr/>
      <dgm:t>
        <a:bodyPr/>
        <a:lstStyle/>
        <a:p>
          <a:endParaRPr lang="en-US"/>
        </a:p>
      </dgm:t>
    </dgm:pt>
    <dgm:pt modelId="{AAE9C9D3-28E7-4FB4-AA7F-C3C5A807A9F2}" type="sibTrans" cxnId="{59098D6C-FE98-436F-8A74-A2FF40371B11}">
      <dgm:prSet/>
      <dgm:spPr/>
      <dgm:t>
        <a:bodyPr/>
        <a:lstStyle/>
        <a:p>
          <a:endParaRPr lang="en-US"/>
        </a:p>
      </dgm:t>
    </dgm:pt>
    <dgm:pt modelId="{F1E07951-108A-46B8-A418-044699BC8B95}">
      <dgm:prSet/>
      <dgm:spPr/>
      <dgm:t>
        <a:bodyPr/>
        <a:lstStyle/>
        <a:p>
          <a:r>
            <a:rPr lang="en-SG" dirty="0"/>
            <a:t>Undersamples majority class data to allow better predictive model performance </a:t>
          </a:r>
          <a:endParaRPr lang="en-US" dirty="0"/>
        </a:p>
      </dgm:t>
    </dgm:pt>
    <dgm:pt modelId="{8E2BA4F1-4A65-4E8D-BBFA-A09F2236B4AE}" type="parTrans" cxnId="{17295DF6-652E-4883-94EE-0F1E61B71C35}">
      <dgm:prSet/>
      <dgm:spPr/>
      <dgm:t>
        <a:bodyPr/>
        <a:lstStyle/>
        <a:p>
          <a:endParaRPr lang="en-SG"/>
        </a:p>
      </dgm:t>
    </dgm:pt>
    <dgm:pt modelId="{A62E6B0C-65F9-4918-8111-A1B259B6F625}" type="sibTrans" cxnId="{17295DF6-652E-4883-94EE-0F1E61B71C35}">
      <dgm:prSet/>
      <dgm:spPr/>
      <dgm:t>
        <a:bodyPr/>
        <a:lstStyle/>
        <a:p>
          <a:endParaRPr lang="en-SG"/>
        </a:p>
      </dgm:t>
    </dgm:pt>
    <dgm:pt modelId="{62EE22FE-D493-45F8-BBCC-2E05B3600A9C}" type="pres">
      <dgm:prSet presAssocID="{E48A2173-86EE-48E7-AA3A-D81A0D540C28}" presName="linear" presStyleCnt="0">
        <dgm:presLayoutVars>
          <dgm:dir/>
          <dgm:animLvl val="lvl"/>
          <dgm:resizeHandles val="exact"/>
        </dgm:presLayoutVars>
      </dgm:prSet>
      <dgm:spPr/>
    </dgm:pt>
    <dgm:pt modelId="{D8A065BD-A597-4094-9092-B8235CE2CA64}" type="pres">
      <dgm:prSet presAssocID="{88B7CBB6-4E70-4BEA-A72C-9A911BC0E40F}" presName="parentLin" presStyleCnt="0"/>
      <dgm:spPr/>
    </dgm:pt>
    <dgm:pt modelId="{43CCDC5D-8308-4321-B144-4858C741BE4A}" type="pres">
      <dgm:prSet presAssocID="{88B7CBB6-4E70-4BEA-A72C-9A911BC0E40F}" presName="parentLeftMargin" presStyleLbl="node1" presStyleIdx="0" presStyleCnt="4"/>
      <dgm:spPr/>
    </dgm:pt>
    <dgm:pt modelId="{9AF71F72-C100-438B-8265-60C5ED93EDFC}" type="pres">
      <dgm:prSet presAssocID="{88B7CBB6-4E70-4BEA-A72C-9A911BC0E4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E93751-F35C-4DC0-AC80-97FAC8B5F0EE}" type="pres">
      <dgm:prSet presAssocID="{88B7CBB6-4E70-4BEA-A72C-9A911BC0E40F}" presName="negativeSpace" presStyleCnt="0"/>
      <dgm:spPr/>
    </dgm:pt>
    <dgm:pt modelId="{A51DF0BC-B838-4F50-B365-4189EE14A90B}" type="pres">
      <dgm:prSet presAssocID="{88B7CBB6-4E70-4BEA-A72C-9A911BC0E40F}" presName="childText" presStyleLbl="conFgAcc1" presStyleIdx="0" presStyleCnt="4">
        <dgm:presLayoutVars>
          <dgm:bulletEnabled val="1"/>
        </dgm:presLayoutVars>
      </dgm:prSet>
      <dgm:spPr/>
    </dgm:pt>
    <dgm:pt modelId="{531043B1-051D-45C4-8D8E-FFAC32082A09}" type="pres">
      <dgm:prSet presAssocID="{D1977898-FD3F-4F6B-9428-9536688E9C7B}" presName="spaceBetweenRectangles" presStyleCnt="0"/>
      <dgm:spPr/>
    </dgm:pt>
    <dgm:pt modelId="{968661D9-2864-453B-A914-1EF0C64684A6}" type="pres">
      <dgm:prSet presAssocID="{DEF90BC4-2BC5-45F9-B559-F34334013DFB}" presName="parentLin" presStyleCnt="0"/>
      <dgm:spPr/>
    </dgm:pt>
    <dgm:pt modelId="{50C48949-05A8-4A21-A3D0-45F9961623A2}" type="pres">
      <dgm:prSet presAssocID="{DEF90BC4-2BC5-45F9-B559-F34334013DFB}" presName="parentLeftMargin" presStyleLbl="node1" presStyleIdx="0" presStyleCnt="4"/>
      <dgm:spPr/>
    </dgm:pt>
    <dgm:pt modelId="{EC8CA814-D7DE-42D7-A394-D75D5475DB89}" type="pres">
      <dgm:prSet presAssocID="{DEF90BC4-2BC5-45F9-B559-F34334013D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6C180B-1E4A-4F55-8D23-B3B9B0FBFB5D}" type="pres">
      <dgm:prSet presAssocID="{DEF90BC4-2BC5-45F9-B559-F34334013DFB}" presName="negativeSpace" presStyleCnt="0"/>
      <dgm:spPr/>
    </dgm:pt>
    <dgm:pt modelId="{6B22233A-4BEC-4C36-BEE4-DA21208DF8C5}" type="pres">
      <dgm:prSet presAssocID="{DEF90BC4-2BC5-45F9-B559-F34334013DFB}" presName="childText" presStyleLbl="conFgAcc1" presStyleIdx="1" presStyleCnt="4">
        <dgm:presLayoutVars>
          <dgm:bulletEnabled val="1"/>
        </dgm:presLayoutVars>
      </dgm:prSet>
      <dgm:spPr/>
    </dgm:pt>
    <dgm:pt modelId="{4E5F5E41-A6B7-4C8D-8600-73E7D54B008F}" type="pres">
      <dgm:prSet presAssocID="{B84809B1-8908-4D42-AC60-B234C8D1567A}" presName="spaceBetweenRectangles" presStyleCnt="0"/>
      <dgm:spPr/>
    </dgm:pt>
    <dgm:pt modelId="{F0A74EE0-94DE-4CEB-A1F6-C160937A677B}" type="pres">
      <dgm:prSet presAssocID="{9BA5228B-B059-4B29-87B7-E7FC9C8C0405}" presName="parentLin" presStyleCnt="0"/>
      <dgm:spPr/>
    </dgm:pt>
    <dgm:pt modelId="{3C50FFC7-3D89-4853-A5DF-6C7375DCE7A2}" type="pres">
      <dgm:prSet presAssocID="{9BA5228B-B059-4B29-87B7-E7FC9C8C0405}" presName="parentLeftMargin" presStyleLbl="node1" presStyleIdx="1" presStyleCnt="4"/>
      <dgm:spPr/>
    </dgm:pt>
    <dgm:pt modelId="{1FC24402-DE80-4C9F-930F-3FC288D98ADB}" type="pres">
      <dgm:prSet presAssocID="{9BA5228B-B059-4B29-87B7-E7FC9C8C04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E5C974-7364-4286-B276-A484A9B17588}" type="pres">
      <dgm:prSet presAssocID="{9BA5228B-B059-4B29-87B7-E7FC9C8C0405}" presName="negativeSpace" presStyleCnt="0"/>
      <dgm:spPr/>
    </dgm:pt>
    <dgm:pt modelId="{47BCCF5B-2A26-46E6-B646-5DBEFC42A0EB}" type="pres">
      <dgm:prSet presAssocID="{9BA5228B-B059-4B29-87B7-E7FC9C8C0405}" presName="childText" presStyleLbl="conFgAcc1" presStyleIdx="2" presStyleCnt="4">
        <dgm:presLayoutVars>
          <dgm:bulletEnabled val="1"/>
        </dgm:presLayoutVars>
      </dgm:prSet>
      <dgm:spPr/>
    </dgm:pt>
    <dgm:pt modelId="{30AC48D2-FCC1-41A3-8D1C-5006D0639709}" type="pres">
      <dgm:prSet presAssocID="{CE6D8E5E-93DE-4EC2-BA9B-AF00C670A2CB}" presName="spaceBetweenRectangles" presStyleCnt="0"/>
      <dgm:spPr/>
    </dgm:pt>
    <dgm:pt modelId="{141AB6ED-950B-496A-93A8-E803E88B358E}" type="pres">
      <dgm:prSet presAssocID="{E1CCADFB-09A1-442B-964A-2751D9236AD6}" presName="parentLin" presStyleCnt="0"/>
      <dgm:spPr/>
    </dgm:pt>
    <dgm:pt modelId="{AA1F1A3F-44D3-4E0C-A3A0-685D7A5D8E36}" type="pres">
      <dgm:prSet presAssocID="{E1CCADFB-09A1-442B-964A-2751D9236AD6}" presName="parentLeftMargin" presStyleLbl="node1" presStyleIdx="2" presStyleCnt="4"/>
      <dgm:spPr/>
    </dgm:pt>
    <dgm:pt modelId="{3B2BE266-2747-4158-9F36-683311276E2E}" type="pres">
      <dgm:prSet presAssocID="{E1CCADFB-09A1-442B-964A-2751D9236AD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6DBCBF-EEF6-4255-9537-6C1097B80E13}" type="pres">
      <dgm:prSet presAssocID="{E1CCADFB-09A1-442B-964A-2751D9236AD6}" presName="negativeSpace" presStyleCnt="0"/>
      <dgm:spPr/>
    </dgm:pt>
    <dgm:pt modelId="{FD333418-6489-4605-AFC6-35E5680661E1}" type="pres">
      <dgm:prSet presAssocID="{E1CCADFB-09A1-442B-964A-2751D9236AD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84F040A-A3DD-4EFF-BA38-592DE5135F79}" srcId="{E1CCADFB-09A1-442B-964A-2751D9236AD6}" destId="{4C715397-BC3C-4085-B48C-F4CEA88DDC13}" srcOrd="0" destOrd="0" parTransId="{8086947F-76D0-4C99-AA07-F304E9CC4A02}" sibTransId="{FB1116BB-3704-41F8-BF01-1E91902A2210}"/>
    <dgm:cxn modelId="{529BEE14-6C5E-4C95-AF2C-601E66F493C1}" type="presOf" srcId="{41C6ECEB-F9AF-482C-A379-DCA5F04B6922}" destId="{A51DF0BC-B838-4F50-B365-4189EE14A90B}" srcOrd="0" destOrd="0" presId="urn:microsoft.com/office/officeart/2005/8/layout/list1"/>
    <dgm:cxn modelId="{E508491D-C450-4330-B768-002C85C078F1}" srcId="{E48A2173-86EE-48E7-AA3A-D81A0D540C28}" destId="{DEF90BC4-2BC5-45F9-B559-F34334013DFB}" srcOrd="1" destOrd="0" parTransId="{2B829F99-5AEA-4814-B957-384D6682F49C}" sibTransId="{B84809B1-8908-4D42-AC60-B234C8D1567A}"/>
    <dgm:cxn modelId="{7B221623-3C31-4295-A7FA-06679AA2D144}" type="presOf" srcId="{E48A2173-86EE-48E7-AA3A-D81A0D540C28}" destId="{62EE22FE-D493-45F8-BBCC-2E05B3600A9C}" srcOrd="0" destOrd="0" presId="urn:microsoft.com/office/officeart/2005/8/layout/list1"/>
    <dgm:cxn modelId="{67632D2C-8BBE-44C8-909A-68BC20E0518E}" type="presOf" srcId="{B41E402E-903B-435A-9AC1-20CF0D102ED0}" destId="{A51DF0BC-B838-4F50-B365-4189EE14A90B}" srcOrd="0" destOrd="2" presId="urn:microsoft.com/office/officeart/2005/8/layout/list1"/>
    <dgm:cxn modelId="{2F818732-4CA8-43E3-ADB7-AFAA8F817FD1}" type="presOf" srcId="{E1CCADFB-09A1-442B-964A-2751D9236AD6}" destId="{AA1F1A3F-44D3-4E0C-A3A0-685D7A5D8E36}" srcOrd="0" destOrd="0" presId="urn:microsoft.com/office/officeart/2005/8/layout/list1"/>
    <dgm:cxn modelId="{FF3ECC3A-FFCD-479E-9881-AA97F5A1E86E}" type="presOf" srcId="{F1E07951-108A-46B8-A418-044699BC8B95}" destId="{A51DF0BC-B838-4F50-B365-4189EE14A90B}" srcOrd="0" destOrd="1" presId="urn:microsoft.com/office/officeart/2005/8/layout/list1"/>
    <dgm:cxn modelId="{DF406B3D-0893-48C3-A7E6-F0475C297777}" type="presOf" srcId="{E1CCADFB-09A1-442B-964A-2751D9236AD6}" destId="{3B2BE266-2747-4158-9F36-683311276E2E}" srcOrd="1" destOrd="0" presId="urn:microsoft.com/office/officeart/2005/8/layout/list1"/>
    <dgm:cxn modelId="{A72D673E-329C-450B-BF49-1E411565A9A7}" srcId="{88B7CBB6-4E70-4BEA-A72C-9A911BC0E40F}" destId="{41C6ECEB-F9AF-482C-A379-DCA5F04B6922}" srcOrd="0" destOrd="0" parTransId="{0E4E9C80-97A3-4EF9-9EEB-B87D152634C7}" sibTransId="{0ECFE85A-BB0A-4B80-B1C2-DA1318F8DF3A}"/>
    <dgm:cxn modelId="{01E7043F-527C-462C-BF32-42629A6BB796}" type="presOf" srcId="{88B7CBB6-4E70-4BEA-A72C-9A911BC0E40F}" destId="{43CCDC5D-8308-4321-B144-4858C741BE4A}" srcOrd="0" destOrd="0" presId="urn:microsoft.com/office/officeart/2005/8/layout/list1"/>
    <dgm:cxn modelId="{9CCEA062-5BE6-4BBA-B78D-AFCC9AE0A698}" type="presOf" srcId="{88B7CBB6-4E70-4BEA-A72C-9A911BC0E40F}" destId="{9AF71F72-C100-438B-8265-60C5ED93EDFC}" srcOrd="1" destOrd="0" presId="urn:microsoft.com/office/officeart/2005/8/layout/list1"/>
    <dgm:cxn modelId="{80AFE343-991A-420A-9C12-2351E3E3DD2D}" srcId="{E48A2173-86EE-48E7-AA3A-D81A0D540C28}" destId="{88B7CBB6-4E70-4BEA-A72C-9A911BC0E40F}" srcOrd="0" destOrd="0" parTransId="{567BA3C6-A8C9-430C-810D-36176D4060E9}" sibTransId="{D1977898-FD3F-4F6B-9428-9536688E9C7B}"/>
    <dgm:cxn modelId="{54654964-7BD5-4DA5-9881-C70549DB9603}" type="presOf" srcId="{DEF90BC4-2BC5-45F9-B559-F34334013DFB}" destId="{50C48949-05A8-4A21-A3D0-45F9961623A2}" srcOrd="0" destOrd="0" presId="urn:microsoft.com/office/officeart/2005/8/layout/list1"/>
    <dgm:cxn modelId="{E7DC3968-1D84-4084-B098-46C9EF224F2A}" type="presOf" srcId="{AC9D2655-DB59-48DE-BA65-DD87F0E79E4F}" destId="{FD333418-6489-4605-AFC6-35E5680661E1}" srcOrd="0" destOrd="1" presId="urn:microsoft.com/office/officeart/2005/8/layout/list1"/>
    <dgm:cxn modelId="{59098D6C-FE98-436F-8A74-A2FF40371B11}" srcId="{E1CCADFB-09A1-442B-964A-2751D9236AD6}" destId="{95EA8981-5C8D-4B27-B572-AA414581830F}" srcOrd="2" destOrd="0" parTransId="{8D784DE2-26C8-4B74-B3C2-E1267056F62A}" sibTransId="{AAE9C9D3-28E7-4FB4-AA7F-C3C5A807A9F2}"/>
    <dgm:cxn modelId="{AA324D51-691E-4B49-947E-3ED3B07F6400}" type="presOf" srcId="{DEF90BC4-2BC5-45F9-B559-F34334013DFB}" destId="{EC8CA814-D7DE-42D7-A394-D75D5475DB89}" srcOrd="1" destOrd="0" presId="urn:microsoft.com/office/officeart/2005/8/layout/list1"/>
    <dgm:cxn modelId="{1E7EB959-FFCA-4E99-B487-02161ABF35A0}" type="presOf" srcId="{4C715397-BC3C-4085-B48C-F4CEA88DDC13}" destId="{FD333418-6489-4605-AFC6-35E5680661E1}" srcOrd="0" destOrd="0" presId="urn:microsoft.com/office/officeart/2005/8/layout/list1"/>
    <dgm:cxn modelId="{6A3F4097-93BE-4056-A560-33EE80B5523D}" type="presOf" srcId="{9BA5228B-B059-4B29-87B7-E7FC9C8C0405}" destId="{1FC24402-DE80-4C9F-930F-3FC288D98ADB}" srcOrd="1" destOrd="0" presId="urn:microsoft.com/office/officeart/2005/8/layout/list1"/>
    <dgm:cxn modelId="{E5D5EEA2-B767-421A-8B2B-7FC673D0694C}" srcId="{E1CCADFB-09A1-442B-964A-2751D9236AD6}" destId="{AC9D2655-DB59-48DE-BA65-DD87F0E79E4F}" srcOrd="1" destOrd="0" parTransId="{37E67DDC-44C2-493B-A550-C1565A0AFF98}" sibTransId="{64E70098-DD25-4876-A7DF-70069F6B6A53}"/>
    <dgm:cxn modelId="{57A4AEBF-2732-424E-829B-C5A8E093C989}" srcId="{88B7CBB6-4E70-4BEA-A72C-9A911BC0E40F}" destId="{B41E402E-903B-435A-9AC1-20CF0D102ED0}" srcOrd="2" destOrd="0" parTransId="{93052612-B43E-4704-95A9-02CB42CCDAE4}" sibTransId="{F1C1E0AB-A569-46D5-B924-4A378FC01AFA}"/>
    <dgm:cxn modelId="{5D6A6EE4-9697-42FE-A2CC-8AE9A4802B5F}" type="presOf" srcId="{95EA8981-5C8D-4B27-B572-AA414581830F}" destId="{FD333418-6489-4605-AFC6-35E5680661E1}" srcOrd="0" destOrd="2" presId="urn:microsoft.com/office/officeart/2005/8/layout/list1"/>
    <dgm:cxn modelId="{101677E7-3A79-460B-9866-955EE31862F6}" srcId="{E48A2173-86EE-48E7-AA3A-D81A0D540C28}" destId="{E1CCADFB-09A1-442B-964A-2751D9236AD6}" srcOrd="3" destOrd="0" parTransId="{4F6A43C5-0CC4-493B-AB91-F9BAED741536}" sibTransId="{DA967597-3040-4AA7-97AF-12209B3DB624}"/>
    <dgm:cxn modelId="{28AC5AEB-1B38-4BD4-827D-F36B474B70F6}" type="presOf" srcId="{9BA5228B-B059-4B29-87B7-E7FC9C8C0405}" destId="{3C50FFC7-3D89-4853-A5DF-6C7375DCE7A2}" srcOrd="0" destOrd="0" presId="urn:microsoft.com/office/officeart/2005/8/layout/list1"/>
    <dgm:cxn modelId="{17295DF6-652E-4883-94EE-0F1E61B71C35}" srcId="{88B7CBB6-4E70-4BEA-A72C-9A911BC0E40F}" destId="{F1E07951-108A-46B8-A418-044699BC8B95}" srcOrd="1" destOrd="0" parTransId="{8E2BA4F1-4A65-4E8D-BBFA-A09F2236B4AE}" sibTransId="{A62E6B0C-65F9-4918-8111-A1B259B6F625}"/>
    <dgm:cxn modelId="{D88989FE-ADFB-4967-84A4-E5537224F5AD}" srcId="{E48A2173-86EE-48E7-AA3A-D81A0D540C28}" destId="{9BA5228B-B059-4B29-87B7-E7FC9C8C0405}" srcOrd="2" destOrd="0" parTransId="{FF451FE8-09EB-4AF6-B1CF-E6F4C1C66CE4}" sibTransId="{CE6D8E5E-93DE-4EC2-BA9B-AF00C670A2CB}"/>
    <dgm:cxn modelId="{89E8E800-1763-42D0-8C7D-6C3EAB0B01FB}" type="presParOf" srcId="{62EE22FE-D493-45F8-BBCC-2E05B3600A9C}" destId="{D8A065BD-A597-4094-9092-B8235CE2CA64}" srcOrd="0" destOrd="0" presId="urn:microsoft.com/office/officeart/2005/8/layout/list1"/>
    <dgm:cxn modelId="{67D0FF5A-3895-4BB5-8122-7190065E90E6}" type="presParOf" srcId="{D8A065BD-A597-4094-9092-B8235CE2CA64}" destId="{43CCDC5D-8308-4321-B144-4858C741BE4A}" srcOrd="0" destOrd="0" presId="urn:microsoft.com/office/officeart/2005/8/layout/list1"/>
    <dgm:cxn modelId="{03ADBD4D-0587-4B77-BE87-4C349062DDDE}" type="presParOf" srcId="{D8A065BD-A597-4094-9092-B8235CE2CA64}" destId="{9AF71F72-C100-438B-8265-60C5ED93EDFC}" srcOrd="1" destOrd="0" presId="urn:microsoft.com/office/officeart/2005/8/layout/list1"/>
    <dgm:cxn modelId="{2090550A-3EED-424A-B81A-8C13289111C0}" type="presParOf" srcId="{62EE22FE-D493-45F8-BBCC-2E05B3600A9C}" destId="{6EE93751-F35C-4DC0-AC80-97FAC8B5F0EE}" srcOrd="1" destOrd="0" presId="urn:microsoft.com/office/officeart/2005/8/layout/list1"/>
    <dgm:cxn modelId="{DCB639BD-72D7-4B01-9CBE-A25253785E45}" type="presParOf" srcId="{62EE22FE-D493-45F8-BBCC-2E05B3600A9C}" destId="{A51DF0BC-B838-4F50-B365-4189EE14A90B}" srcOrd="2" destOrd="0" presId="urn:microsoft.com/office/officeart/2005/8/layout/list1"/>
    <dgm:cxn modelId="{85AFBDDE-C3B2-465B-AF65-F0EC8EDBFAFE}" type="presParOf" srcId="{62EE22FE-D493-45F8-BBCC-2E05B3600A9C}" destId="{531043B1-051D-45C4-8D8E-FFAC32082A09}" srcOrd="3" destOrd="0" presId="urn:microsoft.com/office/officeart/2005/8/layout/list1"/>
    <dgm:cxn modelId="{F4D35EFE-3877-4275-8B05-70AFDD76402E}" type="presParOf" srcId="{62EE22FE-D493-45F8-BBCC-2E05B3600A9C}" destId="{968661D9-2864-453B-A914-1EF0C64684A6}" srcOrd="4" destOrd="0" presId="urn:microsoft.com/office/officeart/2005/8/layout/list1"/>
    <dgm:cxn modelId="{E8564D7B-931A-4CA6-B247-952FEAB066A6}" type="presParOf" srcId="{968661D9-2864-453B-A914-1EF0C64684A6}" destId="{50C48949-05A8-4A21-A3D0-45F9961623A2}" srcOrd="0" destOrd="0" presId="urn:microsoft.com/office/officeart/2005/8/layout/list1"/>
    <dgm:cxn modelId="{6326C802-7363-47AF-A1D7-B4DCC9A363F3}" type="presParOf" srcId="{968661D9-2864-453B-A914-1EF0C64684A6}" destId="{EC8CA814-D7DE-42D7-A394-D75D5475DB89}" srcOrd="1" destOrd="0" presId="urn:microsoft.com/office/officeart/2005/8/layout/list1"/>
    <dgm:cxn modelId="{5BD5FFF6-A7CC-473C-B2D3-84D0BD1945AC}" type="presParOf" srcId="{62EE22FE-D493-45F8-BBCC-2E05B3600A9C}" destId="{196C180B-1E4A-4F55-8D23-B3B9B0FBFB5D}" srcOrd="5" destOrd="0" presId="urn:microsoft.com/office/officeart/2005/8/layout/list1"/>
    <dgm:cxn modelId="{63DB2580-01DE-4226-9873-06C67A463BD6}" type="presParOf" srcId="{62EE22FE-D493-45F8-BBCC-2E05B3600A9C}" destId="{6B22233A-4BEC-4C36-BEE4-DA21208DF8C5}" srcOrd="6" destOrd="0" presId="urn:microsoft.com/office/officeart/2005/8/layout/list1"/>
    <dgm:cxn modelId="{CCBEC71A-96A8-4566-8540-C0D87AF49314}" type="presParOf" srcId="{62EE22FE-D493-45F8-BBCC-2E05B3600A9C}" destId="{4E5F5E41-A6B7-4C8D-8600-73E7D54B008F}" srcOrd="7" destOrd="0" presId="urn:microsoft.com/office/officeart/2005/8/layout/list1"/>
    <dgm:cxn modelId="{78CF1FF2-A104-48DC-A8E7-5660E8CB98C7}" type="presParOf" srcId="{62EE22FE-D493-45F8-BBCC-2E05B3600A9C}" destId="{F0A74EE0-94DE-4CEB-A1F6-C160937A677B}" srcOrd="8" destOrd="0" presId="urn:microsoft.com/office/officeart/2005/8/layout/list1"/>
    <dgm:cxn modelId="{0B1FCAA1-2CC2-4B1D-8B67-96D9BDBD07BF}" type="presParOf" srcId="{F0A74EE0-94DE-4CEB-A1F6-C160937A677B}" destId="{3C50FFC7-3D89-4853-A5DF-6C7375DCE7A2}" srcOrd="0" destOrd="0" presId="urn:microsoft.com/office/officeart/2005/8/layout/list1"/>
    <dgm:cxn modelId="{B89DF35F-3ED3-4560-8714-B8B025EF8E54}" type="presParOf" srcId="{F0A74EE0-94DE-4CEB-A1F6-C160937A677B}" destId="{1FC24402-DE80-4C9F-930F-3FC288D98ADB}" srcOrd="1" destOrd="0" presId="urn:microsoft.com/office/officeart/2005/8/layout/list1"/>
    <dgm:cxn modelId="{F41AAC51-944C-4A38-91DD-D78CB3518EE7}" type="presParOf" srcId="{62EE22FE-D493-45F8-BBCC-2E05B3600A9C}" destId="{7CE5C974-7364-4286-B276-A484A9B17588}" srcOrd="9" destOrd="0" presId="urn:microsoft.com/office/officeart/2005/8/layout/list1"/>
    <dgm:cxn modelId="{59B3BA20-E69B-45A5-9974-645D57668AC8}" type="presParOf" srcId="{62EE22FE-D493-45F8-BBCC-2E05B3600A9C}" destId="{47BCCF5B-2A26-46E6-B646-5DBEFC42A0EB}" srcOrd="10" destOrd="0" presId="urn:microsoft.com/office/officeart/2005/8/layout/list1"/>
    <dgm:cxn modelId="{E8324045-9168-460A-A032-CB6CEB08FD67}" type="presParOf" srcId="{62EE22FE-D493-45F8-BBCC-2E05B3600A9C}" destId="{30AC48D2-FCC1-41A3-8D1C-5006D0639709}" srcOrd="11" destOrd="0" presId="urn:microsoft.com/office/officeart/2005/8/layout/list1"/>
    <dgm:cxn modelId="{AC2A065A-82F8-4ACE-979C-38E63F085025}" type="presParOf" srcId="{62EE22FE-D493-45F8-BBCC-2E05B3600A9C}" destId="{141AB6ED-950B-496A-93A8-E803E88B358E}" srcOrd="12" destOrd="0" presId="urn:microsoft.com/office/officeart/2005/8/layout/list1"/>
    <dgm:cxn modelId="{13EC62F6-6C20-46F1-A840-C152B7E55D5B}" type="presParOf" srcId="{141AB6ED-950B-496A-93A8-E803E88B358E}" destId="{AA1F1A3F-44D3-4E0C-A3A0-685D7A5D8E36}" srcOrd="0" destOrd="0" presId="urn:microsoft.com/office/officeart/2005/8/layout/list1"/>
    <dgm:cxn modelId="{603EC878-CEB2-443C-AA5D-BE0A89ACC454}" type="presParOf" srcId="{141AB6ED-950B-496A-93A8-E803E88B358E}" destId="{3B2BE266-2747-4158-9F36-683311276E2E}" srcOrd="1" destOrd="0" presId="urn:microsoft.com/office/officeart/2005/8/layout/list1"/>
    <dgm:cxn modelId="{0C55620F-F9B0-42A5-8128-62A8D18015DA}" type="presParOf" srcId="{62EE22FE-D493-45F8-BBCC-2E05B3600A9C}" destId="{526DBCBF-EEF6-4255-9537-6C1097B80E13}" srcOrd="13" destOrd="0" presId="urn:microsoft.com/office/officeart/2005/8/layout/list1"/>
    <dgm:cxn modelId="{60717C4C-6CDD-42C2-88B5-8638B878424C}" type="presParOf" srcId="{62EE22FE-D493-45F8-BBCC-2E05B3600A9C}" destId="{FD333418-6489-4605-AFC6-35E5680661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D6951E-F92D-49C0-BDFB-4677B3DCF7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504B2-1513-4857-8F1E-72C54614D36F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Algorithm to be used: CART, CHAID, C5.0, Quest</a:t>
          </a:r>
          <a:endParaRPr lang="en-US" dirty="0"/>
        </a:p>
      </dgm:t>
    </dgm:pt>
    <dgm:pt modelId="{B8654A80-D924-4C35-9C71-B3452ECE6613}" type="parTrans" cxnId="{79D2E3C2-54BE-4C4F-8130-C1A991BA9540}">
      <dgm:prSet/>
      <dgm:spPr/>
      <dgm:t>
        <a:bodyPr/>
        <a:lstStyle/>
        <a:p>
          <a:endParaRPr lang="en-US"/>
        </a:p>
      </dgm:t>
    </dgm:pt>
    <dgm:pt modelId="{F9FB6627-FFEC-4D3F-956D-0CF5A6BCDE83}" type="sibTrans" cxnId="{79D2E3C2-54BE-4C4F-8130-C1A991BA9540}">
      <dgm:prSet/>
      <dgm:spPr/>
      <dgm:t>
        <a:bodyPr/>
        <a:lstStyle/>
        <a:p>
          <a:endParaRPr lang="en-US"/>
        </a:p>
      </dgm:t>
    </dgm:pt>
    <dgm:pt modelId="{17AA4181-88E4-4FAB-B055-F65C83F6D921}" type="pres">
      <dgm:prSet presAssocID="{9AD6951E-F92D-49C0-BDFB-4677B3DCF738}" presName="root" presStyleCnt="0">
        <dgm:presLayoutVars>
          <dgm:dir/>
          <dgm:resizeHandles val="exact"/>
        </dgm:presLayoutVars>
      </dgm:prSet>
      <dgm:spPr/>
    </dgm:pt>
    <dgm:pt modelId="{18775220-4A85-453A-8337-CC5D7C7DEBA5}" type="pres">
      <dgm:prSet presAssocID="{67C504B2-1513-4857-8F1E-72C54614D36F}" presName="compNode" presStyleCnt="0"/>
      <dgm:spPr/>
    </dgm:pt>
    <dgm:pt modelId="{3E26A051-1A67-4FD9-AD1E-58181C444247}" type="pres">
      <dgm:prSet presAssocID="{67C504B2-1513-4857-8F1E-72C54614D36F}" presName="bgRect" presStyleLbl="bgShp" presStyleIdx="0" presStyleCnt="1"/>
      <dgm:spPr/>
    </dgm:pt>
    <dgm:pt modelId="{3FDC4240-0E31-4D2E-AF66-9A5DF5DD68CD}" type="pres">
      <dgm:prSet presAssocID="{67C504B2-1513-4857-8F1E-72C54614D36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156438-0AEF-4D38-8CF6-F87BFB3783A8}" type="pres">
      <dgm:prSet presAssocID="{67C504B2-1513-4857-8F1E-72C54614D36F}" presName="spaceRect" presStyleCnt="0"/>
      <dgm:spPr/>
    </dgm:pt>
    <dgm:pt modelId="{ECEA874F-3A78-4B5B-AF22-9F2CB67CBFE9}" type="pres">
      <dgm:prSet presAssocID="{67C504B2-1513-4857-8F1E-72C54614D36F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4A600668-34CD-4C8A-B009-618EE1E27613}" type="presOf" srcId="{67C504B2-1513-4857-8F1E-72C54614D36F}" destId="{ECEA874F-3A78-4B5B-AF22-9F2CB67CBFE9}" srcOrd="0" destOrd="0" presId="urn:microsoft.com/office/officeart/2018/2/layout/IconVerticalSolidList"/>
    <dgm:cxn modelId="{79D2E3C2-54BE-4C4F-8130-C1A991BA9540}" srcId="{9AD6951E-F92D-49C0-BDFB-4677B3DCF738}" destId="{67C504B2-1513-4857-8F1E-72C54614D36F}" srcOrd="0" destOrd="0" parTransId="{B8654A80-D924-4C35-9C71-B3452ECE6613}" sibTransId="{F9FB6627-FFEC-4D3F-956D-0CF5A6BCDE83}"/>
    <dgm:cxn modelId="{951EAFEB-34E2-4C19-8EE6-EA447E89E22B}" type="presOf" srcId="{9AD6951E-F92D-49C0-BDFB-4677B3DCF738}" destId="{17AA4181-88E4-4FAB-B055-F65C83F6D921}" srcOrd="0" destOrd="0" presId="urn:microsoft.com/office/officeart/2018/2/layout/IconVerticalSolidList"/>
    <dgm:cxn modelId="{41D991AF-99BA-44AB-BBDB-F3D8BD99F912}" type="presParOf" srcId="{17AA4181-88E4-4FAB-B055-F65C83F6D921}" destId="{18775220-4A85-453A-8337-CC5D7C7DEBA5}" srcOrd="0" destOrd="0" presId="urn:microsoft.com/office/officeart/2018/2/layout/IconVerticalSolidList"/>
    <dgm:cxn modelId="{BAC8553E-EF79-493A-AA8F-05E14FA15C90}" type="presParOf" srcId="{18775220-4A85-453A-8337-CC5D7C7DEBA5}" destId="{3E26A051-1A67-4FD9-AD1E-58181C444247}" srcOrd="0" destOrd="0" presId="urn:microsoft.com/office/officeart/2018/2/layout/IconVerticalSolidList"/>
    <dgm:cxn modelId="{28C5444F-19A1-40D6-B834-201C8F3E6919}" type="presParOf" srcId="{18775220-4A85-453A-8337-CC5D7C7DEBA5}" destId="{3FDC4240-0E31-4D2E-AF66-9A5DF5DD68CD}" srcOrd="1" destOrd="0" presId="urn:microsoft.com/office/officeart/2018/2/layout/IconVerticalSolidList"/>
    <dgm:cxn modelId="{EF8B93F0-512D-4E4D-A12B-3933CDF0AC3A}" type="presParOf" srcId="{18775220-4A85-453A-8337-CC5D7C7DEBA5}" destId="{CD156438-0AEF-4D38-8CF6-F87BFB3783A8}" srcOrd="2" destOrd="0" presId="urn:microsoft.com/office/officeart/2018/2/layout/IconVerticalSolidList"/>
    <dgm:cxn modelId="{9E345043-06A2-44AF-894B-2A702816DE7B}" type="presParOf" srcId="{18775220-4A85-453A-8337-CC5D7C7DEBA5}" destId="{ECEA874F-3A78-4B5B-AF22-9F2CB67CBF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D6951E-F92D-49C0-BDFB-4677B3DCF7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A4B9A-C0A3-47A8-9904-B9126299AAA1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Proposed model: Decision Trees</a:t>
          </a:r>
          <a:endParaRPr lang="en-US" dirty="0"/>
        </a:p>
      </dgm:t>
    </dgm:pt>
    <dgm:pt modelId="{A1758A52-F747-4A22-87FC-F0FA1373DA42}" type="parTrans" cxnId="{B6BCD94E-032E-40FA-9EB6-23D3AE79ADB4}">
      <dgm:prSet/>
      <dgm:spPr/>
      <dgm:t>
        <a:bodyPr/>
        <a:lstStyle/>
        <a:p>
          <a:endParaRPr lang="en-US"/>
        </a:p>
      </dgm:t>
    </dgm:pt>
    <dgm:pt modelId="{B7D507AF-5697-4789-90F8-6026E3CC042B}" type="sibTrans" cxnId="{B6BCD94E-032E-40FA-9EB6-23D3AE79ADB4}">
      <dgm:prSet/>
      <dgm:spPr/>
      <dgm:t>
        <a:bodyPr/>
        <a:lstStyle/>
        <a:p>
          <a:endParaRPr lang="en-US"/>
        </a:p>
      </dgm:t>
    </dgm:pt>
    <dgm:pt modelId="{17AA4181-88E4-4FAB-B055-F65C83F6D921}" type="pres">
      <dgm:prSet presAssocID="{9AD6951E-F92D-49C0-BDFB-4677B3DCF738}" presName="root" presStyleCnt="0">
        <dgm:presLayoutVars>
          <dgm:dir/>
          <dgm:resizeHandles val="exact"/>
        </dgm:presLayoutVars>
      </dgm:prSet>
      <dgm:spPr/>
    </dgm:pt>
    <dgm:pt modelId="{6CB22B9A-D169-4797-8559-658DE81EA9DA}" type="pres">
      <dgm:prSet presAssocID="{C34A4B9A-C0A3-47A8-9904-B9126299AAA1}" presName="compNode" presStyleCnt="0"/>
      <dgm:spPr/>
    </dgm:pt>
    <dgm:pt modelId="{F5F6184D-9BC1-4784-BC0D-9632C5FC6007}" type="pres">
      <dgm:prSet presAssocID="{C34A4B9A-C0A3-47A8-9904-B9126299AAA1}" presName="bgRect" presStyleLbl="bgShp" presStyleIdx="0" presStyleCnt="1"/>
      <dgm:spPr/>
    </dgm:pt>
    <dgm:pt modelId="{F8FBE719-5B23-4588-B80B-BC28B1352D22}" type="pres">
      <dgm:prSet presAssocID="{C34A4B9A-C0A3-47A8-9904-B9126299AAA1}" presName="iconRect" presStyleLbl="node1" presStyleIdx="0" presStyleCnt="1" custAng="162000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73327E3-21A2-4CCB-BAE5-141C9C3A13C5}" type="pres">
      <dgm:prSet presAssocID="{C34A4B9A-C0A3-47A8-9904-B9126299AAA1}" presName="spaceRect" presStyleCnt="0"/>
      <dgm:spPr/>
    </dgm:pt>
    <dgm:pt modelId="{9CA35AF6-77EF-4D55-AE1A-704D17411A05}" type="pres">
      <dgm:prSet presAssocID="{C34A4B9A-C0A3-47A8-9904-B9126299AAA1}" presName="parTx" presStyleLbl="revTx" presStyleIdx="0" presStyleCnt="1" custScaleY="83748">
        <dgm:presLayoutVars>
          <dgm:chMax val="0"/>
          <dgm:chPref val="0"/>
        </dgm:presLayoutVars>
      </dgm:prSet>
      <dgm:spPr/>
    </dgm:pt>
  </dgm:ptLst>
  <dgm:cxnLst>
    <dgm:cxn modelId="{B6BCD94E-032E-40FA-9EB6-23D3AE79ADB4}" srcId="{9AD6951E-F92D-49C0-BDFB-4677B3DCF738}" destId="{C34A4B9A-C0A3-47A8-9904-B9126299AAA1}" srcOrd="0" destOrd="0" parTransId="{A1758A52-F747-4A22-87FC-F0FA1373DA42}" sibTransId="{B7D507AF-5697-4789-90F8-6026E3CC042B}"/>
    <dgm:cxn modelId="{CB5CA5B2-DA1D-445C-9F50-F029BA1BE1D7}" type="presOf" srcId="{C34A4B9A-C0A3-47A8-9904-B9126299AAA1}" destId="{9CA35AF6-77EF-4D55-AE1A-704D17411A05}" srcOrd="0" destOrd="0" presId="urn:microsoft.com/office/officeart/2018/2/layout/IconVerticalSolidList"/>
    <dgm:cxn modelId="{951EAFEB-34E2-4C19-8EE6-EA447E89E22B}" type="presOf" srcId="{9AD6951E-F92D-49C0-BDFB-4677B3DCF738}" destId="{17AA4181-88E4-4FAB-B055-F65C83F6D921}" srcOrd="0" destOrd="0" presId="urn:microsoft.com/office/officeart/2018/2/layout/IconVerticalSolidList"/>
    <dgm:cxn modelId="{2B61ADEF-4C4A-4894-9630-591B58F79230}" type="presParOf" srcId="{17AA4181-88E4-4FAB-B055-F65C83F6D921}" destId="{6CB22B9A-D169-4797-8559-658DE81EA9DA}" srcOrd="0" destOrd="0" presId="urn:microsoft.com/office/officeart/2018/2/layout/IconVerticalSolidList"/>
    <dgm:cxn modelId="{41A89FAD-2C66-4DAD-9AD3-51C194D414B9}" type="presParOf" srcId="{6CB22B9A-D169-4797-8559-658DE81EA9DA}" destId="{F5F6184D-9BC1-4784-BC0D-9632C5FC6007}" srcOrd="0" destOrd="0" presId="urn:microsoft.com/office/officeart/2018/2/layout/IconVerticalSolidList"/>
    <dgm:cxn modelId="{1A1E8BF1-94A4-4F90-B9CE-3E6641B7152D}" type="presParOf" srcId="{6CB22B9A-D169-4797-8559-658DE81EA9DA}" destId="{F8FBE719-5B23-4588-B80B-BC28B1352D22}" srcOrd="1" destOrd="0" presId="urn:microsoft.com/office/officeart/2018/2/layout/IconVerticalSolidList"/>
    <dgm:cxn modelId="{28F9BA18-5167-44D1-ABB6-0BBD39197980}" type="presParOf" srcId="{6CB22B9A-D169-4797-8559-658DE81EA9DA}" destId="{373327E3-21A2-4CCB-BAE5-141C9C3A13C5}" srcOrd="2" destOrd="0" presId="urn:microsoft.com/office/officeart/2018/2/layout/IconVerticalSolidList"/>
    <dgm:cxn modelId="{3AC29A5B-6739-4731-8D16-A4B8758C03A3}" type="presParOf" srcId="{6CB22B9A-D169-4797-8559-658DE81EA9DA}" destId="{9CA35AF6-77EF-4D55-AE1A-704D17411A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08382-B00A-4572-814E-A948B1066C93}">
      <dsp:nvSpPr>
        <dsp:cNvPr id="0" name=""/>
        <dsp:cNvSpPr/>
      </dsp:nvSpPr>
      <dsp:spPr>
        <a:xfrm>
          <a:off x="4207266" y="269"/>
          <a:ext cx="6303198" cy="14618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Legal way of resolving company financial problems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Company unable to repay debt as it falls due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Usually in default or financially insolvent </a:t>
          </a:r>
        </a:p>
      </dsp:txBody>
      <dsp:txXfrm>
        <a:off x="4207266" y="182996"/>
        <a:ext cx="5755017" cy="1096362"/>
      </dsp:txXfrm>
    </dsp:sp>
    <dsp:sp modelId="{C147C4E1-2A88-41B2-AFF8-D428065935F5}">
      <dsp:nvSpPr>
        <dsp:cNvPr id="0" name=""/>
        <dsp:cNvSpPr/>
      </dsp:nvSpPr>
      <dsp:spPr>
        <a:xfrm>
          <a:off x="5134" y="130669"/>
          <a:ext cx="4202132" cy="1201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What is Corporate Bankruptcy?</a:t>
          </a:r>
        </a:p>
      </dsp:txBody>
      <dsp:txXfrm>
        <a:off x="63763" y="189298"/>
        <a:ext cx="4084874" cy="1083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C41A7-7416-4741-9A14-C1F5B20AFC51}">
      <dsp:nvSpPr>
        <dsp:cNvPr id="0" name=""/>
        <dsp:cNvSpPr/>
      </dsp:nvSpPr>
      <dsp:spPr>
        <a:xfrm>
          <a:off x="0" y="949847"/>
          <a:ext cx="10753725" cy="8141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A6754-C2F6-4C29-A713-CEA0DD8E76B7}">
      <dsp:nvSpPr>
        <dsp:cNvPr id="0" name=""/>
        <dsp:cNvSpPr/>
      </dsp:nvSpPr>
      <dsp:spPr>
        <a:xfrm>
          <a:off x="246281" y="1133031"/>
          <a:ext cx="447785" cy="447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04470-82BA-4AF8-914A-CD4E9762C0F3}">
      <dsp:nvSpPr>
        <dsp:cNvPr id="0" name=""/>
        <dsp:cNvSpPr/>
      </dsp:nvSpPr>
      <dsp:spPr>
        <a:xfrm>
          <a:off x="940348" y="949847"/>
          <a:ext cx="9813376" cy="8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65" tIns="86165" rIns="86165" bIns="861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Comparison models: Logistic Regression/Neural Network</a:t>
          </a:r>
          <a:endParaRPr lang="en-US" sz="2500" kern="1200" dirty="0"/>
        </a:p>
      </dsp:txBody>
      <dsp:txXfrm>
        <a:off x="940348" y="949847"/>
        <a:ext cx="9813376" cy="8141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ECC34-934C-4B18-B5AA-BF4B7B32F8DE}">
      <dsp:nvSpPr>
        <dsp:cNvPr id="0" name=""/>
        <dsp:cNvSpPr/>
      </dsp:nvSpPr>
      <dsp:spPr>
        <a:xfrm>
          <a:off x="0" y="865049"/>
          <a:ext cx="10753725" cy="741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D274F-9A47-4AD1-8FF7-30E32DE00132}">
      <dsp:nvSpPr>
        <dsp:cNvPr id="0" name=""/>
        <dsp:cNvSpPr/>
      </dsp:nvSpPr>
      <dsp:spPr>
        <a:xfrm>
          <a:off x="255800" y="1006235"/>
          <a:ext cx="446400" cy="446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DE67C-43DC-4054-B865-DC9BC52882C3}">
      <dsp:nvSpPr>
        <dsp:cNvPr id="0" name=""/>
        <dsp:cNvSpPr/>
      </dsp:nvSpPr>
      <dsp:spPr>
        <a:xfrm>
          <a:off x="856399" y="865049"/>
          <a:ext cx="9897325" cy="74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72" tIns="78472" rIns="78472" bIns="784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Software used: IBM SPSS Modeler</a:t>
          </a:r>
          <a:endParaRPr lang="en-US" sz="2500" kern="1200" dirty="0"/>
        </a:p>
      </dsp:txBody>
      <dsp:txXfrm>
        <a:off x="856399" y="865049"/>
        <a:ext cx="9897325" cy="7414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5972C-75A4-4FED-ADD0-88F3E7AFA9F4}">
      <dsp:nvSpPr>
        <dsp:cNvPr id="0" name=""/>
        <dsp:cNvSpPr/>
      </dsp:nvSpPr>
      <dsp:spPr>
        <a:xfrm rot="16200000">
          <a:off x="1048424" y="327850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DE560-5C7D-44CB-A988-8755548FBA9E}">
      <dsp:nvSpPr>
        <dsp:cNvPr id="0" name=""/>
        <dsp:cNvSpPr/>
      </dsp:nvSpPr>
      <dsp:spPr>
        <a:xfrm>
          <a:off x="6393" y="157660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For DT:</a:t>
          </a:r>
        </a:p>
      </dsp:txBody>
      <dsp:txXfrm>
        <a:off x="6393" y="1576609"/>
        <a:ext cx="3206250" cy="480937"/>
      </dsp:txXfrm>
    </dsp:sp>
    <dsp:sp modelId="{36773FEC-1F24-4A22-91C6-314AEC8A2B95}">
      <dsp:nvSpPr>
        <dsp:cNvPr id="0" name=""/>
        <dsp:cNvSpPr/>
      </dsp:nvSpPr>
      <dsp:spPr>
        <a:xfrm>
          <a:off x="6393" y="2116417"/>
          <a:ext cx="3206250" cy="115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Pruning settings activated (for algorithms with pruning settings)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Misclassification costs set at 5.0 for False Negatives</a:t>
          </a:r>
        </a:p>
      </dsp:txBody>
      <dsp:txXfrm>
        <a:off x="6393" y="2116417"/>
        <a:ext cx="3206250" cy="1154966"/>
      </dsp:txXfrm>
    </dsp:sp>
    <dsp:sp modelId="{357DCC33-8CB1-42D1-B2C1-09635048F51E}">
      <dsp:nvSpPr>
        <dsp:cNvPr id="0" name=""/>
        <dsp:cNvSpPr/>
      </dsp:nvSpPr>
      <dsp:spPr>
        <a:xfrm>
          <a:off x="4815768" y="3278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710-CE34-4431-B7DF-99F687234B71}">
      <dsp:nvSpPr>
        <dsp:cNvPr id="0" name=""/>
        <dsp:cNvSpPr/>
      </dsp:nvSpPr>
      <dsp:spPr>
        <a:xfrm>
          <a:off x="3773737" y="157660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2700" kern="1200"/>
            <a:t>For Logistic Regression:</a:t>
          </a:r>
          <a:endParaRPr lang="en-US" sz="2700" kern="1200"/>
        </a:p>
      </dsp:txBody>
      <dsp:txXfrm>
        <a:off x="3773737" y="1576609"/>
        <a:ext cx="3206250" cy="480937"/>
      </dsp:txXfrm>
    </dsp:sp>
    <dsp:sp modelId="{8F759E1C-F887-435D-B89A-929A112D3929}">
      <dsp:nvSpPr>
        <dsp:cNvPr id="0" name=""/>
        <dsp:cNvSpPr/>
      </dsp:nvSpPr>
      <dsp:spPr>
        <a:xfrm>
          <a:off x="3773737" y="2116417"/>
          <a:ext cx="3206250" cy="115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Binomial Procedure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Method: Forwards Stepwise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Removal Criterion: Likelihood Ratio</a:t>
          </a:r>
        </a:p>
      </dsp:txBody>
      <dsp:txXfrm>
        <a:off x="3773737" y="2116417"/>
        <a:ext cx="3206250" cy="1154966"/>
      </dsp:txXfrm>
    </dsp:sp>
    <dsp:sp modelId="{AA78C48C-58CC-4199-8E43-B55CF85D50E2}">
      <dsp:nvSpPr>
        <dsp:cNvPr id="0" name=""/>
        <dsp:cNvSpPr/>
      </dsp:nvSpPr>
      <dsp:spPr>
        <a:xfrm>
          <a:off x="8583112" y="3278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E7F72-CD09-43F6-B4D9-2F64B1EF21EC}">
      <dsp:nvSpPr>
        <dsp:cNvPr id="0" name=""/>
        <dsp:cNvSpPr/>
      </dsp:nvSpPr>
      <dsp:spPr>
        <a:xfrm>
          <a:off x="7541081" y="157660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For Neural Network:</a:t>
          </a:r>
        </a:p>
      </dsp:txBody>
      <dsp:txXfrm>
        <a:off x="7541081" y="1576609"/>
        <a:ext cx="3206250" cy="480937"/>
      </dsp:txXfrm>
    </dsp:sp>
    <dsp:sp modelId="{14C8F734-F1CC-4C5F-9817-E109DEB50A8B}">
      <dsp:nvSpPr>
        <dsp:cNvPr id="0" name=""/>
        <dsp:cNvSpPr/>
      </dsp:nvSpPr>
      <dsp:spPr>
        <a:xfrm>
          <a:off x="7541081" y="2116417"/>
          <a:ext cx="3206250" cy="115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Model: Multilayer Perceptron (MLP)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of hidden layers: 1</a:t>
          </a:r>
        </a:p>
      </dsp:txBody>
      <dsp:txXfrm>
        <a:off x="7541081" y="2116417"/>
        <a:ext cx="3206250" cy="11549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5972C-75A4-4FED-ADD0-88F3E7AFA9F4}">
      <dsp:nvSpPr>
        <dsp:cNvPr id="0" name=""/>
        <dsp:cNvSpPr/>
      </dsp:nvSpPr>
      <dsp:spPr>
        <a:xfrm rot="16200000">
          <a:off x="1045345" y="145328"/>
          <a:ext cx="1122566" cy="112256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DE560-5C7D-44CB-A988-8755548FBA9E}">
      <dsp:nvSpPr>
        <dsp:cNvPr id="0" name=""/>
        <dsp:cNvSpPr/>
      </dsp:nvSpPr>
      <dsp:spPr>
        <a:xfrm>
          <a:off x="5924" y="1383780"/>
          <a:ext cx="3207333" cy="48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For DT:</a:t>
          </a:r>
        </a:p>
      </dsp:txBody>
      <dsp:txXfrm>
        <a:off x="5924" y="1383780"/>
        <a:ext cx="3207333" cy="481100"/>
      </dsp:txXfrm>
    </dsp:sp>
    <dsp:sp modelId="{36773FEC-1F24-4A22-91C6-314AEC8A2B95}">
      <dsp:nvSpPr>
        <dsp:cNvPr id="0" name=""/>
        <dsp:cNvSpPr/>
      </dsp:nvSpPr>
      <dsp:spPr>
        <a:xfrm>
          <a:off x="0" y="1913687"/>
          <a:ext cx="3207333" cy="1168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Pruning settings activated (for algorithms with pruning settings)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Misclassification costs set at 5.0 for False Negatives</a:t>
          </a:r>
        </a:p>
      </dsp:txBody>
      <dsp:txXfrm>
        <a:off x="0" y="1913687"/>
        <a:ext cx="3207333" cy="11685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DCC33-8CB1-42D1-B2C1-09635048F51E}">
      <dsp:nvSpPr>
        <dsp:cNvPr id="0" name=""/>
        <dsp:cNvSpPr/>
      </dsp:nvSpPr>
      <dsp:spPr>
        <a:xfrm>
          <a:off x="1045346" y="148181"/>
          <a:ext cx="1122566" cy="1122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710-CE34-4431-B7DF-99F687234B71}">
      <dsp:nvSpPr>
        <dsp:cNvPr id="0" name=""/>
        <dsp:cNvSpPr/>
      </dsp:nvSpPr>
      <dsp:spPr>
        <a:xfrm>
          <a:off x="2962" y="1384690"/>
          <a:ext cx="3207333" cy="48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2700" kern="1200" dirty="0"/>
            <a:t>For Logistic Regression:</a:t>
          </a:r>
          <a:endParaRPr lang="en-US" sz="2700" kern="1200" dirty="0"/>
        </a:p>
      </dsp:txBody>
      <dsp:txXfrm>
        <a:off x="2962" y="1384690"/>
        <a:ext cx="3207333" cy="481100"/>
      </dsp:txXfrm>
    </dsp:sp>
    <dsp:sp modelId="{8F759E1C-F887-435D-B89A-929A112D3929}">
      <dsp:nvSpPr>
        <dsp:cNvPr id="0" name=""/>
        <dsp:cNvSpPr/>
      </dsp:nvSpPr>
      <dsp:spPr>
        <a:xfrm>
          <a:off x="2962" y="1903812"/>
          <a:ext cx="3207333" cy="992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Binomial Procedure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Method: Forwards Stepwise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Criterion: Likelihood Ratio</a:t>
          </a:r>
        </a:p>
      </dsp:txBody>
      <dsp:txXfrm>
        <a:off x="2962" y="1903812"/>
        <a:ext cx="3207333" cy="9924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8C48C-58CC-4199-8E43-B55CF85D50E2}">
      <dsp:nvSpPr>
        <dsp:cNvPr id="0" name=""/>
        <dsp:cNvSpPr/>
      </dsp:nvSpPr>
      <dsp:spPr>
        <a:xfrm>
          <a:off x="982253" y="167126"/>
          <a:ext cx="1057218" cy="1105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E7F72-CD09-43F6-B4D9-2F64B1EF21EC}">
      <dsp:nvSpPr>
        <dsp:cNvPr id="0" name=""/>
        <dsp:cNvSpPr/>
      </dsp:nvSpPr>
      <dsp:spPr>
        <a:xfrm>
          <a:off x="1093" y="1398389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For Neural Network:</a:t>
          </a:r>
        </a:p>
      </dsp:txBody>
      <dsp:txXfrm>
        <a:off x="1093" y="1398389"/>
        <a:ext cx="3020625" cy="453093"/>
      </dsp:txXfrm>
    </dsp:sp>
    <dsp:sp modelId="{14C8F734-F1CC-4C5F-9817-E109DEB50A8B}">
      <dsp:nvSpPr>
        <dsp:cNvPr id="0" name=""/>
        <dsp:cNvSpPr/>
      </dsp:nvSpPr>
      <dsp:spPr>
        <a:xfrm>
          <a:off x="1093" y="1891900"/>
          <a:ext cx="3020625" cy="650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Model: Multilayer Perceptron (MLP)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hidden layers: 1</a:t>
          </a:r>
        </a:p>
      </dsp:txBody>
      <dsp:txXfrm>
        <a:off x="1093" y="1891900"/>
        <a:ext cx="3020625" cy="65023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EF858-5D90-465B-BEF3-3B2518FBB7AB}">
      <dsp:nvSpPr>
        <dsp:cNvPr id="0" name=""/>
        <dsp:cNvSpPr/>
      </dsp:nvSpPr>
      <dsp:spPr>
        <a:xfrm>
          <a:off x="1339" y="0"/>
          <a:ext cx="3483867" cy="3972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Sensitivity (Recall)</a:t>
          </a:r>
        </a:p>
      </dsp:txBody>
      <dsp:txXfrm>
        <a:off x="1339" y="0"/>
        <a:ext cx="3483867" cy="1191767"/>
      </dsp:txXfrm>
    </dsp:sp>
    <dsp:sp modelId="{21417204-74C3-4BA3-8AC1-097580ADA13F}">
      <dsp:nvSpPr>
        <dsp:cNvPr id="0" name=""/>
        <dsp:cNvSpPr/>
      </dsp:nvSpPr>
      <dsp:spPr>
        <a:xfrm>
          <a:off x="3746498" y="0"/>
          <a:ext cx="3483867" cy="3972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AUC </a:t>
          </a:r>
        </a:p>
      </dsp:txBody>
      <dsp:txXfrm>
        <a:off x="3746498" y="0"/>
        <a:ext cx="3483867" cy="1191767"/>
      </dsp:txXfrm>
    </dsp:sp>
    <dsp:sp modelId="{C82AE028-7C81-4E1A-9A8B-EC835A93A96D}">
      <dsp:nvSpPr>
        <dsp:cNvPr id="0" name=""/>
        <dsp:cNvSpPr/>
      </dsp:nvSpPr>
      <dsp:spPr>
        <a:xfrm>
          <a:off x="7492979" y="0"/>
          <a:ext cx="3483867" cy="39725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Lift Charts</a:t>
          </a:r>
        </a:p>
      </dsp:txBody>
      <dsp:txXfrm>
        <a:off x="7492979" y="0"/>
        <a:ext cx="3483867" cy="11917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6F3A0-7C95-4E98-B708-5FBD52FF8467}">
      <dsp:nvSpPr>
        <dsp:cNvPr id="0" name=""/>
        <dsp:cNvSpPr/>
      </dsp:nvSpPr>
      <dsp:spPr>
        <a:xfrm rot="5400000">
          <a:off x="6804024" y="-2804935"/>
          <a:ext cx="1017016" cy="68823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Earnings per Share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Operating Cash Flow per Share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Debt Ratio</a:t>
          </a:r>
          <a:endParaRPr lang="en-US" sz="2000" kern="1200" dirty="0"/>
        </a:p>
      </dsp:txBody>
      <dsp:txXfrm rot="-5400000">
        <a:off x="3871341" y="177395"/>
        <a:ext cx="6832737" cy="917722"/>
      </dsp:txXfrm>
    </dsp:sp>
    <dsp:sp modelId="{41970108-C61B-496A-AD56-315A60E32379}">
      <dsp:nvSpPr>
        <dsp:cNvPr id="0" name=""/>
        <dsp:cNvSpPr/>
      </dsp:nvSpPr>
      <dsp:spPr>
        <a:xfrm>
          <a:off x="0" y="621"/>
          <a:ext cx="3871341" cy="12712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 dirty="0"/>
            <a:t>Top 3 factors that are important in predicting corporate bankruptcy</a:t>
          </a:r>
          <a:endParaRPr lang="en-US" sz="2200" kern="1200" dirty="0"/>
        </a:p>
      </dsp:txBody>
      <dsp:txXfrm>
        <a:off x="62058" y="62679"/>
        <a:ext cx="3747225" cy="11471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AAD54-4F71-4963-898C-EB6A7B0B4D69}">
      <dsp:nvSpPr>
        <dsp:cNvPr id="0" name=""/>
        <dsp:cNvSpPr/>
      </dsp:nvSpPr>
      <dsp:spPr>
        <a:xfrm rot="5400000">
          <a:off x="6848569" y="-2859479"/>
          <a:ext cx="927927" cy="68823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Less frequent occurrence of False Negative cases </a:t>
          </a:r>
          <a:endParaRPr lang="en-US" sz="2000" kern="1200" dirty="0"/>
        </a:p>
      </dsp:txBody>
      <dsp:txXfrm rot="-5400000">
        <a:off x="3871341" y="163047"/>
        <a:ext cx="6837086" cy="837331"/>
      </dsp:txXfrm>
    </dsp:sp>
    <dsp:sp modelId="{F6F08784-86BE-43F1-854B-182C22B6B747}">
      <dsp:nvSpPr>
        <dsp:cNvPr id="0" name=""/>
        <dsp:cNvSpPr/>
      </dsp:nvSpPr>
      <dsp:spPr>
        <a:xfrm>
          <a:off x="0" y="1757"/>
          <a:ext cx="3871341" cy="11599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 dirty="0"/>
            <a:t>DT is most optimal for this use case</a:t>
          </a:r>
          <a:endParaRPr lang="en-US" sz="2200" kern="1200" dirty="0"/>
        </a:p>
      </dsp:txBody>
      <dsp:txXfrm>
        <a:off x="56622" y="58379"/>
        <a:ext cx="3758097" cy="1046665"/>
      </dsp:txXfrm>
    </dsp:sp>
    <dsp:sp modelId="{89433E5A-E750-4A5D-90D4-67E7A177CF4E}">
      <dsp:nvSpPr>
        <dsp:cNvPr id="0" name=""/>
        <dsp:cNvSpPr/>
      </dsp:nvSpPr>
      <dsp:spPr>
        <a:xfrm rot="5400000">
          <a:off x="6848569" y="-1641575"/>
          <a:ext cx="927927" cy="6882384"/>
        </a:xfrm>
        <a:prstGeom prst="round2SameRect">
          <a:avLst/>
        </a:prstGeom>
        <a:solidFill>
          <a:schemeClr val="accent2">
            <a:tint val="40000"/>
            <a:alpha val="90000"/>
            <a:hueOff val="-899087"/>
            <a:satOff val="-3108"/>
            <a:lumOff val="-14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9087"/>
              <a:satOff val="-3108"/>
              <a:lumOff val="-1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DT able to assign misclassification cost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NN unable to </a:t>
          </a:r>
          <a:r>
            <a:rPr lang="en-SG" sz="2000" kern="1200" dirty="0"/>
            <a:t>assign misclassification cost</a:t>
          </a:r>
          <a:endParaRPr lang="en-US" sz="2000" kern="1200" dirty="0"/>
        </a:p>
      </dsp:txBody>
      <dsp:txXfrm rot="-5400000">
        <a:off x="3871341" y="1380951"/>
        <a:ext cx="6837086" cy="837331"/>
      </dsp:txXfrm>
    </dsp:sp>
    <dsp:sp modelId="{98E9D203-1894-4671-AE8E-2545CBD3BE32}">
      <dsp:nvSpPr>
        <dsp:cNvPr id="0" name=""/>
        <dsp:cNvSpPr/>
      </dsp:nvSpPr>
      <dsp:spPr>
        <a:xfrm>
          <a:off x="0" y="1219662"/>
          <a:ext cx="3871341" cy="1159909"/>
        </a:xfrm>
        <a:prstGeom prst="round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Neural Network has higher accuracy but significantly lower recall</a:t>
          </a:r>
        </a:p>
      </dsp:txBody>
      <dsp:txXfrm>
        <a:off x="56622" y="1276284"/>
        <a:ext cx="3758097" cy="1046665"/>
      </dsp:txXfrm>
    </dsp:sp>
    <dsp:sp modelId="{7DD6F3A0-7C95-4E98-B708-5FBD52FF8467}">
      <dsp:nvSpPr>
        <dsp:cNvPr id="0" name=""/>
        <dsp:cNvSpPr/>
      </dsp:nvSpPr>
      <dsp:spPr>
        <a:xfrm rot="5400000">
          <a:off x="6848569" y="-423670"/>
          <a:ext cx="927927" cy="6882384"/>
        </a:xfrm>
        <a:prstGeom prst="round2SameRect">
          <a:avLst/>
        </a:prstGeom>
        <a:solidFill>
          <a:schemeClr val="accent2">
            <a:tint val="40000"/>
            <a:alpha val="90000"/>
            <a:hueOff val="-1798174"/>
            <a:satOff val="-6215"/>
            <a:lumOff val="-29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98174"/>
              <a:satOff val="-6215"/>
              <a:lumOff val="-29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Earnings per Share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Operating Cash Flow per Share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Debt Ratio</a:t>
          </a:r>
          <a:endParaRPr lang="en-US" sz="2000" kern="1200" dirty="0"/>
        </a:p>
      </dsp:txBody>
      <dsp:txXfrm rot="-5400000">
        <a:off x="3871341" y="2598856"/>
        <a:ext cx="6837086" cy="837331"/>
      </dsp:txXfrm>
    </dsp:sp>
    <dsp:sp modelId="{41970108-C61B-496A-AD56-315A60E32379}">
      <dsp:nvSpPr>
        <dsp:cNvPr id="0" name=""/>
        <dsp:cNvSpPr/>
      </dsp:nvSpPr>
      <dsp:spPr>
        <a:xfrm>
          <a:off x="0" y="2437567"/>
          <a:ext cx="3871341" cy="1159909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 dirty="0"/>
            <a:t>Top 3 factors that are important in predicting corporate bankruptcy</a:t>
          </a:r>
          <a:endParaRPr lang="en-US" sz="2200" kern="1200" dirty="0"/>
        </a:p>
      </dsp:txBody>
      <dsp:txXfrm>
        <a:off x="56622" y="2494189"/>
        <a:ext cx="3758097" cy="1046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F0C70-DD6E-4BC9-AEB0-ADEC6D6BA6CB}">
      <dsp:nvSpPr>
        <dsp:cNvPr id="0" name=""/>
        <dsp:cNvSpPr/>
      </dsp:nvSpPr>
      <dsp:spPr>
        <a:xfrm>
          <a:off x="4207266" y="346"/>
          <a:ext cx="6303198" cy="15251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Shareholders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Creditors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Economy</a:t>
          </a:r>
        </a:p>
      </dsp:txBody>
      <dsp:txXfrm>
        <a:off x="4207266" y="190995"/>
        <a:ext cx="5731250" cy="1143896"/>
      </dsp:txXfrm>
    </dsp:sp>
    <dsp:sp modelId="{9862F6C2-FE2B-4190-86F3-0D6196914D45}">
      <dsp:nvSpPr>
        <dsp:cNvPr id="0" name=""/>
        <dsp:cNvSpPr/>
      </dsp:nvSpPr>
      <dsp:spPr>
        <a:xfrm>
          <a:off x="5134" y="98348"/>
          <a:ext cx="4202132" cy="1329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Who does it affect?</a:t>
          </a:r>
        </a:p>
      </dsp:txBody>
      <dsp:txXfrm>
        <a:off x="70020" y="163234"/>
        <a:ext cx="4072360" cy="1199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FE58-4B61-49A0-A1B3-67281E050DB8}">
      <dsp:nvSpPr>
        <dsp:cNvPr id="0" name=""/>
        <dsp:cNvSpPr/>
      </dsp:nvSpPr>
      <dsp:spPr>
        <a:xfrm>
          <a:off x="4212401" y="358"/>
          <a:ext cx="6303198" cy="15251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Shareholders: Loses investment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Creditors: Unable to recover bond/loan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800" kern="1200" dirty="0"/>
            <a:t>Economy: Bank interest rate increase, rising unemployment rates</a:t>
          </a:r>
        </a:p>
      </dsp:txBody>
      <dsp:txXfrm>
        <a:off x="4212401" y="191004"/>
        <a:ext cx="5731259" cy="1143878"/>
      </dsp:txXfrm>
    </dsp:sp>
    <dsp:sp modelId="{8BE1DDB8-C412-4662-9FFA-5A0DC03666EE}">
      <dsp:nvSpPr>
        <dsp:cNvPr id="0" name=""/>
        <dsp:cNvSpPr/>
      </dsp:nvSpPr>
      <dsp:spPr>
        <a:xfrm>
          <a:off x="5134" y="102073"/>
          <a:ext cx="4202132" cy="1321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How does it affect?</a:t>
          </a:r>
        </a:p>
      </dsp:txBody>
      <dsp:txXfrm>
        <a:off x="69656" y="166595"/>
        <a:ext cx="4073088" cy="1192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1DD3-18F0-44C2-9CCD-F6336CE4CFED}">
      <dsp:nvSpPr>
        <dsp:cNvPr id="0" name=""/>
        <dsp:cNvSpPr/>
      </dsp:nvSpPr>
      <dsp:spPr>
        <a:xfrm>
          <a:off x="3360" y="206001"/>
          <a:ext cx="3276525" cy="1087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Statistical models</a:t>
          </a:r>
          <a:endParaRPr lang="en-US" sz="3000" kern="1200" dirty="0"/>
        </a:p>
      </dsp:txBody>
      <dsp:txXfrm>
        <a:off x="3360" y="206001"/>
        <a:ext cx="3276525" cy="1087305"/>
      </dsp:txXfrm>
    </dsp:sp>
    <dsp:sp modelId="{EB8E9B1E-A57D-4E30-9E36-1C777D3ACF9D}">
      <dsp:nvSpPr>
        <dsp:cNvPr id="0" name=""/>
        <dsp:cNvSpPr/>
      </dsp:nvSpPr>
      <dsp:spPr>
        <a:xfrm>
          <a:off x="3360" y="1293307"/>
          <a:ext cx="3276525" cy="20999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000" kern="1200" dirty="0"/>
            <a:t>E.g., Discriminant Analysis / Altman Z-score</a:t>
          </a:r>
          <a:endParaRPr lang="en-US" sz="3000" kern="1200" dirty="0"/>
        </a:p>
      </dsp:txBody>
      <dsp:txXfrm>
        <a:off x="3360" y="1293307"/>
        <a:ext cx="3276525" cy="2099925"/>
      </dsp:txXfrm>
    </dsp:sp>
    <dsp:sp modelId="{9640F358-7C7D-4345-82FC-CD4088D1F7EA}">
      <dsp:nvSpPr>
        <dsp:cNvPr id="0" name=""/>
        <dsp:cNvSpPr/>
      </dsp:nvSpPr>
      <dsp:spPr>
        <a:xfrm>
          <a:off x="3738599" y="206001"/>
          <a:ext cx="3276525" cy="1087305"/>
        </a:xfrm>
        <a:prstGeom prst="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2700" cap="flat" cmpd="sng" algn="ctr">
          <a:solidFill>
            <a:schemeClr val="accent2">
              <a:hueOff val="-762398"/>
              <a:satOff val="-33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Machine Learning (ML) models</a:t>
          </a:r>
          <a:endParaRPr lang="en-US" sz="3000" kern="1200"/>
        </a:p>
      </dsp:txBody>
      <dsp:txXfrm>
        <a:off x="3738599" y="206001"/>
        <a:ext cx="3276525" cy="1087305"/>
      </dsp:txXfrm>
    </dsp:sp>
    <dsp:sp modelId="{7FD7EDD0-37AD-405D-A001-B97640EBAAC3}">
      <dsp:nvSpPr>
        <dsp:cNvPr id="0" name=""/>
        <dsp:cNvSpPr/>
      </dsp:nvSpPr>
      <dsp:spPr>
        <a:xfrm>
          <a:off x="3738599" y="1293307"/>
          <a:ext cx="3276525" cy="2099925"/>
        </a:xfrm>
        <a:prstGeom prst="rect">
          <a:avLst/>
        </a:prstGeom>
        <a:solidFill>
          <a:schemeClr val="accent2">
            <a:tint val="40000"/>
            <a:alpha val="90000"/>
            <a:hueOff val="-899087"/>
            <a:satOff val="-3108"/>
            <a:lumOff val="-14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9087"/>
              <a:satOff val="-3108"/>
              <a:lumOff val="-1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000" kern="1200" dirty="0"/>
            <a:t>E.g., Support Vector Machines (SVM) / Neural Network (NN)</a:t>
          </a:r>
          <a:endParaRPr lang="en-US" sz="3000" kern="1200" dirty="0"/>
        </a:p>
      </dsp:txBody>
      <dsp:txXfrm>
        <a:off x="3738599" y="1293307"/>
        <a:ext cx="3276525" cy="2099925"/>
      </dsp:txXfrm>
    </dsp:sp>
    <dsp:sp modelId="{73EBAE55-0BDF-4EF0-AE2C-9456F76DA460}">
      <dsp:nvSpPr>
        <dsp:cNvPr id="0" name=""/>
        <dsp:cNvSpPr/>
      </dsp:nvSpPr>
      <dsp:spPr>
        <a:xfrm>
          <a:off x="7473838" y="206001"/>
          <a:ext cx="3276525" cy="1087305"/>
        </a:xfrm>
        <a:prstGeom prst="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Data frequently used:</a:t>
          </a:r>
          <a:endParaRPr lang="en-US" sz="3000" kern="1200"/>
        </a:p>
      </dsp:txBody>
      <dsp:txXfrm>
        <a:off x="7473838" y="206001"/>
        <a:ext cx="3276525" cy="1087305"/>
      </dsp:txXfrm>
    </dsp:sp>
    <dsp:sp modelId="{8A936868-4DEA-4159-8AB0-12F7C8C0C3B7}">
      <dsp:nvSpPr>
        <dsp:cNvPr id="0" name=""/>
        <dsp:cNvSpPr/>
      </dsp:nvSpPr>
      <dsp:spPr>
        <a:xfrm>
          <a:off x="7473838" y="1293307"/>
          <a:ext cx="3276525" cy="2099925"/>
        </a:xfrm>
        <a:prstGeom prst="rect">
          <a:avLst/>
        </a:prstGeom>
        <a:solidFill>
          <a:schemeClr val="accent2">
            <a:tint val="40000"/>
            <a:alpha val="90000"/>
            <a:hueOff val="-1798174"/>
            <a:satOff val="-6215"/>
            <a:lumOff val="-29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98174"/>
              <a:satOff val="-6215"/>
              <a:lumOff val="-29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000" kern="1200" dirty="0"/>
            <a:t>Financial ratios of bankrupt/non-bankrupt firms</a:t>
          </a:r>
          <a:endParaRPr lang="en-US" sz="3000" kern="1200" dirty="0"/>
        </a:p>
      </dsp:txBody>
      <dsp:txXfrm>
        <a:off x="7473838" y="1293307"/>
        <a:ext cx="3276525" cy="2099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4149C-53A7-4414-83B1-CFF55E271C93}">
      <dsp:nvSpPr>
        <dsp:cNvPr id="0" name=""/>
        <dsp:cNvSpPr/>
      </dsp:nvSpPr>
      <dsp:spPr>
        <a:xfrm>
          <a:off x="0" y="28346"/>
          <a:ext cx="10142855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Issues with statistical models</a:t>
          </a:r>
          <a:endParaRPr lang="en-US" sz="2600" kern="1200" dirty="0"/>
        </a:p>
      </dsp:txBody>
      <dsp:txXfrm>
        <a:off x="30442" y="58788"/>
        <a:ext cx="10081971" cy="562726"/>
      </dsp:txXfrm>
    </dsp:sp>
    <dsp:sp modelId="{3B22EE81-50D1-45B1-9E53-D99CC4B99964}">
      <dsp:nvSpPr>
        <dsp:cNvPr id="0" name=""/>
        <dsp:cNvSpPr/>
      </dsp:nvSpPr>
      <dsp:spPr>
        <a:xfrm>
          <a:off x="0" y="651957"/>
          <a:ext cx="10142855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03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kern="1200" dirty="0"/>
            <a:t>Generally lower predictive capability than ML models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kern="1200" dirty="0"/>
            <a:t>Several statistical assumptions required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i="1" kern="1200" dirty="0"/>
            <a:t>E.g., assumption of normality</a:t>
          </a:r>
          <a:endParaRPr lang="en-US" sz="2000" kern="1200" dirty="0"/>
        </a:p>
      </dsp:txBody>
      <dsp:txXfrm>
        <a:off x="0" y="651957"/>
        <a:ext cx="10142855" cy="1049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09747-313B-496A-8277-98A40EFD5CBC}">
      <dsp:nvSpPr>
        <dsp:cNvPr id="0" name=""/>
        <dsp:cNvSpPr/>
      </dsp:nvSpPr>
      <dsp:spPr>
        <a:xfrm>
          <a:off x="0" y="46735"/>
          <a:ext cx="10142855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Issues with ML models</a:t>
          </a:r>
          <a:endParaRPr lang="en-US" sz="2600" kern="1200" dirty="0"/>
        </a:p>
      </dsp:txBody>
      <dsp:txXfrm>
        <a:off x="30442" y="77177"/>
        <a:ext cx="10081971" cy="562726"/>
      </dsp:txXfrm>
    </dsp:sp>
    <dsp:sp modelId="{136A86E6-44CF-4D29-8057-DCE7661E53EB}">
      <dsp:nvSpPr>
        <dsp:cNvPr id="0" name=""/>
        <dsp:cNvSpPr/>
      </dsp:nvSpPr>
      <dsp:spPr>
        <a:xfrm>
          <a:off x="0" y="670345"/>
          <a:ext cx="10142855" cy="158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03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kern="1200"/>
            <a:t>Considered as “Black Box” models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i="1" kern="1200" dirty="0"/>
            <a:t>Refers to models which provides approximation without any further insights to the formula or function used to derive the approximation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kern="1200"/>
            <a:t>More advanced models such as NN require deep understanding of model prior to deployment</a:t>
          </a:r>
          <a:endParaRPr lang="en-US" sz="2000" kern="1200"/>
        </a:p>
      </dsp:txBody>
      <dsp:txXfrm>
        <a:off x="0" y="670345"/>
        <a:ext cx="10142855" cy="15876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DF0BC-B838-4F50-B365-4189EE14A90B}">
      <dsp:nvSpPr>
        <dsp:cNvPr id="0" name=""/>
        <dsp:cNvSpPr/>
      </dsp:nvSpPr>
      <dsp:spPr>
        <a:xfrm>
          <a:off x="0" y="192036"/>
          <a:ext cx="10753725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270764" rIns="8346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Overcomes imbalanced data by artificially generating minority class samples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Undersamples majority class data to allow better predictive model performance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Inspired by </a:t>
          </a:r>
          <a:r>
            <a:rPr lang="en-SG" sz="1300" kern="1200" dirty="0"/>
            <a:t>Synthetic Minority Oversampling Technique (SMOTE) technique</a:t>
          </a:r>
          <a:endParaRPr lang="en-US" sz="1300" kern="1200" dirty="0"/>
        </a:p>
      </dsp:txBody>
      <dsp:txXfrm>
        <a:off x="0" y="192036"/>
        <a:ext cx="10753725" cy="982800"/>
      </dsp:txXfrm>
    </dsp:sp>
    <dsp:sp modelId="{9AF71F72-C100-438B-8265-60C5ED93EDFC}">
      <dsp:nvSpPr>
        <dsp:cNvPr id="0" name=""/>
        <dsp:cNvSpPr/>
      </dsp:nvSpPr>
      <dsp:spPr>
        <a:xfrm>
          <a:off x="537686" y="156"/>
          <a:ext cx="7527607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 of synthetic sampling approach</a:t>
          </a:r>
        </a:p>
      </dsp:txBody>
      <dsp:txXfrm>
        <a:off x="556420" y="18890"/>
        <a:ext cx="7490139" cy="346292"/>
      </dsp:txXfrm>
    </dsp:sp>
    <dsp:sp modelId="{6B22233A-4BEC-4C36-BEE4-DA21208DF8C5}">
      <dsp:nvSpPr>
        <dsp:cNvPr id="0" name=""/>
        <dsp:cNvSpPr/>
      </dsp:nvSpPr>
      <dsp:spPr>
        <a:xfrm>
          <a:off x="0" y="1436916"/>
          <a:ext cx="107537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CA814-D7DE-42D7-A394-D75D5475DB89}">
      <dsp:nvSpPr>
        <dsp:cNvPr id="0" name=""/>
        <dsp:cNvSpPr/>
      </dsp:nvSpPr>
      <dsp:spPr>
        <a:xfrm>
          <a:off x="537686" y="1245036"/>
          <a:ext cx="7527607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Uses weighted distribution of minority class samples based on their difficulty to learn</a:t>
          </a:r>
          <a:endParaRPr lang="en-US" sz="1300" kern="1200"/>
        </a:p>
      </dsp:txBody>
      <dsp:txXfrm>
        <a:off x="556420" y="1263770"/>
        <a:ext cx="7490139" cy="346292"/>
      </dsp:txXfrm>
    </dsp:sp>
    <dsp:sp modelId="{47BCCF5B-2A26-46E6-B646-5DBEFC42A0EB}">
      <dsp:nvSpPr>
        <dsp:cNvPr id="0" name=""/>
        <dsp:cNvSpPr/>
      </dsp:nvSpPr>
      <dsp:spPr>
        <a:xfrm>
          <a:off x="0" y="2026597"/>
          <a:ext cx="107537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24402-DE80-4C9F-930F-3FC288D98ADB}">
      <dsp:nvSpPr>
        <dsp:cNvPr id="0" name=""/>
        <dsp:cNvSpPr/>
      </dsp:nvSpPr>
      <dsp:spPr>
        <a:xfrm>
          <a:off x="537686" y="1834717"/>
          <a:ext cx="7527607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Generates more minority class samples which are harder to learn</a:t>
          </a:r>
          <a:endParaRPr lang="en-US" sz="1300" kern="1200" dirty="0"/>
        </a:p>
      </dsp:txBody>
      <dsp:txXfrm>
        <a:off x="556420" y="1853451"/>
        <a:ext cx="7490139" cy="346292"/>
      </dsp:txXfrm>
    </dsp:sp>
    <dsp:sp modelId="{FD333418-6489-4605-AFC6-35E5680661E1}">
      <dsp:nvSpPr>
        <dsp:cNvPr id="0" name=""/>
        <dsp:cNvSpPr/>
      </dsp:nvSpPr>
      <dsp:spPr>
        <a:xfrm>
          <a:off x="0" y="2616277"/>
          <a:ext cx="10753725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270764" rIns="8346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Reduces bias created by class imbalance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Shifts the classification decision boundary adaptively towards difficult to learn samples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Thus, predictive models will be able to classify minority classes better</a:t>
          </a:r>
          <a:endParaRPr lang="en-US" sz="1300" kern="1200" dirty="0"/>
        </a:p>
      </dsp:txBody>
      <dsp:txXfrm>
        <a:off x="0" y="2616277"/>
        <a:ext cx="10753725" cy="982800"/>
      </dsp:txXfrm>
    </dsp:sp>
    <dsp:sp modelId="{3B2BE266-2747-4158-9F36-683311276E2E}">
      <dsp:nvSpPr>
        <dsp:cNvPr id="0" name=""/>
        <dsp:cNvSpPr/>
      </dsp:nvSpPr>
      <dsp:spPr>
        <a:xfrm>
          <a:off x="537686" y="2424397"/>
          <a:ext cx="7527607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Benefits</a:t>
          </a:r>
          <a:endParaRPr lang="en-US" sz="1300" kern="1200"/>
        </a:p>
      </dsp:txBody>
      <dsp:txXfrm>
        <a:off x="556420" y="2443131"/>
        <a:ext cx="7490139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A051-1A67-4FD9-AD1E-58181C444247}">
      <dsp:nvSpPr>
        <dsp:cNvPr id="0" name=""/>
        <dsp:cNvSpPr/>
      </dsp:nvSpPr>
      <dsp:spPr>
        <a:xfrm>
          <a:off x="0" y="949847"/>
          <a:ext cx="10753725" cy="8141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C4240-0E31-4D2E-AF66-9A5DF5DD68CD}">
      <dsp:nvSpPr>
        <dsp:cNvPr id="0" name=""/>
        <dsp:cNvSpPr/>
      </dsp:nvSpPr>
      <dsp:spPr>
        <a:xfrm>
          <a:off x="246281" y="1133031"/>
          <a:ext cx="447785" cy="447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874F-3A78-4B5B-AF22-9F2CB67CBFE9}">
      <dsp:nvSpPr>
        <dsp:cNvPr id="0" name=""/>
        <dsp:cNvSpPr/>
      </dsp:nvSpPr>
      <dsp:spPr>
        <a:xfrm>
          <a:off x="940348" y="949847"/>
          <a:ext cx="9813376" cy="8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65" tIns="86165" rIns="86165" bIns="861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Algorithm to be used: CART, CHAID, C5.0, Quest</a:t>
          </a:r>
          <a:endParaRPr lang="en-US" sz="2500" kern="1200" dirty="0"/>
        </a:p>
      </dsp:txBody>
      <dsp:txXfrm>
        <a:off x="940348" y="949847"/>
        <a:ext cx="9813376" cy="814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6184D-9BC1-4784-BC0D-9632C5FC6007}">
      <dsp:nvSpPr>
        <dsp:cNvPr id="0" name=""/>
        <dsp:cNvSpPr/>
      </dsp:nvSpPr>
      <dsp:spPr>
        <a:xfrm>
          <a:off x="0" y="948899"/>
          <a:ext cx="10753725" cy="813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BE719-5B23-4588-B80B-BC28B1352D22}">
      <dsp:nvSpPr>
        <dsp:cNvPr id="0" name=""/>
        <dsp:cNvSpPr/>
      </dsp:nvSpPr>
      <dsp:spPr>
        <a:xfrm rot="16200000">
          <a:off x="246036" y="1131901"/>
          <a:ext cx="447338" cy="44733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35AF6-77EF-4D55-AE1A-704D17411A05}">
      <dsp:nvSpPr>
        <dsp:cNvPr id="0" name=""/>
        <dsp:cNvSpPr/>
      </dsp:nvSpPr>
      <dsp:spPr>
        <a:xfrm>
          <a:off x="939410" y="1014991"/>
          <a:ext cx="9814314" cy="68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79" tIns="86079" rIns="86079" bIns="860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Proposed model: Decision Trees</a:t>
          </a:r>
          <a:endParaRPr lang="en-US" sz="2500" kern="1200" dirty="0"/>
        </a:p>
      </dsp:txBody>
      <dsp:txXfrm>
        <a:off x="939410" y="1014991"/>
        <a:ext cx="9814314" cy="68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87609A-1C09-4ADA-AFFD-EC0BFC2C5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1CFF4-E9A8-4C18-8465-E8EFE59FDD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35119-616F-43E7-B44A-FDA3D5B57CA1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E842D-0392-49EA-91EC-7FD192E2F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3813D-BE23-4590-B48E-3E6F8908B9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9567A-4D7E-4D60-85B2-F9A1C476EC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840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C44A-6965-4F77-8BF6-C259C6F751A3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DDFF7-3796-41F9-BC30-4EF6232A98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6137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0401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1 = True positive 100% of the time</a:t>
            </a:r>
          </a:p>
          <a:p>
            <a:r>
              <a:rPr lang="en-SG" dirty="0"/>
              <a:t>0 = False positive 100% of the time</a:t>
            </a:r>
          </a:p>
        </p:txBody>
      </p:sp>
    </p:spTree>
    <p:extLst>
      <p:ext uri="{BB962C8B-B14F-4D97-AF65-F5344CB8AC3E}">
        <p14:creationId xmlns:p14="http://schemas.microsoft.com/office/powerpoint/2010/main" val="71245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1 = True positive 100% of the time</a:t>
            </a:r>
          </a:p>
          <a:p>
            <a:r>
              <a:rPr lang="en-SG" dirty="0"/>
              <a:t>0 = False positive 100% of the time</a:t>
            </a:r>
          </a:p>
        </p:txBody>
      </p:sp>
    </p:spTree>
    <p:extLst>
      <p:ext uri="{BB962C8B-B14F-4D97-AF65-F5344CB8AC3E}">
        <p14:creationId xmlns:p14="http://schemas.microsoft.com/office/powerpoint/2010/main" val="76762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029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678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2180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483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(what)</a:t>
            </a:r>
          </a:p>
          <a:p>
            <a:r>
              <a:rPr lang="en-SG" dirty="0"/>
              <a:t>Business logic why</a:t>
            </a:r>
          </a:p>
          <a:p>
            <a:r>
              <a:rPr lang="en-SG" dirty="0"/>
              <a:t>how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92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Summary slide</a:t>
            </a:r>
          </a:p>
          <a:p>
            <a:r>
              <a:rPr lang="en-SG" dirty="0"/>
              <a:t>Elaborate on issues </a:t>
            </a:r>
            <a:br>
              <a:rPr lang="en-SG" dirty="0"/>
            </a:br>
            <a:r>
              <a:rPr lang="en-SG" dirty="0"/>
              <a:t>*spend first 3 minutes on this</a:t>
            </a:r>
          </a:p>
        </p:txBody>
      </p:sp>
    </p:spTree>
    <p:extLst>
      <p:ext uri="{BB962C8B-B14F-4D97-AF65-F5344CB8AC3E}">
        <p14:creationId xmlns:p14="http://schemas.microsoft.com/office/powerpoint/2010/main" val="225243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Thus, it is imperative to predict corporate bankruptcy </a:t>
            </a:r>
            <a:r>
              <a:rPr lang="en-SG" b="1" dirty="0"/>
              <a:t>prior to its occurrence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63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34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34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143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527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49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13083B-A821-4F4A-9B63-D19F8C35E375}" type="datetime1">
              <a:rPr lang="en-SG" smtClean="0"/>
              <a:t>9/5/2021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8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839-00B7-4FFF-924E-1B13DF0D572B}" type="datetime1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6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0587-D5A9-4492-B2E0-8B466F6CFD75}" type="datetime1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03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D9B93-267E-4702-A09E-8B79338F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E6AE-C40F-4912-8ECD-55B242FFAC8E}" type="datetime1">
              <a:rPr lang="en-SG" smtClean="0"/>
              <a:t>9/5/2021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4E9A1-A537-41A1-B4EA-C786B59C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3016C-F5D8-4971-B30D-D0B39743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813" y="6342405"/>
            <a:ext cx="1114372" cy="4638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FD1FA139-381F-4797-90BB-85DB4699F14D}" type="slidenum">
              <a:rPr lang="en-SG" smtClean="0"/>
              <a:pPr/>
              <a:t>‹#›</a:t>
            </a:fld>
            <a:r>
              <a:rPr lang="en-SG" dirty="0"/>
              <a:t> of 36</a:t>
            </a:r>
          </a:p>
        </p:txBody>
      </p:sp>
    </p:spTree>
    <p:extLst>
      <p:ext uri="{BB962C8B-B14F-4D97-AF65-F5344CB8AC3E}">
        <p14:creationId xmlns:p14="http://schemas.microsoft.com/office/powerpoint/2010/main" val="13228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5C07-CD0D-432F-BE46-CE03CD3C8181}" type="datetime1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2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801-9776-4489-830C-C6885896C04D}" type="datetime1">
              <a:rPr lang="en-SG" smtClean="0"/>
              <a:t>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3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4806-BDD3-4A77-9532-D6760E5C10D6}" type="datetime1">
              <a:rPr lang="en-SG" smtClean="0"/>
              <a:t>9/5/2021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7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826-91BD-4C87-B18F-EAFF78F39747}" type="datetime1">
              <a:rPr lang="en-SG" smtClean="0"/>
              <a:t>9/5/2021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5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929F-9875-476F-BA51-ADF6883973C4}" type="datetime1">
              <a:rPr lang="en-SG" smtClean="0"/>
              <a:t>9/5/2021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26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088B-F4B3-4A7D-B7E5-F710F21E59AA}" type="datetime1">
              <a:rPr lang="en-SG" smtClean="0"/>
              <a:t>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77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4BCFAB8-8CED-4E46-ACA7-E37CD5F99C46}" type="datetime1">
              <a:rPr lang="en-SG" smtClean="0"/>
              <a:t>9/5/2021</a:t>
            </a:fld>
            <a:endParaRPr lang="en-S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D1FA139-381F-4797-90BB-85DB4699F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53C6773-ABDF-4E96-97C3-85E96E3868C7}" type="datetime1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618" y="6358467"/>
            <a:ext cx="1087582" cy="4248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D1FA139-381F-4797-90BB-85DB4699F14D}" type="slidenum">
              <a:rPr lang="en-SG" smtClean="0"/>
              <a:pPr/>
              <a:t>‹#›</a:t>
            </a:fld>
            <a:r>
              <a:rPr lang="en-SG" dirty="0"/>
              <a:t> of 36</a:t>
            </a:r>
          </a:p>
        </p:txBody>
      </p:sp>
    </p:spTree>
    <p:extLst>
      <p:ext uri="{BB962C8B-B14F-4D97-AF65-F5344CB8AC3E}">
        <p14:creationId xmlns:p14="http://schemas.microsoft.com/office/powerpoint/2010/main" val="70750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3" Type="http://schemas.openxmlformats.org/officeDocument/2006/relationships/diagramData" Target="../diagrams/data12.xml"/><Relationship Id="rId21" Type="http://schemas.openxmlformats.org/officeDocument/2006/relationships/diagramColors" Target="../diagrams/colors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57FA-23FF-4DFC-9154-3FFF3366A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464"/>
            <a:ext cx="9144000" cy="3076775"/>
          </a:xfrm>
        </p:spPr>
        <p:txBody>
          <a:bodyPr>
            <a:noAutofit/>
          </a:bodyPr>
          <a:lstStyle/>
          <a:p>
            <a:r>
              <a:rPr lang="en-SG" sz="6000" dirty="0"/>
              <a:t>ANL488 Project Presentation</a:t>
            </a:r>
            <a:br>
              <a:rPr lang="en-SG" sz="6000" dirty="0"/>
            </a:br>
            <a:br>
              <a:rPr lang="en-SG" sz="6000" dirty="0"/>
            </a:br>
            <a:r>
              <a:rPr lang="en-SG" sz="6000" b="1" dirty="0"/>
              <a:t>Prediction of Corporate Bankruptcy with Decision Trees </a:t>
            </a:r>
            <a:endParaRPr lang="en-SG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9EB60-86D5-411D-9A45-AA625CD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157" y="474725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SG" dirty="0"/>
              <a:t>Ho Zhong Ta Benjamin</a:t>
            </a:r>
          </a:p>
          <a:p>
            <a:r>
              <a:rPr lang="en-SG" dirty="0"/>
              <a:t>W1711125</a:t>
            </a:r>
          </a:p>
          <a:p>
            <a:r>
              <a:rPr lang="en-SG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76570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C370-EFE0-4146-81BA-1CAF5509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Understanding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6A4AF-5D28-41D0-A8FB-C2B1BCE005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0052" y="1656080"/>
            <a:ext cx="6031548" cy="49682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CDE36-E624-4ABA-A466-61DABA51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10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57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ACC6-9F7A-4178-AB5A-6184FA29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63D7-3220-4748-BDC0-168BB190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Sector in Focus: </a:t>
            </a:r>
            <a:r>
              <a:rPr lang="en-SG" dirty="0"/>
              <a:t>Energy (Oil/Gas) Sector</a:t>
            </a:r>
          </a:p>
          <a:p>
            <a:pPr lvl="1"/>
            <a:r>
              <a:rPr lang="en-SG" dirty="0"/>
              <a:t>3 main types of companies</a:t>
            </a:r>
          </a:p>
          <a:p>
            <a:pPr lvl="2"/>
            <a:r>
              <a:rPr lang="en-SG" dirty="0"/>
              <a:t>Upstream (Exploration)</a:t>
            </a:r>
          </a:p>
          <a:p>
            <a:pPr lvl="2"/>
            <a:r>
              <a:rPr lang="en-SG" dirty="0"/>
              <a:t>Midstream (Transportation/Storage)</a:t>
            </a:r>
          </a:p>
          <a:p>
            <a:pPr lvl="2"/>
            <a:r>
              <a:rPr lang="en-SG" dirty="0"/>
              <a:t>Downstream (Refining/Processing)</a:t>
            </a:r>
          </a:p>
          <a:p>
            <a:r>
              <a:rPr lang="en-SG" b="1" dirty="0"/>
              <a:t>Rationale for choice:</a:t>
            </a:r>
          </a:p>
          <a:p>
            <a:pPr lvl="1"/>
            <a:r>
              <a:rPr lang="en-SG" dirty="0"/>
              <a:t>Alarming high rates of corporate bankruptcy</a:t>
            </a:r>
          </a:p>
          <a:p>
            <a:pPr lvl="1"/>
            <a:r>
              <a:rPr lang="en-SG" dirty="0"/>
              <a:t>Highest global default rates since 2014 (source: S&amp;P Global Ratings)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A51E-8170-4D21-B2EC-8550185C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11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20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8820-7D0E-4554-90F5-F1D4C824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Understanding –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C6D4-44E9-4410-811F-037AB8A7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Data Quality</a:t>
            </a:r>
          </a:p>
          <a:p>
            <a:pPr lvl="1"/>
            <a:r>
              <a:rPr lang="en-SG" dirty="0"/>
              <a:t>Incomplete data due to lack of information available</a:t>
            </a:r>
          </a:p>
          <a:p>
            <a:pPr lvl="2"/>
            <a:r>
              <a:rPr lang="en-SG" dirty="0"/>
              <a:t>All 51 fields have presence of missing value throughout the dataset</a:t>
            </a:r>
          </a:p>
          <a:p>
            <a:pPr lvl="2"/>
            <a:r>
              <a:rPr lang="en-SG" dirty="0"/>
              <a:t>13 columns had more than 70% incompleteness</a:t>
            </a:r>
          </a:p>
          <a:p>
            <a:r>
              <a:rPr lang="en-SG" b="1" dirty="0"/>
              <a:t>Data Formatting</a:t>
            </a:r>
          </a:p>
          <a:p>
            <a:pPr lvl="1"/>
            <a:r>
              <a:rPr lang="en-SG" dirty="0"/>
              <a:t>Target variable not recoded to 0 and 1</a:t>
            </a:r>
          </a:p>
          <a:p>
            <a:pPr lvl="1"/>
            <a:r>
              <a:rPr lang="en-SG" dirty="0"/>
              <a:t>Presence of columns not required for analysis (Year/Name)</a:t>
            </a:r>
          </a:p>
          <a:p>
            <a:r>
              <a:rPr lang="en-SG" b="1" dirty="0"/>
              <a:t>Imbalanced Data</a:t>
            </a:r>
          </a:p>
          <a:p>
            <a:pPr lvl="1"/>
            <a:r>
              <a:rPr lang="en-SG" dirty="0"/>
              <a:t>Only approximately 7.42% bankrupt cases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61536-A139-4923-9DE6-DD05CA09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12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3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E9A-F80A-4E92-A7A1-5E0B6020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Understanding –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2BD8D8-B9C4-4888-BE5D-F68C9D05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56" y="1862931"/>
            <a:ext cx="479652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7D46F-EB49-4C9B-81C0-3E6D82B1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22" y="2081341"/>
            <a:ext cx="5394839" cy="41329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73596-E819-4686-8D2C-88ABF03F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13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44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2183AA-F9EB-4A42-AAA8-DC586B558947}"/>
              </a:ext>
            </a:extLst>
          </p:cNvPr>
          <p:cNvSpPr txBox="1"/>
          <p:nvPr/>
        </p:nvSpPr>
        <p:spPr>
          <a:xfrm>
            <a:off x="1100179" y="1582884"/>
            <a:ext cx="21661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Dropping of columns not used for analysis (year, name, symbol)</a:t>
            </a:r>
            <a:endParaRPr lang="en-SG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0AE556-7BA0-41E4-9BD6-3E5F3D04A02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183255" y="2321548"/>
            <a:ext cx="1" cy="29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4F5159-6DF4-47C1-9EBA-9BC2E3EECF5D}"/>
              </a:ext>
            </a:extLst>
          </p:cNvPr>
          <p:cNvSpPr txBox="1"/>
          <p:nvPr/>
        </p:nvSpPr>
        <p:spPr>
          <a:xfrm>
            <a:off x="1100178" y="2611700"/>
            <a:ext cx="21661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Recoding of Bankruptcy Status to 0/1</a:t>
            </a:r>
            <a:endParaRPr lang="en-SG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6938CD-259A-4257-99E8-C6117BA6C96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183252" y="3134920"/>
            <a:ext cx="3" cy="28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AD223F-8A78-4983-BBA4-1942D9A3C23F}"/>
              </a:ext>
            </a:extLst>
          </p:cNvPr>
          <p:cNvSpPr txBox="1"/>
          <p:nvPr/>
        </p:nvSpPr>
        <p:spPr>
          <a:xfrm>
            <a:off x="1100175" y="3424049"/>
            <a:ext cx="21661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Dropping of columns with less than 70% completeness</a:t>
            </a:r>
            <a:endParaRPr lang="en-SG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D501F7-8BE4-405C-B104-8993EC2CDED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83252" y="4162713"/>
            <a:ext cx="1" cy="28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20F58F-8A4B-498C-BAD7-D04E4D747575}"/>
              </a:ext>
            </a:extLst>
          </p:cNvPr>
          <p:cNvSpPr txBox="1"/>
          <p:nvPr/>
        </p:nvSpPr>
        <p:spPr>
          <a:xfrm>
            <a:off x="1100176" y="4451842"/>
            <a:ext cx="21661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Filling null values with column’s mean value</a:t>
            </a:r>
            <a:endParaRPr lang="en-SG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CDF2EE-12F7-42AD-A9E7-E78BB8519489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183253" y="4975062"/>
            <a:ext cx="1" cy="29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480723-BE86-4BE5-845D-393285C4E87A}"/>
              </a:ext>
            </a:extLst>
          </p:cNvPr>
          <p:cNvSpPr txBox="1"/>
          <p:nvPr/>
        </p:nvSpPr>
        <p:spPr>
          <a:xfrm>
            <a:off x="1100177" y="5265214"/>
            <a:ext cx="21661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Split into Training/Test set</a:t>
            </a:r>
            <a:endParaRPr lang="en-SG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B6EFD-5C7D-493A-B5F7-3B5F11B93E31}"/>
              </a:ext>
            </a:extLst>
          </p:cNvPr>
          <p:cNvSpPr txBox="1"/>
          <p:nvPr/>
        </p:nvSpPr>
        <p:spPr>
          <a:xfrm>
            <a:off x="4100733" y="5959987"/>
            <a:ext cx="21661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Modelling </a:t>
            </a:r>
          </a:p>
          <a:p>
            <a:pPr algn="ctr"/>
            <a:r>
              <a:rPr lang="en-US" sz="1400" dirty="0"/>
              <a:t>(in IBM SPSS Modeler)</a:t>
            </a:r>
            <a:endParaRPr lang="en-SG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943D6-ACCE-47B7-AA08-06A109FDEDD9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 flipH="1">
            <a:off x="2183252" y="5572991"/>
            <a:ext cx="2" cy="49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3CED8A-16D9-4077-BBF3-0FBB3B206398}"/>
              </a:ext>
            </a:extLst>
          </p:cNvPr>
          <p:cNvSpPr txBox="1"/>
          <p:nvPr/>
        </p:nvSpPr>
        <p:spPr>
          <a:xfrm>
            <a:off x="1100175" y="6067709"/>
            <a:ext cx="21661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Sampling using ADASYN</a:t>
            </a:r>
            <a:endParaRPr lang="en-SG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5B77B8-BEBD-4AB6-8919-1D164B19FB59}"/>
              </a:ext>
            </a:extLst>
          </p:cNvPr>
          <p:cNvSpPr txBox="1"/>
          <p:nvPr/>
        </p:nvSpPr>
        <p:spPr>
          <a:xfrm>
            <a:off x="1912758" y="5646786"/>
            <a:ext cx="17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Training Set (80%)</a:t>
            </a:r>
            <a:endParaRPr lang="en-SG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191CA5-8749-42D8-8C69-84E5D22E6E12}"/>
              </a:ext>
            </a:extLst>
          </p:cNvPr>
          <p:cNvCxnSpPr>
            <a:stCxn id="48" idx="3"/>
            <a:endCxn id="45" idx="1"/>
          </p:cNvCxnSpPr>
          <p:nvPr/>
        </p:nvCxnSpPr>
        <p:spPr>
          <a:xfrm flipV="1">
            <a:off x="3266328" y="6221597"/>
            <a:ext cx="8344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455F3E7-70C2-45C9-AF6B-6F5686852F30}"/>
              </a:ext>
            </a:extLst>
          </p:cNvPr>
          <p:cNvCxnSpPr>
            <a:stCxn id="27" idx="3"/>
            <a:endCxn id="45" idx="0"/>
          </p:cNvCxnSpPr>
          <p:nvPr/>
        </p:nvCxnSpPr>
        <p:spPr>
          <a:xfrm>
            <a:off x="3266330" y="5419103"/>
            <a:ext cx="1917480" cy="540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F5D927-F689-4F6D-ACAE-4B0DD32CEAFB}"/>
              </a:ext>
            </a:extLst>
          </p:cNvPr>
          <p:cNvSpPr txBox="1"/>
          <p:nvPr/>
        </p:nvSpPr>
        <p:spPr>
          <a:xfrm>
            <a:off x="3346230" y="5162038"/>
            <a:ext cx="17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Testing Set (20%)</a:t>
            </a:r>
            <a:endParaRPr lang="en-SG" sz="12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F1CE155-237E-4E30-AE84-8AB04CBF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61" y="1581080"/>
            <a:ext cx="5285306" cy="492992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31A3F68-FA9A-4CD9-BEDF-C5C421604C8D}"/>
              </a:ext>
            </a:extLst>
          </p:cNvPr>
          <p:cNvSpPr txBox="1"/>
          <p:nvPr/>
        </p:nvSpPr>
        <p:spPr>
          <a:xfrm>
            <a:off x="5159014" y="5527961"/>
            <a:ext cx="1139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Export to .csv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971C13-8EAC-495D-B79E-833A4280FECB}"/>
              </a:ext>
            </a:extLst>
          </p:cNvPr>
          <p:cNvSpPr txBox="1"/>
          <p:nvPr/>
        </p:nvSpPr>
        <p:spPr>
          <a:xfrm>
            <a:off x="3281612" y="5785286"/>
            <a:ext cx="7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Export to .csv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5A854F8-75D4-488D-A8CB-5DEBCB88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33773"/>
            <a:ext cx="10772775" cy="1658198"/>
          </a:xfrm>
        </p:spPr>
        <p:txBody>
          <a:bodyPr/>
          <a:lstStyle/>
          <a:p>
            <a:r>
              <a:rPr lang="en-SG" dirty="0"/>
              <a:t>Data Preparation/Transformation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00260-F03B-4F41-934B-568809A1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14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97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696-B3EB-484E-8FBE-45ACFE25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Preparation/Transformation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AF63-E9F2-463F-878A-F97B68EC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Issues with conventional sampling approaches</a:t>
            </a:r>
          </a:p>
          <a:p>
            <a:pPr lvl="1"/>
            <a:r>
              <a:rPr lang="en-SG" dirty="0"/>
              <a:t>Oversampling</a:t>
            </a:r>
          </a:p>
          <a:p>
            <a:pPr lvl="2"/>
            <a:r>
              <a:rPr lang="en-SG" dirty="0"/>
              <a:t>Replicates minority class data points</a:t>
            </a:r>
          </a:p>
          <a:p>
            <a:pPr lvl="2"/>
            <a:r>
              <a:rPr lang="en-SG" dirty="0"/>
              <a:t>Learns very specific regions of minority classes as the points get more prominent</a:t>
            </a:r>
          </a:p>
          <a:p>
            <a:pPr lvl="2"/>
            <a:r>
              <a:rPr lang="en-SG" dirty="0"/>
              <a:t>Thus, leading to possible overfitting of model</a:t>
            </a:r>
          </a:p>
          <a:p>
            <a:pPr lvl="1"/>
            <a:r>
              <a:rPr lang="en-SG" dirty="0"/>
              <a:t>Undersampling</a:t>
            </a:r>
          </a:p>
          <a:p>
            <a:pPr lvl="2"/>
            <a:r>
              <a:rPr lang="en-SG" dirty="0"/>
              <a:t>Randomly selects and reduces the amount of majority class data points</a:t>
            </a:r>
          </a:p>
          <a:p>
            <a:pPr lvl="2"/>
            <a:r>
              <a:rPr lang="en-SG" dirty="0"/>
              <a:t>Allowing minority classes to be more prominent, thus reducing bias</a:t>
            </a:r>
          </a:p>
          <a:p>
            <a:pPr lvl="2"/>
            <a:r>
              <a:rPr lang="en-SG" dirty="0"/>
              <a:t>Causes loss of data due to the disposal of majority class data</a:t>
            </a:r>
          </a:p>
          <a:p>
            <a:pPr lvl="2"/>
            <a:r>
              <a:rPr lang="en-SG" dirty="0"/>
              <a:t>Lesser amount of data might lead to deprivation of model learning performance 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246-1A0D-42F9-A1B0-3E5104DD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15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62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4D4C-0266-4C6A-B893-EAC2FA50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SG" dirty="0"/>
              <a:t>Data Preparation/Transformation –Adaptive Synthetic (ADASYN) Sampling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A4DF04-5FB2-4580-BF1C-21775AC67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0613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EF44-A367-4C6F-BDA6-C39E6BF8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16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05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5841B7-0DAC-4A5F-90AB-7EA703BD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98"/>
            <a:ext cx="4856544" cy="4794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A2316-74DD-4AC0-BC93-BC62B857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48" y="1603699"/>
            <a:ext cx="6150520" cy="47948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29C129-980B-4D73-BE33-D602E13E2C88}"/>
              </a:ext>
            </a:extLst>
          </p:cNvPr>
          <p:cNvSpPr txBox="1">
            <a:spLocks/>
          </p:cNvSpPr>
          <p:nvPr/>
        </p:nvSpPr>
        <p:spPr>
          <a:xfrm>
            <a:off x="657224" y="13377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Data Preparation/Transformation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1D6F-86E4-4EFC-848B-92156858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17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41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ED0F-9073-4BF8-80EE-4DF71A6F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Preparation/Transformation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8CA732-93E4-40A3-B0B3-522D7A4B0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106870"/>
              </p:ext>
            </p:extLst>
          </p:nvPr>
        </p:nvGraphicFramePr>
        <p:xfrm>
          <a:off x="940434" y="1933697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80B27B8-5B95-4179-8125-3F532EACC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77099"/>
              </p:ext>
            </p:extLst>
          </p:nvPr>
        </p:nvGraphicFramePr>
        <p:xfrm>
          <a:off x="762001" y="2595846"/>
          <a:ext cx="4307840" cy="227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3554641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3606243285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47427822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546058252"/>
                    </a:ext>
                  </a:extLst>
                </a:gridCol>
              </a:tblGrid>
              <a:tr h="49869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Initial Dataset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Training Dataset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Testing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50517"/>
                  </a:ext>
                </a:extLst>
              </a:tr>
              <a:tr h="498692">
                <a:tc>
                  <a:txBody>
                    <a:bodyPr/>
                    <a:lstStyle/>
                    <a:p>
                      <a:r>
                        <a:rPr lang="en-SG" b="1" dirty="0"/>
                        <a:t>Non-bankrupt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4,492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3,602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86232"/>
                  </a:ext>
                </a:extLst>
              </a:tr>
              <a:tr h="498692">
                <a:tc>
                  <a:txBody>
                    <a:bodyPr/>
                    <a:lstStyle/>
                    <a:p>
                      <a:r>
                        <a:rPr lang="en-SG" b="1" dirty="0"/>
                        <a:t>Bankrupt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44153"/>
                  </a:ext>
                </a:extLst>
              </a:tr>
              <a:tr h="498692">
                <a:tc>
                  <a:txBody>
                    <a:bodyPr/>
                    <a:lstStyle/>
                    <a:p>
                      <a:r>
                        <a:rPr lang="en-SG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4,852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4,513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6181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D11B75E-2AD3-43E4-B4B2-0C96AB138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983637"/>
              </p:ext>
            </p:extLst>
          </p:nvPr>
        </p:nvGraphicFramePr>
        <p:xfrm>
          <a:off x="5353051" y="2157731"/>
          <a:ext cx="6461760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72C1-4BD2-44C4-9E45-EA74E0F2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18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29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4CC3-BA70-484F-B208-1D46C7AE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BA72500-7C67-4CE4-8FC9-9B22E33AC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984324"/>
              </p:ext>
            </p:extLst>
          </p:nvPr>
        </p:nvGraphicFramePr>
        <p:xfrm>
          <a:off x="657223" y="2075392"/>
          <a:ext cx="10753725" cy="2713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A12941A-54FB-43A6-AF40-D5197AB69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161955"/>
              </p:ext>
            </p:extLst>
          </p:nvPr>
        </p:nvGraphicFramePr>
        <p:xfrm>
          <a:off x="657224" y="1040933"/>
          <a:ext cx="10753725" cy="2711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79ED938-F0BC-49EF-A800-BDC4BEAFE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213744"/>
              </p:ext>
            </p:extLst>
          </p:nvPr>
        </p:nvGraphicFramePr>
        <p:xfrm>
          <a:off x="657222" y="3146470"/>
          <a:ext cx="10753725" cy="2713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3010E84-3E98-4E09-A243-71370666E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90875"/>
              </p:ext>
            </p:extLst>
          </p:nvPr>
        </p:nvGraphicFramePr>
        <p:xfrm>
          <a:off x="657221" y="4286048"/>
          <a:ext cx="10753725" cy="24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32FDF-718D-42DB-B7CE-227D246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19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64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5CDB-FB61-450F-BFA9-ADBE44C5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5C36-BB8A-4777-AF5B-EACE2F44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Preparation/Transformation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Results/Evaluation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FF98E-D157-41B7-AD07-9486A4E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662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8356-41E7-41A6-88D8-D03C84BF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Modelling – Model Settings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F1964-7212-463E-8455-8B92912F1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434446"/>
              </p:ext>
            </p:extLst>
          </p:nvPr>
        </p:nvGraphicFramePr>
        <p:xfrm>
          <a:off x="12411075" y="212970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33224A5-262F-486F-B312-303F8C040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96188"/>
              </p:ext>
            </p:extLst>
          </p:nvPr>
        </p:nvGraphicFramePr>
        <p:xfrm>
          <a:off x="575944" y="2374157"/>
          <a:ext cx="3213258" cy="324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B3ECD7-CA18-4325-84FD-2B0BBA94F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316255"/>
              </p:ext>
            </p:extLst>
          </p:nvPr>
        </p:nvGraphicFramePr>
        <p:xfrm>
          <a:off x="4436981" y="2373549"/>
          <a:ext cx="3213259" cy="324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1AFFE1A-9F8C-4239-9E84-6D96EF099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241259"/>
              </p:ext>
            </p:extLst>
          </p:nvPr>
        </p:nvGraphicFramePr>
        <p:xfrm>
          <a:off x="8164435" y="2373549"/>
          <a:ext cx="3021725" cy="3082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E3869-ACB3-4EB0-A343-37C6375D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20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50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81C8-6D40-45E3-A7AA-D5596C6D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Results/Evaluation – Evaluation Methods</a:t>
            </a:r>
            <a:endParaRPr lang="en-S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1FFE741-2873-4AF1-B85B-949CF3845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701212"/>
              </p:ext>
            </p:extLst>
          </p:nvPr>
        </p:nvGraphicFramePr>
        <p:xfrm>
          <a:off x="12594336" y="2011680"/>
          <a:ext cx="10976864" cy="397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8D310-DC87-4638-A581-9C904F835E3A}"/>
              </a:ext>
            </a:extLst>
          </p:cNvPr>
          <p:cNvGrpSpPr/>
          <p:nvPr/>
        </p:nvGrpSpPr>
        <p:grpSpPr>
          <a:xfrm>
            <a:off x="657224" y="2011680"/>
            <a:ext cx="3483867" cy="3972559"/>
            <a:chOff x="1339" y="0"/>
            <a:chExt cx="3483867" cy="39725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B24879-04D7-4E38-9769-567F5533BC73}"/>
                </a:ext>
              </a:extLst>
            </p:cNvPr>
            <p:cNvSpPr/>
            <p:nvPr/>
          </p:nvSpPr>
          <p:spPr>
            <a:xfrm>
              <a:off x="1339" y="0"/>
              <a:ext cx="3483867" cy="397255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848CC833-A8AC-4AD2-BEE2-809709D47CC8}"/>
                </a:ext>
              </a:extLst>
            </p:cNvPr>
            <p:cNvSpPr txBox="1"/>
            <p:nvPr/>
          </p:nvSpPr>
          <p:spPr>
            <a:xfrm>
              <a:off x="1339" y="0"/>
              <a:ext cx="3483867" cy="1191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/>
                <a:t>Recall (Sensitivity)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519BBD-A7DA-404C-A13A-16E07E0BE2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136" y="4106374"/>
            <a:ext cx="2970784" cy="4235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D9EAB-DFCA-4A88-AF7A-CF61E81820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526"/>
          <a:stretch/>
        </p:blipFill>
        <p:spPr>
          <a:xfrm>
            <a:off x="838911" y="3141986"/>
            <a:ext cx="3215234" cy="64672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9335A4-684B-4254-865F-3DE7F667D6F3}"/>
              </a:ext>
            </a:extLst>
          </p:cNvPr>
          <p:cNvGrpSpPr/>
          <p:nvPr/>
        </p:nvGrpSpPr>
        <p:grpSpPr>
          <a:xfrm>
            <a:off x="4445003" y="2011680"/>
            <a:ext cx="3483867" cy="3972559"/>
            <a:chOff x="3746498" y="0"/>
            <a:chExt cx="3483867" cy="397255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90F343E-B36E-4266-988B-9172AD9432F4}"/>
                </a:ext>
              </a:extLst>
            </p:cNvPr>
            <p:cNvSpPr/>
            <p:nvPr/>
          </p:nvSpPr>
          <p:spPr>
            <a:xfrm>
              <a:off x="3746498" y="0"/>
              <a:ext cx="3483867" cy="397255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2087B3EA-611F-4D6C-BC6B-5F491F8B0935}"/>
                </a:ext>
              </a:extLst>
            </p:cNvPr>
            <p:cNvSpPr txBox="1"/>
            <p:nvPr/>
          </p:nvSpPr>
          <p:spPr>
            <a:xfrm>
              <a:off x="3746498" y="0"/>
              <a:ext cx="3483867" cy="1191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/>
                <a:t>AUC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37ED3E-1FC2-499D-9ED0-8190C4501C08}"/>
              </a:ext>
            </a:extLst>
          </p:cNvPr>
          <p:cNvGrpSpPr/>
          <p:nvPr/>
        </p:nvGrpSpPr>
        <p:grpSpPr>
          <a:xfrm>
            <a:off x="8232782" y="2011680"/>
            <a:ext cx="3483867" cy="3972559"/>
            <a:chOff x="7492979" y="0"/>
            <a:chExt cx="3483867" cy="397255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F8DC040-1946-4EA1-ABE7-23F40BB19DC8}"/>
                </a:ext>
              </a:extLst>
            </p:cNvPr>
            <p:cNvSpPr/>
            <p:nvPr/>
          </p:nvSpPr>
          <p:spPr>
            <a:xfrm>
              <a:off x="7492979" y="0"/>
              <a:ext cx="3483867" cy="397255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7F331F07-EBF9-4C7C-A74E-65CF62DD64A7}"/>
                </a:ext>
              </a:extLst>
            </p:cNvPr>
            <p:cNvSpPr txBox="1"/>
            <p:nvPr/>
          </p:nvSpPr>
          <p:spPr>
            <a:xfrm>
              <a:off x="7492979" y="0"/>
              <a:ext cx="3483867" cy="1191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/>
                <a:t>Lift Charts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043DE59-EA96-4393-B65D-8382A8277A3C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54" y="2938757"/>
            <a:ext cx="2970784" cy="275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519903-3763-403E-AE36-7283CB4458C7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8533990" y="2938758"/>
            <a:ext cx="2881453" cy="27587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B8AC7-9F33-4947-AA8C-CCCA2BF1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21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9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3D6E-10D2-4831-9AE5-CBE32E27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Results/Evaluation – Evaluation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0727B-60FD-4795-A88D-1D7115731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72775" cy="41351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b="1" dirty="0"/>
                  <a:t>Recall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pPr lvl="1"/>
                <a:endParaRPr lang="en-SG" dirty="0"/>
              </a:p>
              <a:p>
                <a:pPr marL="457200" lvl="1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r>
                  <a:rPr lang="en-SG" b="1" dirty="0"/>
                  <a:t>Good accuracy rate is determined by overall performance of model</a:t>
                </a:r>
              </a:p>
              <a:p>
                <a:pPr lvl="1"/>
                <a:r>
                  <a:rPr lang="en-SG" dirty="0"/>
                  <a:t>As more samples are non-bankrupt in the dataset, model will learn to correctly classify non-bankrupt better than bankrupt</a:t>
                </a:r>
              </a:p>
              <a:p>
                <a:pPr lvl="1"/>
                <a:r>
                  <a:rPr lang="en-SG" dirty="0"/>
                  <a:t>However, </a:t>
                </a:r>
                <a:r>
                  <a:rPr lang="en-SG" b="1" u="sng" dirty="0"/>
                  <a:t>focus of this study is on predicting bankrupt firms</a:t>
                </a:r>
              </a:p>
              <a:p>
                <a:pPr lvl="1"/>
                <a:r>
                  <a:rPr lang="en-SG" dirty="0"/>
                  <a:t>Thus, should focus on having less False Negative (complete loss of income)</a:t>
                </a:r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0727B-60FD-4795-A88D-1D7115731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72775" cy="4135120"/>
              </a:xfrm>
              <a:blipFill>
                <a:blip r:embed="rId2"/>
                <a:stretch>
                  <a:fillRect t="-1475" b="-1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D5E39D-A2DF-411E-8367-2A7F24AD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59" y="2546976"/>
            <a:ext cx="6375882" cy="17640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60CB4-30A6-49BC-BF03-F50596CA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22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698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B1E9-B9C8-4E22-99C9-51E0598F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Results/Evaluation – 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6944-2A88-4583-81FF-923C998F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Area under the ROC curve (AUC)</a:t>
            </a:r>
          </a:p>
          <a:p>
            <a:pPr lvl="1"/>
            <a:r>
              <a:rPr lang="en-SG" dirty="0"/>
              <a:t>Summary statistics of ROC curve</a:t>
            </a:r>
          </a:p>
          <a:p>
            <a:pPr lvl="1"/>
            <a:r>
              <a:rPr lang="en-SG" dirty="0"/>
              <a:t>Used to compare performance of </a:t>
            </a:r>
          </a:p>
          <a:p>
            <a:pPr marL="457200" lvl="1" indent="260350">
              <a:buNone/>
            </a:pPr>
            <a:r>
              <a:rPr lang="en-SG" dirty="0"/>
              <a:t>predictive models</a:t>
            </a:r>
          </a:p>
          <a:p>
            <a:pPr lvl="1"/>
            <a:r>
              <a:rPr lang="en-SG" dirty="0"/>
              <a:t>Ranges from 0 to 1</a:t>
            </a:r>
          </a:p>
          <a:p>
            <a:pPr lvl="1"/>
            <a:r>
              <a:rPr lang="en-SG" dirty="0"/>
              <a:t>Determines if resulting model is able to</a:t>
            </a:r>
          </a:p>
          <a:p>
            <a:pPr marL="630238" lvl="1" indent="0">
              <a:buNone/>
            </a:pPr>
            <a:r>
              <a:rPr lang="en-SG" dirty="0"/>
              <a:t> produce a model better than a chance </a:t>
            </a:r>
          </a:p>
          <a:p>
            <a:pPr marL="630238" lvl="1" indent="90488">
              <a:buNone/>
            </a:pPr>
            <a:r>
              <a:rPr lang="en-SG" dirty="0"/>
              <a:t>model</a:t>
            </a:r>
          </a:p>
          <a:p>
            <a:pPr marL="630238" lvl="1" indent="90488">
              <a:buNone/>
            </a:pPr>
            <a:endParaRPr lang="en-SG" dirty="0"/>
          </a:p>
          <a:p>
            <a:pPr marL="630238" lvl="1" indent="90488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D2B2E-C39E-4706-96B1-E9DC703274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80" y="1820861"/>
            <a:ext cx="4592320" cy="39046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1D8B-E069-4CA1-8389-8EBB1F4D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23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60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B1E9-B9C8-4E22-99C9-51E0598F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Results/Evaluation – 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6944-2A88-4583-81FF-923C998F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Lift Chart</a:t>
            </a:r>
          </a:p>
          <a:p>
            <a:pPr lvl="1"/>
            <a:r>
              <a:rPr lang="en-SG" dirty="0"/>
              <a:t>Used to compare performance of </a:t>
            </a:r>
          </a:p>
          <a:p>
            <a:pPr marL="717550" lvl="1" indent="0">
              <a:buNone/>
            </a:pPr>
            <a:r>
              <a:rPr lang="en-SG" dirty="0"/>
              <a:t>models predicting the same variables</a:t>
            </a:r>
          </a:p>
          <a:p>
            <a:pPr lvl="1"/>
            <a:r>
              <a:rPr lang="en-SG" dirty="0"/>
              <a:t>Random model will have the same lift </a:t>
            </a:r>
          </a:p>
          <a:p>
            <a:pPr marL="715963" lvl="1" indent="0">
              <a:buNone/>
              <a:tabLst>
                <a:tab pos="715963" algn="l"/>
              </a:tabLst>
            </a:pPr>
            <a:r>
              <a:rPr lang="en-SG" dirty="0"/>
              <a:t>throughout the dataset	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D1ECC-45C2-4411-82C8-66ADCDFB78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5107" y="1690688"/>
            <a:ext cx="5103278" cy="39693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5764-2898-4A92-87F3-309991E8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24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80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CB2-2C63-46A6-8552-E2C4DF2C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Results/Evaluation – DT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49B2-6C5A-460C-AAD7-D038DCB2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Comparison of DT algorithms</a:t>
            </a:r>
          </a:p>
          <a:p>
            <a:endParaRPr lang="en-SG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39E3D-290F-4AE5-AC5E-6C2F3C1DB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26765"/>
              </p:ext>
            </p:extLst>
          </p:nvPr>
        </p:nvGraphicFramePr>
        <p:xfrm>
          <a:off x="2708476" y="2441100"/>
          <a:ext cx="6736466" cy="3243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009">
                  <a:extLst>
                    <a:ext uri="{9D8B030D-6E8A-4147-A177-3AD203B41FA5}">
                      <a16:colId xmlns:a16="http://schemas.microsoft.com/office/drawing/2014/main" val="4237400038"/>
                    </a:ext>
                  </a:extLst>
                </a:gridCol>
                <a:gridCol w="1250767">
                  <a:extLst>
                    <a:ext uri="{9D8B030D-6E8A-4147-A177-3AD203B41FA5}">
                      <a16:colId xmlns:a16="http://schemas.microsoft.com/office/drawing/2014/main" val="1341256720"/>
                    </a:ext>
                  </a:extLst>
                </a:gridCol>
                <a:gridCol w="1473602">
                  <a:extLst>
                    <a:ext uri="{9D8B030D-6E8A-4147-A177-3AD203B41FA5}">
                      <a16:colId xmlns:a16="http://schemas.microsoft.com/office/drawing/2014/main" val="1510962570"/>
                    </a:ext>
                  </a:extLst>
                </a:gridCol>
                <a:gridCol w="1396044">
                  <a:extLst>
                    <a:ext uri="{9D8B030D-6E8A-4147-A177-3AD203B41FA5}">
                      <a16:colId xmlns:a16="http://schemas.microsoft.com/office/drawing/2014/main" val="3072640319"/>
                    </a:ext>
                  </a:extLst>
                </a:gridCol>
                <a:gridCol w="1396044">
                  <a:extLst>
                    <a:ext uri="{9D8B030D-6E8A-4147-A177-3AD203B41FA5}">
                      <a16:colId xmlns:a16="http://schemas.microsoft.com/office/drawing/2014/main" val="271934210"/>
                    </a:ext>
                  </a:extLst>
                </a:gridCol>
              </a:tblGrid>
              <a:tr h="401719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>
                          <a:effectLst/>
                          <a:latin typeface="+mn-lt"/>
                        </a:rPr>
                        <a:t>Recall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(for reference)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4336321"/>
                  </a:ext>
                </a:extLst>
              </a:tr>
              <a:tr h="38565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CART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84.89%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4235928"/>
                  </a:ext>
                </a:extLst>
              </a:tr>
              <a:tr h="385650">
                <a:tc vMerge="1"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82.80%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4743461"/>
                  </a:ext>
                </a:extLst>
              </a:tr>
              <a:tr h="38565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C5.0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90.41%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27506"/>
                  </a:ext>
                </a:extLst>
              </a:tr>
              <a:tr h="385650">
                <a:tc vMerge="1"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93.83%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89.29%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2834"/>
                  </a:ext>
                </a:extLst>
              </a:tr>
              <a:tr h="38565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CHAID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86.55%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124419"/>
                  </a:ext>
                </a:extLst>
              </a:tr>
              <a:tr h="385650">
                <a:tc vMerge="1"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84.65%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9131764"/>
                  </a:ext>
                </a:extLst>
              </a:tr>
              <a:tr h="27402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QUEST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75.02%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3650838"/>
                  </a:ext>
                </a:extLst>
              </a:tr>
              <a:tr h="170249">
                <a:tc vMerge="1"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Testing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70.37%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65.71%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226514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ECF8-A2CC-4FCF-8C9A-67DC5D8E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25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2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268A-4A09-426B-A489-66EF6CD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Results/Evaluation – DT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1851-1FCC-4B73-9AAA-0AF76742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Comparison of DT algorithms</a:t>
            </a:r>
          </a:p>
          <a:p>
            <a:pPr marL="457200" lvl="1" indent="0">
              <a:buNone/>
            </a:pP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729FC-3D12-46E9-9941-8BB97AC5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1" y="2310765"/>
            <a:ext cx="5257800" cy="34671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3F18-3E4D-4D08-9ED1-2DC420E9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26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50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2077-61FD-4F86-A63A-D21DB940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Results/Evaluation – Comparison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FC52BE-601B-46E8-B763-EE5550D0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43680"/>
          </a:xfrm>
        </p:spPr>
        <p:txBody>
          <a:bodyPr/>
          <a:lstStyle/>
          <a:p>
            <a:r>
              <a:rPr lang="en-SG" b="1" dirty="0"/>
              <a:t>Comparing C5.0 DT with NN and Logistic Regression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2BF7FC-F0E1-4D93-8483-F9F5FDA16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19081"/>
              </p:ext>
            </p:extLst>
          </p:nvPr>
        </p:nvGraphicFramePr>
        <p:xfrm>
          <a:off x="2820254" y="2511013"/>
          <a:ext cx="6446714" cy="25447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533">
                  <a:extLst>
                    <a:ext uri="{9D8B030D-6E8A-4147-A177-3AD203B41FA5}">
                      <a16:colId xmlns:a16="http://schemas.microsoft.com/office/drawing/2014/main" val="4237400038"/>
                    </a:ext>
                  </a:extLst>
                </a:gridCol>
                <a:gridCol w="1196968">
                  <a:extLst>
                    <a:ext uri="{9D8B030D-6E8A-4147-A177-3AD203B41FA5}">
                      <a16:colId xmlns:a16="http://schemas.microsoft.com/office/drawing/2014/main" val="1341256720"/>
                    </a:ext>
                  </a:extLst>
                </a:gridCol>
                <a:gridCol w="1410219">
                  <a:extLst>
                    <a:ext uri="{9D8B030D-6E8A-4147-A177-3AD203B41FA5}">
                      <a16:colId xmlns:a16="http://schemas.microsoft.com/office/drawing/2014/main" val="1510962570"/>
                    </a:ext>
                  </a:extLst>
                </a:gridCol>
                <a:gridCol w="1513753">
                  <a:extLst>
                    <a:ext uri="{9D8B030D-6E8A-4147-A177-3AD203B41FA5}">
                      <a16:colId xmlns:a16="http://schemas.microsoft.com/office/drawing/2014/main" val="3072640319"/>
                    </a:ext>
                  </a:extLst>
                </a:gridCol>
                <a:gridCol w="1158241">
                  <a:extLst>
                    <a:ext uri="{9D8B030D-6E8A-4147-A177-3AD203B41FA5}">
                      <a16:colId xmlns:a16="http://schemas.microsoft.com/office/drawing/2014/main" val="271934210"/>
                    </a:ext>
                  </a:extLst>
                </a:gridCol>
              </a:tblGrid>
              <a:tr h="404180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Recall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(for reference)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4336321"/>
                  </a:ext>
                </a:extLst>
              </a:tr>
              <a:tr h="38801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Logistic Regression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80.12%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1909161"/>
                  </a:ext>
                </a:extLst>
              </a:tr>
              <a:tr h="388012">
                <a:tc vMerge="1"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Testing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91.25%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0735502"/>
                  </a:ext>
                </a:extLst>
              </a:tr>
              <a:tr h="38801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NN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4235928"/>
                  </a:ext>
                </a:extLst>
              </a:tr>
              <a:tr h="299909">
                <a:tc vMerge="1"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Testing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4743461"/>
                  </a:ext>
                </a:extLst>
              </a:tr>
              <a:tr h="32325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C5.0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90.41%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74711"/>
                  </a:ext>
                </a:extLst>
              </a:tr>
              <a:tr h="323253">
                <a:tc vMerge="1"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effectLst/>
                          <a:latin typeface="+mn-lt"/>
                        </a:rPr>
                        <a:t>Testing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93.83%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89.29%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27036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505C3-B456-42DC-9066-1D98AD0D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27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04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42E5-7F51-4AA3-BA55-7D8DC345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Results/Evaluation – Comparison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B031E-52A9-49E1-BD94-1191B171F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751" y="2360630"/>
            <a:ext cx="6170497" cy="3491831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2C337D6-363B-4AF9-A56A-5539D8CB849D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753725" cy="404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/>
              <a:t>Comparing C5.0 DT with NN and Logistic Regression</a:t>
            </a:r>
            <a:endParaRPr lang="en-SG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76AE-82DD-46AF-A4FF-F65D6A9A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28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1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9C84-CEDA-4698-8BB6-A1B2DDE1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Results/Evaluation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2A60DC-91E9-4DA3-8930-BB778DA5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1351"/>
          <a:stretch/>
        </p:blipFill>
        <p:spPr>
          <a:xfrm>
            <a:off x="886777" y="1849914"/>
            <a:ext cx="4724400" cy="16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34CA8-17A7-4639-B47F-98E7E9A2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3745389"/>
            <a:ext cx="4781550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E71212-0D86-41AE-A06D-A0F29FEA5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825" y="1849914"/>
            <a:ext cx="4590775" cy="189547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4360EA-860C-4791-8A2D-F6FFA31F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29</a:t>
            </a:fld>
            <a:r>
              <a:rPr lang="en-SG"/>
              <a:t> of 36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CE8B9-D055-4830-923B-9F77F5BC9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76" y="2154714"/>
            <a:ext cx="4686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8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7A1B-F1E4-4A9A-AC1A-19CE979E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SG" sz="44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35F9-9696-4525-ACA2-2486D58B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SG" dirty="0"/>
              <a:t>To </a:t>
            </a:r>
            <a:r>
              <a:rPr lang="en-SG" b="1" dirty="0"/>
              <a:t>review and address issues </a:t>
            </a:r>
            <a:r>
              <a:rPr lang="en-SG" dirty="0"/>
              <a:t>with existing corporate bankruptcy prediction methods and to </a:t>
            </a:r>
            <a:r>
              <a:rPr lang="en-SG" b="1" dirty="0"/>
              <a:t>propose the use of decision tree</a:t>
            </a:r>
            <a:r>
              <a:rPr lang="en-SG" dirty="0"/>
              <a:t> models to </a:t>
            </a:r>
            <a:r>
              <a:rPr lang="en-SG" b="1" dirty="0"/>
              <a:t>predict corporate bankruptcy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A17E-F771-41CE-BE60-CCAF597E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3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7770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2ECD-664E-4CCB-80C8-5382EF1A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AC86B-843C-4A88-81BD-4057A312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44" y="1706879"/>
            <a:ext cx="6922911" cy="43897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C5EE-A0A1-423F-9E5D-58A9B7C6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30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01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3B5E4B-8793-4E67-8FF3-876F8348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04" y="20531"/>
            <a:ext cx="10772775" cy="1658198"/>
          </a:xfrm>
        </p:spPr>
        <p:txBody>
          <a:bodyPr/>
          <a:lstStyle/>
          <a:p>
            <a:r>
              <a:rPr lang="en-SG" dirty="0"/>
              <a:t>Discussion – Observations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B709C-B118-4189-96D1-81EF0D59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188720"/>
            <a:ext cx="4476993" cy="51082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AFA3FC-C7C8-4B1F-A7C9-6132D099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994" y="1188720"/>
            <a:ext cx="6191387" cy="5108257"/>
          </a:xfrm>
        </p:spPr>
        <p:txBody>
          <a:bodyPr>
            <a:normAutofit/>
          </a:bodyPr>
          <a:lstStyle/>
          <a:p>
            <a:pPr marL="4572" lvl="1" indent="0">
              <a:buNone/>
            </a:pPr>
            <a:r>
              <a:rPr lang="en-SG" dirty="0"/>
              <a:t>More likely to be bankrupt</a:t>
            </a:r>
          </a:p>
          <a:p>
            <a:pPr lvl="1"/>
            <a:r>
              <a:rPr lang="en-SG" dirty="0"/>
              <a:t>Lower Earning per Share</a:t>
            </a:r>
          </a:p>
          <a:p>
            <a:pPr lvl="1"/>
            <a:r>
              <a:rPr lang="en-SG" dirty="0"/>
              <a:t>Lower Operating Cash Flow per Share</a:t>
            </a:r>
          </a:p>
          <a:p>
            <a:pPr lvl="1"/>
            <a:r>
              <a:rPr lang="en-SG" dirty="0"/>
              <a:t>Lower Cash Flow from Operations over Sales</a:t>
            </a:r>
          </a:p>
          <a:p>
            <a:pPr lvl="1"/>
            <a:r>
              <a:rPr lang="en-SG" dirty="0"/>
              <a:t>Higher Debt Ratio</a:t>
            </a:r>
          </a:p>
          <a:p>
            <a:r>
              <a:rPr lang="en-SG" dirty="0"/>
              <a:t>In some rare cases, firm that have good  financial ratios still ended up being bankrupt</a:t>
            </a:r>
          </a:p>
          <a:p>
            <a:r>
              <a:rPr lang="en-SG" dirty="0"/>
              <a:t>More important predictors is able to better determine if the firm will be bankrupt</a:t>
            </a:r>
          </a:p>
          <a:p>
            <a:pPr marL="4572" lvl="1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734A0-0C4D-47FE-8B4E-9EF0D2D5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31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48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67EB6-33E7-4BFC-88D9-3CA1ACCF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0"/>
          <a:stretch/>
        </p:blipFill>
        <p:spPr>
          <a:xfrm>
            <a:off x="1314241" y="2194560"/>
            <a:ext cx="9563518" cy="3759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79A167-D70B-4C82-87E5-032645473085}"/>
              </a:ext>
            </a:extLst>
          </p:cNvPr>
          <p:cNvSpPr txBox="1">
            <a:spLocks/>
          </p:cNvSpPr>
          <p:nvPr/>
        </p:nvSpPr>
        <p:spPr>
          <a:xfrm>
            <a:off x="636904" y="20531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Discussion – Observations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ACE1-7E77-4F3D-925B-F666BBA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32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795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5B047-61F1-424A-A4AC-E5578FD4D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108"/>
            <a:ext cx="5390673" cy="4192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E652E-D1BA-4BDB-8C00-D0378DFBE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" b="1"/>
          <a:stretch/>
        </p:blipFill>
        <p:spPr>
          <a:xfrm>
            <a:off x="782321" y="1351280"/>
            <a:ext cx="4384833" cy="46617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12E0B4-E682-47B2-B259-B596BC9E5B37}"/>
              </a:ext>
            </a:extLst>
          </p:cNvPr>
          <p:cNvSpPr txBox="1">
            <a:spLocks/>
          </p:cNvSpPr>
          <p:nvPr/>
        </p:nvSpPr>
        <p:spPr>
          <a:xfrm>
            <a:off x="636904" y="20531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Discussion – Observations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0C844-31C6-4A81-84E1-7C2CE9CC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33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19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7FC7-62D9-4672-AAAB-EDBB95D6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  <a:endParaRPr lang="en-S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44B7E8-1F97-43F7-9240-FA3E1E327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450534"/>
              </p:ext>
            </p:extLst>
          </p:nvPr>
        </p:nvGraphicFramePr>
        <p:xfrm>
          <a:off x="645032" y="4931341"/>
          <a:ext cx="10753725" cy="127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B069EE7-C6A1-4BA0-A3FB-C4E74983E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09108"/>
              </p:ext>
            </p:extLst>
          </p:nvPr>
        </p:nvGraphicFramePr>
        <p:xfrm>
          <a:off x="12512675" y="2355012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22F7828-02E1-4C9F-81C8-04AC2C265700}"/>
              </a:ext>
            </a:extLst>
          </p:cNvPr>
          <p:cNvGrpSpPr/>
          <p:nvPr/>
        </p:nvGrpSpPr>
        <p:grpSpPr>
          <a:xfrm>
            <a:off x="4518533" y="2355012"/>
            <a:ext cx="6882384" cy="761556"/>
            <a:chOff x="3871341" y="117749"/>
            <a:chExt cx="6882384" cy="927927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B052EB08-0DB6-4D1D-9B68-386721552BE1}"/>
                </a:ext>
              </a:extLst>
            </p:cNvPr>
            <p:cNvSpPr/>
            <p:nvPr/>
          </p:nvSpPr>
          <p:spPr>
            <a:xfrm rot="5400000">
              <a:off x="6848569" y="-2859479"/>
              <a:ext cx="927927" cy="6882384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: Top Corners Rounded 4">
              <a:extLst>
                <a:ext uri="{FF2B5EF4-FFF2-40B4-BE49-F238E27FC236}">
                  <a16:creationId xmlns:a16="http://schemas.microsoft.com/office/drawing/2014/main" id="{740C67C5-8194-467C-ABD8-8DEC4326B1C7}"/>
                </a:ext>
              </a:extLst>
            </p:cNvPr>
            <p:cNvSpPr txBox="1"/>
            <p:nvPr/>
          </p:nvSpPr>
          <p:spPr>
            <a:xfrm>
              <a:off x="3871341" y="163047"/>
              <a:ext cx="6837086" cy="8373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SG" sz="2000" kern="1200" dirty="0"/>
                <a:t>Least frequent occurrence of False Negative cases </a:t>
              </a: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65C33-C859-450A-A4A1-BEE21E176152}"/>
              </a:ext>
            </a:extLst>
          </p:cNvPr>
          <p:cNvGrpSpPr/>
          <p:nvPr/>
        </p:nvGrpSpPr>
        <p:grpSpPr>
          <a:xfrm>
            <a:off x="647192" y="2239019"/>
            <a:ext cx="3871341" cy="951945"/>
            <a:chOff x="0" y="1757"/>
            <a:chExt cx="3871341" cy="11599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A803CFE-B13A-4EFC-A74E-500248BC09AF}"/>
                </a:ext>
              </a:extLst>
            </p:cNvPr>
            <p:cNvSpPr/>
            <p:nvPr/>
          </p:nvSpPr>
          <p:spPr>
            <a:xfrm>
              <a:off x="0" y="1757"/>
              <a:ext cx="3871341" cy="11599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6">
              <a:extLst>
                <a:ext uri="{FF2B5EF4-FFF2-40B4-BE49-F238E27FC236}">
                  <a16:creationId xmlns:a16="http://schemas.microsoft.com/office/drawing/2014/main" id="{30D654AF-A6A0-4DAA-B90B-FC0B821318A9}"/>
                </a:ext>
              </a:extLst>
            </p:cNvPr>
            <p:cNvSpPr txBox="1"/>
            <p:nvPr/>
          </p:nvSpPr>
          <p:spPr>
            <a:xfrm>
              <a:off x="56622" y="58379"/>
              <a:ext cx="3758097" cy="10466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SG" sz="2200" b="1" kern="1200" dirty="0"/>
                <a:t>DT is most optimal for this use case</a:t>
              </a:r>
              <a:endParaRPr lang="en-US" sz="22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007A97-AE18-4D36-B38D-B9931C6CA5A6}"/>
              </a:ext>
            </a:extLst>
          </p:cNvPr>
          <p:cNvGrpSpPr/>
          <p:nvPr/>
        </p:nvGrpSpPr>
        <p:grpSpPr>
          <a:xfrm>
            <a:off x="4517135" y="3593466"/>
            <a:ext cx="6882384" cy="977899"/>
            <a:chOff x="3871340" y="175613"/>
            <a:chExt cx="6882384" cy="140454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4D8F7176-8E3C-4085-A1C9-6ECE79BEEE80}"/>
                </a:ext>
              </a:extLst>
            </p:cNvPr>
            <p:cNvSpPr/>
            <p:nvPr/>
          </p:nvSpPr>
          <p:spPr>
            <a:xfrm rot="5400000">
              <a:off x="6610260" y="-2563307"/>
              <a:ext cx="1404544" cy="6882384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: Top Corners Rounded 4">
              <a:extLst>
                <a:ext uri="{FF2B5EF4-FFF2-40B4-BE49-F238E27FC236}">
                  <a16:creationId xmlns:a16="http://schemas.microsoft.com/office/drawing/2014/main" id="{ED90A1F6-DE03-41F9-9D01-80F377535784}"/>
                </a:ext>
              </a:extLst>
            </p:cNvPr>
            <p:cNvSpPr txBox="1"/>
            <p:nvPr/>
          </p:nvSpPr>
          <p:spPr>
            <a:xfrm>
              <a:off x="3871340" y="244177"/>
              <a:ext cx="6813820" cy="12674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SG" sz="2000" kern="1200" dirty="0"/>
                <a:t>DT able to assign misclassification cost</a:t>
              </a: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NN unable to </a:t>
              </a:r>
              <a:r>
                <a:rPr lang="en-SG" sz="2000" kern="1200" dirty="0"/>
                <a:t>assign misclassification cost</a:t>
              </a:r>
              <a:endParaRPr lang="en-US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6670C-2158-4D7B-841E-1153B996732E}"/>
              </a:ext>
            </a:extLst>
          </p:cNvPr>
          <p:cNvGrpSpPr/>
          <p:nvPr/>
        </p:nvGrpSpPr>
        <p:grpSpPr>
          <a:xfrm>
            <a:off x="645795" y="3449320"/>
            <a:ext cx="3871341" cy="1222375"/>
            <a:chOff x="0" y="43"/>
            <a:chExt cx="3871341" cy="175568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A4125F7-3B2A-4C93-9D3B-EDCA7D152C57}"/>
                </a:ext>
              </a:extLst>
            </p:cNvPr>
            <p:cNvSpPr/>
            <p:nvPr/>
          </p:nvSpPr>
          <p:spPr>
            <a:xfrm>
              <a:off x="0" y="43"/>
              <a:ext cx="3871341" cy="17556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6">
              <a:extLst>
                <a:ext uri="{FF2B5EF4-FFF2-40B4-BE49-F238E27FC236}">
                  <a16:creationId xmlns:a16="http://schemas.microsoft.com/office/drawing/2014/main" id="{7909BB9E-6117-416C-9989-8A41C17DB2D0}"/>
                </a:ext>
              </a:extLst>
            </p:cNvPr>
            <p:cNvSpPr txBox="1"/>
            <p:nvPr/>
          </p:nvSpPr>
          <p:spPr>
            <a:xfrm>
              <a:off x="85705" y="85748"/>
              <a:ext cx="3699931" cy="1584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/>
                <a:t>Neural Network has higher accuracy but significantly lower recall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D6AC-2150-46BC-9616-B7A4E4C6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34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75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2A3CE-85DD-48B9-87C1-ED8BB379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SG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B538-9560-489C-8529-2B57E9B2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SG" dirty="0"/>
              <a:t>DT model is able to better predict corporate bankruptcy than Logistic Regression models or NN models</a:t>
            </a:r>
          </a:p>
          <a:p>
            <a:r>
              <a:rPr lang="en-SG" b="1" dirty="0"/>
              <a:t>Limitations:</a:t>
            </a:r>
          </a:p>
          <a:p>
            <a:pPr lvl="1"/>
            <a:r>
              <a:rPr lang="en-SG" dirty="0"/>
              <a:t>Unable to determine current state of economy during the bankruptcy years</a:t>
            </a:r>
          </a:p>
          <a:p>
            <a:r>
              <a:rPr lang="en-SG" b="1" dirty="0"/>
              <a:t>Further studies:</a:t>
            </a:r>
          </a:p>
          <a:p>
            <a:pPr lvl="1"/>
            <a:r>
              <a:rPr lang="en-SG" dirty="0"/>
              <a:t>Consider using random forest, bagging or boosting techniques to further improve model performance</a:t>
            </a:r>
          </a:p>
          <a:p>
            <a:pPr lvl="1"/>
            <a:r>
              <a:rPr lang="en-SG" dirty="0"/>
              <a:t>Consider using features which are external to companies</a:t>
            </a:r>
          </a:p>
          <a:p>
            <a:pPr lvl="2"/>
            <a:r>
              <a:rPr lang="en-SG" dirty="0"/>
              <a:t>E.g. economic factors of country of origin, tax rates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C520-24B0-43CD-8D55-87681544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35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85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57FA-23FF-4DFC-9154-3FFF3366A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464"/>
            <a:ext cx="9144000" cy="3076775"/>
          </a:xfrm>
        </p:spPr>
        <p:txBody>
          <a:bodyPr>
            <a:noAutofit/>
          </a:bodyPr>
          <a:lstStyle/>
          <a:p>
            <a:r>
              <a:rPr lang="en-SG" sz="6000" dirty="0"/>
              <a:t>Thank you!</a:t>
            </a:r>
            <a:br>
              <a:rPr lang="en-SG" sz="6000" dirty="0"/>
            </a:br>
            <a:r>
              <a:rPr lang="en-SG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456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4325-7F4D-409C-A2E0-38397EF4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321416" cy="1658198"/>
          </a:xfrm>
        </p:spPr>
        <p:txBody>
          <a:bodyPr/>
          <a:lstStyle/>
          <a:p>
            <a:r>
              <a:rPr lang="en-SG" dirty="0"/>
              <a:t>Overview – Defining Corporate Bankruptcy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CA1490-A543-4F59-92CC-52BD077AF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218253"/>
              </p:ext>
            </p:extLst>
          </p:nvPr>
        </p:nvGraphicFramePr>
        <p:xfrm>
          <a:off x="657224" y="1758365"/>
          <a:ext cx="10515600" cy="1462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F672B29-0416-47BE-A58A-D7869CB35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592701"/>
              </p:ext>
            </p:extLst>
          </p:nvPr>
        </p:nvGraphicFramePr>
        <p:xfrm>
          <a:off x="657224" y="3311858"/>
          <a:ext cx="10515600" cy="152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AA021F8-0D60-4026-BA9A-016BF7034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23047"/>
              </p:ext>
            </p:extLst>
          </p:nvPr>
        </p:nvGraphicFramePr>
        <p:xfrm>
          <a:off x="657224" y="4928885"/>
          <a:ext cx="10515600" cy="152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FAE007-A0A8-4298-AA42-5D29F08F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4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5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34C9-1660-46B8-92E9-BE54924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SG"/>
              <a:t>Overview – Current Predictive Methods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6BB75F-7F3E-4462-83EB-EFF01AE73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770992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1AF5-49B3-42C8-9640-5E4664BE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5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851DD3-18F0-44C2-9CCD-F6336CE4C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1851DD3-18F0-44C2-9CCD-F6336CE4C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8E9B1E-A57D-4E30-9E36-1C777D3AC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EB8E9B1E-A57D-4E30-9E36-1C777D3ACF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40F358-7C7D-4345-82FC-CD4088D1F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9640F358-7C7D-4345-82FC-CD4088D1F7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D7EDD0-37AD-405D-A001-B97640EBA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7FD7EDD0-37AD-405D-A001-B97640EBA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EBAE55-0BDF-4EF0-AE2C-9456F76D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73EBAE55-0BDF-4EF0-AE2C-9456F76DA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936868-4DEA-4159-8AB0-12F7C8C0C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A936868-4DEA-4159-8AB0-12F7C8C0C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41E2-9B9A-415C-8640-11B041BF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SG" dirty="0"/>
              <a:t>Overview – Issues with Current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1783B-EA7D-47AF-9F05-1D0258053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596787"/>
              </p:ext>
            </p:extLst>
          </p:nvPr>
        </p:nvGraphicFramePr>
        <p:xfrm>
          <a:off x="762001" y="1859280"/>
          <a:ext cx="10142855" cy="1729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B24A3A-FB08-4132-8CB4-67093E125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867687"/>
              </p:ext>
            </p:extLst>
          </p:nvPr>
        </p:nvGraphicFramePr>
        <p:xfrm>
          <a:off x="762001" y="3537229"/>
          <a:ext cx="10142855" cy="230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6814-0AAD-4BC1-85F1-73EB9D95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6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48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A18B-8F3D-4C00-B6A3-70E7407D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8832215" cy="1658198"/>
          </a:xfrm>
        </p:spPr>
        <p:txBody>
          <a:bodyPr>
            <a:normAutofit/>
          </a:bodyPr>
          <a:lstStyle/>
          <a:p>
            <a:r>
              <a:rPr lang="en-SG" dirty="0"/>
              <a:t>Overview – 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0C67-CA96-4335-A788-8FC6FD20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953176" cy="3766185"/>
          </a:xfrm>
        </p:spPr>
        <p:txBody>
          <a:bodyPr>
            <a:normAutofit/>
          </a:bodyPr>
          <a:lstStyle/>
          <a:p>
            <a:r>
              <a:rPr lang="en-SG" b="1" dirty="0"/>
              <a:t>Proposed Model</a:t>
            </a:r>
            <a:r>
              <a:rPr lang="en-SG" dirty="0"/>
              <a:t>: Decision Tree (DT) model</a:t>
            </a:r>
          </a:p>
          <a:p>
            <a:r>
              <a:rPr lang="en-SG" b="1" dirty="0"/>
              <a:t>Advantages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Better predictive capabilities than conventional statistical models</a:t>
            </a:r>
          </a:p>
          <a:p>
            <a:pPr lvl="1"/>
            <a:r>
              <a:rPr lang="en-SG" dirty="0"/>
              <a:t>In several studies, able to produces better results than NN/SVM models</a:t>
            </a:r>
          </a:p>
          <a:p>
            <a:pPr lvl="1"/>
            <a:r>
              <a:rPr lang="en-SG" dirty="0"/>
              <a:t>More explainable than SVM/NN models</a:t>
            </a:r>
          </a:p>
          <a:p>
            <a:pPr lvl="1"/>
            <a:r>
              <a:rPr lang="en-SG" dirty="0"/>
              <a:t>Able to adapt to non-linear data</a:t>
            </a:r>
          </a:p>
          <a:p>
            <a:pPr lvl="1"/>
            <a:r>
              <a:rPr lang="en-SG" dirty="0"/>
              <a:t>No statistical assumptions required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FF019-2C89-4F84-B426-19C81F1328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45680" y="2101525"/>
            <a:ext cx="4202856" cy="2673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E6CC-CEDF-4930-8681-A69DE04C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7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067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151B-5575-4008-8013-F123A141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0354-70D0-4DE8-B9EA-5C6C25C8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Source of Data Collection:</a:t>
            </a:r>
          </a:p>
          <a:p>
            <a:pPr lvl="1"/>
            <a:r>
              <a:rPr lang="en-SG" dirty="0"/>
              <a:t>FactSet Research Systems</a:t>
            </a:r>
          </a:p>
          <a:p>
            <a:pPr marL="4572" lvl="1" indent="0">
              <a:buNone/>
            </a:pPr>
            <a:r>
              <a:rPr lang="en-SG" b="1" dirty="0"/>
              <a:t>Type of data collected:</a:t>
            </a:r>
          </a:p>
          <a:p>
            <a:pPr lvl="1"/>
            <a:r>
              <a:rPr lang="en-SG" dirty="0"/>
              <a:t>Financial ratios of companies in energy sector</a:t>
            </a:r>
          </a:p>
          <a:p>
            <a:pPr lvl="1"/>
            <a:r>
              <a:rPr lang="en-SG" dirty="0"/>
              <a:t>Current status of said companies (bankrupt/non-bankrupt)</a:t>
            </a:r>
          </a:p>
          <a:p>
            <a:pPr marL="0" indent="0">
              <a:buNone/>
            </a:pPr>
            <a:r>
              <a:rPr lang="en-SG" b="1" dirty="0"/>
              <a:t>Duration of data:</a:t>
            </a:r>
          </a:p>
          <a:p>
            <a:pPr lvl="1"/>
            <a:r>
              <a:rPr lang="en-SG" dirty="0"/>
              <a:t>2011 to 2018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8EE2-3223-4CE0-A617-C0BB9F5B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8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879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0B66B-C012-453A-97A5-E647252D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81" y="1780651"/>
            <a:ext cx="6182399" cy="44500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8FDC65-FB93-4061-939D-DA1EB452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SG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6D4C-9303-4E77-A302-A6F30FBF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A139-381F-4797-90BB-85DB4699F14D}" type="slidenum">
              <a:rPr lang="en-SG" smtClean="0"/>
              <a:pPr/>
              <a:t>9</a:t>
            </a:fld>
            <a:r>
              <a:rPr lang="en-SG"/>
              <a:t> of 36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42440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1639</Words>
  <Application>Microsoft Office PowerPoint</Application>
  <PresentationFormat>Widescreen</PresentationFormat>
  <Paragraphs>364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Metropolitan</vt:lpstr>
      <vt:lpstr>ANL488 Project Presentation  Prediction of Corporate Bankruptcy with Decision Trees </vt:lpstr>
      <vt:lpstr>Scope</vt:lpstr>
      <vt:lpstr>Problem Statement</vt:lpstr>
      <vt:lpstr>Overview – Defining Corporate Bankruptcy</vt:lpstr>
      <vt:lpstr>Overview – Current Predictive Methods</vt:lpstr>
      <vt:lpstr>Overview – Issues with Current Methods</vt:lpstr>
      <vt:lpstr>Overview – Proposed Model</vt:lpstr>
      <vt:lpstr>Data Understanding</vt:lpstr>
      <vt:lpstr>Data Understanding</vt:lpstr>
      <vt:lpstr>Data Understanding</vt:lpstr>
      <vt:lpstr>Data Understanding</vt:lpstr>
      <vt:lpstr>Data Understanding – Issues</vt:lpstr>
      <vt:lpstr>Data Understanding – Issues</vt:lpstr>
      <vt:lpstr>Data Preparation/Transformation</vt:lpstr>
      <vt:lpstr>Data Preparation/Transformation</vt:lpstr>
      <vt:lpstr>Data Preparation/Transformation –Adaptive Synthetic (ADASYN) Sampling</vt:lpstr>
      <vt:lpstr>PowerPoint Presentation</vt:lpstr>
      <vt:lpstr>Data Preparation/Transformation</vt:lpstr>
      <vt:lpstr>Modelling</vt:lpstr>
      <vt:lpstr>Modelling – Model Settings</vt:lpstr>
      <vt:lpstr>Results/Evaluation – Evaluation Methods</vt:lpstr>
      <vt:lpstr>Results/Evaluation – Evaluation Methods</vt:lpstr>
      <vt:lpstr>Results/Evaluation – Evaluation Methods</vt:lpstr>
      <vt:lpstr>Results/Evaluation – Evaluation Methods</vt:lpstr>
      <vt:lpstr>Results/Evaluation – DT</vt:lpstr>
      <vt:lpstr>Results/Evaluation – DT</vt:lpstr>
      <vt:lpstr>Results/Evaluation – Comparison</vt:lpstr>
      <vt:lpstr>Results/Evaluation – Comparison</vt:lpstr>
      <vt:lpstr>Results/Evaluation</vt:lpstr>
      <vt:lpstr>Discussion</vt:lpstr>
      <vt:lpstr>Discussion – Observations</vt:lpstr>
      <vt:lpstr>PowerPoint Presentation</vt:lpstr>
      <vt:lpstr>PowerPoint Presentation</vt:lpstr>
      <vt:lpstr>Discussion</vt:lpstr>
      <vt:lpstr>Conclusion</vt:lpstr>
      <vt:lpstr>Thank you!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Project Presentation  Prediction of Corporate Bankruptcy with Decision Trees</dc:title>
  <dc:creator># HO ZHONG TA BENJAMIN (SBIZ)</dc:creator>
  <cp:lastModifiedBy># HO ZHONG TA BENJAMIN (SBIZ)</cp:lastModifiedBy>
  <cp:revision>95</cp:revision>
  <dcterms:created xsi:type="dcterms:W3CDTF">2021-03-18T08:08:31Z</dcterms:created>
  <dcterms:modified xsi:type="dcterms:W3CDTF">2021-05-09T07:47:50Z</dcterms:modified>
</cp:coreProperties>
</file>