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8f9e86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e8f9e86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613376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7613376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b53a0bc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ab53a0bc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ab53a0bc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ab53a0bc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aae880d4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aae880d4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ab53a0b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ab53a0b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aae880d4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aae880d4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ae880d4f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ae880d4f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ab53a0b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ab53a0b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aae880d4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aae880d4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aae880d4f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aae880d4f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e8f9e86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e8f9e86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e8f9e86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e8f9e86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parkinson.ca/reporting-rates-of-parkinsons-in-canada/#:~:text=From%202019%2D2020%2C%20the%20CCDSS,cases%20of%20Parkinson's%20in%20Canada" TargetMode="External"/><Relationship Id="rId4" Type="http://schemas.openxmlformats.org/officeDocument/2006/relationships/hyperlink" Target="http://www.nia.nih.gov/health/parkinsons-disease#:~:text=Parkinson%E2%80%99s%20disease%20is%20a%20brain,have%20difficulty%20walking%20and%20talk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Diagnosing Parkinson’s Disease using 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766400"/>
            <a:ext cx="31872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26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Hitarth Panchal (1214537)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Jatin Patel (1229894)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230350" y="3766400"/>
            <a:ext cx="31872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Instructor: </a:t>
            </a:r>
            <a:r>
              <a:rPr lang="en"/>
              <a:t>Dr. Jinan Fiaidhi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different approaches to “Modelling”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1: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something known as ‘ANOVA’  or ‘Analysis of Variance’ score for feature selection and use the two most significant features, namely- Pitch Period Entropy and the Non-linear Spread of the Fundamental Vocal Frequency.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Approach 2: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we use </a:t>
            </a:r>
            <a:r>
              <a:rPr lang="en"/>
              <a:t>Principal</a:t>
            </a:r>
            <a:r>
              <a:rPr lang="en"/>
              <a:t> Component Analysis to reduce the number of features to two, and train the model accordingly.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75" y="468600"/>
            <a:ext cx="8793849" cy="44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54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50725" y="1484725"/>
            <a:ext cx="8232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“Parkinson’s Disease.” Parkinson’s Disease, American Association of Neurological Surgeons, www.aans.org/en/Patients/Neurosurgical-Conditions-and-Treatments/Parkinsons-Disease. 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Khan, Mahreen. “Reporting Rates of Parkinson’s in Canada - Parkinson Canada.” Parkinson Canada, 21 Mar. 2023,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www.parkinson.ca/reporting-rates-of-parkinsons-in-canada/#:~:text=From%202019%2D2020%2C%20the%20CCDSS,cases%20of%20Parkinson's%20in%20Canada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“Parkinson’s Disease: Causes, Symptoms, and Treatments.” National Institute on Aging, U.S. Department of Health and Human Services, Government of United States, 14 Apr. 2022,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www.nia.nih.gov/health/parkinsons-disease#:~:text=Parkinson’s%20disease%20is%20a%20brain,have%20difficulty%20walking%20and%20talking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Frenkel-Toledo S, Giladi N, Peretz C, Herman T, Gruendlinger L, Hausdorff JM. Effect of gait speed on gait rhythmicity in Parkinson's disease: variability of stride time and swing time respond differently. Journal of NeuroEngineering and Rehabilitation 2005: 2:23.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Frenkel-Toledo, S, Giladi N, Peretz C, Herman T, Gruendlinger L, Hausdorff JM. Treadmill walking as a pacemaker to improve gait rhythm and stability in Parkinson's disease. Movement Disorders 2005; 20(9):1109-1114.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907425"/>
            <a:ext cx="76887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 startAt="6"/>
            </a:pPr>
            <a:r>
              <a:rPr lang="en">
                <a:solidFill>
                  <a:srgbClr val="434343"/>
                </a:solidFill>
              </a:rPr>
              <a:t>Hausdorff JM, Lowenthal J, Herman T, Gruendlinger L, Peretz C, Giladi N. Rhythmic auditory stimulation modulates gait variability in Parkinson's disease Eur J Neuroscience 2007; 26: 2369-2375.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 startAt="6"/>
            </a:pPr>
            <a:r>
              <a:rPr lang="en">
                <a:solidFill>
                  <a:srgbClr val="434343"/>
                </a:solidFill>
              </a:rPr>
              <a:t>Yogev G, Giladi N, Peretz C, Springer S, Simon ES, Hausdorff JM. Dual tasking, gait rhythmicity, and Parkinson's disease: Which aspects of gait are attention demanding? Eur J Neuroscience 2005; 22:1248-1256.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 startAt="6"/>
            </a:pPr>
            <a:r>
              <a:rPr lang="en">
                <a:solidFill>
                  <a:srgbClr val="434343"/>
                </a:solidFill>
              </a:rPr>
              <a:t>Jeleń, Piotr, et al. “Expressing Gait-line Symmetry in Able-bodied Gait.” Dynamic Medicine, vol. 7, no. 1, BioMed Central, Dec. 2008, https://doi.org/10.1186/1476-5918-7-17.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 startAt="6"/>
            </a:pPr>
            <a:r>
              <a:rPr lang="en">
                <a:solidFill>
                  <a:srgbClr val="434343"/>
                </a:solidFill>
              </a:rPr>
              <a:t>“Hoehn and Yahr Scale.” Physiopedia, www.physio-pedia.com/Hoehn_and_Yahr_Scale.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 startAt="6"/>
            </a:pPr>
            <a:r>
              <a:rPr lang="en">
                <a:solidFill>
                  <a:srgbClr val="434343"/>
                </a:solidFill>
              </a:rPr>
              <a:t>Stöckel, Tino &amp; Jacksteit, Robert &amp; Behrens, Martin &amp; Skripitz, Ralf &amp; Bader, Rainer &amp; Mau-Moeller, Anett. (2015). The mental representation of the human gait in young and older adults. Frontiers in Psychology. 6. 943. 10.3389/fpsyg.2015.00943.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689800" y="2185150"/>
            <a:ext cx="37644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40"/>
              <a:t>Thank You</a:t>
            </a:r>
            <a:endParaRPr sz="5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 data driven approaches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blood or lab tests. Clinicians/doctors perform neurological exam and various clinical procedures [1, 2, 3]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Evaluation -&gt; Expertise, Experience, Bias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25325" y="52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Wearable Sensor Data [4, 5, 6, 7]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25325" y="4608100"/>
            <a:ext cx="838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Computer Dyno Graphy (CDG) system Infotronic [8]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6" y="1295799"/>
            <a:ext cx="3966875" cy="331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1456" l="0" r="0" t="1446"/>
          <a:stretch/>
        </p:blipFill>
        <p:spPr>
          <a:xfrm>
            <a:off x="4763425" y="1295800"/>
            <a:ext cx="4042694" cy="33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- Using Wearable Sensor Data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325" y="2078875"/>
            <a:ext cx="3774300" cy="25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306 data samples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214 PD patients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92 healthy people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series data of vertical ground reaction force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Walked on flat surface with normal pace  for around 2 minutes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 sensors for each foot (100 samples/s)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3600" y="2078875"/>
            <a:ext cx="3774300" cy="25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PD or Healthy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Hoehn-Yahr Scale [9]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5577" l="3140" r="10091" t="11420"/>
          <a:stretch/>
        </p:blipFill>
        <p:spPr>
          <a:xfrm>
            <a:off x="0" y="733838"/>
            <a:ext cx="4442725" cy="367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5154" l="2938" r="9870" t="11967"/>
          <a:stretch/>
        </p:blipFill>
        <p:spPr>
          <a:xfrm>
            <a:off x="4442725" y="733850"/>
            <a:ext cx="4701275" cy="367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400213" y="92575"/>
            <a:ext cx="364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5501688" y="92575"/>
            <a:ext cx="364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325" y="1853875"/>
            <a:ext cx="377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Variable Length: </a:t>
            </a:r>
            <a:r>
              <a:rPr lang="en" sz="1400"/>
              <a:t>~ 40s to 4m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Curse of Dimensionality</a:t>
            </a:r>
            <a:r>
              <a:rPr lang="en" sz="1400"/>
              <a:t>: 6.4K to 384K feature values, </a:t>
            </a:r>
            <a:r>
              <a:rPr lang="en" sz="1400"/>
              <a:t>but only 306 data samples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Missing Labels: </a:t>
            </a:r>
            <a:r>
              <a:rPr lang="en" sz="1400"/>
              <a:t>&gt;18 % - missing</a:t>
            </a:r>
            <a:r>
              <a:rPr b="1" lang="en" sz="1400"/>
              <a:t> </a:t>
            </a:r>
            <a:r>
              <a:rPr lang="en" sz="1400"/>
              <a:t>Severity scores leading to severe class imbalance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3600" y="1853850"/>
            <a:ext cx="377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Binarize the output levels to PD/Healthy</a:t>
            </a:r>
            <a:endParaRPr b="1" sz="1400"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643600" y="1318650"/>
            <a:ext cx="39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434950"/>
            <a:ext cx="5348101" cy="36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813700" y="578200"/>
            <a:ext cx="475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Time &amp; </a:t>
            </a:r>
            <a:r>
              <a:rPr lang="en"/>
              <a:t>Swing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439400" y="2650900"/>
            <a:ext cx="1877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Credits [10]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detection using Vocal features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dataset consists of 195 voice recordings of 23 PD patients and 8 healthy individuals.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has 22 distinct features,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Traditional ones measured using a sophisticated software called Praat.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Non-Traditional ones measured using some complex Non-linear Mathematical operations like phase space reconstruction, non-linear transformation of the slope of the amplitude variation, etc…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482500" y="383800"/>
            <a:ext cx="81681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 visualize the distribution of various features. The most significant feature are as shown below: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33" y="1019993"/>
            <a:ext cx="3690941" cy="215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199" y="3194484"/>
            <a:ext cx="3654550" cy="184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00" y="964218"/>
            <a:ext cx="3654538" cy="215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