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6" r:id="rId6"/>
    <p:sldId id="267" r:id="rId7"/>
    <p:sldId id="260" r:id="rId8"/>
    <p:sldId id="261" r:id="rId9"/>
    <p:sldId id="268" r:id="rId10"/>
    <p:sldId id="262" r:id="rId11"/>
    <p:sldId id="270" r:id="rId12"/>
    <p:sldId id="272" r:id="rId13"/>
    <p:sldId id="263" r:id="rId14"/>
    <p:sldId id="271" r:id="rId15"/>
    <p:sldId id="269" r:id="rId16"/>
    <p:sldId id="264" r:id="rId17"/>
    <p:sldId id="265" r:id="rId18"/>
  </p:sldIdLst>
  <p:sldSz cx="9144000" cy="5143500" type="screen16x9"/>
  <p:notesSz cx="6858000" cy="9144000"/>
  <p:embeddedFontLst>
    <p:embeddedFont>
      <p:font typeface="Berlin Sans FB" panose="020E0602020502020306" pitchFamily="34" charset="0"/>
      <p:regular r:id="rId20"/>
      <p:bold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03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8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0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60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90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0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9.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9.jpe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dirty="0">
                <a:solidFill>
                  <a:schemeClr val="dk1"/>
                </a:solidFill>
                <a:latin typeface="Montserrat"/>
                <a:ea typeface="Montserrat"/>
                <a:cs typeface="Montserrat"/>
                <a:sym typeface="Montserrat"/>
              </a:rPr>
              <a:t>PLASTRE Hugo</a:t>
            </a:r>
          </a:p>
          <a:p>
            <a:pPr marL="0" lvl="0" indent="0" algn="l" rtl="0">
              <a:spcBef>
                <a:spcPts val="0"/>
              </a:spcBef>
              <a:spcAft>
                <a:spcPts val="0"/>
              </a:spcAft>
              <a:buNone/>
            </a:pPr>
            <a:r>
              <a:rPr lang="fr-FR" sz="1500" dirty="0">
                <a:solidFill>
                  <a:schemeClr val="dk1"/>
                </a:solidFill>
                <a:latin typeface="Montserrat"/>
                <a:ea typeface="Montserrat"/>
                <a:cs typeface="Montserrat"/>
                <a:sym typeface="Montserrat"/>
              </a:rPr>
              <a:t>14/01/2025</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1800" dirty="0">
                <a:latin typeface="Berlin Sans FB" panose="020E0602020502020306" pitchFamily="34" charset="0"/>
                <a:ea typeface="Montserrat"/>
                <a:cs typeface="Montserrat"/>
                <a:sym typeface="Montserrat"/>
              </a:rPr>
              <a:t>Spécifications techniques</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dirty="0">
                <a:solidFill>
                  <a:schemeClr val="dk2"/>
                </a:solidFill>
                <a:latin typeface="Montserrat"/>
                <a:ea typeface="Montserrat"/>
                <a:cs typeface="Montserrat"/>
                <a:sym typeface="Montserrat"/>
              </a:rPr>
              <a:t>Présentation de l’usage du no-code</a:t>
            </a:r>
            <a:endParaRPr sz="1000" dirty="0"/>
          </a:p>
        </p:txBody>
      </p:sp>
      <p:sp>
        <p:nvSpPr>
          <p:cNvPr id="104" name="Google Shape;104;p19"/>
          <p:cNvSpPr txBox="1"/>
          <p:nvPr/>
        </p:nvSpPr>
        <p:spPr>
          <a:xfrm>
            <a:off x="434775" y="1085525"/>
            <a:ext cx="8320500" cy="4448110"/>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100" b="1" i="1" u="sng" dirty="0">
                <a:solidFill>
                  <a:srgbClr val="0D0D0D"/>
                </a:solidFill>
                <a:highlight>
                  <a:srgbClr val="FFFFFF"/>
                </a:highlight>
                <a:latin typeface="Montserrat"/>
                <a:ea typeface="Montserrat"/>
                <a:cs typeface="Montserrat"/>
                <a:sym typeface="Montserrat"/>
              </a:rPr>
              <a:t>Côté front-end:</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Utilisation pour le front-end de </a:t>
            </a:r>
            <a:r>
              <a:rPr lang="fr-FR" sz="1050" b="1" dirty="0">
                <a:solidFill>
                  <a:srgbClr val="0D0D0D"/>
                </a:solidFill>
                <a:highlight>
                  <a:srgbClr val="FFFFFF"/>
                </a:highlight>
                <a:latin typeface="Montserrat"/>
                <a:ea typeface="Montserrat"/>
                <a:cs typeface="Montserrat"/>
                <a:sym typeface="Montserrat"/>
              </a:rPr>
              <a:t>React.js </a:t>
            </a:r>
            <a:r>
              <a:rPr lang="fr-FR" sz="1050" dirty="0">
                <a:solidFill>
                  <a:srgbClr val="0D0D0D"/>
                </a:solidFill>
                <a:highlight>
                  <a:srgbClr val="FFFFFF"/>
                </a:highlight>
                <a:latin typeface="Montserrat"/>
                <a:ea typeface="Montserrat"/>
                <a:cs typeface="Montserrat"/>
                <a:sym typeface="Montserrat"/>
              </a:rPr>
              <a:t>et notamment de </a:t>
            </a:r>
            <a:r>
              <a:rPr lang="fr-FR" sz="1050" b="1" dirty="0">
                <a:solidFill>
                  <a:srgbClr val="0D0D0D"/>
                </a:solidFill>
                <a:highlight>
                  <a:srgbClr val="FFFFFF"/>
                </a:highlight>
                <a:latin typeface="Montserrat"/>
                <a:ea typeface="Montserrat"/>
                <a:cs typeface="Montserrat"/>
                <a:sym typeface="Montserrat"/>
              </a:rPr>
              <a:t>react-modal</a:t>
            </a:r>
            <a:r>
              <a:rPr lang="fr-FR" sz="1050" dirty="0">
                <a:solidFill>
                  <a:srgbClr val="0D0D0D"/>
                </a:solidFill>
                <a:highlight>
                  <a:srgbClr val="FFFFFF"/>
                </a:highlight>
                <a:latin typeface="Montserrat"/>
                <a:ea typeface="Montserrat"/>
                <a:cs typeface="Montserrat"/>
                <a:sym typeface="Montserrat"/>
              </a:rPr>
              <a:t> et </a:t>
            </a:r>
            <a:r>
              <a:rPr lang="fr-FR" sz="1050" b="1" dirty="0">
                <a:solidFill>
                  <a:srgbClr val="0D0D0D"/>
                </a:solidFill>
                <a:highlight>
                  <a:srgbClr val="FFFFFF"/>
                </a:highlight>
                <a:latin typeface="Montserrat"/>
                <a:ea typeface="Montserrat"/>
                <a:cs typeface="Montserrat"/>
                <a:sym typeface="Montserrat"/>
              </a:rPr>
              <a:t>react-router</a:t>
            </a:r>
            <a:r>
              <a:rPr lang="fr-FR" sz="1050" dirty="0">
                <a:solidFill>
                  <a:srgbClr val="0D0D0D"/>
                </a:solidFill>
                <a:highlight>
                  <a:srgbClr val="FFFFFF"/>
                </a:highlight>
                <a:latin typeface="Montserrat"/>
                <a:ea typeface="Montserrat"/>
                <a:cs typeface="Montserrat"/>
                <a:sym typeface="Montserrat"/>
              </a:rPr>
              <a:t> (affichage de modales, lien dynamique entre les pages, gestion des évènements sur et entre les pages, redirection vers des pages extérieures…).</a:t>
            </a:r>
          </a:p>
          <a:p>
            <a:pPr marL="304800" lvl="0" indent="-171450" algn="l" rtl="0">
              <a:lnSpc>
                <a:spcPct val="150000"/>
              </a:lnSpc>
              <a:spcBef>
                <a:spcPts val="0"/>
              </a:spcBef>
              <a:spcAft>
                <a:spcPts val="0"/>
              </a:spcAft>
              <a:buClr>
                <a:srgbClr val="0D0D0D"/>
              </a:buClr>
              <a:buSzPts val="1500"/>
              <a:buFontTx/>
              <a:buChar char="-"/>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100" b="1" i="1" u="sng"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100" b="1" i="1" u="sng"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100" b="1" i="1" u="sng" dirty="0">
                <a:solidFill>
                  <a:srgbClr val="0D0D0D"/>
                </a:solidFill>
                <a:highlight>
                  <a:srgbClr val="FFFFFF"/>
                </a:highlight>
                <a:latin typeface="Montserrat"/>
                <a:ea typeface="Montserrat"/>
                <a:cs typeface="Montserrat"/>
                <a:sym typeface="Montserrat"/>
              </a:rPr>
              <a:t>Côté back-end :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Utilisation pour le back-end de </a:t>
            </a:r>
            <a:r>
              <a:rPr lang="fr-FR" sz="1050" b="1" dirty="0">
                <a:solidFill>
                  <a:srgbClr val="0D0D0D"/>
                </a:solidFill>
                <a:highlight>
                  <a:srgbClr val="FFFFFF"/>
                </a:highlight>
                <a:latin typeface="Montserrat"/>
                <a:ea typeface="Montserrat"/>
                <a:cs typeface="Montserrat"/>
                <a:sym typeface="Montserrat"/>
              </a:rPr>
              <a:t>Node.js</a:t>
            </a:r>
            <a:r>
              <a:rPr lang="fr-FR" sz="1050" dirty="0">
                <a:solidFill>
                  <a:srgbClr val="0D0D0D"/>
                </a:solidFill>
                <a:highlight>
                  <a:srgbClr val="FFFFFF"/>
                </a:highlight>
                <a:latin typeface="Montserrat"/>
                <a:ea typeface="Montserrat"/>
                <a:cs typeface="Montserrat"/>
                <a:sym typeface="Montserrat"/>
              </a:rPr>
              <a:t>, </a:t>
            </a:r>
            <a:r>
              <a:rPr lang="fr-FR" sz="1050" b="1" dirty="0">
                <a:solidFill>
                  <a:srgbClr val="0D0D0D"/>
                </a:solidFill>
                <a:highlight>
                  <a:srgbClr val="FFFFFF"/>
                </a:highlight>
                <a:latin typeface="Montserrat"/>
                <a:ea typeface="Montserrat"/>
                <a:cs typeface="Montserrat"/>
                <a:sym typeface="Montserrat"/>
              </a:rPr>
              <a:t>Express</a:t>
            </a:r>
            <a:r>
              <a:rPr lang="fr-FR" sz="1050" dirty="0">
                <a:solidFill>
                  <a:srgbClr val="0D0D0D"/>
                </a:solidFill>
                <a:highlight>
                  <a:srgbClr val="FFFFFF"/>
                </a:highlight>
                <a:latin typeface="Montserrat"/>
                <a:ea typeface="Montserrat"/>
                <a:cs typeface="Montserrat"/>
                <a:sym typeface="Montserrat"/>
              </a:rPr>
              <a:t> et </a:t>
            </a:r>
            <a:r>
              <a:rPr lang="fr-FR" sz="1050" b="1" dirty="0">
                <a:solidFill>
                  <a:srgbClr val="0D0D0D"/>
                </a:solidFill>
                <a:highlight>
                  <a:srgbClr val="FFFFFF"/>
                </a:highlight>
                <a:latin typeface="Montserrat"/>
                <a:ea typeface="Montserrat"/>
                <a:cs typeface="Montserrat"/>
                <a:sym typeface="Montserrat"/>
              </a:rPr>
              <a:t>MongoDB</a:t>
            </a:r>
            <a:r>
              <a:rPr lang="fr-FR" sz="1050" dirty="0">
                <a:solidFill>
                  <a:srgbClr val="0D0D0D"/>
                </a:solidFill>
                <a:highlight>
                  <a:srgbClr val="FFFFFF"/>
                </a:highlight>
                <a:latin typeface="Montserrat"/>
                <a:ea typeface="Montserrat"/>
                <a:cs typeface="Montserrat"/>
                <a:sym typeface="Montserrat"/>
              </a:rPr>
              <a:t> (authentification, gestion des données stockées type emails, menus déjà créés,…). </a:t>
            </a: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8" name="Picture 2" descr="Js, react js, logo, react, react native icon - Free download">
            <a:extLst>
              <a:ext uri="{FF2B5EF4-FFF2-40B4-BE49-F238E27FC236}">
                <a16:creationId xmlns:a16="http://schemas.microsoft.com/office/drawing/2014/main" id="{8F7634C2-4A23-4EC2-878D-0FDFE776D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571" y="1304003"/>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Node.js Logo PNG Transparent &amp; SVG Vector - Freebie Supply">
            <a:extLst>
              <a:ext uri="{FF2B5EF4-FFF2-40B4-BE49-F238E27FC236}">
                <a16:creationId xmlns:a16="http://schemas.microsoft.com/office/drawing/2014/main" id="{FF669482-9313-4050-862E-39002B1A8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7759" y="3560025"/>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ichier:Expressjs.png — Wikipédia">
            <a:extLst>
              <a:ext uri="{FF2B5EF4-FFF2-40B4-BE49-F238E27FC236}">
                <a16:creationId xmlns:a16="http://schemas.microsoft.com/office/drawing/2014/main" id="{BC331B84-75D8-4281-BE0A-5D6B968D8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406" y="3625727"/>
            <a:ext cx="1210690" cy="36711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48" name="Picture 8" descr="MongoDB Logo - PNG Logo Vector Brand Downloads (SVG, EPS)">
            <a:extLst>
              <a:ext uri="{FF2B5EF4-FFF2-40B4-BE49-F238E27FC236}">
                <a16:creationId xmlns:a16="http://schemas.microsoft.com/office/drawing/2014/main" id="{0A31C6D6-EE0A-4A4F-8C3B-1947AD127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0885" y="3493479"/>
            <a:ext cx="903194" cy="5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FR" sz="1800" dirty="0">
                <a:latin typeface="Berlin Sans FB" panose="020E0602020502020306" pitchFamily="34" charset="0"/>
                <a:ea typeface="Montserrat"/>
                <a:cs typeface="Montserrat"/>
                <a:sym typeface="Montserrat"/>
              </a:rPr>
              <a:t>Exemple de spécification technique : modale de création d’un plat</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2220578"/>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Captures d’écran de la maquette au niveau de l’ajout d’un plat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87AD98B9-55C9-4368-847E-6C84CFCF49CA}"/>
              </a:ext>
            </a:extLst>
          </p:cNvPr>
          <p:cNvPicPr>
            <a:picLocks noChangeAspect="1"/>
          </p:cNvPicPr>
          <p:nvPr/>
        </p:nvPicPr>
        <p:blipFill>
          <a:blip r:embed="rId4"/>
          <a:stretch>
            <a:fillRect/>
          </a:stretch>
        </p:blipFill>
        <p:spPr>
          <a:xfrm>
            <a:off x="263579" y="1669077"/>
            <a:ext cx="2062791" cy="2104047"/>
          </a:xfrm>
          <a:prstGeom prst="rect">
            <a:avLst/>
          </a:prstGeom>
        </p:spPr>
      </p:pic>
      <p:pic>
        <p:nvPicPr>
          <p:cNvPr id="5" name="Image 4">
            <a:extLst>
              <a:ext uri="{FF2B5EF4-FFF2-40B4-BE49-F238E27FC236}">
                <a16:creationId xmlns:a16="http://schemas.microsoft.com/office/drawing/2014/main" id="{8FACD931-687B-43A6-822D-DF9948BBE869}"/>
              </a:ext>
            </a:extLst>
          </p:cNvPr>
          <p:cNvPicPr>
            <a:picLocks noChangeAspect="1"/>
          </p:cNvPicPr>
          <p:nvPr/>
        </p:nvPicPr>
        <p:blipFill>
          <a:blip r:embed="rId5"/>
          <a:stretch>
            <a:fillRect/>
          </a:stretch>
        </p:blipFill>
        <p:spPr>
          <a:xfrm>
            <a:off x="2512229" y="1669077"/>
            <a:ext cx="1878612" cy="2102925"/>
          </a:xfrm>
          <a:prstGeom prst="rect">
            <a:avLst/>
          </a:prstGeom>
        </p:spPr>
      </p:pic>
      <p:pic>
        <p:nvPicPr>
          <p:cNvPr id="6" name="Image 5">
            <a:extLst>
              <a:ext uri="{FF2B5EF4-FFF2-40B4-BE49-F238E27FC236}">
                <a16:creationId xmlns:a16="http://schemas.microsoft.com/office/drawing/2014/main" id="{2BD17BDC-B757-45F4-A3DE-F73775A6A3ED}"/>
              </a:ext>
            </a:extLst>
          </p:cNvPr>
          <p:cNvPicPr>
            <a:picLocks noChangeAspect="1"/>
          </p:cNvPicPr>
          <p:nvPr/>
        </p:nvPicPr>
        <p:blipFill>
          <a:blip r:embed="rId6"/>
          <a:stretch>
            <a:fillRect/>
          </a:stretch>
        </p:blipFill>
        <p:spPr>
          <a:xfrm>
            <a:off x="4626332" y="1669077"/>
            <a:ext cx="1878613" cy="2104047"/>
          </a:xfrm>
          <a:prstGeom prst="rect">
            <a:avLst/>
          </a:prstGeom>
        </p:spPr>
      </p:pic>
      <p:pic>
        <p:nvPicPr>
          <p:cNvPr id="7" name="Image 6">
            <a:extLst>
              <a:ext uri="{FF2B5EF4-FFF2-40B4-BE49-F238E27FC236}">
                <a16:creationId xmlns:a16="http://schemas.microsoft.com/office/drawing/2014/main" id="{D2B6BF63-075D-4F53-861C-4D1CB864249D}"/>
              </a:ext>
            </a:extLst>
          </p:cNvPr>
          <p:cNvPicPr>
            <a:picLocks noChangeAspect="1"/>
          </p:cNvPicPr>
          <p:nvPr/>
        </p:nvPicPr>
        <p:blipFill>
          <a:blip r:embed="rId7"/>
          <a:stretch>
            <a:fillRect/>
          </a:stretch>
        </p:blipFill>
        <p:spPr>
          <a:xfrm>
            <a:off x="7176571" y="1670199"/>
            <a:ext cx="1845303" cy="2102925"/>
          </a:xfrm>
          <a:prstGeom prst="rect">
            <a:avLst/>
          </a:prstGeom>
        </p:spPr>
      </p:pic>
      <p:sp>
        <p:nvSpPr>
          <p:cNvPr id="11" name="Flèche : droite 10">
            <a:extLst>
              <a:ext uri="{FF2B5EF4-FFF2-40B4-BE49-F238E27FC236}">
                <a16:creationId xmlns:a16="http://schemas.microsoft.com/office/drawing/2014/main" id="{095ED2B0-C75F-4E5D-8B0D-CED76B79B954}"/>
              </a:ext>
            </a:extLst>
          </p:cNvPr>
          <p:cNvSpPr/>
          <p:nvPr/>
        </p:nvSpPr>
        <p:spPr>
          <a:xfrm>
            <a:off x="2263487"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70162A8A-9A0E-48A2-B844-D280B9C44D5E}"/>
              </a:ext>
            </a:extLst>
          </p:cNvPr>
          <p:cNvSpPr/>
          <p:nvPr/>
        </p:nvSpPr>
        <p:spPr>
          <a:xfrm>
            <a:off x="4377576" y="2485992"/>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2C3CBE3C-59E5-4BD5-B9BB-3C642C4256CC}"/>
              </a:ext>
            </a:extLst>
          </p:cNvPr>
          <p:cNvSpPr/>
          <p:nvPr/>
        </p:nvSpPr>
        <p:spPr>
          <a:xfrm>
            <a:off x="6592002"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5" name="Flèche : demi-tour 14">
            <a:extLst>
              <a:ext uri="{FF2B5EF4-FFF2-40B4-BE49-F238E27FC236}">
                <a16:creationId xmlns:a16="http://schemas.microsoft.com/office/drawing/2014/main" id="{38F0DDD0-89FC-49E0-9596-1C4961D076AE}"/>
              </a:ext>
            </a:extLst>
          </p:cNvPr>
          <p:cNvSpPr/>
          <p:nvPr/>
        </p:nvSpPr>
        <p:spPr>
          <a:xfrm rot="10800000">
            <a:off x="578223" y="3753369"/>
            <a:ext cx="7413422" cy="550771"/>
          </a:xfrm>
          <a:prstGeom prst="uturnArrow">
            <a:avLst>
              <a:gd name="adj1" fmla="val 25000"/>
              <a:gd name="adj2" fmla="val 25000"/>
              <a:gd name="adj3" fmla="val 25000"/>
              <a:gd name="adj4" fmla="val 43750"/>
              <a:gd name="adj5" fmla="val 7572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5F95B801-6020-4640-BD8F-BEC7389F6083}"/>
              </a:ext>
            </a:extLst>
          </p:cNvPr>
          <p:cNvSpPr txBox="1"/>
          <p:nvPr/>
        </p:nvSpPr>
        <p:spPr>
          <a:xfrm>
            <a:off x="196077" y="4522275"/>
            <a:ext cx="8860509" cy="369332"/>
          </a:xfrm>
          <a:prstGeom prst="rect">
            <a:avLst/>
          </a:prstGeom>
          <a:noFill/>
        </p:spPr>
        <p:txBody>
          <a:bodyPr wrap="square" rtlCol="0">
            <a:spAutoFit/>
          </a:bodyPr>
          <a:lstStyle/>
          <a:p>
            <a:pPr algn="ctr"/>
            <a:r>
              <a:rPr lang="fr-FR" sz="900" b="1" dirty="0">
                <a:latin typeface="Montserrat" panose="020B0604020202020204" charset="0"/>
              </a:rPr>
              <a:t>Itération</a:t>
            </a:r>
            <a:r>
              <a:rPr lang="fr-FR" sz="900" dirty="0">
                <a:latin typeface="Montserrat" panose="020B0604020202020204" charset="0"/>
              </a:rPr>
              <a:t> mise en place : au clic sur l’ajout d’un plat, une modale s’ouvre (utilisation de react-modal) pour afficher un formulaire à remplir avec plusieurs inputs (file, </a:t>
            </a:r>
            <a:r>
              <a:rPr lang="fr-FR" sz="900" dirty="0" err="1">
                <a:latin typeface="Montserrat" panose="020B0604020202020204" charset="0"/>
              </a:rPr>
              <a:t>text</a:t>
            </a:r>
            <a:r>
              <a:rPr lang="fr-FR" sz="900" dirty="0">
                <a:latin typeface="Montserrat" panose="020B0604020202020204" charset="0"/>
              </a:rPr>
              <a:t>…). Ces données sont ensuite stockées dans une base de données et affichées dynamiquement sur la vue de son menu. </a:t>
            </a:r>
          </a:p>
        </p:txBody>
      </p:sp>
    </p:spTree>
    <p:extLst>
      <p:ext uri="{BB962C8B-B14F-4D97-AF65-F5344CB8AC3E}">
        <p14:creationId xmlns:p14="http://schemas.microsoft.com/office/powerpoint/2010/main" val="2283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FR" sz="1800" dirty="0">
                <a:latin typeface="Berlin Sans FB" panose="020E0602020502020306" pitchFamily="34" charset="0"/>
                <a:ea typeface="Montserrat"/>
                <a:cs typeface="Montserrat"/>
                <a:sym typeface="Montserrat"/>
              </a:rPr>
              <a:t>Exemple de spécification technique : modale de création d’un plat</a:t>
            </a:r>
            <a:endParaRPr sz="1800" dirty="0">
              <a:solidFill>
                <a:schemeClr val="dk2"/>
              </a:solidFill>
              <a:latin typeface="Berlin Sans FB" panose="020E0602020502020306" pitchFamily="34" charset="0"/>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2220578"/>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050" dirty="0">
                <a:solidFill>
                  <a:srgbClr val="0D0D0D"/>
                </a:solidFill>
                <a:highlight>
                  <a:srgbClr val="FFFFFF"/>
                </a:highlight>
                <a:latin typeface="Montserrat"/>
                <a:ea typeface="Montserrat"/>
                <a:cs typeface="Montserrat"/>
                <a:sym typeface="Montserrat"/>
              </a:rPr>
              <a:t>Captures d’écran de la maquette au niveau de l’ajout d’un plat :</a:t>
            </a: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lang="fr-FR" sz="105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AutoShape 4" descr="Mongodb Icons, Logos, Symbols - Free Download in SVG, PNG, ICO | IconScout">
            <a:extLst>
              <a:ext uri="{FF2B5EF4-FFF2-40B4-BE49-F238E27FC236}">
                <a16:creationId xmlns:a16="http://schemas.microsoft.com/office/drawing/2014/main" id="{89E9B3E0-3553-474D-BE3D-E94BE358A44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Flèche : droite 10">
            <a:extLst>
              <a:ext uri="{FF2B5EF4-FFF2-40B4-BE49-F238E27FC236}">
                <a16:creationId xmlns:a16="http://schemas.microsoft.com/office/drawing/2014/main" id="{095ED2B0-C75F-4E5D-8B0D-CED76B79B954}"/>
              </a:ext>
            </a:extLst>
          </p:cNvPr>
          <p:cNvSpPr/>
          <p:nvPr/>
        </p:nvSpPr>
        <p:spPr>
          <a:xfrm>
            <a:off x="2263487"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70162A8A-9A0E-48A2-B844-D280B9C44D5E}"/>
              </a:ext>
            </a:extLst>
          </p:cNvPr>
          <p:cNvSpPr/>
          <p:nvPr/>
        </p:nvSpPr>
        <p:spPr>
          <a:xfrm>
            <a:off x="4377576" y="2485992"/>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2C3CBE3C-59E5-4BD5-B9BB-3C642C4256CC}"/>
              </a:ext>
            </a:extLst>
          </p:cNvPr>
          <p:cNvSpPr/>
          <p:nvPr/>
        </p:nvSpPr>
        <p:spPr>
          <a:xfrm rot="10800000">
            <a:off x="6592002" y="2478223"/>
            <a:ext cx="497512"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5F95B801-6020-4640-BD8F-BEC7389F6083}"/>
              </a:ext>
            </a:extLst>
          </p:cNvPr>
          <p:cNvSpPr txBox="1"/>
          <p:nvPr/>
        </p:nvSpPr>
        <p:spPr>
          <a:xfrm>
            <a:off x="335435" y="3621693"/>
            <a:ext cx="3817855" cy="369332"/>
          </a:xfrm>
          <a:prstGeom prst="rect">
            <a:avLst/>
          </a:prstGeom>
          <a:noFill/>
        </p:spPr>
        <p:txBody>
          <a:bodyPr wrap="square" rtlCol="0">
            <a:spAutoFit/>
          </a:bodyPr>
          <a:lstStyle/>
          <a:p>
            <a:pPr algn="ctr"/>
            <a:r>
              <a:rPr lang="fr-FR" sz="900" dirty="0">
                <a:latin typeface="Montserrat" panose="020B0604020202020204" charset="0"/>
              </a:rPr>
              <a:t>Au clic de validation de création d’un plat, ce plat est stocké côté back-end.</a:t>
            </a:r>
          </a:p>
        </p:txBody>
      </p:sp>
      <p:pic>
        <p:nvPicPr>
          <p:cNvPr id="18" name="Picture 2" descr="Js, react js, logo, react, react native icon - Free download">
            <a:extLst>
              <a:ext uri="{FF2B5EF4-FFF2-40B4-BE49-F238E27FC236}">
                <a16:creationId xmlns:a16="http://schemas.microsoft.com/office/drawing/2014/main" id="{2C593BEB-29DB-4A23-8DF0-8D35144E3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75" y="1860601"/>
            <a:ext cx="1445502" cy="14455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MongoDB Logo - PNG Logo Vector Brand Downloads (SVG, EPS)">
            <a:extLst>
              <a:ext uri="{FF2B5EF4-FFF2-40B4-BE49-F238E27FC236}">
                <a16:creationId xmlns:a16="http://schemas.microsoft.com/office/drawing/2014/main" id="{761D86FA-FE0C-4235-A5DE-6AD0D62860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154" y="2233897"/>
            <a:ext cx="1441475" cy="9009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ichier:Expressjs.png — Wikipédia">
            <a:extLst>
              <a:ext uri="{FF2B5EF4-FFF2-40B4-BE49-F238E27FC236}">
                <a16:creationId xmlns:a16="http://schemas.microsoft.com/office/drawing/2014/main" id="{0735B16C-043D-440A-A4E4-13AC10E31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2600" y="2979068"/>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ode.js Logo PNG Transparent &amp; SVG Vector - Freebie Supply">
            <a:extLst>
              <a:ext uri="{FF2B5EF4-FFF2-40B4-BE49-F238E27FC236}">
                <a16:creationId xmlns:a16="http://schemas.microsoft.com/office/drawing/2014/main" id="{7CCEA841-41DF-4846-AF25-E4C2C34C4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312" y="1848560"/>
            <a:ext cx="961157" cy="5894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Js, react js, logo, react, react native icon - Free download">
            <a:extLst>
              <a:ext uri="{FF2B5EF4-FFF2-40B4-BE49-F238E27FC236}">
                <a16:creationId xmlns:a16="http://schemas.microsoft.com/office/drawing/2014/main" id="{1BDD5DD7-F35F-4456-8A27-FA8A2C379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404" y="1985135"/>
            <a:ext cx="1445502" cy="144550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ongoDB Logo - PNG Logo Vector Brand Downloads (SVG, EPS)">
            <a:extLst>
              <a:ext uri="{FF2B5EF4-FFF2-40B4-BE49-F238E27FC236}">
                <a16:creationId xmlns:a16="http://schemas.microsoft.com/office/drawing/2014/main" id="{EF48501B-1D2C-4520-ABFC-65335623E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3800" y="2233897"/>
            <a:ext cx="1441475" cy="9009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ichier:Expressjs.png — Wikipédia">
            <a:extLst>
              <a:ext uri="{FF2B5EF4-FFF2-40B4-BE49-F238E27FC236}">
                <a16:creationId xmlns:a16="http://schemas.microsoft.com/office/drawing/2014/main" id="{FCCE13FF-03DB-4D61-B29A-244CE44CCE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7246" y="2979068"/>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Node.js Logo PNG Transparent &amp; SVG Vector - Freebie Supply">
            <a:extLst>
              <a:ext uri="{FF2B5EF4-FFF2-40B4-BE49-F238E27FC236}">
                <a16:creationId xmlns:a16="http://schemas.microsoft.com/office/drawing/2014/main" id="{17BC87C8-A10E-4044-A3BB-4BF07F6238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3958" y="1848560"/>
            <a:ext cx="961157" cy="589466"/>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C7DA7758-5D6A-4B32-971A-E35EC0C0E8A7}"/>
              </a:ext>
            </a:extLst>
          </p:cNvPr>
          <p:cNvSpPr txBox="1"/>
          <p:nvPr/>
        </p:nvSpPr>
        <p:spPr>
          <a:xfrm>
            <a:off x="4810081" y="3621693"/>
            <a:ext cx="3817855" cy="369332"/>
          </a:xfrm>
          <a:prstGeom prst="rect">
            <a:avLst/>
          </a:prstGeom>
          <a:noFill/>
        </p:spPr>
        <p:txBody>
          <a:bodyPr wrap="square" rtlCol="0">
            <a:spAutoFit/>
          </a:bodyPr>
          <a:lstStyle/>
          <a:p>
            <a:pPr algn="ctr"/>
            <a:r>
              <a:rPr lang="fr-FR" sz="900" dirty="0">
                <a:latin typeface="Montserrat" panose="020B0604020202020204" charset="0"/>
              </a:rPr>
              <a:t>En vue globale du menu, le front-end appelle les données de plats stockées dans le back-end.</a:t>
            </a:r>
          </a:p>
        </p:txBody>
      </p:sp>
    </p:spTree>
    <p:extLst>
      <p:ext uri="{BB962C8B-B14F-4D97-AF65-F5344CB8AC3E}">
        <p14:creationId xmlns:p14="http://schemas.microsoft.com/office/powerpoint/2010/main" val="57735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développement du site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4C0FEFE1-5BEB-46BA-90BE-215F3341FBDA}"/>
              </a:ext>
            </a:extLst>
          </p:cNvPr>
          <p:cNvPicPr>
            <a:picLocks noChangeAspect="1"/>
          </p:cNvPicPr>
          <p:nvPr/>
        </p:nvPicPr>
        <p:blipFill>
          <a:blip r:embed="rId4"/>
          <a:stretch>
            <a:fillRect/>
          </a:stretch>
        </p:blipFill>
        <p:spPr>
          <a:xfrm>
            <a:off x="0" y="2836822"/>
            <a:ext cx="5271704" cy="1639946"/>
          </a:xfrm>
          <a:prstGeom prst="rect">
            <a:avLst/>
          </a:prstGeom>
        </p:spPr>
      </p:pic>
      <p:sp>
        <p:nvSpPr>
          <p:cNvPr id="3" name="ZoneTexte 2">
            <a:extLst>
              <a:ext uri="{FF2B5EF4-FFF2-40B4-BE49-F238E27FC236}">
                <a16:creationId xmlns:a16="http://schemas.microsoft.com/office/drawing/2014/main" id="{99C2A27E-FE80-46C5-9369-ACF1DC7F4CBF}"/>
              </a:ext>
            </a:extLst>
          </p:cNvPr>
          <p:cNvSpPr txBox="1"/>
          <p:nvPr/>
        </p:nvSpPr>
        <p:spPr>
          <a:xfrm>
            <a:off x="2732890" y="2173085"/>
            <a:ext cx="4281941" cy="253916"/>
          </a:xfrm>
          <a:prstGeom prst="rect">
            <a:avLst/>
          </a:prstGeom>
          <a:noFill/>
        </p:spPr>
        <p:txBody>
          <a:bodyPr wrap="none" rtlCol="0">
            <a:spAutoFit/>
          </a:bodyPr>
          <a:lstStyle/>
          <a:p>
            <a:r>
              <a:rPr lang="fr-FR" sz="1050" b="1" dirty="0">
                <a:latin typeface="Montserrat" panose="020B0604020202020204" charset="0"/>
              </a:rPr>
              <a:t>Tags utilisés pour créer un </a:t>
            </a:r>
            <a:r>
              <a:rPr lang="fr-FR" sz="1050" b="1" dirty="0" err="1">
                <a:latin typeface="Montserrat" panose="020B0604020202020204" charset="0"/>
              </a:rPr>
              <a:t>feed</a:t>
            </a:r>
            <a:r>
              <a:rPr lang="fr-FR" sz="1050" b="1" dirty="0">
                <a:latin typeface="Montserrat" panose="020B0604020202020204" charset="0"/>
              </a:rPr>
              <a:t> personnalisé sur </a:t>
            </a:r>
            <a:r>
              <a:rPr lang="fr-FR" sz="1050" b="1" dirty="0" err="1">
                <a:latin typeface="Montserrat" panose="020B0604020202020204" charset="0"/>
              </a:rPr>
              <a:t>daily.dev</a:t>
            </a:r>
            <a:endParaRPr lang="fr-FR" sz="1050" b="1" dirty="0">
              <a:latin typeface="Montserrat" panose="020B0604020202020204" charset="0"/>
            </a:endParaRPr>
          </a:p>
        </p:txBody>
      </p:sp>
      <p:pic>
        <p:nvPicPr>
          <p:cNvPr id="7170" name="Picture 2" descr="Why I invested in daily.dev. Community is in the heart of humanity… | by  Amir Shevat | Medium">
            <a:extLst>
              <a:ext uri="{FF2B5EF4-FFF2-40B4-BE49-F238E27FC236}">
                <a16:creationId xmlns:a16="http://schemas.microsoft.com/office/drawing/2014/main" id="{7FB6740B-729F-4121-B523-CE7872F218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111" y="1553276"/>
            <a:ext cx="1300882" cy="44198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FAAA5903-057C-4E55-8C94-61E17F65403D}"/>
              </a:ext>
            </a:extLst>
          </p:cNvPr>
          <p:cNvPicPr>
            <a:picLocks noChangeAspect="1"/>
          </p:cNvPicPr>
          <p:nvPr/>
        </p:nvPicPr>
        <p:blipFill>
          <a:blip r:embed="rId6"/>
          <a:stretch>
            <a:fillRect/>
          </a:stretch>
        </p:blipFill>
        <p:spPr>
          <a:xfrm>
            <a:off x="5372101" y="2821746"/>
            <a:ext cx="3653228" cy="1966948"/>
          </a:xfrm>
          <a:prstGeom prst="rect">
            <a:avLst/>
          </a:prstGeom>
        </p:spPr>
      </p:pic>
      <p:pic>
        <p:nvPicPr>
          <p:cNvPr id="1026" name="Picture 2" descr="Feedly logo - Icônes Médias sociaux et logos">
            <a:extLst>
              <a:ext uri="{FF2B5EF4-FFF2-40B4-BE49-F238E27FC236}">
                <a16:creationId xmlns:a16="http://schemas.microsoft.com/office/drawing/2014/main" id="{051431A9-FAEF-42D5-BAD7-496D0B565D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1144" y="1480372"/>
            <a:ext cx="1145399" cy="572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Logo : histoire, signification de l'emblème">
            <a:extLst>
              <a:ext uri="{FF2B5EF4-FFF2-40B4-BE49-F238E27FC236}">
                <a16:creationId xmlns:a16="http://schemas.microsoft.com/office/drawing/2014/main" id="{FD3AE229-6A7E-40ED-8D44-A306C226C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694" y="1427170"/>
            <a:ext cx="1132195" cy="636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 Logo PNG pour téléchargement gratuit">
            <a:extLst>
              <a:ext uri="{FF2B5EF4-FFF2-40B4-BE49-F238E27FC236}">
                <a16:creationId xmlns:a16="http://schemas.microsoft.com/office/drawing/2014/main" id="{7C5E8044-0193-45CC-A2D4-8F90F57F6B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040" y="1417666"/>
            <a:ext cx="641668" cy="6416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ddit Logo : histoire, signification de l'emblème">
            <a:extLst>
              <a:ext uri="{FF2B5EF4-FFF2-40B4-BE49-F238E27FC236}">
                <a16:creationId xmlns:a16="http://schemas.microsoft.com/office/drawing/2014/main" id="{388DAA8D-F437-466A-AB28-3CA47B2A8F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01859" y="1392785"/>
            <a:ext cx="1132195" cy="636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développement du site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ZoneTexte 2">
            <a:extLst>
              <a:ext uri="{FF2B5EF4-FFF2-40B4-BE49-F238E27FC236}">
                <a16:creationId xmlns:a16="http://schemas.microsoft.com/office/drawing/2014/main" id="{99C2A27E-FE80-46C5-9369-ACF1DC7F4CBF}"/>
              </a:ext>
            </a:extLst>
          </p:cNvPr>
          <p:cNvSpPr txBox="1"/>
          <p:nvPr/>
        </p:nvSpPr>
        <p:spPr>
          <a:xfrm>
            <a:off x="1018783" y="1017725"/>
            <a:ext cx="7106433" cy="253916"/>
          </a:xfrm>
          <a:prstGeom prst="rect">
            <a:avLst/>
          </a:prstGeom>
          <a:noFill/>
        </p:spPr>
        <p:txBody>
          <a:bodyPr wrap="none" rtlCol="0">
            <a:spAutoFit/>
          </a:bodyPr>
          <a:lstStyle/>
          <a:p>
            <a:r>
              <a:rPr lang="fr-FR" sz="1050" b="1" dirty="0">
                <a:latin typeface="Montserrat" panose="020B0604020202020204" charset="0"/>
              </a:rPr>
              <a:t>Création de dossiers </a:t>
            </a:r>
            <a:r>
              <a:rPr lang="fr-FR" sz="1050" b="1" dirty="0" err="1">
                <a:latin typeface="Montserrat" panose="020B0604020202020204" charset="0"/>
              </a:rPr>
              <a:t>front-end</a:t>
            </a:r>
            <a:r>
              <a:rPr lang="fr-FR" sz="1050" b="1" dirty="0">
                <a:latin typeface="Montserrat" panose="020B0604020202020204" charset="0"/>
              </a:rPr>
              <a:t>/</a:t>
            </a:r>
            <a:r>
              <a:rPr lang="fr-FR" sz="1050" b="1" dirty="0" err="1">
                <a:latin typeface="Montserrat" panose="020B0604020202020204" charset="0"/>
              </a:rPr>
              <a:t>back-end</a:t>
            </a:r>
            <a:r>
              <a:rPr lang="fr-FR" sz="1050" b="1" dirty="0">
                <a:latin typeface="Montserrat" panose="020B0604020202020204" charset="0"/>
              </a:rPr>
              <a:t> contenants différents articles d’informations sur </a:t>
            </a:r>
            <a:r>
              <a:rPr lang="fr-FR" sz="1050" b="1" dirty="0" err="1">
                <a:latin typeface="Montserrat" panose="020B0604020202020204" charset="0"/>
              </a:rPr>
              <a:t>Feedly</a:t>
            </a:r>
            <a:r>
              <a:rPr lang="fr-FR" sz="1050" b="1" dirty="0">
                <a:latin typeface="Montserrat" panose="020B0604020202020204" charset="0"/>
              </a:rPr>
              <a:t>.</a:t>
            </a:r>
          </a:p>
        </p:txBody>
      </p:sp>
      <p:pic>
        <p:nvPicPr>
          <p:cNvPr id="5" name="Image 4">
            <a:extLst>
              <a:ext uri="{FF2B5EF4-FFF2-40B4-BE49-F238E27FC236}">
                <a16:creationId xmlns:a16="http://schemas.microsoft.com/office/drawing/2014/main" id="{7F69A9AA-A2EB-44B2-ACC9-21B34E0A0036}"/>
              </a:ext>
            </a:extLst>
          </p:cNvPr>
          <p:cNvPicPr>
            <a:picLocks noChangeAspect="1"/>
          </p:cNvPicPr>
          <p:nvPr/>
        </p:nvPicPr>
        <p:blipFill>
          <a:blip r:embed="rId4"/>
          <a:stretch>
            <a:fillRect/>
          </a:stretch>
        </p:blipFill>
        <p:spPr>
          <a:xfrm>
            <a:off x="1223620" y="1347979"/>
            <a:ext cx="2091080" cy="3718989"/>
          </a:xfrm>
          <a:prstGeom prst="rect">
            <a:avLst/>
          </a:prstGeom>
        </p:spPr>
      </p:pic>
      <p:pic>
        <p:nvPicPr>
          <p:cNvPr id="6" name="Image 5">
            <a:extLst>
              <a:ext uri="{FF2B5EF4-FFF2-40B4-BE49-F238E27FC236}">
                <a16:creationId xmlns:a16="http://schemas.microsoft.com/office/drawing/2014/main" id="{1E12B28E-A8F4-4F94-B07E-FDBF529BA0F4}"/>
              </a:ext>
            </a:extLst>
          </p:cNvPr>
          <p:cNvPicPr>
            <a:picLocks noChangeAspect="1"/>
          </p:cNvPicPr>
          <p:nvPr/>
        </p:nvPicPr>
        <p:blipFill>
          <a:blip r:embed="rId5"/>
          <a:stretch>
            <a:fillRect/>
          </a:stretch>
        </p:blipFill>
        <p:spPr>
          <a:xfrm>
            <a:off x="4659406" y="1351334"/>
            <a:ext cx="2668913" cy="3668152"/>
          </a:xfrm>
          <a:prstGeom prst="rect">
            <a:avLst/>
          </a:prstGeom>
        </p:spPr>
      </p:pic>
    </p:spTree>
    <p:extLst>
      <p:ext uri="{BB962C8B-B14F-4D97-AF65-F5344CB8AC3E}">
        <p14:creationId xmlns:p14="http://schemas.microsoft.com/office/powerpoint/2010/main" val="65134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Veille Technologique : </a:t>
            </a:r>
            <a:r>
              <a:rPr lang="fr-FR" sz="2000" dirty="0">
                <a:latin typeface="Berlin Sans FB" panose="020E0602020502020306" pitchFamily="34" charset="0"/>
                <a:ea typeface="Montserrat"/>
                <a:cs typeface="Montserrat"/>
                <a:sym typeface="Montserrat"/>
              </a:rPr>
              <a:t>sécurité et maintenance</a:t>
            </a:r>
            <a:endParaRPr sz="2000" dirty="0">
              <a:solidFill>
                <a:schemeClr val="dk2"/>
              </a:solidFill>
              <a:latin typeface="Berlin Sans FB" panose="020E0602020502020306" pitchFamily="34" charset="0"/>
              <a:ea typeface="Montserrat"/>
              <a:cs typeface="Montserrat"/>
              <a:sym typeface="Montserrat"/>
            </a:endParaRPr>
          </a:p>
        </p:txBody>
      </p:sp>
      <p:sp>
        <p:nvSpPr>
          <p:cNvPr id="112" name="Google Shape;112;p20"/>
          <p:cNvSpPr txBox="1">
            <a:spLocks noGrp="1"/>
          </p:cNvSpPr>
          <p:nvPr>
            <p:ph type="body" idx="1"/>
          </p:nvPr>
        </p:nvSpPr>
        <p:spPr>
          <a:xfrm>
            <a:off x="311700" y="4151873"/>
            <a:ext cx="1040015" cy="41700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9220" name="Picture 4" descr="CERT-FR (@CERT_FR) / X">
            <a:extLst>
              <a:ext uri="{FF2B5EF4-FFF2-40B4-BE49-F238E27FC236}">
                <a16:creationId xmlns:a16="http://schemas.microsoft.com/office/drawing/2014/main" id="{D115B957-47BB-4D53-A9EE-EC5A4298D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57" y="942059"/>
            <a:ext cx="940921" cy="94092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1ABEC7F-0AB3-4A09-A907-921A140401AE}"/>
              </a:ext>
            </a:extLst>
          </p:cNvPr>
          <p:cNvPicPr>
            <a:picLocks noChangeAspect="1"/>
          </p:cNvPicPr>
          <p:nvPr/>
        </p:nvPicPr>
        <p:blipFill>
          <a:blip r:embed="rId5"/>
          <a:stretch>
            <a:fillRect/>
          </a:stretch>
        </p:blipFill>
        <p:spPr>
          <a:xfrm>
            <a:off x="514957" y="2091545"/>
            <a:ext cx="3505980" cy="2610229"/>
          </a:xfrm>
          <a:prstGeom prst="rect">
            <a:avLst/>
          </a:prstGeom>
        </p:spPr>
      </p:pic>
      <p:pic>
        <p:nvPicPr>
          <p:cNvPr id="6" name="Image 5">
            <a:extLst>
              <a:ext uri="{FF2B5EF4-FFF2-40B4-BE49-F238E27FC236}">
                <a16:creationId xmlns:a16="http://schemas.microsoft.com/office/drawing/2014/main" id="{15CBB584-3672-46E0-B60A-088EAC8D68F7}"/>
              </a:ext>
            </a:extLst>
          </p:cNvPr>
          <p:cNvPicPr>
            <a:picLocks noChangeAspect="1"/>
          </p:cNvPicPr>
          <p:nvPr/>
        </p:nvPicPr>
        <p:blipFill>
          <a:blip r:embed="rId6"/>
          <a:stretch>
            <a:fillRect/>
          </a:stretch>
        </p:blipFill>
        <p:spPr>
          <a:xfrm>
            <a:off x="4572000" y="2091545"/>
            <a:ext cx="3603877" cy="2610228"/>
          </a:xfrm>
          <a:prstGeom prst="rect">
            <a:avLst/>
          </a:prstGeom>
        </p:spPr>
      </p:pic>
      <p:sp>
        <p:nvSpPr>
          <p:cNvPr id="7" name="ZoneTexte 6">
            <a:extLst>
              <a:ext uri="{FF2B5EF4-FFF2-40B4-BE49-F238E27FC236}">
                <a16:creationId xmlns:a16="http://schemas.microsoft.com/office/drawing/2014/main" id="{448256D6-E180-4A01-AEBA-225995860014}"/>
              </a:ext>
            </a:extLst>
          </p:cNvPr>
          <p:cNvSpPr txBox="1"/>
          <p:nvPr/>
        </p:nvSpPr>
        <p:spPr>
          <a:xfrm>
            <a:off x="1516390" y="1121641"/>
            <a:ext cx="7627610" cy="577081"/>
          </a:xfrm>
          <a:prstGeom prst="rect">
            <a:avLst/>
          </a:prstGeom>
          <a:noFill/>
        </p:spPr>
        <p:txBody>
          <a:bodyPr wrap="square" rtlCol="0">
            <a:spAutoFit/>
          </a:bodyPr>
          <a:lstStyle/>
          <a:p>
            <a:r>
              <a:rPr lang="fr-FR" sz="1050" dirty="0">
                <a:latin typeface="Montserrat" panose="020B0604020202020204" charset="0"/>
              </a:rPr>
              <a:t>Le site CERT-FR contient une page d’accueil spécifiant par catégories les menaces au niveau de la sécurité qui existent, et cela de manière chronologique. Si l’on est intéressé par un type de menace, il suffit de cliquer sur un l’article correspondant et une multitude d’informations nous est offerte.</a:t>
            </a:r>
          </a:p>
        </p:txBody>
      </p:sp>
    </p:spTree>
    <p:extLst>
      <p:ext uri="{BB962C8B-B14F-4D97-AF65-F5344CB8AC3E}">
        <p14:creationId xmlns:p14="http://schemas.microsoft.com/office/powerpoint/2010/main" val="97159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Conclusion</a:t>
            </a:r>
            <a:endParaRPr sz="2000" dirty="0">
              <a:solidFill>
                <a:schemeClr val="dk2"/>
              </a:solidFill>
              <a:latin typeface="Berlin Sans FB" panose="020E0602020502020306" pitchFamily="34" charset="0"/>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77348" y="1411049"/>
            <a:ext cx="8320500" cy="4362702"/>
          </a:xfrm>
          <a:prstGeom prst="rect">
            <a:avLst/>
          </a:prstGeom>
          <a:noFill/>
          <a:ln>
            <a:noFill/>
          </a:ln>
        </p:spPr>
        <p:txBody>
          <a:bodyPr spcFirstLastPara="1" wrap="square" lIns="91425" tIns="91425" rIns="91425" bIns="91425" anchor="t" anchorCtr="0">
            <a:spAutoFit/>
          </a:bodyPr>
          <a:lstStyle/>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Principaux objectifs du MenuMaker.</a:t>
            </a: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Outils utilisés pour réaliser ces objectifs : </a:t>
            </a:r>
          </a:p>
          <a:p>
            <a:pPr marL="114300" lvl="0" rtl="0">
              <a:lnSpc>
                <a:spcPct val="300000"/>
              </a:lnSpc>
              <a:spcBef>
                <a:spcPts val="0"/>
              </a:spcBef>
              <a:spcAft>
                <a:spcPts val="0"/>
              </a:spcAft>
              <a:buClr>
                <a:srgbClr val="0D0D0D"/>
              </a:buClr>
              <a:buSzPts val="1800"/>
            </a:pPr>
            <a:endParaRPr lang="fr-FR" sz="1200" dirty="0">
              <a:solidFill>
                <a:srgbClr val="0D0D0D"/>
              </a:solidFill>
              <a:highlight>
                <a:srgbClr val="FFFFFF"/>
              </a:highlight>
              <a:latin typeface="Montserrat"/>
              <a:ea typeface="Montserrat"/>
              <a:cs typeface="Montserrat"/>
              <a:sym typeface="Montserrat"/>
            </a:endParaRP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Méthode agile et scrum : </a:t>
            </a:r>
          </a:p>
          <a:p>
            <a:pPr marL="114300" lvl="0" rtl="0">
              <a:lnSpc>
                <a:spcPct val="300000"/>
              </a:lnSpc>
              <a:spcBef>
                <a:spcPts val="0"/>
              </a:spcBef>
              <a:spcAft>
                <a:spcPts val="0"/>
              </a:spcAft>
              <a:buClr>
                <a:srgbClr val="0D0D0D"/>
              </a:buClr>
              <a:buSzPts val="1800"/>
            </a:pPr>
            <a:endParaRPr lang="fr-FR" sz="1200" dirty="0">
              <a:solidFill>
                <a:srgbClr val="0D0D0D"/>
              </a:solidFill>
              <a:highlight>
                <a:srgbClr val="FFFFFF"/>
              </a:highlight>
              <a:latin typeface="Montserrat"/>
              <a:ea typeface="Montserrat"/>
              <a:cs typeface="Montserrat"/>
              <a:sym typeface="Montserrat"/>
            </a:endParaRPr>
          </a:p>
          <a:p>
            <a:pPr marL="114300" lvl="0" rtl="0">
              <a:lnSpc>
                <a:spcPct val="300000"/>
              </a:lnSpc>
              <a:spcBef>
                <a:spcPts val="0"/>
              </a:spcBef>
              <a:spcAft>
                <a:spcPts val="0"/>
              </a:spcAft>
              <a:buClr>
                <a:srgbClr val="0D0D0D"/>
              </a:buClr>
              <a:buSzPts val="1800"/>
            </a:pPr>
            <a:r>
              <a:rPr lang="fr-FR" sz="1100" dirty="0">
                <a:solidFill>
                  <a:srgbClr val="0D0D0D"/>
                </a:solidFill>
                <a:highlight>
                  <a:srgbClr val="FFFFFF"/>
                </a:highlight>
                <a:latin typeface="Montserrat"/>
                <a:ea typeface="Montserrat"/>
                <a:cs typeface="Montserrat"/>
                <a:sym typeface="Montserrat"/>
              </a:rPr>
              <a:t>Veille technologique :</a:t>
            </a:r>
          </a:p>
          <a:p>
            <a:pPr marL="457200" lvl="0" indent="-342900" algn="l" rtl="0">
              <a:lnSpc>
                <a:spcPct val="115000"/>
              </a:lnSpc>
              <a:spcBef>
                <a:spcPts val="0"/>
              </a:spcBef>
              <a:spcAft>
                <a:spcPts val="0"/>
              </a:spcAft>
              <a:buClr>
                <a:srgbClr val="0D0D0D"/>
              </a:buClr>
              <a:buSzPts val="1800"/>
              <a:buFont typeface="Montserrat"/>
              <a:buChar char="●"/>
            </a:pPr>
            <a:endParaRPr sz="180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8" name="Picture 2" descr="Js, react js, logo, react, react native icon - Free download">
            <a:extLst>
              <a:ext uri="{FF2B5EF4-FFF2-40B4-BE49-F238E27FC236}">
                <a16:creationId xmlns:a16="http://schemas.microsoft.com/office/drawing/2014/main" id="{0C8091A2-2E77-43EC-ABE8-6DC242219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441" y="2008148"/>
            <a:ext cx="668804" cy="66880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96A464FD-5BB0-46A6-9124-678D5DEF54F6}"/>
              </a:ext>
            </a:extLst>
          </p:cNvPr>
          <p:cNvPicPr>
            <a:picLocks noChangeAspect="1"/>
          </p:cNvPicPr>
          <p:nvPr/>
        </p:nvPicPr>
        <p:blipFill>
          <a:blip r:embed="rId5"/>
          <a:stretch>
            <a:fillRect/>
          </a:stretch>
        </p:blipFill>
        <p:spPr>
          <a:xfrm>
            <a:off x="2272685" y="3069881"/>
            <a:ext cx="1630511" cy="819984"/>
          </a:xfrm>
          <a:prstGeom prst="rect">
            <a:avLst/>
          </a:prstGeom>
        </p:spPr>
      </p:pic>
      <p:pic>
        <p:nvPicPr>
          <p:cNvPr id="10" name="Picture 4" descr="Node.js Logo PNG Transparent &amp; SVG Vector - Freebie Supply">
            <a:extLst>
              <a:ext uri="{FF2B5EF4-FFF2-40B4-BE49-F238E27FC236}">
                <a16:creationId xmlns:a16="http://schemas.microsoft.com/office/drawing/2014/main" id="{3089BC0C-425A-4CB9-A900-DDF99F4E2F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6845" y="2047817"/>
            <a:ext cx="961157" cy="589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MongoDB Logo - PNG Logo Vector Brand Downloads (SVG, EPS)">
            <a:extLst>
              <a:ext uri="{FF2B5EF4-FFF2-40B4-BE49-F238E27FC236}">
                <a16:creationId xmlns:a16="http://schemas.microsoft.com/office/drawing/2014/main" id="{557202C7-6885-4217-AC37-330A0504C7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367" y="1931759"/>
            <a:ext cx="1192310" cy="7451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chier:Expressjs.png — Wikipédia">
            <a:extLst>
              <a:ext uri="{FF2B5EF4-FFF2-40B4-BE49-F238E27FC236}">
                <a16:creationId xmlns:a16="http://schemas.microsoft.com/office/drawing/2014/main" id="{2E264A5A-9E0F-4D2A-913B-A15616145F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6855" y="2120799"/>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hy I invested in daily.dev. Community is in the heart of humanity… | by  Amir Shevat | Medium">
            <a:extLst>
              <a:ext uri="{FF2B5EF4-FFF2-40B4-BE49-F238E27FC236}">
                <a16:creationId xmlns:a16="http://schemas.microsoft.com/office/drawing/2014/main" id="{562BE819-AD23-4184-97D1-F3767B37D7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3746" y="4319981"/>
            <a:ext cx="941495" cy="319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eedly logo - Icônes Médias sociaux et logos">
            <a:extLst>
              <a:ext uri="{FF2B5EF4-FFF2-40B4-BE49-F238E27FC236}">
                <a16:creationId xmlns:a16="http://schemas.microsoft.com/office/drawing/2014/main" id="{D6DF61D0-D4B2-4584-93A2-BADF6255222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1780" y="4283189"/>
            <a:ext cx="828966" cy="4144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lack Logo : histoire, signification de l'emblème">
            <a:extLst>
              <a:ext uri="{FF2B5EF4-FFF2-40B4-BE49-F238E27FC236}">
                <a16:creationId xmlns:a16="http://schemas.microsoft.com/office/drawing/2014/main" id="{952405AE-0756-442B-90B0-CD5A2D1972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4330" y="4247713"/>
            <a:ext cx="819410" cy="4609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X Logo PNG pour téléchargement gratuit">
            <a:extLst>
              <a:ext uri="{FF2B5EF4-FFF2-40B4-BE49-F238E27FC236}">
                <a16:creationId xmlns:a16="http://schemas.microsoft.com/office/drawing/2014/main" id="{C6F8E63D-92E9-4C38-9164-5B2BFF1697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675" y="4239537"/>
            <a:ext cx="464398" cy="4643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Reddit Logo : histoire, signification de l'emblème">
            <a:extLst>
              <a:ext uri="{FF2B5EF4-FFF2-40B4-BE49-F238E27FC236}">
                <a16:creationId xmlns:a16="http://schemas.microsoft.com/office/drawing/2014/main" id="{84297210-415A-43FB-A63F-7A42BCCB37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2495" y="4213328"/>
            <a:ext cx="819410" cy="460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1330123" y="1769850"/>
            <a:ext cx="6483754"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3500" dirty="0">
                <a:solidFill>
                  <a:schemeClr val="dk1"/>
                </a:solidFill>
                <a:latin typeface="Montserrat"/>
                <a:ea typeface="Montserrat"/>
                <a:cs typeface="Montserrat"/>
                <a:sym typeface="Montserrat"/>
              </a:rPr>
              <a:t>FIN DE LA PRESENTATION, AVEZ-VOUS DES QUESTIONS ?</a:t>
            </a:r>
            <a:endParaRPr sz="3500" dirty="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latin typeface="Berlin Sans FB" panose="020E0602020502020306" pitchFamily="34" charset="0"/>
                <a:ea typeface="Montserrat"/>
                <a:cs typeface="Montserrat"/>
                <a:sym typeface="Montserrat"/>
              </a:rPr>
              <a:t>Sommaire</a:t>
            </a:r>
            <a:endParaRPr dirty="0">
              <a:latin typeface="Berlin Sans FB" panose="020E0602020502020306" pitchFamily="34" charset="0"/>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just"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just"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0" algn="just"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Contexte du Projet</a:t>
            </a:r>
            <a:endParaRPr sz="3400" dirty="0">
              <a:latin typeface="Berlin Sans FB" panose="020E0602020502020306" pitchFamily="34" charset="0"/>
              <a:ea typeface="Montserrat"/>
              <a:cs typeface="Montserrat"/>
              <a:sym typeface="Montserrat"/>
            </a:endParaRPr>
          </a:p>
        </p:txBody>
      </p:sp>
      <p:sp>
        <p:nvSpPr>
          <p:cNvPr id="69" name="Google Shape;69;p15"/>
          <p:cNvSpPr txBox="1"/>
          <p:nvPr/>
        </p:nvSpPr>
        <p:spPr>
          <a:xfrm>
            <a:off x="411750" y="974125"/>
            <a:ext cx="8320500" cy="819600"/>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chemeClr val="dk1"/>
              </a:buClr>
              <a:buSzPts val="1500"/>
            </a:pPr>
            <a:r>
              <a:rPr lang="fr" sz="1500" dirty="0">
                <a:solidFill>
                  <a:schemeClr val="dk1"/>
                </a:solidFill>
                <a:latin typeface="Montserrat"/>
                <a:ea typeface="Montserrat"/>
                <a:cs typeface="Montserrat"/>
                <a:sym typeface="Montserrat"/>
              </a:rPr>
              <a:t>Brève introduction du site de Menu Maker : objectifs</a:t>
            </a:r>
            <a:endParaRPr sz="15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pic>
        <p:nvPicPr>
          <p:cNvPr id="4" name="Image 3">
            <a:extLst>
              <a:ext uri="{FF2B5EF4-FFF2-40B4-BE49-F238E27FC236}">
                <a16:creationId xmlns:a16="http://schemas.microsoft.com/office/drawing/2014/main" id="{B8A3A4CB-2B6A-470A-AED6-95DC50D88A57}"/>
              </a:ext>
            </a:extLst>
          </p:cNvPr>
          <p:cNvPicPr>
            <a:picLocks noChangeAspect="1"/>
          </p:cNvPicPr>
          <p:nvPr/>
        </p:nvPicPr>
        <p:blipFill>
          <a:blip r:embed="rId4"/>
          <a:stretch>
            <a:fillRect/>
          </a:stretch>
        </p:blipFill>
        <p:spPr>
          <a:xfrm>
            <a:off x="1311086" y="2571750"/>
            <a:ext cx="1815356" cy="641294"/>
          </a:xfrm>
          <a:prstGeom prst="rect">
            <a:avLst/>
          </a:prstGeom>
        </p:spPr>
      </p:pic>
      <p:pic>
        <p:nvPicPr>
          <p:cNvPr id="3" name="Image 2">
            <a:extLst>
              <a:ext uri="{FF2B5EF4-FFF2-40B4-BE49-F238E27FC236}">
                <a16:creationId xmlns:a16="http://schemas.microsoft.com/office/drawing/2014/main" id="{90FCC19C-9292-43BA-9452-661706434F3D}"/>
              </a:ext>
            </a:extLst>
          </p:cNvPr>
          <p:cNvPicPr>
            <a:picLocks noChangeAspect="1"/>
          </p:cNvPicPr>
          <p:nvPr/>
        </p:nvPicPr>
        <p:blipFill>
          <a:blip r:embed="rId5"/>
          <a:stretch>
            <a:fillRect/>
          </a:stretch>
        </p:blipFill>
        <p:spPr>
          <a:xfrm>
            <a:off x="4092414" y="1582588"/>
            <a:ext cx="2209748" cy="3260912"/>
          </a:xfrm>
          <a:prstGeom prst="rect">
            <a:avLst/>
          </a:prstGeom>
        </p:spPr>
      </p:pic>
      <p:sp>
        <p:nvSpPr>
          <p:cNvPr id="5" name="ZoneTexte 4">
            <a:extLst>
              <a:ext uri="{FF2B5EF4-FFF2-40B4-BE49-F238E27FC236}">
                <a16:creationId xmlns:a16="http://schemas.microsoft.com/office/drawing/2014/main" id="{34CF018F-3566-46E6-917E-D81A837B5480}"/>
              </a:ext>
            </a:extLst>
          </p:cNvPr>
          <p:cNvSpPr txBox="1"/>
          <p:nvPr/>
        </p:nvSpPr>
        <p:spPr>
          <a:xfrm>
            <a:off x="6475324" y="2089902"/>
            <a:ext cx="1906291" cy="261610"/>
          </a:xfrm>
          <a:prstGeom prst="rect">
            <a:avLst/>
          </a:prstGeom>
          <a:noFill/>
        </p:spPr>
        <p:txBody>
          <a:bodyPr wrap="square" rtlCol="0">
            <a:spAutoFit/>
          </a:bodyPr>
          <a:lstStyle/>
          <a:p>
            <a:r>
              <a:rPr lang="fr-FR" sz="1050" dirty="0">
                <a:solidFill>
                  <a:schemeClr val="accent5"/>
                </a:solidFill>
              </a:rPr>
              <a:t>Inscription/Connexion</a:t>
            </a:r>
          </a:p>
        </p:txBody>
      </p:sp>
      <p:sp>
        <p:nvSpPr>
          <p:cNvPr id="10" name="ZoneTexte 9">
            <a:extLst>
              <a:ext uri="{FF2B5EF4-FFF2-40B4-BE49-F238E27FC236}">
                <a16:creationId xmlns:a16="http://schemas.microsoft.com/office/drawing/2014/main" id="{90AC2231-61CA-43DF-9CFC-0B8FEB992C9C}"/>
              </a:ext>
            </a:extLst>
          </p:cNvPr>
          <p:cNvSpPr txBox="1"/>
          <p:nvPr/>
        </p:nvSpPr>
        <p:spPr>
          <a:xfrm>
            <a:off x="6475324" y="3133485"/>
            <a:ext cx="1747594" cy="253916"/>
          </a:xfrm>
          <a:prstGeom prst="rect">
            <a:avLst/>
          </a:prstGeom>
          <a:noFill/>
        </p:spPr>
        <p:txBody>
          <a:bodyPr wrap="none" rtlCol="0">
            <a:spAutoFit/>
          </a:bodyPr>
          <a:lstStyle/>
          <a:p>
            <a:r>
              <a:rPr lang="fr-FR" sz="1050" dirty="0">
                <a:solidFill>
                  <a:schemeClr val="accent5"/>
                </a:solidFill>
              </a:rPr>
              <a:t>Personnalisation de menu</a:t>
            </a:r>
          </a:p>
        </p:txBody>
      </p:sp>
      <p:sp>
        <p:nvSpPr>
          <p:cNvPr id="11" name="ZoneTexte 10">
            <a:extLst>
              <a:ext uri="{FF2B5EF4-FFF2-40B4-BE49-F238E27FC236}">
                <a16:creationId xmlns:a16="http://schemas.microsoft.com/office/drawing/2014/main" id="{C79F87F7-6A24-420A-B659-B6CD05DE42B9}"/>
              </a:ext>
            </a:extLst>
          </p:cNvPr>
          <p:cNvSpPr txBox="1"/>
          <p:nvPr/>
        </p:nvSpPr>
        <p:spPr>
          <a:xfrm>
            <a:off x="6475324" y="4169374"/>
            <a:ext cx="1609736" cy="261610"/>
          </a:xfrm>
          <a:prstGeom prst="rect">
            <a:avLst/>
          </a:prstGeom>
          <a:noFill/>
        </p:spPr>
        <p:txBody>
          <a:bodyPr wrap="none" rtlCol="0">
            <a:spAutoFit/>
          </a:bodyPr>
          <a:lstStyle/>
          <a:p>
            <a:r>
              <a:rPr lang="fr-FR" sz="1050" dirty="0">
                <a:solidFill>
                  <a:schemeClr val="accent5"/>
                </a:solidFill>
              </a:rPr>
              <a:t>Création et exportation</a:t>
            </a:r>
          </a:p>
        </p:txBody>
      </p:sp>
      <p:cxnSp>
        <p:nvCxnSpPr>
          <p:cNvPr id="7" name="Connecteur droit 6">
            <a:extLst>
              <a:ext uri="{FF2B5EF4-FFF2-40B4-BE49-F238E27FC236}">
                <a16:creationId xmlns:a16="http://schemas.microsoft.com/office/drawing/2014/main" id="{5A45A1D2-2F67-412C-B66F-0BB808F8A1BB}"/>
              </a:ext>
            </a:extLst>
          </p:cNvPr>
          <p:cNvCxnSpPr>
            <a:cxnSpLocks/>
            <a:endCxn id="5" idx="1"/>
          </p:cNvCxnSpPr>
          <p:nvPr/>
        </p:nvCxnSpPr>
        <p:spPr>
          <a:xfrm flipV="1">
            <a:off x="4695753" y="2220707"/>
            <a:ext cx="1779571" cy="288738"/>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259A68CF-3A5C-42BD-932A-B0F49BFEB3FB}"/>
              </a:ext>
            </a:extLst>
          </p:cNvPr>
          <p:cNvCxnSpPr>
            <a:cxnSpLocks/>
            <a:endCxn id="10" idx="1"/>
          </p:cNvCxnSpPr>
          <p:nvPr/>
        </p:nvCxnSpPr>
        <p:spPr>
          <a:xfrm flipV="1">
            <a:off x="5390147" y="3260443"/>
            <a:ext cx="1085177" cy="239028"/>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CBD2E7DE-86F2-42B4-A023-0739672805B5}"/>
              </a:ext>
            </a:extLst>
          </p:cNvPr>
          <p:cNvCxnSpPr>
            <a:cxnSpLocks/>
            <a:endCxn id="11" idx="1"/>
          </p:cNvCxnSpPr>
          <p:nvPr/>
        </p:nvCxnSpPr>
        <p:spPr>
          <a:xfrm>
            <a:off x="5142641" y="4300179"/>
            <a:ext cx="133268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1801444" y="731375"/>
            <a:ext cx="4914344"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L’authentification</a:t>
            </a:r>
          </a:p>
          <a:p>
            <a:pPr marL="457200" lvl="0" indent="0" algn="ctr" rtl="0">
              <a:spcBef>
                <a:spcPts val="1200"/>
              </a:spcBef>
              <a:spcAft>
                <a:spcPts val="1200"/>
              </a:spcAft>
              <a:buNone/>
            </a:pPr>
            <a:r>
              <a:rPr lang="fr-FR" sz="1100" b="1" i="1" u="sng" dirty="0">
                <a:solidFill>
                  <a:schemeClr val="tx1"/>
                </a:solidFill>
                <a:latin typeface="Montserrat"/>
                <a:ea typeface="Montserrat"/>
                <a:cs typeface="Montserrat"/>
                <a:sym typeface="Montserrat"/>
              </a:rPr>
              <a:t>Fonctionnalités de succès : </a:t>
            </a:r>
          </a:p>
          <a:p>
            <a:pPr lvl="0" indent="0" algn="ctr">
              <a:spcBef>
                <a:spcPts val="1200"/>
              </a:spcBef>
              <a:spcAft>
                <a:spcPts val="1200"/>
              </a:spcAft>
              <a:buNone/>
            </a:pPr>
            <a:r>
              <a:rPr lang="fr-FR" sz="1050" dirty="0">
                <a:solidFill>
                  <a:schemeClr val="tx1"/>
                </a:solidFill>
                <a:latin typeface="Montserrat"/>
                <a:ea typeface="Montserrat"/>
                <a:cs typeface="Montserrat"/>
                <a:sym typeface="Montserrat"/>
              </a:rPr>
              <a:t>- L'utilisateur peut entrer son adresse mail</a:t>
            </a:r>
          </a:p>
          <a:p>
            <a:pPr lvl="0" indent="0" algn="ctr">
              <a:spcBef>
                <a:spcPts val="1200"/>
              </a:spcBef>
              <a:spcAft>
                <a:spcPts val="1200"/>
              </a:spcAft>
              <a:buNone/>
            </a:pPr>
            <a:r>
              <a:rPr lang="fr-FR" sz="1050" dirty="0">
                <a:solidFill>
                  <a:schemeClr val="tx1"/>
                </a:solidFill>
                <a:latin typeface="Montserrat"/>
                <a:ea typeface="Montserrat"/>
                <a:cs typeface="Montserrat"/>
                <a:sym typeface="Montserrat"/>
              </a:rPr>
              <a:t>- Qu'il se soit déjà connecté ou non, un mail lui est envoyé pour lui permettre de s'authentifier, ou au contraire de confirmer son mail pour accéder pour la première fois à l'application</a:t>
            </a:r>
          </a:p>
          <a:p>
            <a:pPr lvl="0" indent="0" algn="ctr">
              <a:spcBef>
                <a:spcPts val="1200"/>
              </a:spcBef>
              <a:spcAft>
                <a:spcPts val="1200"/>
              </a:spcAft>
              <a:buNone/>
            </a:pPr>
            <a:r>
              <a:rPr lang="fr-FR" sz="1000" dirty="0">
                <a:solidFill>
                  <a:schemeClr val="tx1"/>
                </a:solidFill>
                <a:latin typeface="Montserrat"/>
                <a:ea typeface="Montserrat"/>
                <a:cs typeface="Montserrat"/>
                <a:sym typeface="Montserrat"/>
              </a:rPr>
              <a:t>- Un lien "Besoin d'aide” permet d'envoyer directement un e-mail à nos équipes</a:t>
            </a:r>
            <a:endParaRPr sz="1000"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326D47C3-3AE4-42BF-8898-233105F942D1}"/>
              </a:ext>
            </a:extLst>
          </p:cNvPr>
          <p:cNvPicPr>
            <a:picLocks noChangeAspect="1"/>
          </p:cNvPicPr>
          <p:nvPr/>
        </p:nvPicPr>
        <p:blipFill>
          <a:blip r:embed="rId4"/>
          <a:stretch>
            <a:fillRect/>
          </a:stretch>
        </p:blipFill>
        <p:spPr>
          <a:xfrm>
            <a:off x="311700" y="1302126"/>
            <a:ext cx="1757877" cy="3396349"/>
          </a:xfrm>
          <a:prstGeom prst="rect">
            <a:avLst/>
          </a:prstGeom>
        </p:spPr>
      </p:pic>
      <p:pic>
        <p:nvPicPr>
          <p:cNvPr id="5" name="Image 4">
            <a:extLst>
              <a:ext uri="{FF2B5EF4-FFF2-40B4-BE49-F238E27FC236}">
                <a16:creationId xmlns:a16="http://schemas.microsoft.com/office/drawing/2014/main" id="{6433EB35-CA2E-46ED-B317-BE294691FB67}"/>
              </a:ext>
            </a:extLst>
          </p:cNvPr>
          <p:cNvPicPr>
            <a:picLocks noChangeAspect="1"/>
          </p:cNvPicPr>
          <p:nvPr/>
        </p:nvPicPr>
        <p:blipFill>
          <a:blip r:embed="rId5"/>
          <a:stretch>
            <a:fillRect/>
          </a:stretch>
        </p:blipFill>
        <p:spPr>
          <a:xfrm>
            <a:off x="6983920" y="1302126"/>
            <a:ext cx="1758491" cy="3397531"/>
          </a:xfrm>
          <a:prstGeom prst="rect">
            <a:avLst/>
          </a:prstGeom>
        </p:spPr>
      </p:pic>
      <p:pic>
        <p:nvPicPr>
          <p:cNvPr id="1026" name="Picture 2" descr="Js, react js, logo, react, react native icon - Free download">
            <a:extLst>
              <a:ext uri="{FF2B5EF4-FFF2-40B4-BE49-F238E27FC236}">
                <a16:creationId xmlns:a16="http://schemas.microsoft.com/office/drawing/2014/main" id="{12C9C44B-649B-41D7-995D-80D29A124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538" y="4366440"/>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Logo PNG Transparent &amp; SVG Vector - Freebie Supply">
            <a:extLst>
              <a:ext uri="{FF2B5EF4-FFF2-40B4-BE49-F238E27FC236}">
                <a16:creationId xmlns:a16="http://schemas.microsoft.com/office/drawing/2014/main" id="{6EC12E7F-60E0-4264-9CF0-0C80CEF6C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127" y="4514919"/>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chier:Expressjs.png — Wikipédia">
            <a:extLst>
              <a:ext uri="{FF2B5EF4-FFF2-40B4-BE49-F238E27FC236}">
                <a16:creationId xmlns:a16="http://schemas.microsoft.com/office/drawing/2014/main" id="{8B54972E-EC21-4B14-B94D-35C20A0292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853" y="4547265"/>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MongoDB Logo - PNG Logo Vector Brand Downloads (SVG, EPS)">
            <a:extLst>
              <a:ext uri="{FF2B5EF4-FFF2-40B4-BE49-F238E27FC236}">
                <a16:creationId xmlns:a16="http://schemas.microsoft.com/office/drawing/2014/main" id="{46030B94-AE97-4CBC-8269-20B7625D5A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3411" y="4416227"/>
            <a:ext cx="903194" cy="5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846702" y="556563"/>
            <a:ext cx="6871909"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Création d’un menu : ajout de catégories, de plats et style appliqué au menu</a:t>
            </a: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2C2EFD5A-7F7A-437E-A67F-7D0B37EE2210}"/>
              </a:ext>
            </a:extLst>
          </p:cNvPr>
          <p:cNvPicPr>
            <a:picLocks noChangeAspect="1"/>
          </p:cNvPicPr>
          <p:nvPr/>
        </p:nvPicPr>
        <p:blipFill>
          <a:blip r:embed="rId4"/>
          <a:stretch>
            <a:fillRect/>
          </a:stretch>
        </p:blipFill>
        <p:spPr>
          <a:xfrm>
            <a:off x="385657" y="1909706"/>
            <a:ext cx="4092213" cy="3004693"/>
          </a:xfrm>
          <a:prstGeom prst="rect">
            <a:avLst/>
          </a:prstGeom>
        </p:spPr>
      </p:pic>
      <p:sp>
        <p:nvSpPr>
          <p:cNvPr id="11" name="ZoneTexte 10">
            <a:extLst>
              <a:ext uri="{FF2B5EF4-FFF2-40B4-BE49-F238E27FC236}">
                <a16:creationId xmlns:a16="http://schemas.microsoft.com/office/drawing/2014/main" id="{3E1636AB-1AE6-4F1F-8BDA-D8930E65F67B}"/>
              </a:ext>
            </a:extLst>
          </p:cNvPr>
          <p:cNvSpPr txBox="1"/>
          <p:nvPr/>
        </p:nvSpPr>
        <p:spPr>
          <a:xfrm>
            <a:off x="4863287" y="1909706"/>
            <a:ext cx="3390325" cy="2215991"/>
          </a:xfrm>
          <a:prstGeom prst="rect">
            <a:avLst/>
          </a:prstGeom>
          <a:noFill/>
        </p:spPr>
        <p:txBody>
          <a:bodyPr wrap="square" rtlCol="0">
            <a:spAutoFit/>
          </a:bodyPr>
          <a:lstStyle/>
          <a:p>
            <a:pPr algn="ctr">
              <a:lnSpc>
                <a:spcPct val="150000"/>
              </a:lnSpc>
            </a:pPr>
            <a:r>
              <a:rPr lang="fr-FR" sz="1100" b="1" i="1" u="sng" dirty="0">
                <a:latin typeface="Montserrat" panose="020B0604020202020204" charset="0"/>
              </a:rPr>
              <a:t>Fonctionnalités de succès</a:t>
            </a:r>
          </a:p>
          <a:p>
            <a:pPr algn="ctr">
              <a:lnSpc>
                <a:spcPct val="150000"/>
              </a:lnSpc>
            </a:pPr>
            <a:endParaRPr lang="fr-FR" sz="1050" dirty="0">
              <a:latin typeface="Montserrat" panose="020B0604020202020204" charset="0"/>
            </a:endParaRPr>
          </a:p>
          <a:p>
            <a:pPr>
              <a:lnSpc>
                <a:spcPct val="150000"/>
              </a:lnSpc>
            </a:pPr>
            <a:r>
              <a:rPr lang="fr-FR" sz="1050" dirty="0">
                <a:latin typeface="Montserrat" panose="020B0604020202020204" charset="0"/>
              </a:rPr>
              <a:t>L’utilisateur pourra :</a:t>
            </a:r>
          </a:p>
          <a:p>
            <a:pPr>
              <a:lnSpc>
                <a:spcPct val="150000"/>
              </a:lnSpc>
            </a:pPr>
            <a:endParaRPr lang="fr-FR" sz="1050" dirty="0">
              <a:latin typeface="Montserrat" panose="020B0604020202020204" charset="0"/>
            </a:endParaRPr>
          </a:p>
          <a:p>
            <a:pPr marL="285750" indent="-285750">
              <a:lnSpc>
                <a:spcPct val="150000"/>
              </a:lnSpc>
              <a:buFontTx/>
              <a:buChar char="-"/>
            </a:pPr>
            <a:r>
              <a:rPr lang="fr-FR" sz="1050" dirty="0">
                <a:latin typeface="Montserrat" panose="020B0604020202020204" charset="0"/>
              </a:rPr>
              <a:t>Ajouter des catégories</a:t>
            </a:r>
          </a:p>
          <a:p>
            <a:pPr marL="285750" indent="-285750">
              <a:lnSpc>
                <a:spcPct val="150000"/>
              </a:lnSpc>
              <a:buFontTx/>
              <a:buChar char="-"/>
            </a:pPr>
            <a:r>
              <a:rPr lang="fr-FR" sz="1050" dirty="0">
                <a:latin typeface="Montserrat" panose="020B0604020202020204" charset="0"/>
              </a:rPr>
              <a:t>Ajouter des plats dans ces catégories</a:t>
            </a:r>
          </a:p>
          <a:p>
            <a:pPr marL="285750" indent="-285750">
              <a:lnSpc>
                <a:spcPct val="150000"/>
              </a:lnSpc>
              <a:buFontTx/>
              <a:buChar char="-"/>
            </a:pPr>
            <a:r>
              <a:rPr lang="fr-FR" sz="1050" dirty="0">
                <a:latin typeface="Montserrat" panose="020B0604020202020204" charset="0"/>
              </a:rPr>
              <a:t>Personnaliser le menu à travers des éléments de style</a:t>
            </a:r>
          </a:p>
          <a:p>
            <a:pPr marL="285750" indent="-285750">
              <a:buFontTx/>
              <a:buChar char="-"/>
            </a:pPr>
            <a:endParaRPr lang="fr-FR" sz="1200" dirty="0">
              <a:latin typeface="Montserrat" panose="020B0604020202020204" charset="0"/>
            </a:endParaRPr>
          </a:p>
        </p:txBody>
      </p:sp>
      <p:pic>
        <p:nvPicPr>
          <p:cNvPr id="18" name="Picture 2" descr="Js, react js, logo, react, react native icon - Free download">
            <a:extLst>
              <a:ext uri="{FF2B5EF4-FFF2-40B4-BE49-F238E27FC236}">
                <a16:creationId xmlns:a16="http://schemas.microsoft.com/office/drawing/2014/main" id="{9DA21E36-4EDE-4533-9011-BEF5F6ECE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1691" y="4125697"/>
            <a:ext cx="664070" cy="6640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Node.js Logo PNG Transparent &amp; SVG Vector - Freebie Supply">
            <a:extLst>
              <a:ext uri="{FF2B5EF4-FFF2-40B4-BE49-F238E27FC236}">
                <a16:creationId xmlns:a16="http://schemas.microsoft.com/office/drawing/2014/main" id="{180F24EE-6C2B-4AC2-8043-94612FB3C3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8876" y="4208474"/>
            <a:ext cx="812858" cy="49851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ichier:Expressjs.png — Wikipédia">
            <a:extLst>
              <a:ext uri="{FF2B5EF4-FFF2-40B4-BE49-F238E27FC236}">
                <a16:creationId xmlns:a16="http://schemas.microsoft.com/office/drawing/2014/main" id="{8D3182FE-3635-4D1B-A1CA-A430B1F71A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8812" y="4274176"/>
            <a:ext cx="1210690" cy="367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MongoDB Logo - PNG Logo Vector Brand Downloads (SVG, EPS)">
            <a:extLst>
              <a:ext uri="{FF2B5EF4-FFF2-40B4-BE49-F238E27FC236}">
                <a16:creationId xmlns:a16="http://schemas.microsoft.com/office/drawing/2014/main" id="{8753C591-533F-48A7-ACCE-AD520881A8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8611" y="4164528"/>
            <a:ext cx="903194" cy="5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6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020" dirty="0">
                <a:latin typeface="Berlin Sans FB" panose="020E0602020502020306" pitchFamily="34" charset="0"/>
                <a:ea typeface="Montserrat"/>
                <a:cs typeface="Montserrat"/>
                <a:sym typeface="Montserrat"/>
              </a:rPr>
              <a:t>Aperçu de la maquette : </a:t>
            </a:r>
            <a:r>
              <a:rPr lang="fr-FR" sz="1800" dirty="0">
                <a:latin typeface="Berlin Sans FB" panose="020E0602020502020306" pitchFamily="34" charset="0"/>
                <a:ea typeface="Montserrat"/>
                <a:cs typeface="Montserrat"/>
                <a:sym typeface="Montserrat"/>
              </a:rPr>
              <a:t>captures d’écran et fonctionnalités clés</a:t>
            </a:r>
            <a:endParaRPr sz="2020" dirty="0">
              <a:latin typeface="Berlin Sans FB" panose="020E0602020502020306" pitchFamily="34" charset="0"/>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846702" y="556563"/>
            <a:ext cx="6871909" cy="435783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latin typeface="Montserrat"/>
              <a:ea typeface="Montserrat"/>
              <a:cs typeface="Montserrat"/>
              <a:sym typeface="Montserrat"/>
            </a:endParaRPr>
          </a:p>
          <a:p>
            <a:pPr marL="457200" lvl="0" indent="0" algn="ctr" rtl="0">
              <a:spcBef>
                <a:spcPts val="1200"/>
              </a:spcBef>
              <a:spcAft>
                <a:spcPts val="1200"/>
              </a:spcAft>
              <a:buNone/>
            </a:pPr>
            <a:r>
              <a:rPr lang="fr-FR" i="1" u="sng" dirty="0">
                <a:solidFill>
                  <a:schemeClr val="tx1"/>
                </a:solidFill>
                <a:latin typeface="Montserrat"/>
                <a:ea typeface="Montserrat"/>
                <a:cs typeface="Montserrat"/>
                <a:sym typeface="Montserrat"/>
              </a:rPr>
              <a:t>Exportation du menu terminé</a:t>
            </a: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11" name="ZoneTexte 10">
            <a:extLst>
              <a:ext uri="{FF2B5EF4-FFF2-40B4-BE49-F238E27FC236}">
                <a16:creationId xmlns:a16="http://schemas.microsoft.com/office/drawing/2014/main" id="{3E1636AB-1AE6-4F1F-8BDA-D8930E65F67B}"/>
              </a:ext>
            </a:extLst>
          </p:cNvPr>
          <p:cNvSpPr txBox="1"/>
          <p:nvPr/>
        </p:nvSpPr>
        <p:spPr>
          <a:xfrm>
            <a:off x="3200401" y="1633199"/>
            <a:ext cx="5479676" cy="2731132"/>
          </a:xfrm>
          <a:prstGeom prst="rect">
            <a:avLst/>
          </a:prstGeom>
          <a:noFill/>
        </p:spPr>
        <p:txBody>
          <a:bodyPr wrap="square" rtlCol="0">
            <a:spAutoFit/>
          </a:bodyPr>
          <a:lstStyle/>
          <a:p>
            <a:pPr algn="ctr">
              <a:lnSpc>
                <a:spcPct val="150000"/>
              </a:lnSpc>
            </a:pPr>
            <a:r>
              <a:rPr lang="fr-FR" sz="1100" b="1" i="1" u="sng" dirty="0">
                <a:latin typeface="Montserrat" panose="020B0604020202020204" charset="0"/>
              </a:rPr>
              <a:t>Fonctionnalités de succès</a:t>
            </a:r>
          </a:p>
          <a:p>
            <a:pPr algn="ctr">
              <a:lnSpc>
                <a:spcPct val="150000"/>
              </a:lnSpc>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Le restaurateur doit pouvoir en un clic </a:t>
            </a:r>
            <a:r>
              <a:rPr lang="fr-FR" sz="1050" b="1" dirty="0">
                <a:latin typeface="Montserrat" panose="020B0604020202020204" charset="0"/>
              </a:rPr>
              <a:t>télécharger le fichier PDF </a:t>
            </a:r>
            <a:r>
              <a:rPr lang="fr-FR" sz="1050" dirty="0">
                <a:latin typeface="Montserrat" panose="020B0604020202020204" charset="0"/>
              </a:rPr>
              <a:t>correspondant à son menu</a:t>
            </a:r>
          </a:p>
          <a:p>
            <a:pPr marL="171450" indent="-171450">
              <a:lnSpc>
                <a:spcPct val="150000"/>
              </a:lnSpc>
              <a:buFontTx/>
              <a:buChar char="-"/>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Au clic sur l'encart, l'utilisateur doit être </a:t>
            </a:r>
            <a:r>
              <a:rPr lang="fr-FR" sz="1050" b="1" dirty="0">
                <a:latin typeface="Montserrat" panose="020B0604020202020204" charset="0"/>
              </a:rPr>
              <a:t>redirigé sur l'application Deliveroo</a:t>
            </a:r>
          </a:p>
          <a:p>
            <a:pPr marL="171450" indent="-171450">
              <a:lnSpc>
                <a:spcPct val="150000"/>
              </a:lnSpc>
              <a:buFontTx/>
              <a:buChar char="-"/>
            </a:pPr>
            <a:endParaRPr lang="fr-FR" sz="1050" dirty="0">
              <a:latin typeface="Montserrat" panose="020B0604020202020204" charset="0"/>
            </a:endParaRPr>
          </a:p>
          <a:p>
            <a:pPr marL="171450" indent="-171450">
              <a:lnSpc>
                <a:spcPct val="150000"/>
              </a:lnSpc>
              <a:buFontTx/>
              <a:buChar char="-"/>
            </a:pPr>
            <a:r>
              <a:rPr lang="fr-FR" sz="1050" dirty="0">
                <a:latin typeface="Montserrat" panose="020B0604020202020204" charset="0"/>
              </a:rPr>
              <a:t>Au clic sur l'encart, des images du menu au format carré (pour les mettre sur Instagram) sont générées</a:t>
            </a:r>
          </a:p>
          <a:p>
            <a:pPr marL="171450" indent="-171450">
              <a:lnSpc>
                <a:spcPct val="150000"/>
              </a:lnSpc>
              <a:buFontTx/>
              <a:buChar char="-"/>
            </a:pPr>
            <a:r>
              <a:rPr lang="fr-FR" sz="1050" dirty="0">
                <a:latin typeface="Montserrat" panose="020B0604020202020204" charset="0"/>
              </a:rPr>
              <a:t>Le restaurateur est </a:t>
            </a:r>
            <a:r>
              <a:rPr lang="fr-FR" sz="1050" b="1" dirty="0">
                <a:latin typeface="Montserrat" panose="020B0604020202020204" charset="0"/>
              </a:rPr>
              <a:t>redirigé vers son compte Instagram </a:t>
            </a:r>
            <a:r>
              <a:rPr lang="fr-FR" sz="1050" dirty="0">
                <a:latin typeface="Montserrat" panose="020B0604020202020204" charset="0"/>
              </a:rPr>
              <a:t>avec les photos carrées des menus</a:t>
            </a:r>
          </a:p>
        </p:txBody>
      </p:sp>
      <p:pic>
        <p:nvPicPr>
          <p:cNvPr id="2" name="Image 1">
            <a:extLst>
              <a:ext uri="{FF2B5EF4-FFF2-40B4-BE49-F238E27FC236}">
                <a16:creationId xmlns:a16="http://schemas.microsoft.com/office/drawing/2014/main" id="{20048E65-4BE6-44F5-8B07-8044E080300A}"/>
              </a:ext>
            </a:extLst>
          </p:cNvPr>
          <p:cNvPicPr>
            <a:picLocks noChangeAspect="1"/>
          </p:cNvPicPr>
          <p:nvPr/>
        </p:nvPicPr>
        <p:blipFill>
          <a:blip r:embed="rId4"/>
          <a:stretch>
            <a:fillRect/>
          </a:stretch>
        </p:blipFill>
        <p:spPr>
          <a:xfrm>
            <a:off x="591208" y="1909705"/>
            <a:ext cx="2867425" cy="2514951"/>
          </a:xfrm>
          <a:prstGeom prst="rect">
            <a:avLst/>
          </a:prstGeom>
        </p:spPr>
      </p:pic>
      <p:cxnSp>
        <p:nvCxnSpPr>
          <p:cNvPr id="12" name="Connecteur droit 11">
            <a:extLst>
              <a:ext uri="{FF2B5EF4-FFF2-40B4-BE49-F238E27FC236}">
                <a16:creationId xmlns:a16="http://schemas.microsoft.com/office/drawing/2014/main" id="{49E712A3-FBD1-43D5-A881-069F81E2DA32}"/>
              </a:ext>
            </a:extLst>
          </p:cNvPr>
          <p:cNvCxnSpPr>
            <a:cxnSpLocks/>
          </p:cNvCxnSpPr>
          <p:nvPr/>
        </p:nvCxnSpPr>
        <p:spPr>
          <a:xfrm flipV="1">
            <a:off x="2771457" y="2337721"/>
            <a:ext cx="617202" cy="197583"/>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8FE2E566-D94A-4F2B-A355-8BCFFB1519F8}"/>
              </a:ext>
            </a:extLst>
          </p:cNvPr>
          <p:cNvCxnSpPr>
            <a:cxnSpLocks/>
          </p:cNvCxnSpPr>
          <p:nvPr/>
        </p:nvCxnSpPr>
        <p:spPr>
          <a:xfrm flipV="1">
            <a:off x="2823882" y="3018865"/>
            <a:ext cx="571501" cy="239527"/>
          </a:xfrm>
          <a:prstGeom prst="line">
            <a:avLst/>
          </a:prstGeom>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a16="http://schemas.microsoft.com/office/drawing/2014/main" id="{99F05E6C-A2FF-4774-8AEF-72E14B209380}"/>
              </a:ext>
            </a:extLst>
          </p:cNvPr>
          <p:cNvCxnSpPr>
            <a:cxnSpLocks/>
          </p:cNvCxnSpPr>
          <p:nvPr/>
        </p:nvCxnSpPr>
        <p:spPr>
          <a:xfrm flipV="1">
            <a:off x="2822566" y="3825688"/>
            <a:ext cx="572817" cy="58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38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Méthodologie utilisée : </a:t>
            </a:r>
            <a:r>
              <a:rPr lang="fr-FR" sz="2000" dirty="0">
                <a:latin typeface="Berlin Sans FB" panose="020E0602020502020306" pitchFamily="34" charset="0"/>
                <a:ea typeface="Montserrat"/>
                <a:cs typeface="Montserrat"/>
                <a:sym typeface="Montserrat"/>
              </a:rPr>
              <a:t>méthode Agile</a:t>
            </a:r>
            <a:endParaRPr sz="3000" dirty="0">
              <a:latin typeface="Berlin Sans FB" panose="020E0602020502020306" pitchFamily="34" charset="0"/>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rgbClr val="0D0D0D"/>
              </a:buClr>
              <a:buSzPts val="1500"/>
              <a:buNone/>
            </a:pPr>
            <a:br>
              <a:rPr lang="fr" sz="1500" dirty="0">
                <a:solidFill>
                  <a:srgbClr val="0D0D0D"/>
                </a:solidFill>
                <a:highlight>
                  <a:srgbClr val="FFFFFF"/>
                </a:highlight>
                <a:latin typeface="Montserrat"/>
                <a:ea typeface="Montserrat"/>
                <a:cs typeface="Montserrat"/>
                <a:sym typeface="Montserrat"/>
              </a:rPr>
            </a:b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AB4C592B-5813-4DA7-BC7A-AD2BE0271014}"/>
              </a:ext>
            </a:extLst>
          </p:cNvPr>
          <p:cNvPicPr>
            <a:picLocks noChangeAspect="1"/>
          </p:cNvPicPr>
          <p:nvPr/>
        </p:nvPicPr>
        <p:blipFill>
          <a:blip r:embed="rId4"/>
          <a:stretch>
            <a:fillRect/>
          </a:stretch>
        </p:blipFill>
        <p:spPr>
          <a:xfrm>
            <a:off x="1818660" y="1564242"/>
            <a:ext cx="5506679" cy="2769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Suivi du projet avec le Kanban</a:t>
            </a:r>
            <a:endParaRPr sz="3000" dirty="0">
              <a:latin typeface="Berlin Sans FB" panose="020E0602020502020306" pitchFamily="34" charset="0"/>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Image 1">
            <a:extLst>
              <a:ext uri="{FF2B5EF4-FFF2-40B4-BE49-F238E27FC236}">
                <a16:creationId xmlns:a16="http://schemas.microsoft.com/office/drawing/2014/main" id="{3F705B06-BCF4-4268-9874-0E57C9DBE9C3}"/>
              </a:ext>
            </a:extLst>
          </p:cNvPr>
          <p:cNvPicPr>
            <a:picLocks noChangeAspect="1"/>
          </p:cNvPicPr>
          <p:nvPr/>
        </p:nvPicPr>
        <p:blipFill>
          <a:blip r:embed="rId4"/>
          <a:stretch>
            <a:fillRect/>
          </a:stretch>
        </p:blipFill>
        <p:spPr>
          <a:xfrm>
            <a:off x="68752" y="1305318"/>
            <a:ext cx="4734444" cy="3088582"/>
          </a:xfrm>
          <a:prstGeom prst="rect">
            <a:avLst/>
          </a:prstGeom>
        </p:spPr>
      </p:pic>
      <p:sp>
        <p:nvSpPr>
          <p:cNvPr id="9" name="ZoneTexte 8">
            <a:extLst>
              <a:ext uri="{FF2B5EF4-FFF2-40B4-BE49-F238E27FC236}">
                <a16:creationId xmlns:a16="http://schemas.microsoft.com/office/drawing/2014/main" id="{3189DCB3-297A-41B1-AE62-4454DA70E562}"/>
              </a:ext>
            </a:extLst>
          </p:cNvPr>
          <p:cNvSpPr txBox="1"/>
          <p:nvPr/>
        </p:nvSpPr>
        <p:spPr>
          <a:xfrm>
            <a:off x="4803196" y="1715123"/>
            <a:ext cx="4508152" cy="415498"/>
          </a:xfrm>
          <a:prstGeom prst="rect">
            <a:avLst/>
          </a:prstGeom>
          <a:noFill/>
        </p:spPr>
        <p:txBody>
          <a:bodyPr wrap="square" rtlCol="0">
            <a:spAutoFit/>
          </a:bodyPr>
          <a:lstStyle/>
          <a:p>
            <a:r>
              <a:rPr lang="fr-FR" sz="1050" dirty="0">
                <a:latin typeface="Montserrat" panose="020B0604020202020204" charset="0"/>
              </a:rPr>
              <a:t>4 colonnes ont été créées afin d’avoir une vue globale sur les tâches du projet</a:t>
            </a:r>
          </a:p>
        </p:txBody>
      </p:sp>
      <p:sp>
        <p:nvSpPr>
          <p:cNvPr id="10" name="ZoneTexte 9">
            <a:extLst>
              <a:ext uri="{FF2B5EF4-FFF2-40B4-BE49-F238E27FC236}">
                <a16:creationId xmlns:a16="http://schemas.microsoft.com/office/drawing/2014/main" id="{F62F3BE3-3ECA-44D4-8418-E545D6B1AD7B}"/>
              </a:ext>
            </a:extLst>
          </p:cNvPr>
          <p:cNvSpPr txBox="1"/>
          <p:nvPr/>
        </p:nvSpPr>
        <p:spPr>
          <a:xfrm>
            <a:off x="4803196" y="2248562"/>
            <a:ext cx="4097856" cy="1676036"/>
          </a:xfrm>
          <a:prstGeom prst="rect">
            <a:avLst/>
          </a:prstGeom>
          <a:noFill/>
        </p:spPr>
        <p:txBody>
          <a:bodyPr wrap="square" rtlCol="0">
            <a:spAutoFit/>
          </a:bodyPr>
          <a:lstStyle/>
          <a:p>
            <a:pPr algn="just"/>
            <a:r>
              <a:rPr lang="fr-FR" sz="1100" b="1" i="1" u="sng" dirty="0">
                <a:latin typeface="Montserrat" panose="020B0604020202020204" charset="0"/>
              </a:rPr>
              <a:t>Fonctionnalités du Kanban : </a:t>
            </a:r>
          </a:p>
          <a:p>
            <a:pPr algn="just"/>
            <a:endParaRPr lang="fr-FR" sz="1100" b="1" i="1" u="sng" dirty="0">
              <a:latin typeface="Montserrat" panose="020B0604020202020204" charset="0"/>
            </a:endParaRPr>
          </a:p>
          <a:p>
            <a:pPr marL="171450" indent="-171450" algn="just">
              <a:lnSpc>
                <a:spcPct val="200000"/>
              </a:lnSpc>
              <a:buFontTx/>
              <a:buChar char="-"/>
            </a:pPr>
            <a:r>
              <a:rPr lang="fr-FR" sz="1050" dirty="0">
                <a:latin typeface="Montserrat" panose="020B0604020202020204" charset="0"/>
              </a:rPr>
              <a:t>Prioriser les tâches à effectuer</a:t>
            </a:r>
          </a:p>
          <a:p>
            <a:pPr marL="171450" indent="-171450" algn="just">
              <a:lnSpc>
                <a:spcPct val="200000"/>
              </a:lnSpc>
              <a:buFontTx/>
              <a:buChar char="-"/>
            </a:pPr>
            <a:r>
              <a:rPr lang="fr-FR" sz="1050" dirty="0">
                <a:latin typeface="Montserrat" panose="020B0604020202020204" charset="0"/>
              </a:rPr>
              <a:t>Vue globale sur l’avancement du projet</a:t>
            </a:r>
          </a:p>
          <a:p>
            <a:pPr marL="171450" indent="-171450" algn="just">
              <a:lnSpc>
                <a:spcPct val="200000"/>
              </a:lnSpc>
              <a:buFontTx/>
              <a:buChar char="-"/>
            </a:pPr>
            <a:r>
              <a:rPr lang="fr-FR" sz="1050" dirty="0">
                <a:latin typeface="Montserrat" panose="020B0604020202020204" charset="0"/>
              </a:rPr>
              <a:t>Support de partage entre développeurs</a:t>
            </a:r>
          </a:p>
          <a:p>
            <a:pPr marL="171450" indent="-171450" algn="just">
              <a:lnSpc>
                <a:spcPct val="200000"/>
              </a:lnSpc>
              <a:buFontTx/>
              <a:buChar char="-"/>
            </a:pPr>
            <a:r>
              <a:rPr lang="fr-FR" sz="1050" dirty="0">
                <a:latin typeface="Montserrat" panose="020B0604020202020204" charset="0"/>
              </a:rPr>
              <a:t>Résumer de manière simple les missions du projet</a:t>
            </a:r>
          </a:p>
        </p:txBody>
      </p:sp>
      <p:sp>
        <p:nvSpPr>
          <p:cNvPr id="11" name="ZoneTexte 10">
            <a:extLst>
              <a:ext uri="{FF2B5EF4-FFF2-40B4-BE49-F238E27FC236}">
                <a16:creationId xmlns:a16="http://schemas.microsoft.com/office/drawing/2014/main" id="{AFF7220B-40D4-450D-BB94-209CE029E19A}"/>
              </a:ext>
            </a:extLst>
          </p:cNvPr>
          <p:cNvSpPr txBox="1"/>
          <p:nvPr/>
        </p:nvSpPr>
        <p:spPr>
          <a:xfrm>
            <a:off x="4740048" y="4479504"/>
            <a:ext cx="4409556" cy="253916"/>
          </a:xfrm>
          <a:prstGeom prst="rect">
            <a:avLst/>
          </a:prstGeom>
          <a:noFill/>
        </p:spPr>
        <p:txBody>
          <a:bodyPr wrap="square" rtlCol="0">
            <a:spAutoFit/>
          </a:bodyPr>
          <a:lstStyle/>
          <a:p>
            <a:r>
              <a:rPr lang="fr-FR" sz="1050" b="1" dirty="0">
                <a:latin typeface="Montserrat" panose="020B0604020202020204" charset="0"/>
              </a:rPr>
              <a:t>Lien du Kanban </a:t>
            </a:r>
            <a:r>
              <a:rPr lang="fr-FR" sz="1050" dirty="0">
                <a:latin typeface="Montserrat" panose="020B0604020202020204" charset="0"/>
              </a:rPr>
              <a:t>: </a:t>
            </a:r>
            <a:r>
              <a:rPr lang="fr-FR" sz="1000" dirty="0">
                <a:latin typeface="Montserrat" panose="020B0604020202020204" charset="0"/>
              </a:rPr>
              <a:t>https://trello.com/b/PVpguWC3/projet-qwenta</a:t>
            </a:r>
            <a:endParaRPr lang="fr-FR" sz="1050" dirty="0">
              <a:latin typeface="Montserrat" panose="020B0604020202020204" charset="0"/>
            </a:endParaRPr>
          </a:p>
        </p:txBody>
      </p:sp>
      <p:pic>
        <p:nvPicPr>
          <p:cNvPr id="6146" name="Picture 2" descr="Fichier:Logo Trello.svg — Wikipédia">
            <a:extLst>
              <a:ext uri="{FF2B5EF4-FFF2-40B4-BE49-F238E27FC236}">
                <a16:creationId xmlns:a16="http://schemas.microsoft.com/office/drawing/2014/main" id="{68776719-2469-42CD-9412-D9D8F4BE14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914" y="1080265"/>
            <a:ext cx="1503668" cy="429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Image 2">
            <a:extLst>
              <a:ext uri="{FF2B5EF4-FFF2-40B4-BE49-F238E27FC236}">
                <a16:creationId xmlns:a16="http://schemas.microsoft.com/office/drawing/2014/main" id="{72BA6367-F167-4A57-9F7F-EB8BCC60A8DE}"/>
              </a:ext>
            </a:extLst>
          </p:cNvPr>
          <p:cNvPicPr>
            <a:picLocks noChangeAspect="1"/>
          </p:cNvPicPr>
          <p:nvPr/>
        </p:nvPicPr>
        <p:blipFill>
          <a:blip r:embed="rId3"/>
          <a:stretch>
            <a:fillRect/>
          </a:stretch>
        </p:blipFill>
        <p:spPr>
          <a:xfrm>
            <a:off x="166311" y="1122204"/>
            <a:ext cx="4147170" cy="3733734"/>
          </a:xfrm>
          <a:prstGeom prst="rect">
            <a:avLst/>
          </a:prstGeom>
        </p:spPr>
      </p:pic>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fr" sz="2000" dirty="0">
                <a:latin typeface="Berlin Sans FB" panose="020E0602020502020306" pitchFamily="34" charset="0"/>
                <a:ea typeface="Montserrat"/>
                <a:cs typeface="Montserrat"/>
                <a:sym typeface="Montserrat"/>
              </a:rPr>
              <a:t>Suivi du projet avec le Kanban : </a:t>
            </a:r>
            <a:r>
              <a:rPr lang="fr-FR" sz="2000" dirty="0">
                <a:latin typeface="Berlin Sans FB" panose="020E0602020502020306" pitchFamily="34" charset="0"/>
                <a:ea typeface="Montserrat"/>
                <a:cs typeface="Montserrat"/>
                <a:sym typeface="Montserrat"/>
              </a:rPr>
              <a:t>exemple de décomposition d’une tâche</a:t>
            </a:r>
            <a:endParaRPr sz="3000" dirty="0">
              <a:latin typeface="Berlin Sans FB" panose="020E0602020502020306" pitchFamily="34" charset="0"/>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cxnSp>
        <p:nvCxnSpPr>
          <p:cNvPr id="6" name="Connecteur droit 5">
            <a:extLst>
              <a:ext uri="{FF2B5EF4-FFF2-40B4-BE49-F238E27FC236}">
                <a16:creationId xmlns:a16="http://schemas.microsoft.com/office/drawing/2014/main" id="{A735EF95-2140-4AD1-87E9-B26874751E1A}"/>
              </a:ext>
            </a:extLst>
          </p:cNvPr>
          <p:cNvCxnSpPr>
            <a:cxnSpLocks/>
            <a:endCxn id="8" idx="1"/>
          </p:cNvCxnSpPr>
          <p:nvPr/>
        </p:nvCxnSpPr>
        <p:spPr>
          <a:xfrm>
            <a:off x="2151529" y="2459466"/>
            <a:ext cx="2692772" cy="309263"/>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C9463528-43EC-46DF-99D0-A23567A33C70}"/>
              </a:ext>
            </a:extLst>
          </p:cNvPr>
          <p:cNvSpPr txBox="1"/>
          <p:nvPr/>
        </p:nvSpPr>
        <p:spPr>
          <a:xfrm>
            <a:off x="4844301" y="2641771"/>
            <a:ext cx="1686680" cy="253916"/>
          </a:xfrm>
          <a:prstGeom prst="rect">
            <a:avLst/>
          </a:prstGeom>
          <a:noFill/>
        </p:spPr>
        <p:txBody>
          <a:bodyPr wrap="none" rtlCol="0">
            <a:spAutoFit/>
          </a:bodyPr>
          <a:lstStyle/>
          <a:p>
            <a:r>
              <a:rPr lang="fr-FR" sz="1050" dirty="0">
                <a:latin typeface="Montserrat" panose="020B0604020202020204" charset="0"/>
              </a:rPr>
              <a:t>Attribution de la tache</a:t>
            </a:r>
          </a:p>
        </p:txBody>
      </p:sp>
      <p:cxnSp>
        <p:nvCxnSpPr>
          <p:cNvPr id="17" name="Connecteur droit 16">
            <a:extLst>
              <a:ext uri="{FF2B5EF4-FFF2-40B4-BE49-F238E27FC236}">
                <a16:creationId xmlns:a16="http://schemas.microsoft.com/office/drawing/2014/main" id="{7EF197AD-B3E6-43CB-B3FE-9B60D22B7809}"/>
              </a:ext>
            </a:extLst>
          </p:cNvPr>
          <p:cNvCxnSpPr>
            <a:cxnSpLocks/>
            <a:endCxn id="19" idx="1"/>
          </p:cNvCxnSpPr>
          <p:nvPr/>
        </p:nvCxnSpPr>
        <p:spPr>
          <a:xfrm>
            <a:off x="1015253" y="2691827"/>
            <a:ext cx="3829048" cy="5898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72AC8C1-DEB2-4EB1-BC33-262E201D51E4}"/>
              </a:ext>
            </a:extLst>
          </p:cNvPr>
          <p:cNvSpPr txBox="1"/>
          <p:nvPr/>
        </p:nvSpPr>
        <p:spPr>
          <a:xfrm>
            <a:off x="4844301" y="3154704"/>
            <a:ext cx="4227439" cy="253916"/>
          </a:xfrm>
          <a:prstGeom prst="rect">
            <a:avLst/>
          </a:prstGeom>
          <a:noFill/>
        </p:spPr>
        <p:txBody>
          <a:bodyPr wrap="none" rtlCol="0">
            <a:spAutoFit/>
          </a:bodyPr>
          <a:lstStyle/>
          <a:p>
            <a:r>
              <a:rPr lang="fr-FR" sz="1050" dirty="0">
                <a:latin typeface="Montserrat" panose="020B0604020202020204" charset="0"/>
              </a:rPr>
              <a:t>Complexité de la tâche (se référencer à la suite de Fibonacci)</a:t>
            </a:r>
          </a:p>
        </p:txBody>
      </p:sp>
      <p:cxnSp>
        <p:nvCxnSpPr>
          <p:cNvPr id="20" name="Connecteur droit 19">
            <a:extLst>
              <a:ext uri="{FF2B5EF4-FFF2-40B4-BE49-F238E27FC236}">
                <a16:creationId xmlns:a16="http://schemas.microsoft.com/office/drawing/2014/main" id="{717710ED-5A7E-4035-8125-29DF4885C6DE}"/>
              </a:ext>
            </a:extLst>
          </p:cNvPr>
          <p:cNvCxnSpPr>
            <a:cxnSpLocks/>
            <a:endCxn id="23" idx="1"/>
          </p:cNvCxnSpPr>
          <p:nvPr/>
        </p:nvCxnSpPr>
        <p:spPr>
          <a:xfrm>
            <a:off x="1143000" y="2923858"/>
            <a:ext cx="3701301" cy="885230"/>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2E20C637-F927-43A6-84C1-26A464930FCA}"/>
              </a:ext>
            </a:extLst>
          </p:cNvPr>
          <p:cNvSpPr txBox="1"/>
          <p:nvPr/>
        </p:nvSpPr>
        <p:spPr>
          <a:xfrm>
            <a:off x="4844301" y="3682130"/>
            <a:ext cx="1986441" cy="253916"/>
          </a:xfrm>
          <a:prstGeom prst="rect">
            <a:avLst/>
          </a:prstGeom>
          <a:noFill/>
        </p:spPr>
        <p:txBody>
          <a:bodyPr wrap="none" rtlCol="0">
            <a:spAutoFit/>
          </a:bodyPr>
          <a:lstStyle/>
          <a:p>
            <a:r>
              <a:rPr lang="fr-FR" sz="1050" dirty="0">
                <a:latin typeface="Montserrat" panose="020B0604020202020204" charset="0"/>
              </a:rPr>
              <a:t>Liste des critères de succès</a:t>
            </a:r>
          </a:p>
        </p:txBody>
      </p:sp>
      <p:cxnSp>
        <p:nvCxnSpPr>
          <p:cNvPr id="24" name="Connecteur droit 23">
            <a:extLst>
              <a:ext uri="{FF2B5EF4-FFF2-40B4-BE49-F238E27FC236}">
                <a16:creationId xmlns:a16="http://schemas.microsoft.com/office/drawing/2014/main" id="{E22E21FD-BCE4-43E4-9183-D8FEE17EC69C}"/>
              </a:ext>
            </a:extLst>
          </p:cNvPr>
          <p:cNvCxnSpPr>
            <a:cxnSpLocks/>
            <a:endCxn id="26" idx="1"/>
          </p:cNvCxnSpPr>
          <p:nvPr/>
        </p:nvCxnSpPr>
        <p:spPr>
          <a:xfrm>
            <a:off x="1380054" y="3884994"/>
            <a:ext cx="3494316" cy="4603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B56E9157-356E-4A66-83B3-AEB8121661D5}"/>
              </a:ext>
            </a:extLst>
          </p:cNvPr>
          <p:cNvSpPr txBox="1"/>
          <p:nvPr/>
        </p:nvSpPr>
        <p:spPr>
          <a:xfrm>
            <a:off x="4874370" y="4218340"/>
            <a:ext cx="2903359" cy="253916"/>
          </a:xfrm>
          <a:prstGeom prst="rect">
            <a:avLst/>
          </a:prstGeom>
          <a:noFill/>
        </p:spPr>
        <p:txBody>
          <a:bodyPr wrap="none" rtlCol="0">
            <a:spAutoFit/>
          </a:bodyPr>
          <a:lstStyle/>
          <a:p>
            <a:r>
              <a:rPr lang="fr-FR" sz="1050" dirty="0">
                <a:latin typeface="Montserrat" panose="020B0604020202020204" charset="0"/>
              </a:rPr>
              <a:t>Spécifications techniques liées à la tâche</a:t>
            </a:r>
          </a:p>
        </p:txBody>
      </p:sp>
      <p:sp>
        <p:nvSpPr>
          <p:cNvPr id="22" name="ZoneTexte 21">
            <a:extLst>
              <a:ext uri="{FF2B5EF4-FFF2-40B4-BE49-F238E27FC236}">
                <a16:creationId xmlns:a16="http://schemas.microsoft.com/office/drawing/2014/main" id="{24316CA9-752A-4411-836E-6EA6BEA02B40}"/>
              </a:ext>
            </a:extLst>
          </p:cNvPr>
          <p:cNvSpPr txBox="1"/>
          <p:nvPr/>
        </p:nvSpPr>
        <p:spPr>
          <a:xfrm>
            <a:off x="4830521" y="2155617"/>
            <a:ext cx="1443024" cy="253916"/>
          </a:xfrm>
          <a:prstGeom prst="rect">
            <a:avLst/>
          </a:prstGeom>
          <a:noFill/>
        </p:spPr>
        <p:txBody>
          <a:bodyPr wrap="none" rtlCol="0">
            <a:spAutoFit/>
          </a:bodyPr>
          <a:lstStyle/>
          <a:p>
            <a:r>
              <a:rPr lang="fr-FR" sz="1050" dirty="0">
                <a:latin typeface="Montserrat" panose="020B0604020202020204" charset="0"/>
              </a:rPr>
              <a:t>Priorité de la tâche</a:t>
            </a:r>
          </a:p>
        </p:txBody>
      </p:sp>
      <p:cxnSp>
        <p:nvCxnSpPr>
          <p:cNvPr id="25" name="Connecteur droit 24">
            <a:extLst>
              <a:ext uri="{FF2B5EF4-FFF2-40B4-BE49-F238E27FC236}">
                <a16:creationId xmlns:a16="http://schemas.microsoft.com/office/drawing/2014/main" id="{8FFCFCC5-BFFD-41A9-A7EE-D6345E244DD2}"/>
              </a:ext>
            </a:extLst>
          </p:cNvPr>
          <p:cNvCxnSpPr>
            <a:cxnSpLocks/>
            <a:endCxn id="22" idx="1"/>
          </p:cNvCxnSpPr>
          <p:nvPr/>
        </p:nvCxnSpPr>
        <p:spPr>
          <a:xfrm>
            <a:off x="1553701" y="1926626"/>
            <a:ext cx="3276820" cy="355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214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727</Words>
  <Application>Microsoft Office PowerPoint</Application>
  <PresentationFormat>Affichage à l'écran (16:9)</PresentationFormat>
  <Paragraphs>123</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Montserrat</vt:lpstr>
      <vt:lpstr>Arial</vt:lpstr>
      <vt:lpstr>Berlin Sans FB</vt:lpstr>
      <vt:lpstr>Simple Light</vt:lpstr>
      <vt:lpstr>Présentation PowerPoint</vt:lpstr>
      <vt:lpstr>Sommaire</vt:lpstr>
      <vt:lpstr>Contexte du Projet</vt:lpstr>
      <vt:lpstr>Aperçu de la maquette : captures d’écran et fonctionnalités clés </vt:lpstr>
      <vt:lpstr>Aperçu de la maquette : captures d’écran et fonctionnalités clés </vt:lpstr>
      <vt:lpstr>Aperçu de la maquette : captures d’écran et fonctionnalités clés </vt:lpstr>
      <vt:lpstr>Méthodologie utilisée : méthode Agile</vt:lpstr>
      <vt:lpstr>Suivi du projet avec le Kanban</vt:lpstr>
      <vt:lpstr>Suivi du projet avec le Kanban : exemple de décomposition d’une tâche</vt:lpstr>
      <vt:lpstr>Spécifications techniques</vt:lpstr>
      <vt:lpstr>Exemple de spécification technique : modale de création d’un plat</vt:lpstr>
      <vt:lpstr>Exemple de spécification technique : modale de création d’un plat</vt:lpstr>
      <vt:lpstr>Veille Technologique : développement du site</vt:lpstr>
      <vt:lpstr>Veille Technologique : développement du site</vt:lpstr>
      <vt:lpstr>Veille Technologique : sécurité et maintenance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HUGO</cp:lastModifiedBy>
  <cp:revision>39</cp:revision>
  <dcterms:modified xsi:type="dcterms:W3CDTF">2025-01-14T13:20:09Z</dcterms:modified>
</cp:coreProperties>
</file>