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63" r:id="rId4"/>
    <p:sldId id="258" r:id="rId5"/>
    <p:sldId id="271" r:id="rId6"/>
    <p:sldId id="260" r:id="rId7"/>
    <p:sldId id="269" r:id="rId8"/>
    <p:sldId id="261" r:id="rId9"/>
    <p:sldId id="270" r:id="rId10"/>
    <p:sldId id="262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09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5462" autoAdjust="0"/>
  </p:normalViewPr>
  <p:slideViewPr>
    <p:cSldViewPr snapToGrid="0">
      <p:cViewPr>
        <p:scale>
          <a:sx n="100" d="100"/>
          <a:sy n="100" d="100"/>
        </p:scale>
        <p:origin x="-640" y="-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5EA18-F66C-4D75-8C80-0C1A1E868DE6}" type="datetimeFigureOut">
              <a:rPr lang="en-US" smtClean="0"/>
              <a:t>19/8/17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8DDF4-253B-4E36-BE28-46B8E6426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06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enter project details and your</a:t>
            </a:r>
            <a:r>
              <a:rPr lang="en-US" baseline="0" dirty="0"/>
              <a:t> details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71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95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your database, what schema you used and what data you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20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your Azure features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10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</a:t>
            </a:r>
            <a:r>
              <a:rPr lang="en-US" baseline="0" dirty="0"/>
              <a:t> features…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67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final</a:t>
            </a:r>
            <a:r>
              <a:rPr lang="en-US" baseline="0" dirty="0"/>
              <a:t> things you want to tell 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05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</a:t>
            </a:r>
            <a:r>
              <a:rPr lang="en-US" baseline="0" dirty="0"/>
              <a:t> features…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9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7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7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9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19/8/17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5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19/8/17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15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19/8/17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4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19/8/17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6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C623A-4806-45FB-9E07-894B153158FF}" type="datetimeFigureOut">
              <a:rPr lang="en-US" smtClean="0"/>
              <a:t>19/8/17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4B4CCE6-4A64-4B17-B79A-DBEE836B49F4}"/>
              </a:ext>
            </a:extLst>
          </p:cNvPr>
          <p:cNvSpPr/>
          <p:nvPr userDrawn="1"/>
        </p:nvSpPr>
        <p:spPr>
          <a:xfrm>
            <a:off x="-99552" y="6176963"/>
            <a:ext cx="12391103" cy="6810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B64D312E-500D-437B-B3BC-D1C116C4385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0093"/>
            <a:ext cx="2015280" cy="7413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EC283049-03AB-4647-B58F-EF370055FF9C}"/>
              </a:ext>
            </a:extLst>
          </p:cNvPr>
          <p:cNvSpPr txBox="1"/>
          <p:nvPr userDrawn="1"/>
        </p:nvSpPr>
        <p:spPr>
          <a:xfrm>
            <a:off x="7860890" y="6311900"/>
            <a:ext cx="3805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Advanced Training Assessment Deck</a:t>
            </a:r>
          </a:p>
        </p:txBody>
      </p:sp>
    </p:spTree>
    <p:extLst>
      <p:ext uri="{BB962C8B-B14F-4D97-AF65-F5344CB8AC3E}">
        <p14:creationId xmlns:p14="http://schemas.microsoft.com/office/powerpoint/2010/main" val="317483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CNN Model &amp; API to Classify CIFAR10 Images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38300" y="3556000"/>
            <a:ext cx="185865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Hong Pan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66508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7D09A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Comments</a:t>
            </a:r>
            <a:endParaRPr lang="en-US" dirty="0">
              <a:solidFill>
                <a:srgbClr val="7D09A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540246"/>
            <a:ext cx="10515600" cy="39334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Moderate good accuracy</a:t>
            </a:r>
          </a:p>
          <a:p>
            <a:pPr lvl="1"/>
            <a:r>
              <a:rPr lang="en-US" dirty="0"/>
              <a:t>Possible reason: Only 3 Conv2D </a:t>
            </a:r>
            <a:r>
              <a:rPr lang="en-US" dirty="0" smtClean="0"/>
              <a:t>layers</a:t>
            </a:r>
          </a:p>
          <a:p>
            <a:pPr lvl="1"/>
            <a:r>
              <a:rPr lang="en-US" altLang="zh-CN" dirty="0"/>
              <a:t>Improvement </a:t>
            </a:r>
            <a:r>
              <a:rPr lang="en-US" altLang="zh-CN" dirty="0" smtClean="0"/>
              <a:t>1: </a:t>
            </a:r>
            <a:r>
              <a:rPr lang="en-US" altLang="zh-CN" dirty="0"/>
              <a:t>Data augment and stacked Conv2D layers</a:t>
            </a:r>
            <a:r>
              <a:rPr lang="en-US" altLang="zh-CN" baseline="30000" dirty="0" smtClean="0"/>
              <a:t>[1]-[4]</a:t>
            </a:r>
            <a:endParaRPr lang="en-US" dirty="0"/>
          </a:p>
          <a:p>
            <a:pPr lvl="1"/>
            <a:r>
              <a:rPr lang="en-US" dirty="0" smtClean="0"/>
              <a:t>Improvement 2: </a:t>
            </a:r>
            <a:r>
              <a:rPr lang="en-US" dirty="0"/>
              <a:t>Transfer Learning </a:t>
            </a:r>
            <a:r>
              <a:rPr lang="en-US" dirty="0" smtClean="0"/>
              <a:t>on pre</a:t>
            </a:r>
            <a:r>
              <a:rPr lang="en-US" dirty="0"/>
              <a:t>-</a:t>
            </a:r>
            <a:r>
              <a:rPr lang="en-US" dirty="0" smtClean="0"/>
              <a:t>trained</a:t>
            </a:r>
            <a:r>
              <a:rPr lang="en-US" baseline="30000" dirty="0" smtClean="0"/>
              <a:t>[5]-[7]</a:t>
            </a:r>
            <a:endParaRPr lang="en-US" baseline="30000" dirty="0"/>
          </a:p>
          <a:p>
            <a:endParaRPr lang="en-US" dirty="0" smtClean="0"/>
          </a:p>
          <a:p>
            <a:r>
              <a:rPr lang="en-US" dirty="0" smtClean="0"/>
              <a:t>Different </a:t>
            </a:r>
            <a:r>
              <a:rPr lang="en-US" dirty="0"/>
              <a:t>scores in classes</a:t>
            </a:r>
          </a:p>
          <a:p>
            <a:pPr lvl="1"/>
            <a:r>
              <a:rPr lang="en-US" dirty="0"/>
              <a:t>Description: </a:t>
            </a:r>
            <a:r>
              <a:rPr lang="en-US" dirty="0" smtClean="0"/>
              <a:t>Automobile </a:t>
            </a:r>
            <a:r>
              <a:rPr lang="en-US" dirty="0"/>
              <a:t>and </a:t>
            </a:r>
            <a:r>
              <a:rPr lang="en-US" dirty="0" smtClean="0"/>
              <a:t>Ship classes have </a:t>
            </a:r>
            <a:r>
              <a:rPr lang="en-US" dirty="0"/>
              <a:t>highest mean accuracy (89%),but </a:t>
            </a:r>
            <a:r>
              <a:rPr lang="en-US" dirty="0" smtClean="0"/>
              <a:t>Cat class is </a:t>
            </a:r>
            <a:r>
              <a:rPr lang="en-US" dirty="0"/>
              <a:t>the lowest at 57%.</a:t>
            </a:r>
          </a:p>
          <a:p>
            <a:pPr lvl="1"/>
            <a:r>
              <a:rPr lang="en-US" dirty="0" smtClean="0"/>
              <a:t>Reason: Background </a:t>
            </a:r>
            <a:r>
              <a:rPr lang="en-US" dirty="0"/>
              <a:t>color helps to do classification, such </a:t>
            </a:r>
            <a:r>
              <a:rPr lang="en-US" dirty="0" smtClean="0"/>
              <a:t>as ship-sea-blue.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43000" y="5719470"/>
            <a:ext cx="6096000" cy="4770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200"/>
              </a:lnSpc>
              <a:spcBef>
                <a:spcPts val="600"/>
              </a:spcBef>
            </a:pPr>
            <a:r>
              <a:rPr lang="en-US" altLang="zh-CN" sz="1000" dirty="0"/>
              <a:t>[3]. D. Lu and Y. Zhang.  A comparison of classifiers on the cifar-10 dataset.  2017.</a:t>
            </a:r>
          </a:p>
          <a:p>
            <a:pPr>
              <a:lnSpc>
                <a:spcPts val="1200"/>
              </a:lnSpc>
              <a:spcBef>
                <a:spcPts val="600"/>
              </a:spcBef>
            </a:pPr>
            <a:r>
              <a:rPr lang="en-US" altLang="zh-CN" sz="1000" dirty="0"/>
              <a:t>[4]. Y. Wang.  Image classification on cifar-10 dataset, 2018.</a:t>
            </a:r>
          </a:p>
        </p:txBody>
      </p:sp>
    </p:spTree>
    <p:extLst>
      <p:ext uri="{BB962C8B-B14F-4D97-AF65-F5344CB8AC3E}">
        <p14:creationId xmlns:p14="http://schemas.microsoft.com/office/powerpoint/2010/main" val="1095715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D09A1"/>
                </a:solidFill>
              </a:rPr>
              <a:t>API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Deploy as Rest </a:t>
            </a:r>
            <a:r>
              <a:rPr lang="en-US" dirty="0"/>
              <a:t>API on Azure Machine Learning Service. </a:t>
            </a:r>
            <a:endParaRPr lang="en-US" dirty="0" smtClean="0"/>
          </a:p>
          <a:p>
            <a:r>
              <a:rPr lang="en-US" dirty="0" smtClean="0"/>
              <a:t>2 </a:t>
            </a:r>
            <a:r>
              <a:rPr lang="en-US" dirty="0"/>
              <a:t>ways of </a:t>
            </a:r>
            <a:r>
              <a:rPr lang="en-US" dirty="0" smtClean="0"/>
              <a:t>queries</a:t>
            </a:r>
            <a:endParaRPr lang="en-US" dirty="0"/>
          </a:p>
          <a:p>
            <a:pPr lvl="1"/>
            <a:r>
              <a:rPr lang="en-US" dirty="0" smtClean="0"/>
              <a:t>Batch </a:t>
            </a:r>
            <a:r>
              <a:rPr lang="en-US" dirty="0"/>
              <a:t>query:</a:t>
            </a:r>
          </a:p>
          <a:p>
            <a:pPr lvl="2"/>
            <a:r>
              <a:rPr lang="en-US" dirty="0"/>
              <a:t>request: </a:t>
            </a:r>
            <a:r>
              <a:rPr lang="en-US" dirty="0" err="1"/>
              <a:t>json</a:t>
            </a:r>
            <a:r>
              <a:rPr lang="en-US" dirty="0"/>
              <a:t> </a:t>
            </a:r>
            <a:r>
              <a:rPr lang="en-US" dirty="0" smtClean="0"/>
              <a:t>format </a:t>
            </a:r>
            <a:r>
              <a:rPr lang="en-US" dirty="0"/>
              <a:t>{"data": </a:t>
            </a:r>
            <a:r>
              <a:rPr lang="en-US" dirty="0" err="1"/>
              <a:t>image_matrix</a:t>
            </a:r>
            <a:r>
              <a:rPr lang="en-US" dirty="0"/>
              <a:t>}</a:t>
            </a:r>
          </a:p>
          <a:p>
            <a:pPr lvl="2"/>
            <a:r>
              <a:rPr lang="en-US" dirty="0"/>
              <a:t>response: matrix of </a:t>
            </a:r>
            <a:r>
              <a:rPr lang="en-US" dirty="0" err="1"/>
              <a:t>softmax</a:t>
            </a:r>
            <a:r>
              <a:rPr lang="en-US" dirty="0"/>
              <a:t> probability</a:t>
            </a:r>
          </a:p>
          <a:p>
            <a:pPr lvl="1"/>
            <a:r>
              <a:rPr lang="en-US" dirty="0" smtClean="0"/>
              <a:t>Single </a:t>
            </a:r>
            <a:r>
              <a:rPr lang="en-US" dirty="0"/>
              <a:t>online image query:</a:t>
            </a:r>
          </a:p>
          <a:p>
            <a:pPr lvl="2"/>
            <a:r>
              <a:rPr lang="en-US" dirty="0" smtClean="0"/>
              <a:t>request: </a:t>
            </a:r>
            <a:r>
              <a:rPr lang="en-US" dirty="0"/>
              <a:t>post(</a:t>
            </a:r>
            <a:r>
              <a:rPr lang="en-US" dirty="0" err="1"/>
              <a:t>apiUri</a:t>
            </a:r>
            <a:r>
              <a:rPr lang="en-US" dirty="0"/>
              <a:t>, data=</a:t>
            </a:r>
            <a:r>
              <a:rPr lang="en-US" dirty="0" err="1" smtClean="0"/>
              <a:t>imageUrl</a:t>
            </a:r>
            <a:r>
              <a:rPr lang="en-US" dirty="0" smtClean="0"/>
              <a:t>)</a:t>
            </a:r>
            <a:endParaRPr lang="en-US" dirty="0"/>
          </a:p>
          <a:p>
            <a:pPr lvl="2"/>
            <a:r>
              <a:rPr lang="en-US" dirty="0"/>
              <a:t>response: e.g. "Top 1: cat Top 2: </a:t>
            </a:r>
            <a:r>
              <a:rPr lang="en-US" dirty="0" smtClean="0"/>
              <a:t>dog”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98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68393" y="2104697"/>
            <a:ext cx="6392997" cy="15981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CN" sz="9000" dirty="0" smtClean="0"/>
              <a:t>Thank You!</a:t>
            </a:r>
            <a:endParaRPr kumimoji="1" lang="zh-CN" altLang="en-US" sz="9000" dirty="0"/>
          </a:p>
        </p:txBody>
      </p:sp>
    </p:spTree>
    <p:extLst>
      <p:ext uri="{BB962C8B-B14F-4D97-AF65-F5344CB8AC3E}">
        <p14:creationId xmlns:p14="http://schemas.microsoft.com/office/powerpoint/2010/main" val="3916728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7D09A1"/>
                </a:solidFill>
              </a:rPr>
              <a:t>Outline</a:t>
            </a:r>
            <a:endParaRPr kumimoji="1" lang="zh-CN" altLang="en-US" dirty="0">
              <a:solidFill>
                <a:srgbClr val="7D09A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dirty="0" smtClean="0"/>
              <a:t>Problem and Data Set </a:t>
            </a:r>
          </a:p>
          <a:p>
            <a:r>
              <a:rPr kumimoji="1" lang="en-US" altLang="zh-CN" sz="3600" dirty="0" smtClean="0"/>
              <a:t>CNN Model Building</a:t>
            </a:r>
          </a:p>
          <a:p>
            <a:r>
              <a:rPr kumimoji="1" lang="en-US" altLang="zh-CN" sz="3600" dirty="0" smtClean="0"/>
              <a:t>Hyper-Parameter Tuning</a:t>
            </a:r>
          </a:p>
          <a:p>
            <a:r>
              <a:rPr kumimoji="1" lang="en-US" altLang="zh-CN" sz="3600" dirty="0"/>
              <a:t>Plot &amp; Interpretation</a:t>
            </a:r>
          </a:p>
          <a:p>
            <a:r>
              <a:rPr kumimoji="1" lang="en-US" altLang="zh-CN" sz="3600" dirty="0" smtClean="0"/>
              <a:t>Model Comments</a:t>
            </a:r>
          </a:p>
          <a:p>
            <a:r>
              <a:rPr lang="en-US" altLang="zh-CN" sz="3600" dirty="0" smtClean="0"/>
              <a:t>API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45763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7D09A1"/>
                </a:solidFill>
              </a:rPr>
              <a:t>Problem and Data Set 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61159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Problem: Multinomial classification</a:t>
            </a: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Using CNN to classify </a:t>
            </a:r>
            <a:r>
              <a:rPr lang="en-US" dirty="0" smtClean="0"/>
              <a:t>images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Data Set: CIFAR10</a:t>
            </a:r>
          </a:p>
          <a:p>
            <a:pPr lvl="1"/>
            <a:r>
              <a:rPr lang="en-US" dirty="0" smtClean="0"/>
              <a:t>Training </a:t>
            </a:r>
            <a:r>
              <a:rPr lang="en-US" dirty="0"/>
              <a:t>set: 40,000 (0.8)</a:t>
            </a:r>
          </a:p>
          <a:p>
            <a:pPr lvl="1"/>
            <a:r>
              <a:rPr lang="en-US" dirty="0"/>
              <a:t>Validation set: 10,000 (0.2)</a:t>
            </a:r>
          </a:p>
          <a:p>
            <a:pPr lvl="1"/>
            <a:r>
              <a:rPr lang="en-US" dirty="0"/>
              <a:t>Test set: </a:t>
            </a:r>
            <a:r>
              <a:rPr lang="en-US" dirty="0" smtClean="0"/>
              <a:t>10,000</a:t>
            </a:r>
          </a:p>
          <a:p>
            <a:pPr lvl="1"/>
            <a:r>
              <a:rPr lang="en-US" altLang="zh-CN" dirty="0"/>
              <a:t>Image vector shape: (d, height=32, width=32, </a:t>
            </a:r>
            <a:r>
              <a:rPr lang="en-US" altLang="zh-CN" dirty="0" err="1"/>
              <a:t>rbg</a:t>
            </a:r>
            <a:r>
              <a:rPr lang="en-US" altLang="zh-CN" dirty="0"/>
              <a:t>=3</a:t>
            </a:r>
            <a:r>
              <a:rPr lang="en-US" altLang="zh-CN" dirty="0" smtClean="0"/>
              <a:t>)</a:t>
            </a:r>
            <a:endParaRPr lang="en-US" dirty="0"/>
          </a:p>
          <a:p>
            <a:pPr lvl="1"/>
            <a:r>
              <a:rPr lang="en-US" dirty="0"/>
              <a:t>Output Labels: 10 classes ['airplane','automobile','bird','cat','deer','dog','frog','horse','ship','truck']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875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7D09A1"/>
                </a:solidFill>
              </a:rPr>
              <a:t>CNN Model </a:t>
            </a:r>
            <a:r>
              <a:rPr kumimoji="1" lang="en-US" altLang="zh-CN" dirty="0" smtClean="0">
                <a:solidFill>
                  <a:srgbClr val="7D09A1"/>
                </a:solidFill>
              </a:rPr>
              <a:t>Building</a:t>
            </a:r>
            <a:endParaRPr lang="en-US" dirty="0">
              <a:solidFill>
                <a:srgbClr val="7D09A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713506" y="1569580"/>
            <a:ext cx="5122958" cy="432200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Model 1: LeNet5</a:t>
            </a:r>
            <a:r>
              <a:rPr lang="en-US" baseline="30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[1]</a:t>
            </a:r>
          </a:p>
          <a:p>
            <a:pPr lvl="1">
              <a:buFontTx/>
              <a:buChar char="-"/>
            </a:pPr>
            <a:r>
              <a:rPr lang="en-US" dirty="0" smtClean="0"/>
              <a:t>3 Conv2D layers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buFontTx/>
              <a:buChar char="-"/>
            </a:pPr>
            <a:r>
              <a:rPr lang="en-US" b="1" dirty="0" smtClean="0"/>
              <a:t>Score=0.77</a:t>
            </a:r>
            <a:endParaRPr lang="en-US" b="1" dirty="0"/>
          </a:p>
          <a:p>
            <a:pPr lvl="1">
              <a:buFontTx/>
              <a:buChar char="-"/>
            </a:pPr>
            <a:r>
              <a:rPr lang="en-US" altLang="zh-CN" dirty="0"/>
              <a:t>Optimizer: </a:t>
            </a:r>
          </a:p>
          <a:p>
            <a:pPr marL="914400" lvl="2" indent="0">
              <a:buNone/>
            </a:pPr>
            <a:r>
              <a:rPr lang="en-US" altLang="zh-CN" dirty="0" err="1"/>
              <a:t>adam</a:t>
            </a:r>
            <a:r>
              <a:rPr lang="en-US" altLang="zh-CN" dirty="0"/>
              <a:t> (</a:t>
            </a:r>
            <a:r>
              <a:rPr lang="en-US" altLang="zh-CN" dirty="0" err="1"/>
              <a:t>lr</a:t>
            </a:r>
            <a:r>
              <a:rPr lang="en-US" altLang="zh-CN" dirty="0"/>
              <a:t>=0.001)</a:t>
            </a:r>
          </a:p>
          <a:p>
            <a:pPr lvl="1">
              <a:buFontTx/>
              <a:buChar char="-"/>
            </a:pPr>
            <a:r>
              <a:rPr lang="en-US" altLang="zh-CN" dirty="0"/>
              <a:t>Metrics: </a:t>
            </a:r>
          </a:p>
          <a:p>
            <a:pPr marL="914400" lvl="2" indent="0">
              <a:buNone/>
            </a:pPr>
            <a:r>
              <a:rPr lang="en-US" altLang="zh-CN" dirty="0"/>
              <a:t>accuracy</a:t>
            </a:r>
          </a:p>
          <a:p>
            <a:pPr lvl="1">
              <a:buFontTx/>
              <a:buChar char="-"/>
            </a:pPr>
            <a:r>
              <a:rPr lang="en-US" dirty="0" smtClean="0"/>
              <a:t>Loss</a:t>
            </a:r>
            <a:r>
              <a:rPr lang="en-US" dirty="0"/>
              <a:t>: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err="1" smtClean="0"/>
              <a:t>categorical_crossentropy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402696" y="1565022"/>
            <a:ext cx="4309564" cy="4322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 smtClean="0"/>
              <a:t>Model 2: Stacked</a:t>
            </a:r>
            <a:r>
              <a:rPr lang="en-US" baseline="30000" dirty="0" smtClean="0"/>
              <a:t>[2]</a:t>
            </a:r>
          </a:p>
          <a:p>
            <a:pPr lvl="1">
              <a:buFontTx/>
              <a:buChar char="-"/>
            </a:pPr>
            <a:r>
              <a:rPr lang="en-US" dirty="0" smtClean="0"/>
              <a:t>4 Conv2D layers</a:t>
            </a:r>
          </a:p>
          <a:p>
            <a:pPr lvl="1">
              <a:buFontTx/>
              <a:buChar char="-"/>
            </a:pPr>
            <a:r>
              <a:rPr lang="en-US" b="1" dirty="0" smtClean="0"/>
              <a:t>Score=0.78</a:t>
            </a:r>
          </a:p>
          <a:p>
            <a:pPr lvl="1"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Data Augment</a:t>
            </a:r>
          </a:p>
          <a:p>
            <a:pPr lvl="1">
              <a:buFontTx/>
              <a:buChar char="-"/>
            </a:pPr>
            <a:r>
              <a:rPr lang="en-US" b="1" dirty="0" smtClean="0"/>
              <a:t>Score=0.84</a:t>
            </a:r>
            <a:endParaRPr lang="en-US" b="1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927555" y="5748540"/>
            <a:ext cx="9937105" cy="713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000" dirty="0" smtClean="0"/>
              <a:t>[1]</a:t>
            </a:r>
            <a:r>
              <a:rPr lang="en-US" sz="1000" dirty="0"/>
              <a:t>. Y. </a:t>
            </a:r>
            <a:r>
              <a:rPr lang="en-US" sz="1000" dirty="0" err="1"/>
              <a:t>LeCun</a:t>
            </a:r>
            <a:r>
              <a:rPr lang="en-US" sz="1000" dirty="0"/>
              <a:t>, L. </a:t>
            </a:r>
            <a:r>
              <a:rPr lang="en-US" sz="1000" dirty="0" err="1"/>
              <a:t>Bottou</a:t>
            </a:r>
            <a:r>
              <a:rPr lang="en-US" sz="1000" dirty="0"/>
              <a:t>, Y. </a:t>
            </a:r>
            <a:r>
              <a:rPr lang="en-US" sz="1000" dirty="0" err="1"/>
              <a:t>Bengio</a:t>
            </a:r>
            <a:r>
              <a:rPr lang="en-US" sz="1000" dirty="0"/>
              <a:t>, P. </a:t>
            </a:r>
            <a:r>
              <a:rPr lang="en-US" sz="1000" dirty="0" err="1"/>
              <a:t>Haffner</a:t>
            </a:r>
            <a:r>
              <a:rPr lang="en-US" sz="1000" dirty="0"/>
              <a:t>, et al. Gradient-based learning applied to document recognition. Proceedings of the IEEE, 86(11):2278–2324, 1998</a:t>
            </a:r>
            <a:r>
              <a:rPr lang="en-US" sz="1000" dirty="0" smtClean="0"/>
              <a:t>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000" dirty="0"/>
              <a:t>[2]. </a:t>
            </a:r>
            <a:r>
              <a:rPr lang="en-US" sz="1000" dirty="0" err="1"/>
              <a:t>Keras</a:t>
            </a:r>
            <a:r>
              <a:rPr lang="en-US" sz="1000" dirty="0"/>
              <a:t>.  Train a simple deep </a:t>
            </a:r>
            <a:r>
              <a:rPr lang="en-US" sz="1000" dirty="0" err="1"/>
              <a:t>cnn</a:t>
            </a:r>
            <a:r>
              <a:rPr lang="en-US" sz="1000" dirty="0"/>
              <a:t> on the cifar10 small images dataset, </a:t>
            </a:r>
            <a:r>
              <a:rPr lang="en-US" sz="1000" dirty="0" smtClean="0"/>
              <a:t>Online, 2019</a:t>
            </a:r>
            <a:endParaRPr lang="en-US" sz="1000" dirty="0"/>
          </a:p>
        </p:txBody>
      </p:sp>
      <p:pic>
        <p:nvPicPr>
          <p:cNvPr id="14" name="图片 13" descr="cnn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645" y="1333500"/>
            <a:ext cx="1202139" cy="4394200"/>
          </a:xfrm>
          <a:prstGeom prst="rect">
            <a:avLst/>
          </a:prstGeom>
        </p:spPr>
      </p:pic>
      <p:pic>
        <p:nvPicPr>
          <p:cNvPr id="15" name="图片 14" descr="cnn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122" y="1206503"/>
            <a:ext cx="1262811" cy="454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138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>
                <a:solidFill>
                  <a:srgbClr val="7D09A1"/>
                </a:solidFill>
              </a:rPr>
              <a:t>Pre-trained Models</a:t>
            </a:r>
            <a:endParaRPr kumimoji="1" lang="zh-CN" altLang="en-US" dirty="0">
              <a:solidFill>
                <a:srgbClr val="7D09A1"/>
              </a:solidFill>
            </a:endParaRPr>
          </a:p>
        </p:txBody>
      </p:sp>
      <p:sp>
        <p:nvSpPr>
          <p:cNvPr id="4" name="Subtitle 2"/>
          <p:cNvSpPr txBox="1">
            <a:spLocks noGrp="1"/>
          </p:cNvSpPr>
          <p:nvPr>
            <p:ph idx="1"/>
          </p:nvPr>
        </p:nvSpPr>
        <p:spPr>
          <a:xfrm>
            <a:off x="927100" y="5334000"/>
            <a:ext cx="9512300" cy="1249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200"/>
              </a:lnSpc>
              <a:spcBef>
                <a:spcPts val="600"/>
              </a:spcBef>
              <a:buNone/>
            </a:pPr>
            <a:r>
              <a:rPr lang="en-US" sz="1000" dirty="0" smtClean="0"/>
              <a:t>[5]</a:t>
            </a:r>
            <a:r>
              <a:rPr lang="en-US" sz="1000" dirty="0"/>
              <a:t>. K.  He,  X.  Zhang,  S.  </a:t>
            </a:r>
            <a:r>
              <a:rPr lang="en-US" sz="1000" dirty="0" err="1"/>
              <a:t>Ren</a:t>
            </a:r>
            <a:r>
              <a:rPr lang="en-US" sz="1000" dirty="0"/>
              <a:t>,  and  J.  Sun.   Deep  residual  learning  for  image  recognition.   </a:t>
            </a:r>
            <a:r>
              <a:rPr lang="en-US" sz="1000" dirty="0" smtClean="0"/>
              <a:t>In Proceedings </a:t>
            </a:r>
            <a:r>
              <a:rPr lang="en-US" sz="1000" dirty="0"/>
              <a:t>of the IEEE conference on computer vision and pattern recognition, pages 770–778, </a:t>
            </a:r>
            <a:r>
              <a:rPr lang="en-US" sz="1000" dirty="0" smtClean="0"/>
              <a:t>2016.</a:t>
            </a:r>
          </a:p>
          <a:p>
            <a:pPr marL="0" indent="0">
              <a:lnSpc>
                <a:spcPts val="1200"/>
              </a:lnSpc>
              <a:spcBef>
                <a:spcPts val="600"/>
              </a:spcBef>
              <a:buNone/>
            </a:pPr>
            <a:r>
              <a:rPr lang="en-US" sz="1000" dirty="0" smtClean="0"/>
              <a:t>[6]</a:t>
            </a:r>
            <a:r>
              <a:rPr lang="en-US" sz="1000" dirty="0"/>
              <a:t>. A. </a:t>
            </a:r>
            <a:r>
              <a:rPr lang="en-US" sz="1000" dirty="0" err="1"/>
              <a:t>Dabydeen</a:t>
            </a:r>
            <a:r>
              <a:rPr lang="en-US" sz="1000" dirty="0"/>
              <a:t>.  Transfer learning using resnet50 and cifar-10, 2019</a:t>
            </a:r>
            <a:r>
              <a:rPr lang="en-US" sz="1000" dirty="0" smtClean="0"/>
              <a:t>.</a:t>
            </a:r>
            <a:r>
              <a:rPr lang="en-US" altLang="zh-CN" sz="1000" dirty="0"/>
              <a:t> </a:t>
            </a:r>
            <a:endParaRPr lang="en-US" altLang="zh-CN" sz="1000" dirty="0" smtClean="0"/>
          </a:p>
          <a:p>
            <a:pPr marL="0" indent="0">
              <a:lnSpc>
                <a:spcPts val="1200"/>
              </a:lnSpc>
              <a:spcBef>
                <a:spcPts val="600"/>
              </a:spcBef>
              <a:buNone/>
            </a:pPr>
            <a:r>
              <a:rPr lang="en-US" altLang="zh-CN" sz="1000" dirty="0" smtClean="0"/>
              <a:t>[7]</a:t>
            </a:r>
            <a:r>
              <a:rPr lang="en-US" altLang="zh-CN" sz="1000" dirty="0"/>
              <a:t>. D. </a:t>
            </a:r>
            <a:r>
              <a:rPr lang="en-US" altLang="zh-CN" sz="1000" dirty="0" err="1"/>
              <a:t>Sarkar</a:t>
            </a:r>
            <a:r>
              <a:rPr lang="en-US" altLang="zh-CN" sz="1000" dirty="0"/>
              <a:t>. A comprehensive hands-on guide to transfer learning with real-world </a:t>
            </a:r>
            <a:r>
              <a:rPr lang="en-US" altLang="zh-CN" sz="1000" dirty="0" err="1"/>
              <a:t>applicationsin</a:t>
            </a:r>
            <a:r>
              <a:rPr lang="en-US" altLang="zh-CN" sz="1000" dirty="0"/>
              <a:t> deep learning, 2018.</a:t>
            </a:r>
          </a:p>
          <a:p>
            <a:pPr marL="0" indent="0">
              <a:lnSpc>
                <a:spcPts val="1200"/>
              </a:lnSpc>
              <a:spcBef>
                <a:spcPts val="600"/>
              </a:spcBef>
              <a:buNone/>
            </a:pPr>
            <a:endParaRPr lang="en-US" sz="1000" dirty="0" smtClean="0"/>
          </a:p>
        </p:txBody>
      </p:sp>
      <p:pic>
        <p:nvPicPr>
          <p:cNvPr id="6" name="图片 5" descr="scratch_resnet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134" y="1384300"/>
            <a:ext cx="3540308" cy="3886200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698500" y="1435100"/>
            <a:ext cx="10655300" cy="391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Train CIFAR10 on </a:t>
            </a:r>
            <a:r>
              <a:rPr lang="en-US" altLang="zh-CN" dirty="0" smtClean="0"/>
              <a:t>ResNet50</a:t>
            </a:r>
            <a:r>
              <a:rPr lang="en-US" altLang="zh-CN" baseline="30000" dirty="0" smtClean="0"/>
              <a:t>[5][6]</a:t>
            </a:r>
            <a:r>
              <a:rPr lang="en-US" altLang="zh-CN" dirty="0" smtClean="0"/>
              <a:t> </a:t>
            </a:r>
            <a:r>
              <a:rPr lang="en-US" altLang="zh-CN" dirty="0"/>
              <a:t>from Scratch</a:t>
            </a:r>
          </a:p>
          <a:p>
            <a:pPr lvl="1"/>
            <a:r>
              <a:rPr lang="en-US" altLang="zh-CN" dirty="0"/>
              <a:t>5 epochs</a:t>
            </a:r>
          </a:p>
          <a:p>
            <a:pPr lvl="2"/>
            <a:r>
              <a:rPr lang="en-US" altLang="zh-CN" dirty="0" err="1"/>
              <a:t>train_acc</a:t>
            </a:r>
            <a:r>
              <a:rPr lang="en-US" altLang="zh-CN" dirty="0"/>
              <a:t>=</a:t>
            </a:r>
            <a:r>
              <a:rPr lang="en-US" altLang="zh-CN" dirty="0" smtClean="0"/>
              <a:t>0.869</a:t>
            </a:r>
            <a:endParaRPr lang="en-US" altLang="zh-CN" dirty="0"/>
          </a:p>
          <a:p>
            <a:pPr lvl="2"/>
            <a:r>
              <a:rPr lang="en-US" altLang="zh-CN" dirty="0" err="1" smtClean="0"/>
              <a:t>val_acc</a:t>
            </a:r>
            <a:r>
              <a:rPr lang="en-US" altLang="zh-CN" dirty="0"/>
              <a:t>=0.928</a:t>
            </a:r>
          </a:p>
          <a:p>
            <a:pPr lvl="2"/>
            <a:r>
              <a:rPr lang="en-US" altLang="zh-CN" dirty="0" err="1"/>
              <a:t>test_acc</a:t>
            </a:r>
            <a:r>
              <a:rPr lang="en-US" altLang="zh-CN" dirty="0"/>
              <a:t> (</a:t>
            </a:r>
            <a:r>
              <a:rPr lang="en-US" altLang="zh-CN" b="1" dirty="0"/>
              <a:t>score</a:t>
            </a:r>
            <a:r>
              <a:rPr lang="en-US" altLang="zh-CN" dirty="0"/>
              <a:t>)= </a:t>
            </a:r>
            <a:r>
              <a:rPr lang="en-US" altLang="zh-CN" b="1" dirty="0"/>
              <a:t>0.933</a:t>
            </a:r>
          </a:p>
          <a:p>
            <a:pPr lvl="1"/>
            <a:r>
              <a:rPr lang="en-US" altLang="zh-CN" dirty="0"/>
              <a:t>25 </a:t>
            </a:r>
            <a:r>
              <a:rPr lang="en-US" altLang="zh-CN" dirty="0" err="1"/>
              <a:t>mins</a:t>
            </a:r>
            <a:r>
              <a:rPr lang="en-US" altLang="zh-CN" dirty="0"/>
              <a:t> per epoch (one GPU on </a:t>
            </a:r>
            <a:r>
              <a:rPr lang="en-US" altLang="zh-CN" dirty="0" err="1"/>
              <a:t>Colab</a:t>
            </a:r>
            <a:r>
              <a:rPr lang="en-US" altLang="zh-CN" dirty="0"/>
              <a:t>)</a:t>
            </a:r>
          </a:p>
          <a:p>
            <a:r>
              <a:rPr lang="en-US" dirty="0" smtClean="0"/>
              <a:t>Transfer Learning on VGG16</a:t>
            </a:r>
            <a:r>
              <a:rPr lang="en-US" baseline="30000" dirty="0" smtClean="0"/>
              <a:t>[7]</a:t>
            </a:r>
          </a:p>
          <a:p>
            <a:pPr lvl="1"/>
            <a:r>
              <a:rPr lang="en-US" dirty="0" smtClean="0"/>
              <a:t>10 epochs</a:t>
            </a:r>
          </a:p>
          <a:p>
            <a:pPr lvl="2"/>
            <a:r>
              <a:rPr lang="en-US" dirty="0" err="1" smtClean="0"/>
              <a:t>Train_acc</a:t>
            </a:r>
            <a:r>
              <a:rPr lang="en-US" dirty="0" smtClean="0"/>
              <a:t>=0.87, </a:t>
            </a:r>
            <a:r>
              <a:rPr lang="en-US" dirty="0" err="1" smtClean="0"/>
              <a:t>val_acc</a:t>
            </a:r>
            <a:r>
              <a:rPr lang="en-US" dirty="0" smtClean="0"/>
              <a:t>=0.8, score=0.55</a:t>
            </a:r>
          </a:p>
          <a:p>
            <a:pPr lvl="1"/>
            <a:r>
              <a:rPr lang="en-US" dirty="0" smtClean="0"/>
              <a:t>Data augmentation</a:t>
            </a:r>
          </a:p>
        </p:txBody>
      </p:sp>
    </p:spTree>
    <p:extLst>
      <p:ext uri="{BB962C8B-B14F-4D97-AF65-F5344CB8AC3E}">
        <p14:creationId xmlns:p14="http://schemas.microsoft.com/office/powerpoint/2010/main" val="1293448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7D09A1"/>
                </a:solidFill>
              </a:rPr>
              <a:t>Hyper-Parameter Tuning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540245"/>
            <a:ext cx="10515600" cy="4351338"/>
          </a:xfrm>
        </p:spPr>
        <p:txBody>
          <a:bodyPr/>
          <a:lstStyle/>
          <a:p>
            <a:r>
              <a:rPr lang="en-US" dirty="0" smtClean="0"/>
              <a:t>Grid search</a:t>
            </a:r>
            <a:endParaRPr lang="en-US" dirty="0"/>
          </a:p>
          <a:p>
            <a:pPr lvl="1"/>
            <a:r>
              <a:rPr lang="en-US" dirty="0" smtClean="0"/>
              <a:t>Epoch</a:t>
            </a:r>
            <a:r>
              <a:rPr lang="en-US" dirty="0"/>
              <a:t>: </a:t>
            </a:r>
            <a:endParaRPr lang="en-US" dirty="0" smtClean="0"/>
          </a:p>
          <a:p>
            <a:pPr lvl="2"/>
            <a:r>
              <a:rPr lang="en-US" dirty="0" smtClean="0"/>
              <a:t>(</a:t>
            </a:r>
            <a:r>
              <a:rPr lang="en-US" dirty="0"/>
              <a:t>5, 32, 64)</a:t>
            </a:r>
            <a:r>
              <a:rPr lang="en-US" dirty="0" smtClean="0"/>
              <a:t>,</a:t>
            </a:r>
          </a:p>
          <a:p>
            <a:pPr lvl="2"/>
            <a:r>
              <a:rPr lang="en-US" dirty="0" smtClean="0"/>
              <a:t>key factor, 32 chosen</a:t>
            </a:r>
            <a:endParaRPr lang="en-US" dirty="0"/>
          </a:p>
          <a:p>
            <a:pPr lvl="1"/>
            <a:r>
              <a:rPr lang="en-US" dirty="0" smtClean="0"/>
              <a:t>Dropout </a:t>
            </a:r>
            <a:r>
              <a:rPr lang="en-US" dirty="0"/>
              <a:t>rate: </a:t>
            </a:r>
            <a:endParaRPr lang="en-US" dirty="0" smtClean="0"/>
          </a:p>
          <a:p>
            <a:pPr lvl="2"/>
            <a:r>
              <a:rPr lang="en-US" dirty="0" smtClean="0"/>
              <a:t>(</a:t>
            </a:r>
            <a:r>
              <a:rPr lang="en-US" dirty="0"/>
              <a:t>0, 0.25, 0.5, 0.75</a:t>
            </a:r>
            <a:r>
              <a:rPr lang="en-US" dirty="0" smtClean="0"/>
              <a:t>)</a:t>
            </a:r>
            <a:endParaRPr lang="en-US" dirty="0"/>
          </a:p>
          <a:p>
            <a:pPr lvl="2"/>
            <a:r>
              <a:rPr lang="en-US" dirty="0" smtClean="0"/>
              <a:t>key factor, 0.25 the </a:t>
            </a:r>
            <a:r>
              <a:rPr lang="en-US" dirty="0"/>
              <a:t>optimal</a:t>
            </a:r>
          </a:p>
          <a:p>
            <a:pPr lvl="1"/>
            <a:r>
              <a:rPr lang="en-US" dirty="0" smtClean="0"/>
              <a:t>Number </a:t>
            </a:r>
            <a:r>
              <a:rPr lang="en-US" dirty="0"/>
              <a:t>of </a:t>
            </a:r>
            <a:r>
              <a:rPr lang="en-US" dirty="0" smtClean="0"/>
              <a:t>filters: </a:t>
            </a:r>
          </a:p>
          <a:p>
            <a:pPr lvl="2"/>
            <a:r>
              <a:rPr lang="en-US" dirty="0" smtClean="0"/>
              <a:t>(</a:t>
            </a:r>
            <a:r>
              <a:rPr lang="en-US" dirty="0"/>
              <a:t>32, 64)</a:t>
            </a:r>
          </a:p>
          <a:p>
            <a:pPr lvl="1"/>
            <a:r>
              <a:rPr lang="en-US" dirty="0" smtClean="0"/>
              <a:t>Sta</a:t>
            </a:r>
            <a:r>
              <a:rPr lang="en-US" altLang="zh-CN" dirty="0" smtClean="0"/>
              <a:t>c</a:t>
            </a:r>
            <a:r>
              <a:rPr lang="en-US" dirty="0" smtClean="0"/>
              <a:t>ked </a:t>
            </a:r>
            <a:r>
              <a:rPr lang="en-US" dirty="0"/>
              <a:t>or </a:t>
            </a:r>
            <a:r>
              <a:rPr lang="en-US" dirty="0" smtClean="0"/>
              <a:t>not</a:t>
            </a:r>
          </a:p>
          <a:p>
            <a:r>
              <a:rPr lang="en-US" sz="2400" dirty="0" smtClean="0"/>
              <a:t>Best: 32, 0.25, (32,64,64)</a:t>
            </a:r>
            <a:endParaRPr lang="en-US" sz="2400" dirty="0"/>
          </a:p>
        </p:txBody>
      </p:sp>
      <p:pic>
        <p:nvPicPr>
          <p:cNvPr id="4" name="图片 3" descr="tune_rslt_tab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488" y="1343657"/>
            <a:ext cx="5219700" cy="3454400"/>
          </a:xfrm>
          <a:prstGeom prst="rect">
            <a:avLst/>
          </a:prstGeom>
        </p:spPr>
      </p:pic>
      <p:grpSp>
        <p:nvGrpSpPr>
          <p:cNvPr id="9" name="组 8"/>
          <p:cNvGrpSpPr/>
          <p:nvPr/>
        </p:nvGrpSpPr>
        <p:grpSpPr>
          <a:xfrm>
            <a:off x="5122959" y="2307767"/>
            <a:ext cx="5486400" cy="3657600"/>
            <a:chOff x="5122959" y="2280650"/>
            <a:chExt cx="5486400" cy="3657600"/>
          </a:xfrm>
        </p:grpSpPr>
        <p:pic>
          <p:nvPicPr>
            <p:cNvPr id="5" name="图片 4" descr="HyperParTune.pdf"/>
            <p:cNvPicPr>
              <a:picLocks noChangeAspect="1"/>
            </p:cNvPicPr>
            <p:nvPr/>
          </p:nvPicPr>
          <p:blipFill>
            <a:blip r:embed="rId4">
              <a:alphaModFix amt="8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2959" y="2280650"/>
              <a:ext cx="5486400" cy="3657600"/>
            </a:xfrm>
            <a:prstGeom prst="rect">
              <a:avLst/>
            </a:prstGeom>
          </p:spPr>
        </p:pic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6335914" y="2796710"/>
              <a:ext cx="287999" cy="269812"/>
            </a:xfrm>
            <a:prstGeom prst="ellipse">
              <a:avLst/>
            </a:prstGeom>
            <a:noFill/>
            <a:ln w="28575" cmpd="sng">
              <a:solidFill>
                <a:srgbClr val="7D09A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/>
            <p:cNvSpPr>
              <a:spLocks noChangeAspect="1"/>
            </p:cNvSpPr>
            <p:nvPr/>
          </p:nvSpPr>
          <p:spPr>
            <a:xfrm>
              <a:off x="8257805" y="2706539"/>
              <a:ext cx="287999" cy="269812"/>
            </a:xfrm>
            <a:prstGeom prst="ellipse">
              <a:avLst/>
            </a:prstGeom>
            <a:noFill/>
            <a:ln w="28575" cmpd="sng">
              <a:solidFill>
                <a:srgbClr val="7D09A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9723052" y="2759055"/>
              <a:ext cx="287999" cy="269812"/>
            </a:xfrm>
            <a:prstGeom prst="ellipse">
              <a:avLst/>
            </a:prstGeom>
            <a:noFill/>
            <a:ln w="28575" cmpd="sng">
              <a:solidFill>
                <a:srgbClr val="7D09A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35530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7D09A1"/>
                </a:solidFill>
              </a:rPr>
              <a:t>Training &amp; Validation Accuracy/Loss</a:t>
            </a:r>
            <a:endParaRPr kumimoji="1" lang="zh-CN" altLang="en-US" dirty="0">
              <a:solidFill>
                <a:srgbClr val="7D09A1"/>
              </a:solidFill>
            </a:endParaRPr>
          </a:p>
        </p:txBody>
      </p:sp>
      <p:pic>
        <p:nvPicPr>
          <p:cNvPr id="4" name="内容占位符 3" descr="Acc_Loss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20" b="8620"/>
          <a:stretch>
            <a:fillRect/>
          </a:stretch>
        </p:blipFill>
        <p:spPr>
          <a:xfrm>
            <a:off x="210320" y="1568783"/>
            <a:ext cx="10515600" cy="4351338"/>
          </a:xfrm>
        </p:spPr>
      </p:pic>
    </p:spTree>
    <p:extLst>
      <p:ext uri="{BB962C8B-B14F-4D97-AF65-F5344CB8AC3E}">
        <p14:creationId xmlns:p14="http://schemas.microsoft.com/office/powerpoint/2010/main" val="4272780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Confusion_Matrix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568" r="-30568"/>
          <a:stretch>
            <a:fillRect/>
          </a:stretch>
        </p:blipFill>
        <p:spPr>
          <a:xfrm>
            <a:off x="-1826571" y="1337512"/>
            <a:ext cx="11087853" cy="458735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7D09A1"/>
                </a:solidFill>
              </a:rPr>
              <a:t>Plot: Confusion Matrix &amp; F1 Score</a:t>
            </a:r>
            <a:endParaRPr kumimoji="1" lang="en-US" altLang="zh-CN" dirty="0">
              <a:solidFill>
                <a:srgbClr val="7D09A1"/>
              </a:solidFill>
            </a:endParaRPr>
          </a:p>
        </p:txBody>
      </p:sp>
      <p:pic>
        <p:nvPicPr>
          <p:cNvPr id="9" name="图片 8" descr="F1Score_EachClass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120" y="1453049"/>
            <a:ext cx="5486400" cy="442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045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7D09A1"/>
                </a:solidFill>
              </a:rPr>
              <a:t>Plot: ROC &amp; Scores for each class</a:t>
            </a:r>
            <a:endParaRPr kumimoji="1" lang="zh-CN" altLang="en-US" dirty="0">
              <a:solidFill>
                <a:srgbClr val="7D09A1"/>
              </a:solidFill>
            </a:endParaRPr>
          </a:p>
        </p:txBody>
      </p:sp>
      <p:pic>
        <p:nvPicPr>
          <p:cNvPr id="4" name="内容占位符 3" descr="Score_Reprort_eachClass.png"/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449" r="-22449"/>
          <a:stretch>
            <a:fillRect/>
          </a:stretch>
        </p:blipFill>
        <p:spPr>
          <a:xfrm>
            <a:off x="4181371" y="2696826"/>
            <a:ext cx="7443788" cy="3466609"/>
          </a:xfrm>
          <a:ln w="12700" cmpd="sng">
            <a:solidFill>
              <a:schemeClr val="tx1"/>
            </a:solidFill>
          </a:ln>
        </p:spPr>
      </p:pic>
      <p:pic>
        <p:nvPicPr>
          <p:cNvPr id="3" name="图片 2" descr="ROC.png"/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1317625"/>
            <a:ext cx="6681592" cy="417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523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3014</TotalTime>
  <Words>733</Words>
  <Application>Microsoft Macintosh PowerPoint</Application>
  <PresentationFormat>自定义</PresentationFormat>
  <Paragraphs>102</Paragraphs>
  <Slides>12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Theme</vt:lpstr>
      <vt:lpstr>CNN Model &amp; API to Classify CIFAR10 Images</vt:lpstr>
      <vt:lpstr>Outline</vt:lpstr>
      <vt:lpstr>Problem and Data Set </vt:lpstr>
      <vt:lpstr>CNN Model Building</vt:lpstr>
      <vt:lpstr>Pre-trained Models</vt:lpstr>
      <vt:lpstr>Hyper-Parameter Tuning</vt:lpstr>
      <vt:lpstr>Training &amp; Validation Accuracy/Loss</vt:lpstr>
      <vt:lpstr>Plot: Confusion Matrix &amp; F1 Score</vt:lpstr>
      <vt:lpstr>Plot: ROC &amp; Scores for each class</vt:lpstr>
      <vt:lpstr>Comments</vt:lpstr>
      <vt:lpstr>API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&lt;Name of Project&gt;</dc:title>
  <dc:creator>Jay Janarthanan</dc:creator>
  <cp:lastModifiedBy>hong pan</cp:lastModifiedBy>
  <cp:revision>129</cp:revision>
  <dcterms:created xsi:type="dcterms:W3CDTF">2016-10-16T03:02:52Z</dcterms:created>
  <dcterms:modified xsi:type="dcterms:W3CDTF">2019-08-17T05:41:26Z</dcterms:modified>
</cp:coreProperties>
</file>