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3" r:id="rId4"/>
    <p:sldId id="258" r:id="rId5"/>
    <p:sldId id="271" r:id="rId6"/>
    <p:sldId id="260" r:id="rId7"/>
    <p:sldId id="269" r:id="rId8"/>
    <p:sldId id="261" r:id="rId9"/>
    <p:sldId id="270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462" autoAdjust="0"/>
  </p:normalViewPr>
  <p:slideViewPr>
    <p:cSldViewPr snapToGrid="0">
      <p:cViewPr>
        <p:scale>
          <a:sx n="100" d="100"/>
          <a:sy n="100" d="100"/>
        </p:scale>
        <p:origin x="-74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CNN Model &amp; API to Classify CIFAR10 Images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D09A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Comments</a:t>
            </a:r>
            <a:endParaRPr lang="en-US" dirty="0">
              <a:solidFill>
                <a:srgbClr val="7D09A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40246"/>
            <a:ext cx="10515600" cy="3933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Moderate good accuracy</a:t>
            </a:r>
          </a:p>
          <a:p>
            <a:pPr lvl="1"/>
            <a:r>
              <a:rPr lang="en-US" dirty="0"/>
              <a:t>Possible reason: Only 3 Conv2D </a:t>
            </a:r>
            <a:r>
              <a:rPr lang="en-US" dirty="0" smtClean="0"/>
              <a:t>layers</a:t>
            </a:r>
          </a:p>
          <a:p>
            <a:pPr lvl="1"/>
            <a:r>
              <a:rPr lang="en-US" altLang="zh-CN" dirty="0"/>
              <a:t>Improvement </a:t>
            </a:r>
            <a:r>
              <a:rPr lang="en-US" altLang="zh-CN" dirty="0" smtClean="0"/>
              <a:t>1: </a:t>
            </a:r>
            <a:r>
              <a:rPr lang="en-US" altLang="zh-CN" dirty="0"/>
              <a:t>Data augment and stacked Conv2D layers</a:t>
            </a:r>
            <a:r>
              <a:rPr lang="en-US" altLang="zh-CN" baseline="30000" dirty="0" smtClean="0"/>
              <a:t>[1]-[4]</a:t>
            </a:r>
            <a:endParaRPr lang="en-US" dirty="0"/>
          </a:p>
          <a:p>
            <a:pPr lvl="1"/>
            <a:r>
              <a:rPr lang="en-US" dirty="0" smtClean="0"/>
              <a:t>Improvement 2: </a:t>
            </a:r>
            <a:r>
              <a:rPr lang="en-US" dirty="0"/>
              <a:t>Transfer Learning </a:t>
            </a:r>
            <a:r>
              <a:rPr lang="en-US" dirty="0" smtClean="0"/>
              <a:t>on pre</a:t>
            </a:r>
            <a:r>
              <a:rPr lang="en-US" dirty="0"/>
              <a:t>-</a:t>
            </a:r>
            <a:r>
              <a:rPr lang="en-US" dirty="0" smtClean="0"/>
              <a:t>trained</a:t>
            </a:r>
            <a:r>
              <a:rPr lang="en-US" baseline="30000" dirty="0" smtClean="0"/>
              <a:t>[5]-[7]</a:t>
            </a:r>
            <a:endParaRPr lang="en-US" baseline="30000" dirty="0"/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scores in classes</a:t>
            </a:r>
          </a:p>
          <a:p>
            <a:pPr lvl="1"/>
            <a:r>
              <a:rPr lang="en-US" dirty="0"/>
              <a:t>Description: </a:t>
            </a:r>
            <a:r>
              <a:rPr lang="en-US" dirty="0" smtClean="0"/>
              <a:t>Automobile </a:t>
            </a:r>
            <a:r>
              <a:rPr lang="en-US" dirty="0"/>
              <a:t>and </a:t>
            </a:r>
            <a:r>
              <a:rPr lang="en-US" dirty="0" smtClean="0"/>
              <a:t>Ship classes have </a:t>
            </a:r>
            <a:r>
              <a:rPr lang="en-US" dirty="0"/>
              <a:t>highest mean accuracy (89%),but </a:t>
            </a:r>
            <a:r>
              <a:rPr lang="en-US" dirty="0" smtClean="0"/>
              <a:t>Cat class is </a:t>
            </a:r>
            <a:r>
              <a:rPr lang="en-US" dirty="0"/>
              <a:t>the lowest at 57%.</a:t>
            </a:r>
          </a:p>
          <a:p>
            <a:pPr lvl="1"/>
            <a:r>
              <a:rPr lang="en-US" dirty="0" smtClean="0"/>
              <a:t>Reason: Background </a:t>
            </a:r>
            <a:r>
              <a:rPr lang="en-US" dirty="0"/>
              <a:t>color helps to do classification, such </a:t>
            </a:r>
            <a:r>
              <a:rPr lang="en-US" dirty="0" smtClean="0"/>
              <a:t>as ship-sea-blue.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0" y="5719470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/>
              <a:t>[3]. D. Lu and Y. Zhang.  A comparison of classifiers on the cifar-10 dataset.  2017.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en-US" altLang="zh-CN" sz="1000" dirty="0"/>
              <a:t>[4]. Y. Wang.  Image classification on cifar-10 dataset, 2018.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D09A1"/>
                </a:solidFill>
              </a:rPr>
              <a:t>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as Rest </a:t>
            </a:r>
            <a:r>
              <a:rPr lang="en-US" dirty="0"/>
              <a:t>API on Azure Machine Learning Service.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ways of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 smtClean="0"/>
              <a:t>Batch </a:t>
            </a:r>
            <a:r>
              <a:rPr lang="en-US" dirty="0"/>
              <a:t>query:</a:t>
            </a:r>
          </a:p>
          <a:p>
            <a:pPr lvl="2"/>
            <a:r>
              <a:rPr lang="en-US" dirty="0"/>
              <a:t>request: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format </a:t>
            </a:r>
            <a:r>
              <a:rPr lang="en-US" dirty="0"/>
              <a:t>{"data": </a:t>
            </a:r>
            <a:r>
              <a:rPr lang="en-US" dirty="0" err="1"/>
              <a:t>image_matrix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response: matrix of </a:t>
            </a:r>
            <a:r>
              <a:rPr lang="en-US" dirty="0" err="1"/>
              <a:t>softmax</a:t>
            </a:r>
            <a:r>
              <a:rPr lang="en-US" dirty="0"/>
              <a:t> probability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online image query:</a:t>
            </a:r>
          </a:p>
          <a:p>
            <a:pPr lvl="2"/>
            <a:r>
              <a:rPr lang="en-US" dirty="0" smtClean="0"/>
              <a:t>request: </a:t>
            </a:r>
            <a:r>
              <a:rPr lang="en-US" dirty="0"/>
              <a:t>post(</a:t>
            </a:r>
            <a:r>
              <a:rPr lang="en-US" dirty="0" err="1"/>
              <a:t>apiUri</a:t>
            </a:r>
            <a:r>
              <a:rPr lang="en-US" dirty="0"/>
              <a:t>, data=</a:t>
            </a:r>
            <a:r>
              <a:rPr lang="en-US" dirty="0" err="1" smtClean="0"/>
              <a:t>imageUrl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response: e.g. "Top 1: cat Top 2: </a:t>
            </a:r>
            <a:r>
              <a:rPr lang="en-US" dirty="0" smtClean="0"/>
              <a:t>dog”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8393" y="2104697"/>
            <a:ext cx="6392997" cy="1598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9000" dirty="0" smtClean="0"/>
              <a:t>Thank You!</a:t>
            </a:r>
            <a:endParaRPr kumimoji="1" lang="zh-CN" altLang="en-US" sz="9000" dirty="0"/>
          </a:p>
        </p:txBody>
      </p:sp>
    </p:spTree>
    <p:extLst>
      <p:ext uri="{BB962C8B-B14F-4D97-AF65-F5344CB8AC3E}">
        <p14:creationId xmlns:p14="http://schemas.microsoft.com/office/powerpoint/2010/main" val="391672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Outline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Problem and Data Set </a:t>
            </a:r>
          </a:p>
          <a:p>
            <a:r>
              <a:rPr kumimoji="1" lang="en-US" altLang="zh-CN" sz="3600" dirty="0" smtClean="0"/>
              <a:t>CNN Model Building</a:t>
            </a:r>
          </a:p>
          <a:p>
            <a:r>
              <a:rPr kumimoji="1" lang="en-US" altLang="zh-CN" sz="3600" dirty="0" smtClean="0"/>
              <a:t>Hyper-Parameter Tuning</a:t>
            </a:r>
          </a:p>
          <a:p>
            <a:r>
              <a:rPr kumimoji="1" lang="en-US" altLang="zh-CN" sz="3600" dirty="0"/>
              <a:t>Plot &amp; Interpretation</a:t>
            </a:r>
          </a:p>
          <a:p>
            <a:r>
              <a:rPr kumimoji="1" lang="en-US" altLang="zh-CN" sz="3600" dirty="0" smtClean="0"/>
              <a:t>Model Comments</a:t>
            </a:r>
          </a:p>
          <a:p>
            <a:r>
              <a:rPr lang="en-US" altLang="zh-CN" sz="3600" dirty="0" smtClean="0"/>
              <a:t>API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576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Problem and Data Set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115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Problem: Multinomial classification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CNN to classify </a:t>
            </a:r>
            <a:r>
              <a:rPr lang="en-US" dirty="0" smtClean="0"/>
              <a:t>images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Set: CIFAR10</a:t>
            </a:r>
          </a:p>
          <a:p>
            <a:pPr lvl="1"/>
            <a:r>
              <a:rPr lang="en-US" dirty="0" smtClean="0"/>
              <a:t>Training </a:t>
            </a:r>
            <a:r>
              <a:rPr lang="en-US" dirty="0"/>
              <a:t>set: 40,000 (0.8)</a:t>
            </a:r>
          </a:p>
          <a:p>
            <a:pPr lvl="1"/>
            <a:r>
              <a:rPr lang="en-US" dirty="0"/>
              <a:t>Validation set: 10,000 (0.2)</a:t>
            </a:r>
          </a:p>
          <a:p>
            <a:pPr lvl="1"/>
            <a:r>
              <a:rPr lang="en-US" dirty="0"/>
              <a:t>Test set: </a:t>
            </a:r>
            <a:r>
              <a:rPr lang="en-US" dirty="0" smtClean="0"/>
              <a:t>10,000</a:t>
            </a:r>
          </a:p>
          <a:p>
            <a:pPr lvl="1"/>
            <a:r>
              <a:rPr lang="en-US" altLang="zh-CN" dirty="0"/>
              <a:t>Image vector shape: (d, height=32, width=32, </a:t>
            </a:r>
            <a:r>
              <a:rPr lang="en-US" altLang="zh-CN" dirty="0" err="1"/>
              <a:t>rbg</a:t>
            </a:r>
            <a:r>
              <a:rPr lang="en-US" altLang="zh-CN" dirty="0"/>
              <a:t>=3</a:t>
            </a:r>
            <a:r>
              <a:rPr lang="en-US" altLang="zh-CN" dirty="0" smtClean="0"/>
              <a:t>)</a:t>
            </a:r>
            <a:endParaRPr lang="en-US" dirty="0"/>
          </a:p>
          <a:p>
            <a:pPr lvl="1"/>
            <a:r>
              <a:rPr lang="en-US" dirty="0"/>
              <a:t>Output Labels: 10 classes ['airplane','automobile','bird','cat','deer','dog','frog','horse','ship','truck']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CNN Model </a:t>
            </a:r>
            <a:r>
              <a:rPr kumimoji="1" lang="en-US" altLang="zh-CN" dirty="0" smtClean="0">
                <a:solidFill>
                  <a:srgbClr val="7D09A1"/>
                </a:solidFill>
              </a:rPr>
              <a:t>Building</a:t>
            </a:r>
            <a:endParaRPr lang="en-US" dirty="0">
              <a:solidFill>
                <a:srgbClr val="7D09A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13506" y="1569580"/>
            <a:ext cx="5122958" cy="43220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 1: LeNet5</a:t>
            </a:r>
            <a:r>
              <a:rPr lang="en-US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[1]</a:t>
            </a:r>
          </a:p>
          <a:p>
            <a:pPr lvl="1">
              <a:buFontTx/>
              <a:buChar char="-"/>
            </a:pPr>
            <a:r>
              <a:rPr lang="en-US" dirty="0" smtClean="0"/>
              <a:t>3 Conv2D layers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buFontTx/>
              <a:buChar char="-"/>
            </a:pPr>
            <a:r>
              <a:rPr lang="en-US" b="1" dirty="0" smtClean="0"/>
              <a:t>Score=0.77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altLang="zh-CN" dirty="0"/>
              <a:t>Optimizer: </a:t>
            </a:r>
          </a:p>
          <a:p>
            <a:pPr marL="914400" lvl="2" indent="0">
              <a:buNone/>
            </a:pPr>
            <a:r>
              <a:rPr lang="en-US" altLang="zh-CN" dirty="0" err="1"/>
              <a:t>adam</a:t>
            </a:r>
            <a:r>
              <a:rPr lang="en-US" altLang="zh-CN" dirty="0"/>
              <a:t> (</a:t>
            </a:r>
            <a:r>
              <a:rPr lang="en-US" altLang="zh-CN" dirty="0" err="1"/>
              <a:t>lr</a:t>
            </a:r>
            <a:r>
              <a:rPr lang="en-US" altLang="zh-CN" dirty="0"/>
              <a:t>=0.001)</a:t>
            </a:r>
          </a:p>
          <a:p>
            <a:pPr lvl="1">
              <a:buFontTx/>
              <a:buChar char="-"/>
            </a:pPr>
            <a:r>
              <a:rPr lang="en-US" altLang="zh-CN" dirty="0"/>
              <a:t>Metrics: </a:t>
            </a:r>
          </a:p>
          <a:p>
            <a:pPr marL="914400" lvl="2" indent="0">
              <a:buNone/>
            </a:pPr>
            <a:r>
              <a:rPr lang="en-US" altLang="zh-CN" dirty="0"/>
              <a:t>accuracy</a:t>
            </a:r>
          </a:p>
          <a:p>
            <a:pPr lvl="1">
              <a:buFontTx/>
              <a:buChar char="-"/>
            </a:pPr>
            <a:r>
              <a:rPr lang="en-US" dirty="0" smtClean="0"/>
              <a:t>Loss</a:t>
            </a:r>
            <a:r>
              <a:rPr lang="en-US" dirty="0"/>
              <a:t>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categorical_crossentropy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02696" y="1565022"/>
            <a:ext cx="4309564" cy="432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Model 2: Stacked</a:t>
            </a:r>
            <a:r>
              <a:rPr lang="en-US" baseline="30000" dirty="0" smtClean="0"/>
              <a:t>[2]</a:t>
            </a:r>
          </a:p>
          <a:p>
            <a:pPr lvl="1">
              <a:buFontTx/>
              <a:buChar char="-"/>
            </a:pPr>
            <a:r>
              <a:rPr lang="en-US" dirty="0" smtClean="0"/>
              <a:t>4 Conv2D layers</a:t>
            </a:r>
          </a:p>
          <a:p>
            <a:pPr lvl="1">
              <a:buFontTx/>
              <a:buChar char="-"/>
            </a:pPr>
            <a:r>
              <a:rPr lang="en-US" b="1" dirty="0" smtClean="0"/>
              <a:t>Score=0.78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Data Augment</a:t>
            </a:r>
          </a:p>
          <a:p>
            <a:pPr lvl="1">
              <a:buFontTx/>
              <a:buChar char="-"/>
            </a:pPr>
            <a:r>
              <a:rPr lang="en-US" b="1" dirty="0" smtClean="0"/>
              <a:t>Score=0.84</a:t>
            </a:r>
            <a:endParaRPr lang="en-US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7555" y="5748540"/>
            <a:ext cx="9937105" cy="71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000" dirty="0" smtClean="0"/>
              <a:t>[1]</a:t>
            </a:r>
            <a:r>
              <a:rPr lang="en-US" sz="1000" dirty="0"/>
              <a:t>. Y. </a:t>
            </a:r>
            <a:r>
              <a:rPr lang="en-US" sz="1000" dirty="0" err="1"/>
              <a:t>LeCun</a:t>
            </a:r>
            <a:r>
              <a:rPr lang="en-US" sz="1000" dirty="0"/>
              <a:t>, L. </a:t>
            </a:r>
            <a:r>
              <a:rPr lang="en-US" sz="1000" dirty="0" err="1"/>
              <a:t>Bottou</a:t>
            </a:r>
            <a:r>
              <a:rPr lang="en-US" sz="1000" dirty="0"/>
              <a:t>, Y. </a:t>
            </a:r>
            <a:r>
              <a:rPr lang="en-US" sz="1000" dirty="0" err="1"/>
              <a:t>Bengio</a:t>
            </a:r>
            <a:r>
              <a:rPr lang="en-US" sz="1000" dirty="0"/>
              <a:t>, P. </a:t>
            </a:r>
            <a:r>
              <a:rPr lang="en-US" sz="1000" dirty="0" err="1"/>
              <a:t>Haffner</a:t>
            </a:r>
            <a:r>
              <a:rPr lang="en-US" sz="1000" dirty="0"/>
              <a:t>, et al. Gradient-based learning applied to document recognition. Proceedings of the IEEE, 86(11):2278–2324, 1998</a:t>
            </a:r>
            <a:r>
              <a:rPr lang="en-US" sz="1000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000" dirty="0"/>
              <a:t>[2]. </a:t>
            </a:r>
            <a:r>
              <a:rPr lang="en-US" sz="1000" dirty="0" err="1"/>
              <a:t>Keras</a:t>
            </a:r>
            <a:r>
              <a:rPr lang="en-US" sz="1000" dirty="0"/>
              <a:t>.  Train a simple deep </a:t>
            </a:r>
            <a:r>
              <a:rPr lang="en-US" sz="1000" dirty="0" err="1"/>
              <a:t>cnn</a:t>
            </a:r>
            <a:r>
              <a:rPr lang="en-US" sz="1000" dirty="0"/>
              <a:t> on the cifar10 small images dataset, </a:t>
            </a:r>
            <a:r>
              <a:rPr lang="en-US" sz="1000" dirty="0" smtClean="0"/>
              <a:t>Online, 2019</a:t>
            </a:r>
            <a:endParaRPr lang="en-US" sz="1000" dirty="0"/>
          </a:p>
        </p:txBody>
      </p:sp>
      <p:pic>
        <p:nvPicPr>
          <p:cNvPr id="14" name="图片 13" descr="cn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45" y="1333500"/>
            <a:ext cx="1202139" cy="4394200"/>
          </a:xfrm>
          <a:prstGeom prst="rect">
            <a:avLst/>
          </a:prstGeom>
        </p:spPr>
      </p:pic>
      <p:pic>
        <p:nvPicPr>
          <p:cNvPr id="15" name="图片 14" descr="cn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122" y="1206503"/>
            <a:ext cx="1262811" cy="45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Pre-trained Models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sp>
        <p:nvSpPr>
          <p:cNvPr id="4" name="Subtitle 2"/>
          <p:cNvSpPr txBox="1">
            <a:spLocks noGrp="1"/>
          </p:cNvSpPr>
          <p:nvPr>
            <p:ph idx="1"/>
          </p:nvPr>
        </p:nvSpPr>
        <p:spPr>
          <a:xfrm>
            <a:off x="927100" y="5334000"/>
            <a:ext cx="9512300" cy="12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000" dirty="0" smtClean="0"/>
              <a:t>[5]</a:t>
            </a:r>
            <a:r>
              <a:rPr lang="en-US" sz="1000" dirty="0"/>
              <a:t>. K.  He,  X.  Zhang,  S.  </a:t>
            </a:r>
            <a:r>
              <a:rPr lang="en-US" sz="1000" dirty="0" err="1"/>
              <a:t>Ren</a:t>
            </a:r>
            <a:r>
              <a:rPr lang="en-US" sz="1000" dirty="0"/>
              <a:t>,  and  J.  Sun.   Deep  residual  learning  for  image  recognition.   </a:t>
            </a:r>
            <a:r>
              <a:rPr lang="en-US" sz="1000" dirty="0" smtClean="0"/>
              <a:t>In Proceedings </a:t>
            </a:r>
            <a:r>
              <a:rPr lang="en-US" sz="1000" dirty="0"/>
              <a:t>of the IEEE conference on computer vision and pattern recognition, pages 770–778, </a:t>
            </a:r>
            <a:r>
              <a:rPr lang="en-US" sz="1000" dirty="0" smtClean="0"/>
              <a:t>2016.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000" dirty="0" smtClean="0"/>
              <a:t>[6]</a:t>
            </a:r>
            <a:r>
              <a:rPr lang="en-US" sz="1000" dirty="0"/>
              <a:t>. A. </a:t>
            </a:r>
            <a:r>
              <a:rPr lang="en-US" sz="1000" dirty="0" err="1"/>
              <a:t>Dabydeen</a:t>
            </a:r>
            <a:r>
              <a:rPr lang="en-US" sz="1000" dirty="0"/>
              <a:t>.  Transfer learning using resnet50 and cifar-10, 2019</a:t>
            </a:r>
            <a:r>
              <a:rPr lang="en-US" sz="1000" dirty="0" smtClean="0"/>
              <a:t>.</a:t>
            </a:r>
            <a:r>
              <a:rPr lang="en-US" altLang="zh-CN" sz="1000" dirty="0"/>
              <a:t> </a:t>
            </a:r>
            <a:endParaRPr lang="en-US" altLang="zh-CN" sz="1000" dirty="0" smtClean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altLang="zh-CN" sz="1000" dirty="0" smtClean="0"/>
              <a:t>[7]</a:t>
            </a:r>
            <a:r>
              <a:rPr lang="en-US" altLang="zh-CN" sz="1000" dirty="0"/>
              <a:t>. D. </a:t>
            </a:r>
            <a:r>
              <a:rPr lang="en-US" altLang="zh-CN" sz="1000" dirty="0" err="1"/>
              <a:t>Sarkar</a:t>
            </a:r>
            <a:r>
              <a:rPr lang="en-US" altLang="zh-CN" sz="1000" dirty="0"/>
              <a:t>. A comprehensive hands-on guide to transfer learning with real-world </a:t>
            </a:r>
            <a:r>
              <a:rPr lang="en-US" altLang="zh-CN" sz="1000" dirty="0" err="1"/>
              <a:t>applicationsin</a:t>
            </a:r>
            <a:r>
              <a:rPr lang="en-US" altLang="zh-CN" sz="1000" dirty="0"/>
              <a:t> deep learning, 2018.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000" dirty="0" smtClean="0"/>
          </a:p>
        </p:txBody>
      </p:sp>
      <p:pic>
        <p:nvPicPr>
          <p:cNvPr id="6" name="图片 5" descr="scratch_resnet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34" y="1384300"/>
            <a:ext cx="3540308" cy="38862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8500" y="1435100"/>
            <a:ext cx="10655300" cy="391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Train CIFAR10 on </a:t>
            </a:r>
            <a:r>
              <a:rPr lang="en-US" altLang="zh-CN" dirty="0" smtClean="0"/>
              <a:t>ResNet50</a:t>
            </a:r>
            <a:r>
              <a:rPr lang="en-US" altLang="zh-CN" baseline="30000" dirty="0" smtClean="0"/>
              <a:t>[5][6]</a:t>
            </a:r>
            <a:r>
              <a:rPr lang="en-US" altLang="zh-CN" dirty="0" smtClean="0"/>
              <a:t> </a:t>
            </a:r>
            <a:r>
              <a:rPr lang="en-US" altLang="zh-CN" dirty="0"/>
              <a:t>from Scratch</a:t>
            </a:r>
          </a:p>
          <a:p>
            <a:pPr lvl="1"/>
            <a:r>
              <a:rPr lang="en-US" altLang="zh-CN" dirty="0"/>
              <a:t>5 epochs</a:t>
            </a:r>
          </a:p>
          <a:p>
            <a:pPr lvl="2"/>
            <a:r>
              <a:rPr lang="en-US" altLang="zh-CN" dirty="0" err="1"/>
              <a:t>train_acc</a:t>
            </a:r>
            <a:r>
              <a:rPr lang="en-US" altLang="zh-CN" dirty="0"/>
              <a:t>=</a:t>
            </a:r>
            <a:r>
              <a:rPr lang="en-US" altLang="zh-CN" dirty="0" smtClean="0"/>
              <a:t>0.869</a:t>
            </a:r>
            <a:endParaRPr lang="en-US" altLang="zh-CN" dirty="0"/>
          </a:p>
          <a:p>
            <a:pPr lvl="2"/>
            <a:r>
              <a:rPr lang="en-US" altLang="zh-CN" dirty="0" err="1" smtClean="0"/>
              <a:t>val_acc</a:t>
            </a:r>
            <a:r>
              <a:rPr lang="en-US" altLang="zh-CN" dirty="0"/>
              <a:t>=0.928</a:t>
            </a:r>
          </a:p>
          <a:p>
            <a:pPr lvl="2"/>
            <a:r>
              <a:rPr lang="en-US" altLang="zh-CN" dirty="0" err="1"/>
              <a:t>test_acc</a:t>
            </a:r>
            <a:r>
              <a:rPr lang="en-US" altLang="zh-CN" dirty="0"/>
              <a:t> (</a:t>
            </a:r>
            <a:r>
              <a:rPr lang="en-US" altLang="zh-CN" b="1" dirty="0"/>
              <a:t>score</a:t>
            </a:r>
            <a:r>
              <a:rPr lang="en-US" altLang="zh-CN" dirty="0"/>
              <a:t>)= </a:t>
            </a:r>
            <a:r>
              <a:rPr lang="en-US" altLang="zh-CN" b="1" dirty="0"/>
              <a:t>0.933</a:t>
            </a:r>
          </a:p>
          <a:p>
            <a:pPr lvl="1"/>
            <a:r>
              <a:rPr lang="en-US" altLang="zh-CN" dirty="0"/>
              <a:t>25 </a:t>
            </a:r>
            <a:r>
              <a:rPr lang="en-US" altLang="zh-CN" dirty="0" err="1"/>
              <a:t>mins</a:t>
            </a:r>
            <a:r>
              <a:rPr lang="en-US" altLang="zh-CN" dirty="0"/>
              <a:t> per epoch (one GPU on </a:t>
            </a:r>
            <a:r>
              <a:rPr lang="en-US" altLang="zh-CN" dirty="0" err="1"/>
              <a:t>Colab</a:t>
            </a:r>
            <a:r>
              <a:rPr lang="en-US" altLang="zh-CN" dirty="0"/>
              <a:t>)</a:t>
            </a:r>
          </a:p>
          <a:p>
            <a:r>
              <a:rPr lang="en-US" dirty="0" smtClean="0"/>
              <a:t>Transfer Learning on VGG16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10 epochs</a:t>
            </a:r>
          </a:p>
          <a:p>
            <a:pPr lvl="2"/>
            <a:r>
              <a:rPr lang="en-US" dirty="0" err="1" smtClean="0"/>
              <a:t>Train_acc</a:t>
            </a:r>
            <a:r>
              <a:rPr lang="en-US" dirty="0" smtClean="0"/>
              <a:t>=0.87, </a:t>
            </a:r>
            <a:r>
              <a:rPr lang="en-US" dirty="0" err="1" smtClean="0"/>
              <a:t>val_acc</a:t>
            </a:r>
            <a:r>
              <a:rPr lang="en-US" dirty="0" smtClean="0"/>
              <a:t>=0.8, score=0.55</a:t>
            </a:r>
          </a:p>
          <a:p>
            <a:pPr lvl="1"/>
            <a:r>
              <a:rPr lang="en-US" dirty="0" smtClean="0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2934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09A1"/>
                </a:solidFill>
              </a:rPr>
              <a:t>Hyper-Parameter Tuning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540245"/>
            <a:ext cx="10515600" cy="4351338"/>
          </a:xfrm>
        </p:spPr>
        <p:txBody>
          <a:bodyPr/>
          <a:lstStyle/>
          <a:p>
            <a:r>
              <a:rPr lang="en-US" dirty="0" smtClean="0"/>
              <a:t>Grid search</a:t>
            </a:r>
            <a:endParaRPr lang="en-US" dirty="0"/>
          </a:p>
          <a:p>
            <a:pPr lvl="1"/>
            <a:r>
              <a:rPr lang="en-US" dirty="0" smtClean="0"/>
              <a:t>Epoch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5, 32, 64)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key factor, 32 chosen</a:t>
            </a:r>
            <a:endParaRPr lang="en-US" dirty="0"/>
          </a:p>
          <a:p>
            <a:pPr lvl="1"/>
            <a:r>
              <a:rPr lang="en-US" dirty="0" smtClean="0"/>
              <a:t>Dropout </a:t>
            </a:r>
            <a:r>
              <a:rPr lang="en-US" dirty="0"/>
              <a:t>rate: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0, 0.25, 0.5, 0.75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key factor, 0.25 the </a:t>
            </a:r>
            <a:r>
              <a:rPr lang="en-US" dirty="0"/>
              <a:t>optimal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filters: 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32, 64)</a:t>
            </a:r>
          </a:p>
          <a:p>
            <a:pPr lvl="1"/>
            <a:r>
              <a:rPr lang="en-US" dirty="0" smtClean="0"/>
              <a:t>Sta</a:t>
            </a:r>
            <a:r>
              <a:rPr lang="en-US" altLang="zh-CN" dirty="0" smtClean="0"/>
              <a:t>c</a:t>
            </a:r>
            <a:r>
              <a:rPr lang="en-US" dirty="0" smtClean="0"/>
              <a:t>ked </a:t>
            </a:r>
            <a:r>
              <a:rPr lang="en-US" dirty="0"/>
              <a:t>or </a:t>
            </a:r>
            <a:r>
              <a:rPr lang="en-US" dirty="0" smtClean="0"/>
              <a:t>not</a:t>
            </a:r>
          </a:p>
          <a:p>
            <a:r>
              <a:rPr lang="en-US" sz="2400" dirty="0" smtClean="0"/>
              <a:t>Best: 32, 0.25, (32,64,64)</a:t>
            </a:r>
            <a:endParaRPr lang="en-US" sz="2400" dirty="0"/>
          </a:p>
        </p:txBody>
      </p:sp>
      <p:pic>
        <p:nvPicPr>
          <p:cNvPr id="4" name="图片 3" descr="tune_rslt_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88" y="1343657"/>
            <a:ext cx="5219700" cy="345440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122959" y="2307767"/>
            <a:ext cx="5486400" cy="3657600"/>
            <a:chOff x="5122959" y="2280650"/>
            <a:chExt cx="5486400" cy="3657600"/>
          </a:xfrm>
        </p:grpSpPr>
        <p:pic>
          <p:nvPicPr>
            <p:cNvPr id="5" name="图片 4" descr="HyperParTune.pdf"/>
            <p:cNvPicPr>
              <a:picLocks noChangeAspect="1"/>
            </p:cNvPicPr>
            <p:nvPr/>
          </p:nvPicPr>
          <p:blipFill>
            <a:blip r:embed="rId4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59" y="2280650"/>
              <a:ext cx="5486400" cy="3657600"/>
            </a:xfrm>
            <a:prstGeom prst="rect">
              <a:avLst/>
            </a:prstGeom>
          </p:spPr>
        </p:pic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6335914" y="2796710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8257805" y="2706539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9723052" y="2759055"/>
              <a:ext cx="287999" cy="269812"/>
            </a:xfrm>
            <a:prstGeom prst="ellipse">
              <a:avLst/>
            </a:prstGeom>
            <a:noFill/>
            <a:ln w="28575" cmpd="sng">
              <a:solidFill>
                <a:srgbClr val="7D09A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Training &amp; Validation Accuracy/Loss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pic>
        <p:nvPicPr>
          <p:cNvPr id="4" name="内容占位符 3" descr="Acc_Los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0" b="8620"/>
          <a:stretch>
            <a:fillRect/>
          </a:stretch>
        </p:blipFill>
        <p:spPr>
          <a:xfrm>
            <a:off x="210320" y="1568783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27278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onfusion_Matrix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68" r="-30568"/>
          <a:stretch>
            <a:fillRect/>
          </a:stretch>
        </p:blipFill>
        <p:spPr>
          <a:xfrm>
            <a:off x="-1826571" y="1337512"/>
            <a:ext cx="11087853" cy="45873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Plot: Confusion Matrix &amp; F1 Score</a:t>
            </a:r>
            <a:endParaRPr kumimoji="1" lang="en-US" altLang="zh-CN" dirty="0">
              <a:solidFill>
                <a:srgbClr val="7D09A1"/>
              </a:solidFill>
            </a:endParaRPr>
          </a:p>
        </p:txBody>
      </p:sp>
      <p:pic>
        <p:nvPicPr>
          <p:cNvPr id="9" name="图片 8" descr="F1Score_EachClas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20" y="1453049"/>
            <a:ext cx="5486400" cy="44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7D09A1"/>
                </a:solidFill>
              </a:rPr>
              <a:t>Plot: ROC &amp; Scores for each class</a:t>
            </a:r>
            <a:endParaRPr kumimoji="1" lang="zh-CN" altLang="en-US" dirty="0">
              <a:solidFill>
                <a:srgbClr val="7D09A1"/>
              </a:solidFill>
            </a:endParaRPr>
          </a:p>
        </p:txBody>
      </p:sp>
      <p:pic>
        <p:nvPicPr>
          <p:cNvPr id="4" name="内容占位符 3" descr="Score_Reprort_eachClass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49" r="-22449"/>
          <a:stretch>
            <a:fillRect/>
          </a:stretch>
        </p:blipFill>
        <p:spPr>
          <a:xfrm>
            <a:off x="4181371" y="2696826"/>
            <a:ext cx="7443788" cy="3466609"/>
          </a:xfrm>
          <a:ln w="12700" cmpd="sng">
            <a:solidFill>
              <a:schemeClr val="tx1"/>
            </a:solidFill>
          </a:ln>
        </p:spPr>
      </p:pic>
      <p:pic>
        <p:nvPicPr>
          <p:cNvPr id="3" name="图片 2" descr="ROC.pn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7625"/>
            <a:ext cx="6681592" cy="41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731</Words>
  <Application>Microsoft Macintosh PowerPoint</Application>
  <PresentationFormat>自定义</PresentationFormat>
  <Paragraphs>101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CNN Model &amp; API to Classify CIFAR10 Images</vt:lpstr>
      <vt:lpstr>Outline</vt:lpstr>
      <vt:lpstr>Problem and Data Set </vt:lpstr>
      <vt:lpstr>CNN Model Building</vt:lpstr>
      <vt:lpstr>Pre-trained Models</vt:lpstr>
      <vt:lpstr>Hyper-Parameter Tuning</vt:lpstr>
      <vt:lpstr>Training &amp; Validation Accuracy/Loss</vt:lpstr>
      <vt:lpstr>Plot: Confusion Matrix &amp; F1 Score</vt:lpstr>
      <vt:lpstr>Plot: ROC &amp; Scores for each class</vt:lpstr>
      <vt:lpstr>Comments</vt:lpstr>
      <vt:lpstr>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hong pan</cp:lastModifiedBy>
  <cp:revision>127</cp:revision>
  <dcterms:created xsi:type="dcterms:W3CDTF">2016-10-16T03:02:52Z</dcterms:created>
  <dcterms:modified xsi:type="dcterms:W3CDTF">2019-08-17T05:38:06Z</dcterms:modified>
</cp:coreProperties>
</file>