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43"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8" autoAdjust="0"/>
    <p:restoredTop sz="74570" autoAdjust="0"/>
  </p:normalViewPr>
  <p:slideViewPr>
    <p:cSldViewPr snapToGrid="0">
      <p:cViewPr varScale="1">
        <p:scale>
          <a:sx n="50" d="100"/>
          <a:sy n="50" d="100"/>
        </p:scale>
        <p:origin x="1276" y="6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8/10/relationships/authors" Targe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do we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800"/>
            </a:pPr>
            <a:r>
              <a:rPr lang="en-US" dirty="0"/>
              <a:t>Statement coverage criterion states that each statement (or CFG node) should be covered.</a:t>
            </a:r>
          </a:p>
          <a:p>
            <a:pPr marL="0" indent="0">
              <a:buSzPct val="100000"/>
              <a:buNone/>
              <a:defRPr sz="1800"/>
            </a:pPr>
            <a:r>
              <a:rPr lang="en-US" dirty="0"/>
              <a:t>The rationale for this criterion is that a defect in a given statement can only be discovered if that statement is executed</a:t>
            </a:r>
          </a:p>
          <a:p>
            <a:pPr marL="0" indent="0">
              <a:buSzPct val="100000"/>
              <a:buNone/>
              <a:defRPr sz="1800"/>
            </a:pPr>
            <a:r>
              <a:rPr lang="en-US" dirty="0"/>
              <a:t>You can express statement coverage as a percentage: &lt;…&gt;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4675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Let’s apply this to the cgi_decode example</a:t>
            </a:r>
          </a:p>
          <a:p>
            <a:pPr marL="228600" indent="-228600">
              <a:lnSpc>
                <a:spcPct val="100000"/>
              </a:lnSpc>
              <a:buSzPct val="100000"/>
              <a:buChar char="•"/>
              <a:defRPr sz="1200">
                <a:latin typeface="Helvetica"/>
                <a:ea typeface="Helvetica"/>
                <a:cs typeface="Helvetica"/>
                <a:sym typeface="Helvetica"/>
              </a:defRPr>
            </a:pPr>
            <a:r>
              <a:t>The initial coverage is 7/11 blocks = 63%.  </a:t>
            </a:r>
          </a:p>
          <a:p>
            <a:pPr marL="228600" indent="-228600">
              <a:lnSpc>
                <a:spcPct val="100000"/>
              </a:lnSpc>
              <a:buSzPct val="100000"/>
              <a:buChar char="•"/>
              <a:defRPr sz="1200">
                <a:latin typeface="Helvetica"/>
                <a:ea typeface="Helvetica"/>
                <a:cs typeface="Helvetica"/>
                <a:sym typeface="Helvetica"/>
              </a:defRPr>
            </a:pPr>
            <a:r>
              <a:t>(We could also count the statements instead (here: 14/20 = 70%), but conceptually, this makes no difference)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500"/>
            </a:pPr>
            <a:r>
              <a:rPr lang="en-US" dirty="0"/>
              <a:t>Another testing criterion is the </a:t>
            </a:r>
            <a:r>
              <a:rPr lang="en-US" u="sng" dirty="0"/>
              <a:t>branch testing criterion</a:t>
            </a:r>
            <a:r>
              <a:rPr lang="en-US" dirty="0"/>
              <a:t>, which states that each branch in the CFG should be executed at least once.</a:t>
            </a:r>
          </a:p>
          <a:p>
            <a:pPr marL="0" indent="0">
              <a:buSzPct val="100000"/>
              <a:buNone/>
              <a:defRPr sz="1500"/>
            </a:pPr>
            <a:r>
              <a:rPr lang="en-US" dirty="0"/>
              <a:t>We say that the branch testing criterion </a:t>
            </a:r>
            <a:r>
              <a:rPr lang="en-US" u="sng" dirty="0"/>
              <a:t>subsumes</a:t>
            </a:r>
            <a:r>
              <a:rPr lang="en-US" dirty="0"/>
              <a:t> the statement testing criterion </a:t>
            </a:r>
          </a:p>
          <a:p>
            <a:pPr marL="0" indent="0">
              <a:buSzPct val="100000"/>
              <a:buNone/>
              <a:defRPr sz="1500"/>
            </a:pPr>
            <a:r>
              <a:rPr lang="en-US" dirty="0"/>
              <a:t>…because if a test suite satisfies the branch testing criterion for a given program, then it also satisfies the statement testing criterion for that program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78333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95981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The next testing criterion we consider is path testing</a:t>
            </a:r>
          </a:p>
          <a:p>
            <a:pPr marL="0" indent="0">
              <a:buSzPct val="100000"/>
              <a:buNone/>
            </a:pPr>
            <a:r>
              <a:rPr lang="en-US" dirty="0"/>
              <a:t>This criterion is </a:t>
            </a:r>
            <a:r>
              <a:rPr lang="en-US" u="sng" dirty="0"/>
              <a:t>not practical</a:t>
            </a:r>
            <a:r>
              <a:rPr lang="en-US" dirty="0"/>
              <a:t> because, in the presence of loops, the number of paths may be infinite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96933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427063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20744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39674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29651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97113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The diagram relates to a principle coined by the Italian economist Vilfredo Pareto in the year 1896 that says “roughly 80% of consequences come from 20% of the causes” </a:t>
            </a:r>
          </a:p>
          <a:p>
            <a:pPr marL="0" indent="0">
              <a:lnSpc>
                <a:spcPct val="100000"/>
              </a:lnSpc>
              <a:buSzPct val="100000"/>
              <a:buNone/>
              <a:defRPr sz="1200">
                <a:latin typeface="Helvetica"/>
                <a:ea typeface="Helvetica"/>
                <a:cs typeface="Helvetica"/>
                <a:sym typeface="Helvetica"/>
              </a:defRPr>
            </a:pPr>
            <a:r>
              <a:rPr lang="en-US" dirty="0"/>
              <a:t>In the scenario of software engineering, Pareto’s Law can be interpreted to say that approximately 80% of defects originates from 20% of modules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839338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3136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27616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900"/>
            </a:pPr>
            <a:r>
              <a:rPr lang="en-US" dirty="0"/>
              <a:t>You can think of systematic testing as a smart way to find needles in a haystack.</a:t>
            </a:r>
          </a:p>
          <a:p>
            <a:pPr marL="0" indent="0">
              <a:buSzPct val="100000"/>
              <a:buNone/>
              <a:defRPr sz="1900"/>
            </a:pPr>
            <a:r>
              <a:rPr lang="en-US" dirty="0"/>
              <a:t>We want to search systematically for needles, and to do that we need to understand what makes needles special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3094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So how do we choose equivalence classes?  The key is to identify </a:t>
            </a:r>
            <a:r>
              <a:rPr lang="en-US" b="1" dirty="0"/>
              <a:t>input conditions</a:t>
            </a:r>
            <a:r>
              <a:rPr lang="en-US" dirty="0"/>
              <a:t> from the spec.  Each input condition induces an equivalence class – valid and invalid inputs. </a:t>
            </a:r>
          </a:p>
          <a:p>
            <a:pPr marL="0" indent="0">
              <a:lnSpc>
                <a:spcPct val="100000"/>
              </a:lnSpc>
              <a:buSzPct val="100000"/>
              <a:buNone/>
              <a:defRPr sz="1200">
                <a:latin typeface="Helvetica"/>
                <a:ea typeface="Helvetica"/>
                <a:cs typeface="Helvetica"/>
                <a:sym typeface="Helvetica"/>
              </a:defRPr>
            </a:pPr>
            <a:r>
              <a:rPr lang="en-US" dirty="0"/>
              <a:t>For example, an input condition that specifies a range of values induces three equivalence classes: one containing values smaller than the lower bound of the range, one with values within the range, and one containing values larger than the upper bound of the range</a:t>
            </a:r>
          </a:p>
          <a:p>
            <a:pPr marL="0" indent="0">
              <a:lnSpc>
                <a:spcPct val="100000"/>
              </a:lnSpc>
              <a:buSzPct val="100000"/>
              <a:buNone/>
              <a:defRPr sz="1200">
                <a:latin typeface="Helvetica"/>
                <a:ea typeface="Helvetica"/>
                <a:cs typeface="Helvetica"/>
                <a:sym typeface="Helvetica"/>
              </a:defRPr>
            </a:pPr>
            <a:r>
              <a:rPr lang="en-US" dirty="0"/>
              <a:t>Similarly, an input condition that specifies a specific value, …</a:t>
            </a:r>
          </a:p>
          <a:p>
            <a:pPr marL="0" indent="0">
              <a:lnSpc>
                <a:spcPct val="100000"/>
              </a:lnSpc>
              <a:buSzPct val="100000"/>
              <a:buNone/>
              <a:defRPr sz="1200">
                <a:latin typeface="Helvetica"/>
                <a:ea typeface="Helvetica"/>
                <a:cs typeface="Helvetica"/>
                <a:sym typeface="Helvetica"/>
              </a:defRPr>
            </a:pPr>
            <a:r>
              <a:rPr lang="en-US" dirty="0"/>
              <a:t>Likewise, set membership and conditions that correspond to </a:t>
            </a:r>
            <a:r>
              <a:rPr lang="en-US" dirty="0" err="1"/>
              <a:t>boolean</a:t>
            </a:r>
            <a:r>
              <a:rPr lang="en-US" dirty="0"/>
              <a:t> predicates can be represented using two equivalence classes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17526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647700">
              <a:lnSpc>
                <a:spcPct val="100000"/>
              </a:lnSpc>
              <a:buSzPct val="100000"/>
              <a:buNone/>
              <a:defRPr sz="1600">
                <a:latin typeface="Helvetica"/>
                <a:ea typeface="Helvetica"/>
                <a:cs typeface="Helvetica"/>
                <a:sym typeface="Helvetica"/>
              </a:defRPr>
            </a:pPr>
            <a:r>
              <a:rPr lang="en-US" dirty="0"/>
              <a:t>Typically, a greater number of errors occurs at the boundaries of an equivalence class rather than at the “center”.  </a:t>
            </a:r>
          </a:p>
          <a:p>
            <a:pPr marL="0" indent="0" defTabSz="647700">
              <a:lnSpc>
                <a:spcPct val="100000"/>
              </a:lnSpc>
              <a:buSzPct val="100000"/>
              <a:buNone/>
              <a:defRPr sz="1600">
                <a:latin typeface="Helvetica"/>
                <a:ea typeface="Helvetica"/>
                <a:cs typeface="Helvetica"/>
                <a:sym typeface="Helvetica"/>
              </a:defRPr>
            </a:pPr>
            <a:r>
              <a:rPr lang="en-US" dirty="0"/>
              <a:t>Therefore, we specifically look for values that are at the boundaries. </a:t>
            </a:r>
          </a:p>
          <a:p>
            <a:pPr marL="0" indent="0" defTabSz="647700">
              <a:lnSpc>
                <a:spcPct val="100000"/>
              </a:lnSpc>
              <a:buSzPct val="100000"/>
              <a:buNone/>
              <a:defRPr sz="1600">
                <a:latin typeface="Helvetica"/>
                <a:ea typeface="Helvetica"/>
                <a:cs typeface="Helvetica"/>
                <a:sym typeface="Helvetica"/>
              </a:defRPr>
            </a:pPr>
            <a:r>
              <a:rPr lang="en-US" dirty="0"/>
              <a:t>In the example you see here, we could select a value just outside of the lower end of the range, just inside the lower end of the range, …</a:t>
            </a:r>
          </a:p>
          <a:p>
            <a:pPr marL="0" indent="0" defTabSz="647700">
              <a:lnSpc>
                <a:spcPct val="100000"/>
              </a:lnSpc>
              <a:buSzPct val="100000"/>
              <a:buNone/>
              <a:defRPr sz="1600">
                <a:latin typeface="Helvetica"/>
                <a:ea typeface="Helvetica"/>
                <a:cs typeface="Helvetica"/>
                <a:sym typeface="Helvetica"/>
              </a:defRPr>
            </a:pPr>
            <a:r>
              <a:rPr lang="en-US" dirty="0"/>
              <a:t>If your system has well-defined inputs and outputs, you can apply this technique both to the input domain and the output domain.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333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&lt;read slide&gt;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0800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700"/>
            </a:pPr>
            <a:r>
              <a:rPr lang="en-US" dirty="0"/>
              <a:t>Many forms of coverage can be computed automatically using automated tools</a:t>
            </a:r>
          </a:p>
          <a:p>
            <a:pPr marL="0" indent="0">
              <a:buSzPct val="100000"/>
              <a:buNone/>
              <a:defRPr sz="1700"/>
            </a:pPr>
            <a:r>
              <a:rPr lang="en-US" dirty="0"/>
              <a:t>This is typically done by instrumenting the program so that whenever a statement/block is executed, a corresponding counter is updated.</a:t>
            </a:r>
          </a:p>
          <a:p>
            <a:pPr marL="0" indent="0">
              <a:buSzPct val="100000"/>
              <a:buNone/>
              <a:defRPr sz="1700"/>
            </a:pPr>
            <a:r>
              <a:rPr lang="en-US" dirty="0"/>
              <a:t>For JS/TS, the </a:t>
            </a:r>
            <a:r>
              <a:rPr lang="en-US" dirty="0" err="1"/>
              <a:t>Instanbul</a:t>
            </a:r>
            <a:r>
              <a:rPr lang="en-US" dirty="0"/>
              <a:t>/NYC tool can be used to compute coverage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22054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stechnica.com/uncategorized/2004/12/4490-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White-box_tes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3"/>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3"/>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59150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48602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tests execute</a:t>
            </a:r>
          </a:p>
          <a:p>
            <a:r>
              <a:rPr lang="en-US" dirty="0"/>
              <a:t>jest --coverage </a:t>
            </a:r>
          </a:p>
          <a:p>
            <a:pPr lvl="1"/>
            <a:r>
              <a:rPr lang="en-US" dirty="0"/>
              <a:t>Does it all for you</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4546600" y="2565254"/>
            <a:ext cx="6807200" cy="3581545"/>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3"/>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4"/>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4352924" y="6118109"/>
            <a:ext cx="6655220"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lvl="1" indent="321457">
              <a:spcBef>
                <a:spcPts val="703"/>
              </a:spcBef>
              <a:buFont typeface="Helvetica Neue"/>
              <a:defRPr sz="1800"/>
            </a:pPr>
            <a:r>
              <a:rPr sz="1266" dirty="0"/>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There are many other ways to judge the Adequacy of Structural Tests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3"/>
              </a:rPr>
              <a:t>https://</a:t>
            </a:r>
            <a:r>
              <a:rPr lang="en-US" dirty="0" err="1">
                <a:hlinkClick r:id="rId3"/>
              </a:rPr>
              <a:t>en.wikipedia.org</a:t>
            </a:r>
            <a:r>
              <a:rPr lang="en-US" dirty="0">
                <a:hlinkClick r:id="rId3"/>
              </a:rPr>
              <a:t>/wiki/White-</a:t>
            </a:r>
            <a:r>
              <a:rPr lang="en-US" dirty="0" err="1">
                <a:hlinkClick r:id="rId3"/>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Pareto’s Law</a:t>
            </a:r>
          </a:p>
        </p:txBody>
      </p:sp>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34</a:t>
            </a:fld>
            <a:endParaRPr lang="en-US"/>
          </a:p>
        </p:txBody>
      </p:sp>
      <p:grpSp>
        <p:nvGrpSpPr>
          <p:cNvPr id="8" name="Group 1424">
            <a:extLst>
              <a:ext uri="{FF2B5EF4-FFF2-40B4-BE49-F238E27FC236}">
                <a16:creationId xmlns:a16="http://schemas.microsoft.com/office/drawing/2014/main" id="{44508E98-A69A-494B-9BD1-59E42E80AE47}"/>
              </a:ext>
            </a:extLst>
          </p:cNvPr>
          <p:cNvGrpSpPr/>
          <p:nvPr/>
        </p:nvGrpSpPr>
        <p:grpSpPr>
          <a:xfrm>
            <a:off x="2146299" y="2565399"/>
            <a:ext cx="7899401" cy="2956645"/>
            <a:chOff x="0" y="0"/>
            <a:chExt cx="7899400" cy="3386396"/>
          </a:xfrm>
        </p:grpSpPr>
        <p:sp>
          <p:nvSpPr>
            <p:cNvPr id="9" name="Shape 1422">
              <a:extLst>
                <a:ext uri="{FF2B5EF4-FFF2-40B4-BE49-F238E27FC236}">
                  <a16:creationId xmlns:a16="http://schemas.microsoft.com/office/drawing/2014/main" id="{0C4FA002-AC79-4415-9108-5F826A2B4BAC}"/>
                </a:ext>
              </a:extLst>
            </p:cNvPr>
            <p:cNvSpPr/>
            <p:nvPr/>
          </p:nvSpPr>
          <p:spPr>
            <a:xfrm>
              <a:off x="0" y="0"/>
              <a:ext cx="7899401" cy="3386397"/>
            </a:xfrm>
            <a:prstGeom prst="roundRect">
              <a:avLst>
                <a:gd name="adj" fmla="val 3686"/>
              </a:avLst>
            </a:prstGeom>
            <a:blipFill rotWithShape="1">
              <a:blip r:embed="rId3"/>
              <a:srcRect/>
              <a:tile tx="0" ty="0" sx="100000" sy="100000" flip="none" algn="tl"/>
            </a:blipFill>
            <a:ln w="12700" cap="flat">
              <a:noFill/>
              <a:miter lim="400000"/>
            </a:ln>
            <a:effectLst>
              <a:outerShdw blurRad="76200" dir="16200000" rotWithShape="0">
                <a:srgbClr val="000000">
                  <a:alpha val="30000"/>
                </a:srgbClr>
              </a:outerShdw>
            </a:effectLst>
          </p:spPr>
          <p:txBody>
            <a:bodyPr wrap="square" lIns="45718" tIns="45718" rIns="45718" bIns="45718" numCol="1" anchor="ctr">
              <a:noAutofit/>
            </a:bodyPr>
            <a:lstStyle/>
            <a:p>
              <a:pPr defTabSz="457200">
                <a:lnSpc>
                  <a:spcPts val="5000"/>
                </a:lnSpc>
                <a:tabLst>
                  <a:tab pos="838200" algn="l"/>
                </a:tabLst>
                <a:defRPr sz="18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endParaRPr/>
            </a:p>
          </p:txBody>
        </p:sp>
        <p:sp>
          <p:nvSpPr>
            <p:cNvPr id="10" name="Shape 1423">
              <a:extLst>
                <a:ext uri="{FF2B5EF4-FFF2-40B4-BE49-F238E27FC236}">
                  <a16:creationId xmlns:a16="http://schemas.microsoft.com/office/drawing/2014/main" id="{4C079C36-616A-486D-8415-4959C507ECAE}"/>
                </a:ext>
              </a:extLst>
            </p:cNvPr>
            <p:cNvSpPr txBox="1"/>
            <p:nvPr/>
          </p:nvSpPr>
          <p:spPr>
            <a:xfrm>
              <a:off x="36559" y="1025181"/>
              <a:ext cx="7826283" cy="1336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spAutoFit/>
            </a:bodyPr>
            <a:lstStyle/>
            <a:p>
              <a:pPr defTabSz="457200">
                <a:lnSpc>
                  <a:spcPts val="5000"/>
                </a:lnSpc>
                <a:tabLst>
                  <a:tab pos="838200" algn="l"/>
                </a:tabLst>
                <a:defRPr sz="40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r>
                <a:rPr dirty="0"/>
                <a:t>Approximately 80% of defects</a:t>
              </a:r>
              <a:br>
                <a:rPr dirty="0"/>
              </a:br>
              <a:r>
                <a:rPr dirty="0"/>
                <a:t>come from 20% of modules</a:t>
              </a:r>
            </a:p>
          </p:txBody>
        </p:sp>
      </p:grpSp>
    </p:spTree>
    <p:extLst>
      <p:ext uri="{BB962C8B-B14F-4D97-AF65-F5344CB8AC3E}">
        <p14:creationId xmlns:p14="http://schemas.microsoft.com/office/powerpoint/2010/main" val="330229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35</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600" b="0" dirty="0">
                <a:solidFill>
                  <a:srgbClr val="000000"/>
                </a:solidFill>
                <a:effectLst/>
                <a:latin typeface="Consolas" panose="020B0609020204030204" pitchFamily="49" charset="0"/>
              </a:rPr>
              <a:t>it(‘removes max’,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tree.remove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expect(</a:t>
            </a:r>
            <a:r>
              <a:rPr lang="en-US" sz="1600" b="0" dirty="0" err="1">
                <a:solidFill>
                  <a:srgbClr val="000000"/>
                </a:solidFill>
                <a:effectLst/>
                <a:latin typeface="Consolas" panose="020B0609020204030204" pitchFamily="49" charset="0"/>
              </a:rPr>
              <a:t>tree.size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4057</TotalTime>
  <Words>3087</Words>
  <Application>Microsoft Office PowerPoint</Application>
  <PresentationFormat>Widescreen</PresentationFormat>
  <Paragraphs>489</Paragraphs>
  <Slides>35</Slides>
  <Notes>28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4530: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There are many other ways to judge the Adequacy of Structural Tests</vt:lpstr>
      <vt:lpstr>What if the purpose of your test suite is regression testing?</vt:lpstr>
      <vt:lpstr>Adequacy of Acceptance Tests</vt:lpstr>
      <vt:lpstr>Supplement to Acceptance Evaluation</vt:lpstr>
      <vt:lpstr>Pareto’s Law</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74</cp:revision>
  <cp:lastPrinted>2021-01-26T15:23:14Z</cp:lastPrinted>
  <dcterms:created xsi:type="dcterms:W3CDTF">2021-01-23T14:04:33Z</dcterms:created>
  <dcterms:modified xsi:type="dcterms:W3CDTF">2022-02-14T16:28:35Z</dcterms:modified>
</cp:coreProperties>
</file>