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charts/chart3.xml" ContentType="application/vnd.openxmlformats-officedocument.drawingml.chart+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6.xml" ContentType="application/vnd.openxmlformats-officedocument.drawingml.chart+xml"/>
  <Override PartName="/ppt/notesSlides/notesSlide25.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8"/>
  </p:notesMasterIdLst>
  <p:sldIdLst>
    <p:sldId id="330" r:id="rId3"/>
    <p:sldId id="302" r:id="rId4"/>
    <p:sldId id="300" r:id="rId5"/>
    <p:sldId id="329" r:id="rId6"/>
    <p:sldId id="311" r:id="rId7"/>
    <p:sldId id="325" r:id="rId8"/>
    <p:sldId id="326" r:id="rId9"/>
    <p:sldId id="327" r:id="rId10"/>
    <p:sldId id="331" r:id="rId11"/>
    <p:sldId id="292" r:id="rId12"/>
    <p:sldId id="333" r:id="rId13"/>
    <p:sldId id="337" r:id="rId14"/>
    <p:sldId id="318" r:id="rId15"/>
    <p:sldId id="319" r:id="rId16"/>
    <p:sldId id="332" r:id="rId17"/>
    <p:sldId id="336" r:id="rId18"/>
    <p:sldId id="334" r:id="rId19"/>
    <p:sldId id="278" r:id="rId20"/>
    <p:sldId id="279" r:id="rId21"/>
    <p:sldId id="280" r:id="rId22"/>
    <p:sldId id="281" r:id="rId23"/>
    <p:sldId id="338" r:id="rId24"/>
    <p:sldId id="339" r:id="rId25"/>
    <p:sldId id="340" r:id="rId26"/>
    <p:sldId id="341" r:id="rId27"/>
    <p:sldId id="342" r:id="rId28"/>
    <p:sldId id="321" r:id="rId29"/>
    <p:sldId id="328" r:id="rId30"/>
    <p:sldId id="299" r:id="rId31"/>
    <p:sldId id="301" r:id="rId32"/>
    <p:sldId id="309" r:id="rId33"/>
    <p:sldId id="316" r:id="rId34"/>
    <p:sldId id="317" r:id="rId35"/>
    <p:sldId id="343"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47763D-CBE2-A103-8A00-8685BEC527C1}" name="Mitchell Wand" initials="MW" userId="de9b44c55c0496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8" autoAdjust="0"/>
    <p:restoredTop sz="74570" autoAdjust="0"/>
  </p:normalViewPr>
  <p:slideViewPr>
    <p:cSldViewPr snapToGrid="0">
      <p:cViewPr varScale="1">
        <p:scale>
          <a:sx n="50" d="100"/>
          <a:sy n="50" d="100"/>
        </p:scale>
        <p:origin x="1276" y="48"/>
      </p:cViewPr>
      <p:guideLst/>
    </p:cSldViewPr>
  </p:slideViewPr>
  <p:notesTextViewPr>
    <p:cViewPr>
      <p:scale>
        <a:sx n="1" d="1"/>
        <a:sy n="1" d="1"/>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8/10/relationships/authors" Targe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9.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9.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9.png"/></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image" Target="../media/image9.png"/></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image" Target="../media/image9.png"/></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image" Target="../media/image9.png"/></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image" Target="../media/image9.png"/></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image" Target="../media/image9.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63</c:v>
                </c:pt>
              </c:numCache>
            </c:numRef>
          </c:val>
          <c:extLst>
            <c:ext xmlns:c16="http://schemas.microsoft.com/office/drawing/2014/chart" uri="{C3380CC4-5D6E-409C-BE32-E72D297353CC}">
              <c16:uniqueId val="{00000000-C176-42F3-B629-5F689CEF33F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72</c:v>
                </c:pt>
              </c:numCache>
            </c:numRef>
          </c:val>
          <c:extLst>
            <c:ext xmlns:c16="http://schemas.microsoft.com/office/drawing/2014/chart" uri="{C3380CC4-5D6E-409C-BE32-E72D297353CC}">
              <c16:uniqueId val="{00000000-70E6-4F20-B81E-42BD0FF7ED0A}"/>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91</c:v>
                </c:pt>
              </c:numCache>
            </c:numRef>
          </c:val>
          <c:extLst>
            <c:ext xmlns:c16="http://schemas.microsoft.com/office/drawing/2014/chart" uri="{C3380CC4-5D6E-409C-BE32-E72D297353CC}">
              <c16:uniqueId val="{00000000-86CE-4072-8D71-52ADAE466D1F}"/>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6101266208287258"/>
                      <c:h val="0.13178863396835669"/>
                    </c:manualLayout>
                  </c15:layout>
                </c:ext>
                <c:ext xmlns:c16="http://schemas.microsoft.com/office/drawing/2014/chart" uri="{C3380CC4-5D6E-409C-BE32-E72D297353CC}">
                  <c16:uniqueId val="{00000000-B2A3-490C-93D1-B7DCC719B3F8}"/>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9A93-4097-B3F4-34705CCF10AE}"/>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45074700000000001"/>
          <c:y val="7.1195900000000006E-2"/>
          <c:w val="0.51836199999999999"/>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0404403064886121"/>
                      <c:h val="0.14450218152463262"/>
                    </c:manualLayout>
                  </c15:layout>
                </c:ext>
                <c:ext xmlns:c16="http://schemas.microsoft.com/office/drawing/2014/chart" uri="{C3380CC4-5D6E-409C-BE32-E72D297353CC}">
                  <c16:uniqueId val="{00000000-9D66-4544-9DEA-99CFBD6DC874}"/>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23FD-4D49-898B-8F8C10C63E9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1"/>
          <c:min val="0"/>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25"/>
        <c:minorUnit val="12.6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71F0-4015-9A94-11C1B3207AF9}"/>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8A9D-4B7B-A8D2-3261DB2D4D0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4719928300948927"/>
                      <c:h val="0.11653237690082552"/>
                    </c:manualLayout>
                  </c15:layout>
                </c:ext>
                <c:ext xmlns:c16="http://schemas.microsoft.com/office/drawing/2014/chart" uri="{C3380CC4-5D6E-409C-BE32-E72D297353CC}">
                  <c16:uniqueId val="{00000000-11AD-462A-9351-B9CFD24D23E0}"/>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1F68-41D2-B61E-C443C540D53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use testing to evaluate our software systems. This is captured in famous V&amp;V terminology:</a:t>
            </a:r>
            <a:br>
              <a:rPr lang="en-US" dirty="0"/>
            </a:br>
            <a:r>
              <a:rPr lang="en-US" dirty="0"/>
              <a:t>Validation: Are we building the right product?</a:t>
            </a:r>
          </a:p>
          <a:p>
            <a:pPr marL="0" indent="0">
              <a:buFont typeface="Arial" panose="020B0604020202020204" pitchFamily="34" charset="0"/>
              <a:buNone/>
            </a:pPr>
            <a:r>
              <a:rPr lang="en-US" dirty="0"/>
              <a:t>Verification: Are we building the product right?</a:t>
            </a:r>
          </a:p>
          <a:p>
            <a:pPr marL="0" indent="0">
              <a:buFont typeface="Arial" panose="020B0604020202020204" pitchFamily="34" charset="0"/>
              <a:buNone/>
            </a:pPr>
            <a:r>
              <a:rPr lang="en-US" dirty="0"/>
              <a:t>Now, how do we evaluate testing itself? We will have to study two things:</a:t>
            </a:r>
            <a:br>
              <a:rPr lang="en-US" dirty="0"/>
            </a:br>
            <a:r>
              <a:rPr lang="en-US" dirty="0"/>
              <a:t>Purpose: Are tests checking the right things?</a:t>
            </a:r>
          </a:p>
          <a:p>
            <a:pPr marL="0" indent="0">
              <a:buFont typeface="Arial" panose="020B0604020202020204" pitchFamily="34" charset="0"/>
              <a:buNone/>
            </a:pPr>
            <a:r>
              <a:rPr lang="en-US" dirty="0"/>
              <a:t>Adequacy: Are they checking the things right?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95076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900"/>
            </a:pPr>
            <a:r>
              <a:rPr lang="en-US" dirty="0"/>
              <a:t>You can think of systematic testing as a smart way to find needles in a haystack.</a:t>
            </a:r>
          </a:p>
          <a:p>
            <a:pPr marL="0" indent="0">
              <a:buSzPct val="100000"/>
              <a:buNone/>
              <a:defRPr sz="1900"/>
            </a:pPr>
            <a:r>
              <a:rPr lang="en-US" dirty="0"/>
              <a:t>We want to search systematically for needles, and to do that we need to understand what makes needles special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30944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SzPct val="100000"/>
              <a:buNone/>
              <a:defRPr sz="1200">
                <a:latin typeface="Helvetica"/>
                <a:ea typeface="Helvetica"/>
                <a:cs typeface="Helvetica"/>
                <a:sym typeface="Helvetica"/>
              </a:defRPr>
            </a:pPr>
            <a:r>
              <a:rPr lang="en-US" dirty="0"/>
              <a:t>So how do we choose equivalence classes?  The key is to identify </a:t>
            </a:r>
            <a:r>
              <a:rPr lang="en-US" b="1" dirty="0"/>
              <a:t>input conditions</a:t>
            </a:r>
            <a:r>
              <a:rPr lang="en-US" dirty="0"/>
              <a:t> from the spec.  Each input condition induces an equivalence class – valid and invalid inputs. </a:t>
            </a:r>
          </a:p>
          <a:p>
            <a:pPr marL="0" indent="0">
              <a:lnSpc>
                <a:spcPct val="100000"/>
              </a:lnSpc>
              <a:buSzPct val="100000"/>
              <a:buNone/>
              <a:defRPr sz="1200">
                <a:latin typeface="Helvetica"/>
                <a:ea typeface="Helvetica"/>
                <a:cs typeface="Helvetica"/>
                <a:sym typeface="Helvetica"/>
              </a:defRPr>
            </a:pPr>
            <a:r>
              <a:rPr lang="en-US" dirty="0"/>
              <a:t>For example, an input condition that specifies a range of values induces three equivalence classes: one containing values smaller than the lower bound of the range, one with values within the range, and one containing values larger than the upper bound of the range</a:t>
            </a:r>
          </a:p>
          <a:p>
            <a:pPr marL="0" indent="0">
              <a:lnSpc>
                <a:spcPct val="100000"/>
              </a:lnSpc>
              <a:buSzPct val="100000"/>
              <a:buNone/>
              <a:defRPr sz="1200">
                <a:latin typeface="Helvetica"/>
                <a:ea typeface="Helvetica"/>
                <a:cs typeface="Helvetica"/>
                <a:sym typeface="Helvetica"/>
              </a:defRPr>
            </a:pPr>
            <a:r>
              <a:rPr lang="en-US" dirty="0"/>
              <a:t>Similarly, an input condition that specifies a specific value, …</a:t>
            </a:r>
          </a:p>
          <a:p>
            <a:pPr marL="0" indent="0">
              <a:lnSpc>
                <a:spcPct val="100000"/>
              </a:lnSpc>
              <a:buSzPct val="100000"/>
              <a:buNone/>
              <a:defRPr sz="1200">
                <a:latin typeface="Helvetica"/>
                <a:ea typeface="Helvetica"/>
                <a:cs typeface="Helvetica"/>
                <a:sym typeface="Helvetica"/>
              </a:defRPr>
            </a:pPr>
            <a:r>
              <a:rPr lang="en-US" dirty="0"/>
              <a:t>Likewise, set membership and conditions that correspond to </a:t>
            </a:r>
            <a:r>
              <a:rPr lang="en-US" dirty="0" err="1"/>
              <a:t>boolean</a:t>
            </a:r>
            <a:r>
              <a:rPr lang="en-US" dirty="0"/>
              <a:t> predicates can be represented using two equivalence classes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175260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647700">
              <a:lnSpc>
                <a:spcPct val="100000"/>
              </a:lnSpc>
              <a:buSzPct val="100000"/>
              <a:buNone/>
              <a:defRPr sz="1600">
                <a:latin typeface="Helvetica"/>
                <a:ea typeface="Helvetica"/>
                <a:cs typeface="Helvetica"/>
                <a:sym typeface="Helvetica"/>
              </a:defRPr>
            </a:pPr>
            <a:r>
              <a:rPr lang="en-US" dirty="0"/>
              <a:t>Typically, a greater number of errors occurs at the boundaries of an equivalence class rather than at the “center”.  </a:t>
            </a:r>
          </a:p>
          <a:p>
            <a:pPr marL="0" indent="0" defTabSz="647700">
              <a:lnSpc>
                <a:spcPct val="100000"/>
              </a:lnSpc>
              <a:buSzPct val="100000"/>
              <a:buNone/>
              <a:defRPr sz="1600">
                <a:latin typeface="Helvetica"/>
                <a:ea typeface="Helvetica"/>
                <a:cs typeface="Helvetica"/>
                <a:sym typeface="Helvetica"/>
              </a:defRPr>
            </a:pPr>
            <a:r>
              <a:rPr lang="en-US" dirty="0"/>
              <a:t>Therefore, we specifically look for values that are at the boundaries. </a:t>
            </a:r>
          </a:p>
          <a:p>
            <a:pPr marL="0" indent="0" defTabSz="647700">
              <a:lnSpc>
                <a:spcPct val="100000"/>
              </a:lnSpc>
              <a:buSzPct val="100000"/>
              <a:buNone/>
              <a:defRPr sz="1600">
                <a:latin typeface="Helvetica"/>
                <a:ea typeface="Helvetica"/>
                <a:cs typeface="Helvetica"/>
                <a:sym typeface="Helvetica"/>
              </a:defRPr>
            </a:pPr>
            <a:r>
              <a:rPr lang="en-US" dirty="0"/>
              <a:t>In the example you see here, we could select a value just outside of the lower end of the range, just inside the lower end of the range, …</a:t>
            </a:r>
          </a:p>
          <a:p>
            <a:pPr marL="0" indent="0" defTabSz="647700">
              <a:lnSpc>
                <a:spcPct val="100000"/>
              </a:lnSpc>
              <a:buSzPct val="100000"/>
              <a:buNone/>
              <a:defRPr sz="1600">
                <a:latin typeface="Helvetica"/>
                <a:ea typeface="Helvetica"/>
                <a:cs typeface="Helvetica"/>
                <a:sym typeface="Helvetica"/>
              </a:defRPr>
            </a:pPr>
            <a:r>
              <a:rPr lang="en-US" dirty="0"/>
              <a:t>If your system has well-defined inputs and outputs, you can apply this technique both to the input domain and the output domain.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33382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&lt;read slide&gt;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0800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700"/>
            </a:pPr>
            <a:r>
              <a:rPr lang="en-US" dirty="0"/>
              <a:t>Many forms of coverage can be computed automatically using automated tools</a:t>
            </a:r>
          </a:p>
          <a:p>
            <a:pPr marL="0" indent="0">
              <a:buSzPct val="100000"/>
              <a:buNone/>
              <a:defRPr sz="1700"/>
            </a:pPr>
            <a:r>
              <a:rPr lang="en-US" dirty="0"/>
              <a:t>This is typically done by instrumenting the program so that whenever a statement/block is executed, a corresponding counter is updated.</a:t>
            </a:r>
          </a:p>
          <a:p>
            <a:pPr marL="0" indent="0">
              <a:buSzPct val="100000"/>
              <a:buNone/>
              <a:defRPr sz="1700"/>
            </a:pPr>
            <a:r>
              <a:rPr lang="en-US" dirty="0"/>
              <a:t>For JS/TS, the </a:t>
            </a:r>
            <a:r>
              <a:rPr lang="en-US" dirty="0" err="1"/>
              <a:t>Instanbul</a:t>
            </a:r>
            <a:r>
              <a:rPr lang="en-US" dirty="0"/>
              <a:t>/NYC tool can be used to compute coverage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4220540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800"/>
            </a:pPr>
            <a:r>
              <a:rPr lang="en-US" dirty="0"/>
              <a:t>Statement coverage criterion states that each statement (or CFG node) should be covered.</a:t>
            </a:r>
          </a:p>
          <a:p>
            <a:pPr marL="0" indent="0">
              <a:buSzPct val="100000"/>
              <a:buNone/>
              <a:defRPr sz="1800"/>
            </a:pPr>
            <a:r>
              <a:rPr lang="en-US" dirty="0"/>
              <a:t>The rationale for this criterion is that a defect in a given statement can only be discovered if that statement is executed</a:t>
            </a:r>
          </a:p>
          <a:p>
            <a:pPr marL="0" indent="0">
              <a:buSzPct val="100000"/>
              <a:buNone/>
              <a:defRPr sz="1800"/>
            </a:pPr>
            <a:r>
              <a:rPr lang="en-US" dirty="0"/>
              <a:t>You can express statement coverage as a percentage: &lt;…&gt;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44675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Let’s apply this to the cgi_decode example</a:t>
            </a:r>
          </a:p>
          <a:p>
            <a:pPr marL="228600" indent="-228600">
              <a:lnSpc>
                <a:spcPct val="100000"/>
              </a:lnSpc>
              <a:buSzPct val="100000"/>
              <a:buChar char="•"/>
              <a:defRPr sz="1200">
                <a:latin typeface="Helvetica"/>
                <a:ea typeface="Helvetica"/>
                <a:cs typeface="Helvetica"/>
                <a:sym typeface="Helvetica"/>
              </a:defRPr>
            </a:pPr>
            <a:r>
              <a:t>The initial coverage is 7/11 blocks = 63%.  </a:t>
            </a:r>
          </a:p>
          <a:p>
            <a:pPr marL="228600" indent="-228600">
              <a:lnSpc>
                <a:spcPct val="100000"/>
              </a:lnSpc>
              <a:buSzPct val="100000"/>
              <a:buChar char="•"/>
              <a:defRPr sz="1200">
                <a:latin typeface="Helvetica"/>
                <a:ea typeface="Helvetica"/>
                <a:cs typeface="Helvetica"/>
                <a:sym typeface="Helvetica"/>
              </a:defRPr>
            </a:pPr>
            <a:r>
              <a:t>(We could also count the statements instead (here: 14/20 = 70%), but conceptually, this makes no difference)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noRot="1" noChangeAspect="1"/>
          </p:cNvSpPr>
          <p:nvPr>
            <p:ph type="sldImg"/>
          </p:nvPr>
        </p:nvSpPr>
        <p:spPr>
          <a:prstGeom prst="rect">
            <a:avLst/>
          </a:prstGeom>
        </p:spPr>
        <p:txBody>
          <a:bodyPr/>
          <a:lstStyle/>
          <a:p>
            <a:endParaRPr/>
          </a:p>
        </p:txBody>
      </p:sp>
      <p:sp>
        <p:nvSpPr>
          <p:cNvPr id="617" name="Shape 617"/>
          <p:cNvSpPr>
            <a:spLocks noGrp="1"/>
          </p:cNvSpPr>
          <p:nvPr>
            <p:ph type="body" sz="quarter" idx="1"/>
          </p:nvPr>
        </p:nvSpPr>
        <p:spPr>
          <a:prstGeom prst="rect">
            <a:avLst/>
          </a:prstGeom>
        </p:spPr>
        <p:txBody>
          <a:bodyPr/>
          <a:lstStyle/>
          <a:p>
            <a:pPr>
              <a:lnSpc>
                <a:spcPct val="100000"/>
              </a:lnSpc>
              <a:defRPr sz="1200">
                <a:latin typeface="Helvetica"/>
                <a:ea typeface="Helvetica"/>
                <a:cs typeface="Helvetica"/>
                <a:sym typeface="Helvetica"/>
              </a:defRPr>
            </a:pPr>
            <a:r>
              <a:t>and the coverage increases with each additionally executed statement…</a:t>
            </a:r>
          </a:p>
          <a:p>
            <a:pPr>
              <a:lnSpc>
                <a:spcPct val="100000"/>
              </a:lnSpc>
              <a:defRPr sz="1200">
                <a:latin typeface="Helvetica"/>
                <a:ea typeface="Helvetica"/>
                <a:cs typeface="Helvetica"/>
                <a:sym typeface="Helvetica"/>
              </a:defRPr>
            </a:pPr>
            <a:r>
              <a:t>if we add the second test, coverage increases to 72%</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noRot="1" noChangeAspect="1"/>
          </p:cNvSpPr>
          <p:nvPr>
            <p:ph type="sldImg"/>
          </p:nvPr>
        </p:nvSpPr>
        <p:spPr>
          <a:prstGeom prst="rect">
            <a:avLst/>
          </a:prstGeom>
        </p:spPr>
        <p:txBody>
          <a:bodyPr/>
          <a:lstStyle/>
          <a:p>
            <a:endParaRPr/>
          </a:p>
        </p:txBody>
      </p:sp>
      <p:sp>
        <p:nvSpPr>
          <p:cNvPr id="660" name="Shape 660"/>
          <p:cNvSpPr>
            <a:spLocks noGrp="1"/>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r>
              <a:t>Adding the third test increases coverage to 91%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95981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hape 705"/>
          <p:cNvSpPr>
            <a:spLocks noGrp="1" noRot="1" noChangeAspect="1"/>
          </p:cNvSpPr>
          <p:nvPr>
            <p:ph type="sldImg"/>
          </p:nvPr>
        </p:nvSpPr>
        <p:spPr>
          <a:prstGeom prst="rect">
            <a:avLst/>
          </a:prstGeom>
        </p:spPr>
        <p:txBody>
          <a:bodyPr/>
          <a:lstStyle/>
          <a:p>
            <a:endParaRPr/>
          </a:p>
        </p:txBody>
      </p:sp>
      <p:sp>
        <p:nvSpPr>
          <p:cNvPr id="706" name="Shape 706"/>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t>And with adding the last test, we reach 100% block coverage (which is 100% statement coverage, too).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defRPr sz="1500"/>
            </a:pPr>
            <a:r>
              <a:rPr lang="en-US" dirty="0"/>
              <a:t>Another testing criterion is the </a:t>
            </a:r>
            <a:r>
              <a:rPr lang="en-US" u="sng" dirty="0"/>
              <a:t>branch testing criterion</a:t>
            </a:r>
            <a:r>
              <a:rPr lang="en-US" dirty="0"/>
              <a:t>, which states that each branch in the CFG should be executed at least once.</a:t>
            </a:r>
          </a:p>
          <a:p>
            <a:pPr marL="0" indent="0">
              <a:buSzPct val="100000"/>
              <a:buNone/>
              <a:defRPr sz="1500"/>
            </a:pPr>
            <a:r>
              <a:rPr lang="en-US" dirty="0"/>
              <a:t>We say that the branch testing criterion </a:t>
            </a:r>
            <a:r>
              <a:rPr lang="en-US" u="sng" dirty="0"/>
              <a:t>subsumes</a:t>
            </a:r>
            <a:r>
              <a:rPr lang="en-US" dirty="0"/>
              <a:t> the statement testing criterion </a:t>
            </a:r>
          </a:p>
          <a:p>
            <a:pPr marL="0" indent="0">
              <a:buSzPct val="100000"/>
              <a:buNone/>
              <a:defRPr sz="1500"/>
            </a:pPr>
            <a:r>
              <a:rPr lang="en-US" dirty="0"/>
              <a:t>…because if a test suite satisfies the branch testing criterion for a given program, then it also satisfies the statement testing criterion for that program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2783336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Why is branch testing useful?  </a:t>
            </a:r>
          </a:p>
          <a:p>
            <a:pPr marL="228600" indent="-228600">
              <a:lnSpc>
                <a:spcPct val="100000"/>
              </a:lnSpc>
              <a:buSzPct val="100000"/>
              <a:buChar char="•"/>
              <a:defRPr sz="1200">
                <a:latin typeface="Helvetica"/>
                <a:ea typeface="Helvetica"/>
                <a:cs typeface="Helvetica"/>
                <a:sym typeface="Helvetica"/>
              </a:defRPr>
            </a:pPr>
            <a:r>
              <a:t>Let’s consider a buggy version of the same cgi_decode program where block F is missing (CLICK)</a:t>
            </a:r>
          </a:p>
          <a:p>
            <a:pPr marL="228600" indent="-228600">
              <a:lnSpc>
                <a:spcPct val="100000"/>
              </a:lnSpc>
              <a:buSzPct val="100000"/>
              <a:buChar char="•"/>
              <a:defRPr sz="1200">
                <a:latin typeface="Helvetica"/>
                <a:ea typeface="Helvetica"/>
                <a:cs typeface="Helvetica"/>
                <a:sym typeface="Helvetica"/>
              </a:defRPr>
            </a:pPr>
            <a:r>
              <a:t>Then, the input you see here would achieve 100% statement coverage without ever triggering the defect (CLICK until 100% is displayed</a:t>
            </a:r>
          </a:p>
          <a:p>
            <a:pPr marL="228600" indent="-228600">
              <a:lnSpc>
                <a:spcPct val="100000"/>
              </a:lnSpc>
              <a:buSzPct val="100000"/>
              <a:buChar char="•"/>
              <a:defRPr sz="1200">
                <a:latin typeface="Helvetica"/>
                <a:ea typeface="Helvetica"/>
                <a:cs typeface="Helvetica"/>
                <a:sym typeface="Helvetica"/>
              </a:defRPr>
            </a:pPr>
            <a:r>
              <a:t>However, if the conditional evaluates to false, we would execute buggy code, so having 100% statement coverage does not mean that the program is free of errors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pPr>
              <a:lnSpc>
                <a:spcPct val="100000"/>
              </a:lnSpc>
              <a:defRPr sz="1500">
                <a:latin typeface="Helvetica"/>
                <a:ea typeface="Helvetica"/>
                <a:cs typeface="Helvetica"/>
                <a:sym typeface="Helvetica"/>
              </a:defRPr>
            </a:pPr>
            <a:r>
              <a:rPr dirty="0"/>
              <a:t>However, if we focus on whether branches have been taken, though, we get a different picture.</a:t>
            </a:r>
          </a:p>
          <a:p>
            <a:pPr>
              <a:lnSpc>
                <a:spcPct val="100000"/>
              </a:lnSpc>
              <a:defRPr sz="1200">
                <a:latin typeface="Helvetica"/>
                <a:ea typeface="Helvetica"/>
                <a:cs typeface="Helvetica"/>
                <a:sym typeface="Helvetica"/>
              </a:defRPr>
            </a:pPr>
            <a:r>
              <a:rPr dirty="0"/>
              <a:t>Here, we label each branch with “true” or “false”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p>
            <a:pPr>
              <a:lnSpc>
                <a:spcPct val="100000"/>
              </a:lnSpc>
              <a:defRPr sz="1400">
                <a:latin typeface="Helvetica"/>
                <a:ea typeface="Helvetica"/>
                <a:cs typeface="Helvetica"/>
                <a:sym typeface="Helvetica"/>
              </a:defRPr>
            </a:pPr>
            <a:r>
              <a:rPr dirty="0"/>
              <a:t>And if we track which branches are executed, we find that the test case executes only 7 out of 8 branches</a:t>
            </a:r>
          </a:p>
          <a:p>
            <a:pPr>
              <a:lnSpc>
                <a:spcPct val="100000"/>
              </a:lnSpc>
              <a:defRPr sz="1400">
                <a:latin typeface="Helvetica"/>
                <a:ea typeface="Helvetica"/>
                <a:cs typeface="Helvetica"/>
                <a:sym typeface="Helvetica"/>
              </a:defRPr>
            </a:pPr>
            <a:r>
              <a:rPr dirty="0"/>
              <a:t>In other words, branch coverage is 7/8 or 87%.</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hape 488"/>
          <p:cNvSpPr>
            <a:spLocks noGrp="1" noRot="1" noChangeAspect="1"/>
          </p:cNvSpPr>
          <p:nvPr>
            <p:ph type="sldImg"/>
          </p:nvPr>
        </p:nvSpPr>
        <p:spPr>
          <a:prstGeom prst="rect">
            <a:avLst/>
          </a:prstGeom>
        </p:spPr>
        <p:txBody>
          <a:bodyPr/>
          <a:lstStyle/>
          <a:p>
            <a:endParaRPr/>
          </a:p>
        </p:txBody>
      </p:sp>
      <p:sp>
        <p:nvSpPr>
          <p:cNvPr id="489" name="Shape 489"/>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rPr dirty="0"/>
              <a:t>If we another test case, such as “</a:t>
            </a:r>
            <a:r>
              <a:rPr dirty="0" err="1"/>
              <a:t>abc</a:t>
            </a:r>
            <a:r>
              <a:rPr dirty="0"/>
              <a:t>”, we can cover this remaining branch – and find the defect.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SzPct val="100000"/>
              <a:buNone/>
            </a:pPr>
            <a:r>
              <a:rPr lang="en-US" dirty="0"/>
              <a:t>The next testing criterion we consider is path testing</a:t>
            </a:r>
          </a:p>
          <a:p>
            <a:pPr marL="0" indent="0">
              <a:buSzPct val="100000"/>
              <a:buNone/>
            </a:pPr>
            <a:r>
              <a:rPr lang="en-US" dirty="0"/>
              <a:t>This criterion is </a:t>
            </a:r>
            <a:r>
              <a:rPr lang="en-US" u="sng" dirty="0"/>
              <a:t>not practical</a:t>
            </a:r>
            <a:r>
              <a:rPr lang="en-US" dirty="0"/>
              <a:t> because, in the presence of loops, the number of paths may be infinite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Cyclomatic Complexity can be used to limit the number of paths to cover. It measures the number of linearly-independent paths.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767474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969339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427063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92074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276167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439674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29651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971139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SzPct val="100000"/>
              <a:buNone/>
              <a:defRPr sz="1200">
                <a:latin typeface="Helvetica"/>
                <a:ea typeface="Helvetica"/>
                <a:cs typeface="Helvetica"/>
                <a:sym typeface="Helvetica"/>
              </a:defRPr>
            </a:pPr>
            <a:r>
              <a:rPr lang="en-US" dirty="0"/>
              <a:t>The diagram relates to a principle coined by the Italian economist Vilfredo Pareto in the year 1896 that says “roughly 80% of consequences come from 20% of the causes” </a:t>
            </a:r>
          </a:p>
          <a:p>
            <a:pPr marL="0" indent="0">
              <a:lnSpc>
                <a:spcPct val="100000"/>
              </a:lnSpc>
              <a:buSzPct val="100000"/>
              <a:buNone/>
              <a:defRPr sz="1200">
                <a:latin typeface="Helvetica"/>
                <a:ea typeface="Helvetica"/>
                <a:cs typeface="Helvetica"/>
                <a:sym typeface="Helvetica"/>
              </a:defRPr>
            </a:pPr>
            <a:r>
              <a:rPr lang="en-US" dirty="0"/>
              <a:t>In the scenario of software engineering, Pareto’s Law can be interpreted to say that approximately 80% of defects originates from 20% of modules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839338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3136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08027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fails, what does it say about the code?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20059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477240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600291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11579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43722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35781" y="3339703"/>
            <a:ext cx="11126338"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535781" y="928687"/>
            <a:ext cx="11120438" cy="2232422"/>
          </a:xfrm>
          <a:prstGeom prst="rect">
            <a:avLst/>
          </a:prstGeom>
        </p:spPr>
        <p:txBody>
          <a:bodyPr/>
          <a:lstStyle/>
          <a:p>
            <a:r>
              <a:t>Title Text</a:t>
            </a:r>
          </a:p>
        </p:txBody>
      </p:sp>
      <p:sp>
        <p:nvSpPr>
          <p:cNvPr id="14" name="Body Level One…"/>
          <p:cNvSpPr txBox="1">
            <a:spLocks noGrp="1"/>
          </p:cNvSpPr>
          <p:nvPr>
            <p:ph type="body" sz="quarter" idx="1"/>
          </p:nvPr>
        </p:nvSpPr>
        <p:spPr>
          <a:xfrm>
            <a:off x="535781" y="3527227"/>
            <a:ext cx="1112043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31907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072313"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21"/>
          </p:nvPr>
        </p:nvSpPr>
        <p:spPr>
          <a:xfrm>
            <a:off x="0" y="-17860"/>
            <a:ext cx="12192000" cy="5431894"/>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321594" y="5473899"/>
            <a:ext cx="5429250" cy="1196578"/>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358062" y="5956101"/>
            <a:ext cx="464343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708283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35781" y="2312789"/>
            <a:ext cx="11120438" cy="2232422"/>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1947907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35781" y="3420070"/>
            <a:ext cx="5001071"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21"/>
          </p:nvPr>
        </p:nvSpPr>
        <p:spPr>
          <a:xfrm>
            <a:off x="4476750" y="0"/>
            <a:ext cx="14430375" cy="686693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535781" y="1009055"/>
            <a:ext cx="5000625" cy="2232422"/>
          </a:xfrm>
          <a:prstGeom prst="rect">
            <a:avLst/>
          </a:prstGeom>
        </p:spPr>
        <p:txBody>
          <a:bodyPr/>
          <a:lstStyle/>
          <a:p>
            <a:r>
              <a:t>Title Text</a:t>
            </a:r>
          </a:p>
        </p:txBody>
      </p:sp>
      <p:sp>
        <p:nvSpPr>
          <p:cNvPr id="44" name="Body Level One…"/>
          <p:cNvSpPr txBox="1">
            <a:spLocks noGrp="1"/>
          </p:cNvSpPr>
          <p:nvPr>
            <p:ph type="body" sz="quarter" idx="1"/>
          </p:nvPr>
        </p:nvSpPr>
        <p:spPr>
          <a:xfrm>
            <a:off x="535781" y="3607594"/>
            <a:ext cx="5000625" cy="2232422"/>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888200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480570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961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35781" y="1384102"/>
            <a:ext cx="4756307"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21"/>
          </p:nvPr>
        </p:nvSpPr>
        <p:spPr>
          <a:xfrm>
            <a:off x="6072188" y="-107156"/>
            <a:ext cx="6238875" cy="6965156"/>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535781" y="232172"/>
            <a:ext cx="4762500" cy="982266"/>
          </a:xfrm>
          <a:prstGeom prst="rect">
            <a:avLst/>
          </a:prstGeom>
        </p:spPr>
        <p:txBody>
          <a:bodyPr/>
          <a:lstStyle/>
          <a:p>
            <a:r>
              <a:t>Title Text</a:t>
            </a:r>
          </a:p>
        </p:txBody>
      </p:sp>
      <p:sp>
        <p:nvSpPr>
          <p:cNvPr id="72" name="Body Level One…"/>
          <p:cNvSpPr txBox="1">
            <a:spLocks noGrp="1"/>
          </p:cNvSpPr>
          <p:nvPr>
            <p:ph type="body" sz="half" idx="1"/>
          </p:nvPr>
        </p:nvSpPr>
        <p:spPr>
          <a:xfrm>
            <a:off x="535781" y="1562695"/>
            <a:ext cx="4762500" cy="4688086"/>
          </a:xfrm>
          <a:prstGeom prst="rect">
            <a:avLst/>
          </a:prstGeom>
        </p:spPr>
        <p:txBody>
          <a:bodyPr/>
          <a:lstStyle>
            <a:lvl1pPr marL="232164" indent="-232164">
              <a:spcBef>
                <a:spcPts val="2109"/>
              </a:spcBef>
              <a:defRPr sz="1828">
                <a:latin typeface="Helvetica Neue"/>
                <a:ea typeface="Helvetica Neue"/>
                <a:cs typeface="Helvetica Neue"/>
                <a:sym typeface="Helvetica Neue"/>
              </a:defRPr>
            </a:lvl1pPr>
            <a:lvl2pPr marL="464327" indent="-232164">
              <a:spcBef>
                <a:spcPts val="2109"/>
              </a:spcBef>
              <a:defRPr sz="1828">
                <a:latin typeface="Helvetica Neue"/>
                <a:ea typeface="Helvetica Neue"/>
                <a:cs typeface="Helvetica Neue"/>
                <a:sym typeface="Helvetica Neue"/>
              </a:defRPr>
            </a:lvl2pPr>
            <a:lvl3pPr marL="696491" indent="-232164">
              <a:spcBef>
                <a:spcPts val="2109"/>
              </a:spcBef>
              <a:defRPr sz="1828">
                <a:latin typeface="Helvetica Neue"/>
                <a:ea typeface="Helvetica Neue"/>
                <a:cs typeface="Helvetica Neue"/>
                <a:sym typeface="Helvetica Neue"/>
              </a:defRPr>
            </a:lvl3pPr>
            <a:lvl4pPr marL="928654" indent="-232164">
              <a:spcBef>
                <a:spcPts val="2109"/>
              </a:spcBef>
              <a:defRPr sz="1828">
                <a:latin typeface="Helvetica Neue"/>
                <a:ea typeface="Helvetica Neue"/>
                <a:cs typeface="Helvetica Neue"/>
                <a:sym typeface="Helvetica Neue"/>
              </a:defRPr>
            </a:lvl4pPr>
            <a:lvl5pPr marL="1160818" indent="-232164">
              <a:spcBef>
                <a:spcPts val="2109"/>
              </a:spcBef>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478822" y="6425362"/>
            <a:ext cx="256480" cy="254044"/>
          </a:xfrm>
          <a:prstGeom prst="rect">
            <a:avLst/>
          </a:prstGeom>
        </p:spPr>
        <p:txBody>
          <a:bodyPr/>
          <a:lstStyle>
            <a:lvl1pPr algn="l"/>
          </a:lstStyle>
          <a:p>
            <a:fld id="{86CB4B4D-7CA3-9044-876B-883B54F8677D}" type="slidenum">
              <a:t>‹#›</a:t>
            </a:fld>
            <a:endParaRPr/>
          </a:p>
        </p:txBody>
      </p:sp>
    </p:spTree>
    <p:extLst>
      <p:ext uri="{BB962C8B-B14F-4D97-AF65-F5344CB8AC3E}">
        <p14:creationId xmlns:p14="http://schemas.microsoft.com/office/powerpoint/2010/main" val="1727255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33437" y="625078"/>
            <a:ext cx="10513219" cy="55989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7062564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8489154" y="357188"/>
            <a:ext cx="12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8489153" y="3138786"/>
            <a:ext cx="3232972"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half" idx="21"/>
          </p:nvPr>
        </p:nvSpPr>
        <p:spPr>
          <a:xfrm>
            <a:off x="8595011" y="3223679"/>
            <a:ext cx="6099998" cy="3053954"/>
          </a:xfrm>
          <a:prstGeom prst="rect">
            <a:avLst/>
          </a:prstGeom>
        </p:spPr>
        <p:txBody>
          <a:bodyPr lIns="91439" tIns="45719" rIns="91439" bIns="45719">
            <a:noAutofit/>
          </a:bodyPr>
          <a:lstStyle/>
          <a:p>
            <a:endParaRPr/>
          </a:p>
        </p:txBody>
      </p:sp>
      <p:sp>
        <p:nvSpPr>
          <p:cNvPr id="91" name="Image"/>
          <p:cNvSpPr>
            <a:spLocks noGrp="1"/>
          </p:cNvSpPr>
          <p:nvPr>
            <p:ph type="pic" sz="quarter" idx="22"/>
          </p:nvPr>
        </p:nvSpPr>
        <p:spPr>
          <a:xfrm>
            <a:off x="8608219" y="-71438"/>
            <a:ext cx="3155156" cy="3518297"/>
          </a:xfrm>
          <a:prstGeom prst="rect">
            <a:avLst/>
          </a:prstGeom>
        </p:spPr>
        <p:txBody>
          <a:bodyPr lIns="91439" tIns="45719" rIns="91439" bIns="45719">
            <a:noAutofit/>
          </a:bodyPr>
          <a:lstStyle/>
          <a:p>
            <a:endParaRPr/>
          </a:p>
        </p:txBody>
      </p:sp>
      <p:sp>
        <p:nvSpPr>
          <p:cNvPr id="92" name="Image"/>
          <p:cNvSpPr>
            <a:spLocks noGrp="1"/>
          </p:cNvSpPr>
          <p:nvPr>
            <p:ph type="pic" idx="23"/>
          </p:nvPr>
        </p:nvSpPr>
        <p:spPr>
          <a:xfrm>
            <a:off x="-750094" y="330399"/>
            <a:ext cx="10358438" cy="5662964"/>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488156" y="6090047"/>
            <a:ext cx="7846219"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4557189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21"/>
          </p:nvPr>
        </p:nvSpPr>
        <p:spPr>
          <a:xfrm>
            <a:off x="1190625" y="4473773"/>
            <a:ext cx="9810750"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22"/>
          </p:nvPr>
        </p:nvSpPr>
        <p:spPr>
          <a:xfrm>
            <a:off x="1190625" y="3000596"/>
            <a:ext cx="9810750" cy="535339"/>
          </a:xfrm>
          <a:prstGeom prst="rect">
            <a:avLst/>
          </a:prstGeom>
        </p:spPr>
        <p:txBody>
          <a:bodyPr anchor="ctr">
            <a:spAutoFit/>
          </a:bodyPr>
          <a:lstStyle>
            <a:lvl1pPr marL="0" indent="0" algn="ctr" defTabSz="321457">
              <a:spcBef>
                <a:spcPts val="1687"/>
              </a:spcBef>
              <a:buSzTx/>
              <a:buFontTx/>
              <a:buNone/>
              <a:defRPr sz="2812"/>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6435169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21"/>
          </p:nvPr>
        </p:nvSpPr>
        <p:spPr>
          <a:xfrm>
            <a:off x="-166687" y="0"/>
            <a:ext cx="12537281" cy="68580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068495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060397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1_Title &amp; Bullets">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26" name="Body Level One…"/>
          <p:cNvSpPr txBox="1">
            <a:spLocks noGrp="1"/>
          </p:cNvSpPr>
          <p:nvPr>
            <p:ph type="body" idx="1"/>
          </p:nvPr>
        </p:nvSpPr>
        <p:spPr>
          <a:xfrm>
            <a:off x="1190625" y="1946672"/>
            <a:ext cx="9810750" cy="4018359"/>
          </a:xfrm>
          <a:prstGeom prst="rect">
            <a:avLst/>
          </a:prstGeom>
        </p:spPr>
        <p:txBody>
          <a:bodyPr anchor="ctr">
            <a:noAutofit/>
          </a:bodyPr>
          <a:lstStyle>
            <a:lvl1pPr marL="625056" indent="-401822">
              <a:spcBef>
                <a:spcPts val="1687"/>
              </a:spcBef>
              <a:buSzPct val="171000"/>
              <a:buFontTx/>
              <a:defRPr sz="2953">
                <a:solidFill>
                  <a:srgbClr val="000000"/>
                </a:solidFill>
                <a:latin typeface="Gill Sans"/>
                <a:ea typeface="Gill Sans"/>
                <a:cs typeface="Gill Sans"/>
                <a:sym typeface="Gill Sans"/>
              </a:defRPr>
            </a:lvl1pPr>
            <a:lvl2pPr marL="937584" indent="-401822">
              <a:spcBef>
                <a:spcPts val="1687"/>
              </a:spcBef>
              <a:buSzPct val="171000"/>
              <a:buFontTx/>
              <a:defRPr sz="2953">
                <a:solidFill>
                  <a:srgbClr val="000000"/>
                </a:solidFill>
                <a:latin typeface="Gill Sans"/>
                <a:ea typeface="Gill Sans"/>
                <a:cs typeface="Gill Sans"/>
                <a:sym typeface="Gill Sans"/>
              </a:defRPr>
            </a:lvl2pPr>
            <a:lvl3pPr marL="1250112" indent="-401822">
              <a:spcBef>
                <a:spcPts val="1687"/>
              </a:spcBef>
              <a:buSzPct val="171000"/>
              <a:buFontTx/>
              <a:defRPr sz="2953">
                <a:solidFill>
                  <a:srgbClr val="000000"/>
                </a:solidFill>
                <a:latin typeface="Gill Sans"/>
                <a:ea typeface="Gill Sans"/>
                <a:cs typeface="Gill Sans"/>
                <a:sym typeface="Gill Sans"/>
              </a:defRPr>
            </a:lvl3pPr>
            <a:lvl4pPr marL="1562640" indent="-401822">
              <a:spcBef>
                <a:spcPts val="1687"/>
              </a:spcBef>
              <a:buSzPct val="171000"/>
              <a:buFontTx/>
              <a:defRPr sz="2953">
                <a:solidFill>
                  <a:srgbClr val="000000"/>
                </a:solidFill>
                <a:latin typeface="Gill Sans"/>
                <a:ea typeface="Gill Sans"/>
                <a:cs typeface="Gill Sans"/>
                <a:sym typeface="Gill Sans"/>
              </a:defRPr>
            </a:lvl4pPr>
            <a:lvl5pPr marL="1875168" indent="-401822">
              <a:spcBef>
                <a:spcPts val="1687"/>
              </a:spcBef>
              <a:buSzPct val="171000"/>
              <a:buFontTx/>
              <a:defRPr sz="2953">
                <a:solidFill>
                  <a:srgbClr val="000000"/>
                </a:solidFill>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232428742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le - Top">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35"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94560962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142"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43"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5927544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2_Title - Top">
    <p:spTree>
      <p:nvGrpSpPr>
        <p:cNvPr id="1" name=""/>
        <p:cNvGrpSpPr/>
        <p:nvPr/>
      </p:nvGrpSpPr>
      <p:grpSpPr>
        <a:xfrm>
          <a:off x="0" y="0"/>
          <a:ext cx="0" cy="0"/>
          <a:chOff x="0" y="0"/>
          <a:chExt cx="0" cy="0"/>
        </a:xfrm>
      </p:grpSpPr>
      <p:sp>
        <p:nvSpPr>
          <p:cNvPr id="150"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51" name="Title Text"/>
          <p:cNvSpPr txBox="1">
            <a:spLocks noGrp="1"/>
          </p:cNvSpPr>
          <p:nvPr>
            <p:ph type="title"/>
          </p:nvPr>
        </p:nvSpPr>
        <p:spPr>
          <a:xfrm>
            <a:off x="609600" y="495572"/>
            <a:ext cx="10972800" cy="868680"/>
          </a:xfrm>
          <a:prstGeom prst="rect">
            <a:avLst/>
          </a:prstGeom>
        </p:spPr>
        <p:txBody>
          <a:bodyPr lIns="0" tIns="0" rIns="0" bIns="0"/>
          <a:lstStyle>
            <a:lvl1pPr defTabSz="342898">
              <a:defRPr sz="2531" b="1" cap="all">
                <a:solidFill>
                  <a:srgbClr val="CC0000"/>
                </a:solidFill>
                <a:latin typeface="Helvetica"/>
                <a:ea typeface="Helvetica"/>
                <a:cs typeface="Helvetica"/>
                <a:sym typeface="Helvetica"/>
              </a:defRPr>
            </a:lvl1pPr>
          </a:lstStyle>
          <a:p>
            <a:r>
              <a:t>Title Text</a:t>
            </a:r>
          </a:p>
        </p:txBody>
      </p:sp>
      <p:sp>
        <p:nvSpPr>
          <p:cNvPr id="152"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179468424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2_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9"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solidFill>
                  <a:srgbClr val="FFFFFF"/>
                </a:solidFill>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13205902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35781" y="1384102"/>
            <a:ext cx="11126349"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535781" y="232172"/>
            <a:ext cx="11120438" cy="982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537471" y="6425362"/>
            <a:ext cx="256480" cy="254044"/>
          </a:xfrm>
          <a:prstGeom prst="rect">
            <a:avLst/>
          </a:prstGeom>
          <a:ln w="12700">
            <a:miter lim="400000"/>
          </a:ln>
        </p:spPr>
        <p:txBody>
          <a:bodyPr wrap="none" lIns="50800" tIns="50800" rIns="50800" bIns="50800" anchor="b">
            <a:spAutoFit/>
          </a:bodyPr>
          <a:lstStyle>
            <a:lvl1pPr algn="r">
              <a:defRPr sz="984">
                <a:latin typeface="Helvetica Neue"/>
                <a:ea typeface="Helvetica Neue"/>
                <a:cs typeface="Helvetica Neue"/>
                <a:sym typeface="Helvetica Neue"/>
              </a:defRPr>
            </a:lvl1pPr>
          </a:lstStyle>
          <a:p>
            <a:fld id="{86CB4B4D-7CA3-9044-876B-883B54F8677D}" type="slidenum">
              <a:t>‹#›</a:t>
            </a:fld>
            <a:endParaRPr/>
          </a:p>
        </p:txBody>
      </p:sp>
      <p:sp>
        <p:nvSpPr>
          <p:cNvPr id="5" name="Body Level One…"/>
          <p:cNvSpPr txBox="1">
            <a:spLocks noGrp="1"/>
          </p:cNvSpPr>
          <p:nvPr>
            <p:ph type="body" idx="1"/>
          </p:nvPr>
        </p:nvSpPr>
        <p:spPr>
          <a:xfrm>
            <a:off x="535781" y="1562695"/>
            <a:ext cx="11120438" cy="46880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9920826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spd="med"/>
  <p:txStyles>
    <p:titleStyle>
      <a:lvl1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1pPr>
      <a:lvl2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2pPr>
      <a:lvl3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3pPr>
      <a:lvl4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4pPr>
      <a:lvl5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5pPr>
      <a:lvl6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6pPr>
      <a:lvl7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7pPr>
      <a:lvl8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8pPr>
      <a:lvl9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9pPr>
    </p:titleStyle>
    <p:bodyStyle>
      <a:lvl1pPr marL="32145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1pPr>
      <a:lvl2pPr marL="642915"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2pPr>
      <a:lvl3pPr marL="964372"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3pPr>
      <a:lvl4pPr marL="128582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4pPr>
      <a:lvl5pPr marL="160728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5pPr>
      <a:lvl6pPr marL="1928744"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6pPr>
      <a:lvl7pPr marL="2250201"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7pPr>
      <a:lvl8pPr marL="257165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8pPr>
      <a:lvl9pPr marL="2893116"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9pPr>
    </p:bodyStyle>
    <p:otherStyle>
      <a:lvl1pPr marL="0" marR="0" indent="0"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1pPr>
      <a:lvl2pPr marL="0" marR="0" indent="1607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2pPr>
      <a:lvl3pPr marL="0" marR="0" indent="321457"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3pPr>
      <a:lvl4pPr marL="0" marR="0" indent="482186"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4pPr>
      <a:lvl5pPr marL="0" marR="0" indent="642915"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5pPr>
      <a:lvl6pPr marL="0" marR="0" indent="803643"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6pPr>
      <a:lvl7pPr marL="0" marR="0" indent="964372"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7pPr>
      <a:lvl8pPr marL="0" marR="0" indent="1125101"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8pPr>
      <a:lvl9pPr marL="0" marR="0" indent="12858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arstechnica.com/uncategorized/2004/12/4490-2/"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chart" Target="../charts/char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chart" Target="../charts/char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chart" Target="../charts/chart3.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White-box_testin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5.2</a:t>
            </a:r>
            <a:r>
              <a:rPr lang="en-US" altLang="en-US" sz="3200" dirty="0">
                <a:sym typeface="Helvetica Neue" charset="0"/>
              </a:rPr>
              <a:t> Evaluating Tests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3167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Does the SUT satisfy its specification?</a:t>
            </a:r>
          </a:p>
        </p:txBody>
      </p:sp>
      <p:sp>
        <p:nvSpPr>
          <p:cNvPr id="184" name="See syllabus for all of the usual stuff…"/>
          <p:cNvSpPr txBox="1">
            <a:spLocks noGrp="1"/>
          </p:cNvSpPr>
          <p:nvPr>
            <p:ph idx="1"/>
          </p:nvPr>
        </p:nvSpPr>
        <p:spPr>
          <a:xfrm>
            <a:off x="1008133" y="1501116"/>
            <a:ext cx="7887346" cy="4351338"/>
          </a:xfrm>
        </p:spPr>
        <p:txBody>
          <a:bodyPr>
            <a:normAutofit fontScale="92500" lnSpcReduction="20000"/>
          </a:bodyPr>
          <a:lstStyle/>
          <a:p>
            <a:r>
              <a:rPr lang="en-US" dirty="0"/>
              <a:t>Test behavior without regard to the implementation (“black-box testing” or “functional testing”).</a:t>
            </a:r>
          </a:p>
          <a:p>
            <a:r>
              <a:rPr lang="en-US" dirty="0"/>
              <a:t>What’s a specification?:</a:t>
            </a:r>
          </a:p>
          <a:p>
            <a:pPr lvl="1"/>
            <a:r>
              <a:rPr lang="en-US" dirty="0"/>
              <a:t>A precise definition of all acceptable behaviors of a SUT (outputs, state mutation, other effects) in </a:t>
            </a:r>
            <a:r>
              <a:rPr lang="en-US" dirty="0">
                <a:solidFill>
                  <a:srgbClr val="FF0000"/>
                </a:solidFill>
              </a:rPr>
              <a:t>all</a:t>
            </a:r>
            <a:r>
              <a:rPr lang="en-US" dirty="0"/>
              <a:t> situations (state and inputs)</a:t>
            </a:r>
          </a:p>
          <a:p>
            <a:pPr lvl="1"/>
            <a:r>
              <a:rPr lang="en-US" dirty="0"/>
              <a:t>A specification may be formal (mathematical), informal (natural language) or implicit (“I know it when I see it”).</a:t>
            </a:r>
          </a:p>
          <a:p>
            <a:r>
              <a:rPr lang="en-US" dirty="0"/>
              <a:t>A test suite is an approximation to an unwritten specification</a:t>
            </a:r>
          </a:p>
          <a:p>
            <a:pPr lvl="1"/>
            <a:r>
              <a:rPr lang="en-US" dirty="0"/>
              <a:t>That’s the “T” in TDD</a:t>
            </a:r>
          </a:p>
          <a:p>
            <a:pPr lvl="1"/>
            <a:r>
              <a:rPr lang="en-US" dirty="0"/>
              <a:t>Adequacy of test suite is likelihood that an implementation passing all the tests actually fulfills the (unwritten) specification.</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
        <p:nvSpPr>
          <p:cNvPr id="7" name="TextBox 6">
            <a:extLst>
              <a:ext uri="{FF2B5EF4-FFF2-40B4-BE49-F238E27FC236}">
                <a16:creationId xmlns:a16="http://schemas.microsoft.com/office/drawing/2014/main" id="{FB1C9397-79C8-4D6A-BF14-2B4A9D1D4549}"/>
              </a:ext>
            </a:extLst>
          </p:cNvPr>
          <p:cNvSpPr txBox="1"/>
          <p:nvPr/>
        </p:nvSpPr>
        <p:spPr>
          <a:xfrm>
            <a:off x="8816488" y="2318797"/>
            <a:ext cx="2715808" cy="369332"/>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Not often seen in the wild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Remember Dijkstra?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a:t>
            </a:r>
            <a:r>
              <a:rPr lang="en-US" sz="2800" i="1" dirty="0"/>
              <a:t>Program testing can be used to show the presence of bugs, but never to show their absence!</a:t>
            </a:r>
            <a:r>
              <a:rPr lang="en-US" sz="2800" dirty="0"/>
              <a:t>”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6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Stock_000003147641Small.jpg" descr="iStock_000003147641Small.jpg">
            <a:extLst>
              <a:ext uri="{FF2B5EF4-FFF2-40B4-BE49-F238E27FC236}">
                <a16:creationId xmlns:a16="http://schemas.microsoft.com/office/drawing/2014/main" id="{31DA51FE-1CF1-4E0C-A2FB-DC04DA6A9894}"/>
              </a:ext>
            </a:extLst>
          </p:cNvPr>
          <p:cNvPicPr>
            <a:picLocks noChangeAspect="1"/>
          </p:cNvPicPr>
          <p:nvPr/>
        </p:nvPicPr>
        <p:blipFill>
          <a:blip r:embed="rId3"/>
          <a:srcRect t="19227"/>
          <a:stretch>
            <a:fillRect/>
          </a:stretch>
        </p:blipFill>
        <p:spPr>
          <a:xfrm>
            <a:off x="1419427" y="1775800"/>
            <a:ext cx="9200745" cy="4945675"/>
          </a:xfrm>
          <a:prstGeom prst="rect">
            <a:avLst/>
          </a:prstGeom>
          <a:ln w="12700">
            <a:miter lim="400000"/>
          </a:ln>
        </p:spPr>
      </p:pic>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Needles in a Haystack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1096793" y="2141537"/>
            <a:ext cx="6780179" cy="4351338"/>
          </a:xfrm>
        </p:spPr>
        <p:txBody>
          <a:bodyPr>
            <a:normAutofit/>
          </a:bodyPr>
          <a:lstStyle/>
          <a:p>
            <a:r>
              <a:rPr lang="en-US" dirty="0"/>
              <a:t>To find needles, look systematically</a:t>
            </a:r>
          </a:p>
          <a:p>
            <a:r>
              <a:rPr lang="en-US" dirty="0"/>
              <a:t>We need to find out </a:t>
            </a:r>
            <a:br>
              <a:rPr lang="en-US" dirty="0"/>
            </a:br>
            <a:r>
              <a:rPr lang="en-US" i="1" dirty="0"/>
              <a:t>what makes needles special</a:t>
            </a:r>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12</a:t>
            </a:fld>
            <a:endParaRPr lang="en-US"/>
          </a:p>
        </p:txBody>
      </p:sp>
    </p:spTree>
    <p:extLst>
      <p:ext uri="{BB962C8B-B14F-4D97-AF65-F5344CB8AC3E}">
        <p14:creationId xmlns:p14="http://schemas.microsoft.com/office/powerpoint/2010/main" val="185772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So which of these infinitely many behaviors should we check?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838200" y="1825625"/>
            <a:ext cx="5181600" cy="4351338"/>
          </a:xfrm>
        </p:spPr>
        <p:txBody>
          <a:bodyPr>
            <a:normAutofit/>
          </a:bodyPr>
          <a:lstStyle/>
          <a:p>
            <a:r>
              <a:rPr lang="en-US" dirty="0"/>
              <a:t>Divide the behaviors into regions of similar behavior called </a:t>
            </a:r>
            <a:r>
              <a:rPr lang="en-US" i="1" dirty="0">
                <a:solidFill>
                  <a:srgbClr val="FF0000"/>
                </a:solidFill>
              </a:rPr>
              <a:t>equivalence classes </a:t>
            </a:r>
          </a:p>
          <a:p>
            <a:r>
              <a:rPr lang="en-US" dirty="0"/>
              <a:t>Which points in a region should we choose?</a:t>
            </a:r>
          </a:p>
          <a:p>
            <a:r>
              <a:rPr lang="en-US" dirty="0"/>
              <a:t>It’s fair to assume that if one point in the region works, then the others will.</a:t>
            </a:r>
          </a:p>
          <a:p>
            <a:pPr marL="0" indent="0">
              <a:buNone/>
            </a:pPr>
            <a:r>
              <a:rPr lang="en-US" sz="2800" dirty="0"/>
              <a:t>=&gt; </a:t>
            </a:r>
            <a:r>
              <a:rPr lang="en-US" sz="2800" b="1" i="1" dirty="0"/>
              <a:t>partition testing</a:t>
            </a:r>
            <a:endParaRPr lang="en-US" sz="2800" dirty="0"/>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13</a:t>
            </a:fld>
            <a:endParaRPr lang="en-US"/>
          </a:p>
        </p:txBody>
      </p:sp>
      <p:grpSp>
        <p:nvGrpSpPr>
          <p:cNvPr id="21" name="Group 20">
            <a:extLst>
              <a:ext uri="{FF2B5EF4-FFF2-40B4-BE49-F238E27FC236}">
                <a16:creationId xmlns:a16="http://schemas.microsoft.com/office/drawing/2014/main" id="{60AD9696-32D9-407D-AAF8-56D74CEC48FD}"/>
              </a:ext>
            </a:extLst>
          </p:cNvPr>
          <p:cNvGrpSpPr/>
          <p:nvPr/>
        </p:nvGrpSpPr>
        <p:grpSpPr>
          <a:xfrm>
            <a:off x="6629403" y="2299354"/>
            <a:ext cx="4914898" cy="3259418"/>
            <a:chOff x="6172202" y="1954306"/>
            <a:chExt cx="5396753" cy="3908612"/>
          </a:xfrm>
        </p:grpSpPr>
        <p:sp>
          <p:nvSpPr>
            <p:cNvPr id="8" name="Rectangle 7">
              <a:extLst>
                <a:ext uri="{FF2B5EF4-FFF2-40B4-BE49-F238E27FC236}">
                  <a16:creationId xmlns:a16="http://schemas.microsoft.com/office/drawing/2014/main" id="{EA7C406E-768D-45A6-A3B0-882BCEE7D8A3}"/>
                </a:ext>
              </a:extLst>
            </p:cNvPr>
            <p:cNvSpPr/>
            <p:nvPr/>
          </p:nvSpPr>
          <p:spPr>
            <a:xfrm>
              <a:off x="6172202" y="19543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DAC4619-7E54-42C8-B3FD-4A893CFFB37E}"/>
                </a:ext>
              </a:extLst>
            </p:cNvPr>
            <p:cNvCxnSpPr>
              <a:cxnSpLocks/>
            </p:cNvCxnSpPr>
            <p:nvPr/>
          </p:nvCxnSpPr>
          <p:spPr>
            <a:xfrm>
              <a:off x="7938249" y="19543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A84F5B8-5A84-4380-B997-7A948AF1D1FD}"/>
                </a:ext>
              </a:extLst>
            </p:cNvPr>
            <p:cNvCxnSpPr>
              <a:cxnSpLocks/>
            </p:cNvCxnSpPr>
            <p:nvPr/>
          </p:nvCxnSpPr>
          <p:spPr>
            <a:xfrm flipH="1">
              <a:off x="6172202" y="19543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925C08E-1F9F-433F-9204-885456E0179E}"/>
                </a:ext>
              </a:extLst>
            </p:cNvPr>
            <p:cNvCxnSpPr>
              <a:cxnSpLocks/>
            </p:cNvCxnSpPr>
            <p:nvPr/>
          </p:nvCxnSpPr>
          <p:spPr>
            <a:xfrm>
              <a:off x="9892554" y="25280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4E3FDA-CAB2-4EEA-A9B5-A4B627528AB2}"/>
                </a:ext>
              </a:extLst>
            </p:cNvPr>
            <p:cNvCxnSpPr>
              <a:cxnSpLocks/>
            </p:cNvCxnSpPr>
            <p:nvPr/>
          </p:nvCxnSpPr>
          <p:spPr>
            <a:xfrm flipV="1">
              <a:off x="6172202" y="31555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365E2BB8-92E8-4B15-9AA4-32CAE8BAC790}"/>
                </a:ext>
              </a:extLst>
            </p:cNvPr>
            <p:cNvSpPr/>
            <p:nvPr/>
          </p:nvSpPr>
          <p:spPr>
            <a:xfrm>
              <a:off x="6382873" y="27521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8BA0DE-C9B2-4E13-9B58-D330BFE0710E}"/>
                </a:ext>
              </a:extLst>
            </p:cNvPr>
            <p:cNvSpPr/>
            <p:nvPr/>
          </p:nvSpPr>
          <p:spPr>
            <a:xfrm>
              <a:off x="7422778" y="21156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364EB34-057B-4732-8A76-AB955A6DC83B}"/>
                </a:ext>
              </a:extLst>
            </p:cNvPr>
            <p:cNvSpPr txBox="1"/>
            <p:nvPr/>
          </p:nvSpPr>
          <p:spPr>
            <a:xfrm>
              <a:off x="6665261" y="2420473"/>
              <a:ext cx="317716" cy="369332"/>
            </a:xfrm>
            <a:prstGeom prst="rect">
              <a:avLst/>
            </a:prstGeom>
            <a:noFill/>
          </p:spPr>
          <p:txBody>
            <a:bodyPr wrap="square" rtlCol="0">
              <a:spAutoFit/>
            </a:bodyPr>
            <a:lstStyle/>
            <a:p>
              <a:r>
                <a:rPr lang="en-US" dirty="0"/>
                <a:t>A</a:t>
              </a:r>
            </a:p>
          </p:txBody>
        </p:sp>
        <p:sp>
          <p:nvSpPr>
            <p:cNvPr id="16" name="TextBox 15">
              <a:extLst>
                <a:ext uri="{FF2B5EF4-FFF2-40B4-BE49-F238E27FC236}">
                  <a16:creationId xmlns:a16="http://schemas.microsoft.com/office/drawing/2014/main" id="{4D76DC31-E79C-48CD-860C-33656BD0E04B}"/>
                </a:ext>
              </a:extLst>
            </p:cNvPr>
            <p:cNvSpPr txBox="1"/>
            <p:nvPr/>
          </p:nvSpPr>
          <p:spPr>
            <a:xfrm>
              <a:off x="7705166" y="2447367"/>
              <a:ext cx="309700" cy="369332"/>
            </a:xfrm>
            <a:prstGeom prst="rect">
              <a:avLst/>
            </a:prstGeom>
            <a:noFill/>
          </p:spPr>
          <p:txBody>
            <a:bodyPr wrap="square" rtlCol="0">
              <a:spAutoFit/>
            </a:bodyPr>
            <a:lstStyle/>
            <a:p>
              <a:r>
                <a:rPr lang="en-US" dirty="0"/>
                <a:t>B</a:t>
              </a:r>
            </a:p>
          </p:txBody>
        </p:sp>
      </p:grpSp>
      <p:sp>
        <p:nvSpPr>
          <p:cNvPr id="17" name="TextBox 16">
            <a:extLst>
              <a:ext uri="{FF2B5EF4-FFF2-40B4-BE49-F238E27FC236}">
                <a16:creationId xmlns:a16="http://schemas.microsoft.com/office/drawing/2014/main" id="{C63CD153-C661-4B35-B38C-0DF571444190}"/>
              </a:ext>
            </a:extLst>
          </p:cNvPr>
          <p:cNvSpPr txBox="1"/>
          <p:nvPr/>
        </p:nvSpPr>
        <p:spPr>
          <a:xfrm>
            <a:off x="4891143" y="5842479"/>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9122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40B-154C-DB41-A580-124CA9E4CE55}"/>
              </a:ext>
            </a:extLst>
          </p:cNvPr>
          <p:cNvSpPr>
            <a:spLocks noGrp="1"/>
          </p:cNvSpPr>
          <p:nvPr>
            <p:ph type="title"/>
          </p:nvPr>
        </p:nvSpPr>
        <p:spPr>
          <a:xfrm>
            <a:off x="838200" y="365125"/>
            <a:ext cx="10515600" cy="1325563"/>
          </a:xfrm>
        </p:spPr>
        <p:txBody>
          <a:bodyPr anchor="b">
            <a:normAutofit/>
          </a:bodyPr>
          <a:lstStyle/>
          <a:p>
            <a:r>
              <a:rPr lang="en-US" sz="3600" dirty="0"/>
              <a:t>Make sure the regions have the right boundaries.</a:t>
            </a:r>
          </a:p>
        </p:txBody>
      </p:sp>
      <p:sp>
        <p:nvSpPr>
          <p:cNvPr id="71" name="Content Placeholder 2">
            <a:extLst>
              <a:ext uri="{FF2B5EF4-FFF2-40B4-BE49-F238E27FC236}">
                <a16:creationId xmlns:a16="http://schemas.microsoft.com/office/drawing/2014/main" id="{C6EA623C-62AF-42D9-A02B-617CEA85429F}"/>
              </a:ext>
            </a:extLst>
          </p:cNvPr>
          <p:cNvSpPr>
            <a:spLocks noGrp="1"/>
          </p:cNvSpPr>
          <p:nvPr>
            <p:ph sz="half" idx="1"/>
          </p:nvPr>
        </p:nvSpPr>
        <p:spPr>
          <a:xfrm>
            <a:off x="838200" y="1825625"/>
            <a:ext cx="5181600" cy="4351338"/>
          </a:xfrm>
        </p:spPr>
        <p:txBody>
          <a:bodyPr>
            <a:normAutofit lnSpcReduction="10000"/>
          </a:bodyPr>
          <a:lstStyle/>
          <a:p>
            <a:r>
              <a:rPr lang="en-US" sz="2600" dirty="0"/>
              <a:t>Select “special” values of a range</a:t>
            </a:r>
          </a:p>
          <a:p>
            <a:pPr lvl="1"/>
            <a:r>
              <a:rPr lang="en-US" sz="2600" dirty="0"/>
              <a:t>Boundary values;</a:t>
            </a:r>
          </a:p>
          <a:p>
            <a:pPr lvl="1"/>
            <a:r>
              <a:rPr lang="en-US" sz="2600" dirty="0"/>
              <a:t>Barely legal, barely illegal inputs;</a:t>
            </a:r>
          </a:p>
          <a:p>
            <a:pPr marL="457200" lvl="1" indent="0">
              <a:buNone/>
            </a:pPr>
            <a:r>
              <a:rPr lang="en-US" sz="2600" dirty="0"/>
              <a:t>=&gt; </a:t>
            </a:r>
            <a:r>
              <a:rPr lang="en-US" sz="2600" b="1" i="1" dirty="0"/>
              <a:t>boundary testing</a:t>
            </a:r>
            <a:endParaRPr lang="en-US" sz="2600" dirty="0"/>
          </a:p>
          <a:p>
            <a:r>
              <a:rPr lang="en-US" sz="2600" dirty="0"/>
              <a:t>Integer overflow a serious problem: may be implicit</a:t>
            </a:r>
          </a:p>
          <a:p>
            <a:pPr lvl="1"/>
            <a:r>
              <a:rPr lang="en-US" sz="2600" dirty="0" err="1"/>
              <a:t>ComAir</a:t>
            </a:r>
            <a:r>
              <a:rPr lang="en-US" sz="2600" dirty="0"/>
              <a:t> problem due to a list getting more than 32767 </a:t>
            </a:r>
            <a:r>
              <a:rPr lang="en-US" sz="2600" dirty="0" err="1"/>
              <a:t>elems</a:t>
            </a:r>
            <a:endParaRPr lang="en-US" sz="2600" dirty="0"/>
          </a:p>
          <a:p>
            <a:r>
              <a:rPr lang="en-US" sz="2600" dirty="0">
                <a:hlinkClick r:id="rId3"/>
              </a:rPr>
              <a:t>https://arstechnica.com/uncategorized/2004/12/4490-2/</a:t>
            </a:r>
            <a:endParaRPr lang="en-US" sz="2600" dirty="0"/>
          </a:p>
        </p:txBody>
      </p:sp>
      <p:pic>
        <p:nvPicPr>
          <p:cNvPr id="1026" name="Picture 2" descr="De-icing parked airplane during snowstorm">
            <a:extLst>
              <a:ext uri="{FF2B5EF4-FFF2-40B4-BE49-F238E27FC236}">
                <a16:creationId xmlns:a16="http://schemas.microsoft.com/office/drawing/2014/main" id="{8F8C1D4A-ABD4-0045-98FF-FB177A27E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687" b="-3"/>
          <a:stretch/>
        </p:blipFill>
        <p:spPr bwMode="auto">
          <a:xfrm>
            <a:off x="6172200" y="1825625"/>
            <a:ext cx="5181600" cy="4351338"/>
          </a:xfrm>
          <a:prstGeom prst="rect">
            <a:avLst/>
          </a:prstGeom>
          <a:solidFill>
            <a:srgbClr val="FFFFFF"/>
          </a:solidFill>
        </p:spPr>
      </p:pic>
      <p:sp>
        <p:nvSpPr>
          <p:cNvPr id="5" name="Slide Number Placeholder 4">
            <a:extLst>
              <a:ext uri="{FF2B5EF4-FFF2-40B4-BE49-F238E27FC236}">
                <a16:creationId xmlns:a16="http://schemas.microsoft.com/office/drawing/2014/main" id="{175BA91F-18BB-1C47-A9F0-42CD287588E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14</a:t>
            </a:fld>
            <a:endParaRPr lang="en-US"/>
          </a:p>
        </p:txBody>
      </p:sp>
    </p:spTree>
    <p:extLst>
      <p:ext uri="{BB962C8B-B14F-4D97-AF65-F5344CB8AC3E}">
        <p14:creationId xmlns:p14="http://schemas.microsoft.com/office/powerpoint/2010/main" val="306545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Do our tests check all of the code?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sz="3200" dirty="0"/>
              <a:t>This is the question of test </a:t>
            </a:r>
            <a:r>
              <a:rPr lang="en-US" sz="3200" i="1" dirty="0"/>
              <a:t>coverage</a:t>
            </a:r>
            <a:r>
              <a:rPr lang="en-US" sz="3200" dirty="0"/>
              <a:t>.</a:t>
            </a:r>
          </a:p>
          <a:p>
            <a:pPr lvl="1"/>
            <a:r>
              <a:rPr lang="en-US" sz="2800" dirty="0"/>
              <a:t>Statement coverage</a:t>
            </a:r>
          </a:p>
          <a:p>
            <a:pPr lvl="1"/>
            <a:r>
              <a:rPr lang="en-US" sz="2800" dirty="0"/>
              <a:t>Branch coverage</a:t>
            </a:r>
          </a:p>
          <a:p>
            <a:pPr lvl="1"/>
            <a:r>
              <a:rPr lang="en-US" sz="2800" dirty="0"/>
              <a:t>Path coverage</a:t>
            </a:r>
          </a:p>
          <a:p>
            <a:pPr lvl="1"/>
            <a:r>
              <a:rPr lang="en-US" sz="2800" dirty="0"/>
              <a:t>…</a:t>
            </a:r>
          </a:p>
          <a:p>
            <a:endParaRPr lang="en-US" sz="3200" dirty="0"/>
          </a:p>
          <a:p>
            <a:r>
              <a:rPr lang="en-US" sz="3200" dirty="0"/>
              <a:t>Quantitative measurement is possible.</a:t>
            </a:r>
          </a:p>
          <a:p>
            <a:endParaRPr lang="en-US" dirty="0"/>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01061AA9-FCDE-4A1A-9CB9-AABA39A234D4}"/>
              </a:ext>
            </a:extLst>
          </p:cNvPr>
          <p:cNvSpPr txBox="1"/>
          <p:nvPr/>
        </p:nvSpPr>
        <p:spPr>
          <a:xfrm>
            <a:off x="5915075" y="2639654"/>
            <a:ext cx="3715943" cy="584775"/>
          </a:xfrm>
          <a:prstGeom prst="rect">
            <a:avLst/>
          </a:prstGeom>
          <a:noFill/>
        </p:spPr>
        <p:txBody>
          <a:bodyPr wrap="square">
            <a:spAutoFit/>
          </a:bodyPr>
          <a:lstStyle/>
          <a:p>
            <a:r>
              <a:rPr lang="en-US" sz="3200" dirty="0"/>
              <a:t>“</a:t>
            </a:r>
            <a:r>
              <a:rPr lang="en-US" sz="3200" i="1" dirty="0">
                <a:solidFill>
                  <a:srgbClr val="FF0000"/>
                </a:solidFill>
              </a:rPr>
              <a:t>Structural testing</a:t>
            </a:r>
            <a:r>
              <a:rPr lang="en-US" sz="3200" dirty="0"/>
              <a:t>”</a:t>
            </a:r>
          </a:p>
        </p:txBody>
      </p:sp>
      <p:sp>
        <p:nvSpPr>
          <p:cNvPr id="5" name="Right Brace 4">
            <a:extLst>
              <a:ext uri="{FF2B5EF4-FFF2-40B4-BE49-F238E27FC236}">
                <a16:creationId xmlns:a16="http://schemas.microsoft.com/office/drawing/2014/main" id="{C3F11DFE-C66C-4831-9678-E5D84D161563}"/>
              </a:ext>
            </a:extLst>
          </p:cNvPr>
          <p:cNvSpPr/>
          <p:nvPr/>
        </p:nvSpPr>
        <p:spPr>
          <a:xfrm>
            <a:off x="4860235" y="2117033"/>
            <a:ext cx="596348" cy="1630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66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How do you compute Coverage?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dirty="0"/>
              <a:t>Coverage is computed automatically while the tests execute</a:t>
            </a:r>
          </a:p>
          <a:p>
            <a:r>
              <a:rPr lang="en-US" dirty="0"/>
              <a:t>jest --coverage </a:t>
            </a:r>
          </a:p>
          <a:p>
            <a:pPr lvl="1"/>
            <a:r>
              <a:rPr lang="en-US" dirty="0"/>
              <a:t>Does it all for you</a:t>
            </a:r>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16</a:t>
            </a:fld>
            <a:endParaRPr lang="en-US"/>
          </a:p>
        </p:txBody>
      </p:sp>
      <p:grpSp>
        <p:nvGrpSpPr>
          <p:cNvPr id="5" name="Image">
            <a:extLst>
              <a:ext uri="{FF2B5EF4-FFF2-40B4-BE49-F238E27FC236}">
                <a16:creationId xmlns:a16="http://schemas.microsoft.com/office/drawing/2014/main" id="{C820EF48-95A0-4D93-8393-D7A0EBADB71A}"/>
              </a:ext>
            </a:extLst>
          </p:cNvPr>
          <p:cNvGrpSpPr/>
          <p:nvPr/>
        </p:nvGrpSpPr>
        <p:grpSpPr>
          <a:xfrm>
            <a:off x="4546600" y="2565254"/>
            <a:ext cx="6807200" cy="3581545"/>
            <a:chOff x="0" y="0"/>
            <a:chExt cx="7475960" cy="3794273"/>
          </a:xfrm>
        </p:grpSpPr>
        <p:pic>
          <p:nvPicPr>
            <p:cNvPr id="6" name="Image" descr="Image">
              <a:extLst>
                <a:ext uri="{FF2B5EF4-FFF2-40B4-BE49-F238E27FC236}">
                  <a16:creationId xmlns:a16="http://schemas.microsoft.com/office/drawing/2014/main" id="{087F4E18-0338-4C5C-953C-8C14B4A1DCA6}"/>
                </a:ext>
              </a:extLst>
            </p:cNvPr>
            <p:cNvPicPr>
              <a:picLocks noChangeAspect="1"/>
            </p:cNvPicPr>
            <p:nvPr/>
          </p:nvPicPr>
          <p:blipFill>
            <a:blip r:embed="rId3"/>
            <a:stretch>
              <a:fillRect/>
            </a:stretch>
          </p:blipFill>
          <p:spPr>
            <a:xfrm>
              <a:off x="215900" y="139700"/>
              <a:ext cx="7044161" cy="3235474"/>
            </a:xfrm>
            <a:prstGeom prst="rect">
              <a:avLst/>
            </a:prstGeom>
            <a:ln>
              <a:noFill/>
            </a:ln>
            <a:effectLst/>
          </p:spPr>
        </p:pic>
        <p:pic>
          <p:nvPicPr>
            <p:cNvPr id="7" name="Image" descr="Image">
              <a:extLst>
                <a:ext uri="{FF2B5EF4-FFF2-40B4-BE49-F238E27FC236}">
                  <a16:creationId xmlns:a16="http://schemas.microsoft.com/office/drawing/2014/main" id="{6A357CCA-C8D7-4D9B-A928-98F18600F70C}"/>
                </a:ext>
              </a:extLst>
            </p:cNvPr>
            <p:cNvPicPr>
              <a:picLocks/>
            </p:cNvPicPr>
            <p:nvPr/>
          </p:nvPicPr>
          <p:blipFill>
            <a:blip r:embed="rId4"/>
            <a:stretch>
              <a:fillRect/>
            </a:stretch>
          </p:blipFill>
          <p:spPr>
            <a:xfrm>
              <a:off x="0" y="0"/>
              <a:ext cx="7475961" cy="3794274"/>
            </a:xfrm>
            <a:prstGeom prst="rect">
              <a:avLst/>
            </a:prstGeom>
            <a:effectLst/>
          </p:spPr>
        </p:pic>
      </p:grpSp>
      <p:sp>
        <p:nvSpPr>
          <p:cNvPr id="8" name="*see example at https://github.com/philipbeel/example-typescript-nyc-mocha-coverage">
            <a:extLst>
              <a:ext uri="{FF2B5EF4-FFF2-40B4-BE49-F238E27FC236}">
                <a16:creationId xmlns:a16="http://schemas.microsoft.com/office/drawing/2014/main" id="{2A18F8E1-7845-4CCE-80FB-1B29783ECCFA}"/>
              </a:ext>
            </a:extLst>
          </p:cNvPr>
          <p:cNvSpPr txBox="1"/>
          <p:nvPr/>
        </p:nvSpPr>
        <p:spPr>
          <a:xfrm>
            <a:off x="4352924" y="6118109"/>
            <a:ext cx="6655220" cy="266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lvl="1" indent="321457">
              <a:spcBef>
                <a:spcPts val="703"/>
              </a:spcBef>
              <a:buFont typeface="Helvetica Neue"/>
              <a:defRPr sz="1800"/>
            </a:pPr>
            <a:r>
              <a:rPr sz="1266" dirty="0"/>
              <a:t>*see example at https://github.com/philipbeel/example-typescript-nyc-mocha-coverage</a:t>
            </a:r>
          </a:p>
        </p:txBody>
      </p:sp>
    </p:spTree>
    <p:extLst>
      <p:ext uri="{BB962C8B-B14F-4D97-AF65-F5344CB8AC3E}">
        <p14:creationId xmlns:p14="http://schemas.microsoft.com/office/powerpoint/2010/main" val="142751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534400" cy="4351338"/>
          </a:xfrm>
        </p:spPr>
        <p:txBody>
          <a:bodyPr>
            <a:normAutofit/>
          </a:bodyPr>
          <a:lstStyle/>
          <a:p>
            <a:r>
              <a:rPr lang="en-US" dirty="0"/>
              <a:t>Each line (or part of) the code (or node in CFG) should be executed </a:t>
            </a:r>
            <a:r>
              <a:rPr lang="en-US" dirty="0" err="1"/>
              <a:t>atleast</a:t>
            </a:r>
            <a:r>
              <a:rPr lang="en-US" dirty="0"/>
              <a:t> once in the test suite</a:t>
            </a:r>
          </a:p>
          <a:p>
            <a:r>
              <a:rPr lang="en-US" dirty="0"/>
              <a:t>There are good tools for measuring how many lines were executed or not executed</a:t>
            </a:r>
          </a:p>
          <a:p>
            <a:pPr lvl="1"/>
            <a:r>
              <a:rPr lang="en-US" dirty="0"/>
              <a:t>Jest -- coverage</a:t>
            </a:r>
          </a:p>
          <a:p>
            <a:pPr>
              <a:defRPr>
                <a:solidFill>
                  <a:srgbClr val="000000"/>
                </a:solidFill>
              </a:defRPr>
            </a:pPr>
            <a:r>
              <a:rPr lang="en-US" dirty="0"/>
              <a:t>Adequacy criterion: </a:t>
            </a:r>
            <a:r>
              <a:rPr lang="en-US" i="1" dirty="0">
                <a:solidFill>
                  <a:srgbClr val="011993"/>
                </a:solidFill>
                <a:ea typeface="Helvetica Neue"/>
                <a:cs typeface="Helvetica Neue"/>
                <a:sym typeface="Helvetica Neue"/>
              </a:rPr>
              <a:t>each statement must be executed at least once</a:t>
            </a:r>
            <a:r>
              <a:rPr lang="en-US" dirty="0"/>
              <a:t> </a:t>
            </a:r>
          </a:p>
          <a:p>
            <a:pPr marL="0" indent="0" algn="ctr">
              <a:buNone/>
              <a:defRPr>
                <a:solidFill>
                  <a:srgbClr val="000000"/>
                </a:solidFill>
              </a:defRPr>
            </a:pPr>
            <a:r>
              <a:rPr lang="en-US" i="1" dirty="0"/>
              <a:t>Coverage:   </a:t>
            </a:r>
            <a:r>
              <a:rPr lang="en-US" i="1" u="sng" dirty="0"/>
              <a:t># executed statements</a:t>
            </a:r>
            <a:br>
              <a:rPr lang="en-US" i="1" dirty="0"/>
            </a:br>
            <a:r>
              <a:rPr lang="en-US" i="1" dirty="0"/>
              <a:t>	   # statements</a:t>
            </a:r>
          </a:p>
          <a:p>
            <a:pPr marL="0" indent="0">
              <a:buNone/>
            </a:pPr>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71050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0"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41"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42"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3"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44"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5"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6"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7"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8"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9"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0"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1"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2"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53"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54"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55"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56"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57"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58"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59"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60"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561"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562"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563"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64"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565"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566"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7"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8"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9"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0"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grpSp>
        <p:nvGrpSpPr>
          <p:cNvPr id="575" name="Group"/>
          <p:cNvGrpSpPr/>
          <p:nvPr/>
        </p:nvGrpSpPr>
        <p:grpSpPr>
          <a:xfrm>
            <a:off x="1121172" y="794742"/>
            <a:ext cx="2294930" cy="3741539"/>
            <a:chOff x="0" y="0"/>
            <a:chExt cx="2514600" cy="5321300"/>
          </a:xfrm>
        </p:grpSpPr>
        <p:sp>
          <p:nvSpPr>
            <p:cNvPr id="573"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574" name="2D Column Chart"/>
            <p:cNvGraphicFramePr/>
            <p:nvPr>
              <p:extLst>
                <p:ext uri="{D42A27DB-BD31-4B8C-83A1-F6EECF244321}">
                  <p14:modId xmlns:p14="http://schemas.microsoft.com/office/powerpoint/2010/main" val="239681672"/>
                </p:ext>
              </p:extLst>
            </p:nvPr>
          </p:nvGraphicFramePr>
          <p:xfrm>
            <a:off x="104378" y="69850"/>
            <a:ext cx="2205837" cy="4994672"/>
          </p:xfrm>
          <a:graphic>
            <a:graphicData uri="http://schemas.openxmlformats.org/drawingml/2006/chart">
              <c:chart xmlns:c="http://schemas.openxmlformats.org/drawingml/2006/chart" xmlns:r="http://schemas.openxmlformats.org/officeDocument/2006/relationships" r:id="rId5"/>
            </a:graphicData>
          </a:graphic>
        </p:graphicFrame>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575"/>
                                        </p:tgtEl>
                                        <p:attrNameLst>
                                          <p:attrName>style.visibility</p:attrName>
                                        </p:attrNameLst>
                                      </p:cBhvr>
                                      <p:to>
                                        <p:strVal val="visible"/>
                                      </p:to>
                                    </p:set>
                                    <p:anim calcmode="lin" valueType="num">
                                      <p:cBhvr>
                                        <p:cTn id="7" dur="1000" fill="hold"/>
                                        <p:tgtEl>
                                          <p:spTgt spid="575"/>
                                        </p:tgtEl>
                                        <p:attrNameLst>
                                          <p:attrName>ppt_w</p:attrName>
                                        </p:attrNameLst>
                                      </p:cBhvr>
                                      <p:tavLst>
                                        <p:tav tm="0">
                                          <p:val>
                                            <p:fltVal val="0"/>
                                          </p:val>
                                        </p:tav>
                                        <p:tav tm="100000">
                                          <p:val>
                                            <p:strVal val="#ppt_w"/>
                                          </p:val>
                                        </p:tav>
                                      </p:tavLst>
                                    </p:anim>
                                    <p:anim calcmode="lin" valueType="num">
                                      <p:cBhvr>
                                        <p:cTn id="8" dur="1000" fill="hold"/>
                                        <p:tgtEl>
                                          <p:spTgt spid="5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8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8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8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9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9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9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9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9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9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9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9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0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0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0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0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0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0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1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4" name="Rectangle"/>
          <p:cNvSpPr/>
          <p:nvPr/>
        </p:nvSpPr>
        <p:spPr>
          <a:xfrm>
            <a:off x="1184672"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15" name="2D Column Chart"/>
          <p:cNvGraphicFramePr/>
          <p:nvPr>
            <p:extLst>
              <p:ext uri="{D42A27DB-BD31-4B8C-83A1-F6EECF244321}">
                <p14:modId xmlns:p14="http://schemas.microsoft.com/office/powerpoint/2010/main" val="4144289426"/>
              </p:ext>
            </p:extLst>
          </p:nvPr>
        </p:nvGraphicFramePr>
        <p:xfrm>
          <a:off x="1291828" y="843855"/>
          <a:ext cx="1902024"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makes a good test, and give examples and counter examples</a:t>
            </a:r>
          </a:p>
          <a:p>
            <a:pPr lvl="1" fontAlgn="base"/>
            <a:r>
              <a:rPr lang="en-US" dirty="0"/>
              <a:t>Explain different things a test suite might accomplish, and sketch how one might judge how well a test suite accomplishes those goals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3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3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3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3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3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3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3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3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4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4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4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4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5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4"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55"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6"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7" name="Rectangle"/>
          <p:cNvSpPr/>
          <p:nvPr/>
        </p:nvSpPr>
        <p:spPr>
          <a:xfrm>
            <a:off x="1133873"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58" name="2D Column Chart"/>
          <p:cNvGraphicFramePr/>
          <p:nvPr>
            <p:extLst>
              <p:ext uri="{D42A27DB-BD31-4B8C-83A1-F6EECF244321}">
                <p14:modId xmlns:p14="http://schemas.microsoft.com/office/powerpoint/2010/main" val="4022944299"/>
              </p:ext>
            </p:extLst>
          </p:nvPr>
        </p:nvGraphicFramePr>
        <p:xfrm>
          <a:off x="1314279" y="843855"/>
          <a:ext cx="1959939"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87"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88"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89"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0"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1"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2"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3" name="✔"/>
          <p:cNvSpPr/>
          <p:nvPr/>
        </p:nvSpPr>
        <p:spPr>
          <a:xfrm>
            <a:off x="6578203" y="5589984"/>
            <a:ext cx="437555" cy="437555"/>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4"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5"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96"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7"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98"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9"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0" name="“%g”"/>
          <p:cNvSpPr/>
          <p:nvPr/>
        </p:nvSpPr>
        <p:spPr>
          <a:xfrm>
            <a:off x="8310562" y="1196578"/>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“%g”</a:t>
            </a:r>
          </a:p>
        </p:txBody>
      </p:sp>
      <p:sp>
        <p:nvSpPr>
          <p:cNvPr id="701"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2" name="Rectangle"/>
          <p:cNvSpPr/>
          <p:nvPr/>
        </p:nvSpPr>
        <p:spPr>
          <a:xfrm>
            <a:off x="1220390" y="794742"/>
            <a:ext cx="2259212"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703" name="2D Column Chart"/>
          <p:cNvGraphicFramePr/>
          <p:nvPr>
            <p:extLst>
              <p:ext uri="{D42A27DB-BD31-4B8C-83A1-F6EECF244321}">
                <p14:modId xmlns:p14="http://schemas.microsoft.com/office/powerpoint/2010/main" val="756929682"/>
              </p:ext>
            </p:extLst>
          </p:nvPr>
        </p:nvGraphicFramePr>
        <p:xfrm>
          <a:off x="1394369" y="827583"/>
          <a:ext cx="1888778" cy="3511879"/>
        </p:xfrm>
        <a:graphic>
          <a:graphicData uri="http://schemas.openxmlformats.org/drawingml/2006/chart">
            <c:chart xmlns:c="http://schemas.openxmlformats.org/drawingml/2006/chart" xmlns:r="http://schemas.openxmlformats.org/officeDocument/2006/relationships" r:id="rId5"/>
          </a:graphicData>
        </a:graphic>
      </p:graphicFrame>
      <p:sp>
        <p:nvSpPr>
          <p:cNvPr id="704"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Tree>
  </p:cSld>
  <p:clrMapOvr>
    <a:masterClrMapping/>
  </p:clrMapOvr>
  <mc:AlternateContent xmlns:mc="http://schemas.openxmlformats.org/markup-compatibility/2006" xmlns:p14="http://schemas.microsoft.com/office/powerpoint/2010/main">
    <mc:Choice Requires="p14">
      <p:transition spd="slow">
        <p:wipe dir="u"/>
      </p:transition>
    </mc:Choice>
    <mc:Fallback xmlns="" xmlns:m="http://schemas.openxmlformats.org/officeDocument/2006/math" xmlns:a14="http://schemas.microsoft.com/office/drawing/2010/main">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724900" cy="4351338"/>
          </a:xfrm>
        </p:spPr>
        <p:txBody>
          <a:bodyPr>
            <a:normAutofit fontScale="92500" lnSpcReduction="10000"/>
          </a:bodyPr>
          <a:lstStyle/>
          <a:p>
            <a:pPr>
              <a:spcBef>
                <a:spcPts val="1000"/>
              </a:spcBef>
              <a:defRPr sz="3200">
                <a:solidFill>
                  <a:srgbClr val="000000"/>
                </a:solidFill>
              </a:defRPr>
            </a:pPr>
            <a:r>
              <a:rPr lang="en-US" dirty="0"/>
              <a:t>Adequacy criterion: </a:t>
            </a:r>
            <a:r>
              <a:rPr lang="en-US" i="1" dirty="0">
                <a:solidFill>
                  <a:srgbClr val="011993"/>
                </a:solidFill>
                <a:ea typeface="Helvetica Neue"/>
                <a:cs typeface="Helvetica Neue"/>
                <a:sym typeface="Helvetica Neue"/>
              </a:rPr>
              <a:t>each branch in the CFG must be executed at least once</a:t>
            </a:r>
          </a:p>
          <a:p>
            <a:pPr marL="0" indent="0" algn="ctr">
              <a:spcBef>
                <a:spcPts val="1000"/>
              </a:spcBef>
              <a:buNone/>
              <a:defRPr sz="3200">
                <a:solidFill>
                  <a:srgbClr val="000000"/>
                </a:solidFill>
              </a:defRPr>
            </a:pPr>
            <a:r>
              <a:rPr lang="en-US" dirty="0"/>
              <a:t>coverage:   </a:t>
            </a:r>
            <a:r>
              <a:rPr lang="en-US" i="1" u="sng" dirty="0"/>
              <a:t># executed branches</a:t>
            </a:r>
            <a:br>
              <a:rPr lang="en-US" i="1" dirty="0"/>
            </a:br>
            <a:r>
              <a:rPr lang="en-US" i="1" dirty="0"/>
              <a:t>	  # branches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Subsumes statement testing criterion because traversing all edges implies traversing all nodes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Most </a:t>
            </a:r>
            <a:r>
              <a:rPr lang="en-US" dirty="0">
                <a:solidFill>
                  <a:srgbClr val="FF0000"/>
                </a:solidFill>
              </a:rPr>
              <a:t>widely used criterion in industry</a:t>
            </a:r>
          </a:p>
          <a:p>
            <a:pPr lvl="1"/>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52890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2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2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2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2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2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2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2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2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2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2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2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2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2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2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287" name="✔"/>
          <p:cNvSpPr/>
          <p:nvPr/>
        </p:nvSpPr>
        <p:spPr>
          <a:xfrm>
            <a:off x="6640711" y="58043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8"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9"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0"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4"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5"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6"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grpSp>
        <p:nvGrpSpPr>
          <p:cNvPr id="299" name="Group"/>
          <p:cNvGrpSpPr/>
          <p:nvPr/>
        </p:nvGrpSpPr>
        <p:grpSpPr>
          <a:xfrm>
            <a:off x="983303" y="794742"/>
            <a:ext cx="2496299" cy="3741539"/>
            <a:chOff x="0" y="0"/>
            <a:chExt cx="2514600" cy="5321300"/>
          </a:xfrm>
        </p:grpSpPr>
        <p:sp>
          <p:nvSpPr>
            <p:cNvPr id="297"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298" name="2D Column Chart"/>
            <p:cNvGraphicFramePr/>
            <p:nvPr>
              <p:extLst>
                <p:ext uri="{D42A27DB-BD31-4B8C-83A1-F6EECF244321}">
                  <p14:modId xmlns:p14="http://schemas.microsoft.com/office/powerpoint/2010/main" val="318004316"/>
                </p:ext>
              </p:extLst>
            </p:nvPr>
          </p:nvGraphicFramePr>
          <p:xfrm>
            <a:off x="113754" y="69850"/>
            <a:ext cx="2202951"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02" name="Group"/>
          <p:cNvGrpSpPr/>
          <p:nvPr/>
        </p:nvGrpSpPr>
        <p:grpSpPr>
          <a:xfrm>
            <a:off x="4012406" y="3571812"/>
            <a:ext cx="696521" cy="645978"/>
            <a:chOff x="0" y="0"/>
            <a:chExt cx="990606" cy="918722"/>
          </a:xfrm>
        </p:grpSpPr>
        <p:sp>
          <p:nvSpPr>
            <p:cNvPr id="300"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01"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03"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grpSp>
        <p:nvGrpSpPr>
          <p:cNvPr id="308" name="Group"/>
          <p:cNvGrpSpPr/>
          <p:nvPr/>
        </p:nvGrpSpPr>
        <p:grpSpPr>
          <a:xfrm>
            <a:off x="5012120" y="4134446"/>
            <a:ext cx="5406235" cy="1447274"/>
            <a:chOff x="-1" y="0"/>
            <a:chExt cx="7688865" cy="2058343"/>
          </a:xfrm>
        </p:grpSpPr>
        <p:grpSp>
          <p:nvGrpSpPr>
            <p:cNvPr id="306" name="Group"/>
            <p:cNvGrpSpPr/>
            <p:nvPr/>
          </p:nvGrpSpPr>
          <p:grpSpPr>
            <a:xfrm>
              <a:off x="1877517" y="1015057"/>
              <a:ext cx="5811347" cy="1043286"/>
              <a:chOff x="0" y="0"/>
              <a:chExt cx="5811345" cy="1043284"/>
            </a:xfrm>
          </p:grpSpPr>
          <p:sp>
            <p:nvSpPr>
              <p:cNvPr id="304" name="Rectangle"/>
              <p:cNvSpPr/>
              <p:nvPr/>
            </p:nvSpPr>
            <p:spPr>
              <a:xfrm>
                <a:off x="0" y="0"/>
                <a:ext cx="5811345" cy="1043284"/>
              </a:xfrm>
              <a:prstGeom prst="rect">
                <a:avLst/>
              </a:prstGeom>
              <a:solidFill>
                <a:srgbClr val="FFFF00">
                  <a:alpha val="89804"/>
                </a:srgbClr>
              </a:solidFill>
              <a:ln w="9525" cap="flat">
                <a:solidFill>
                  <a:srgbClr val="C70000"/>
                </a:solidFill>
                <a:prstDash val="solid"/>
                <a:round/>
              </a:ln>
              <a:effectLst>
                <a:outerShdw blurRad="38100" dist="23000" dir="5400000" rotWithShape="0">
                  <a:srgbClr val="000000">
                    <a:alpha val="35000"/>
                  </a:srgbClr>
                </a:outerShdw>
              </a:effectLst>
            </p:spPr>
            <p:txBody>
              <a:bodyPr wrap="square" lIns="32145" tIns="32145" rIns="32145" bIns="32145" numCol="1" anchor="ctr">
                <a:noAutofit/>
              </a:bodyPr>
              <a:lstStyle/>
              <a:p>
                <a:pPr algn="ctr" defTabSz="321457" hangingPunct="0">
                  <a:defRPr sz="1800">
                    <a:solidFill>
                      <a:srgbClr val="FFFFFF"/>
                    </a:solidFill>
                    <a:latin typeface="Helvetica"/>
                    <a:ea typeface="Helvetica"/>
                    <a:cs typeface="Helvetica"/>
                    <a:sym typeface="Helvetica"/>
                  </a:defRPr>
                </a:pPr>
                <a:endParaRPr sz="1266" kern="0">
                  <a:solidFill>
                    <a:srgbClr val="FFFFFF"/>
                  </a:solidFill>
                  <a:latin typeface="Helvetica"/>
                  <a:cs typeface="Helvetica"/>
                  <a:sym typeface="Helvetica"/>
                </a:endParaRPr>
              </a:p>
            </p:txBody>
          </p:sp>
          <p:sp>
            <p:nvSpPr>
              <p:cNvPr id="305" name="If the conditional fails and the failure case code is missing, statement coverage would still get to 100%, even though there is a defect"/>
              <p:cNvSpPr txBox="1"/>
              <p:nvPr/>
            </p:nvSpPr>
            <p:spPr>
              <a:xfrm>
                <a:off x="8210" y="59976"/>
                <a:ext cx="5794923" cy="9234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145" tIns="32145" rIns="32145" bIns="32145" numCol="1" anchor="t">
                <a:spAutoFit/>
              </a:bodyPr>
              <a:lstStyle>
                <a:lvl1pPr algn="l" defTabSz="457200">
                  <a:defRPr sz="1800" b="1">
                    <a:solidFill>
                      <a:srgbClr val="615445"/>
                    </a:solidFill>
                    <a:latin typeface="Helvetica"/>
                    <a:ea typeface="Helvetica"/>
                    <a:cs typeface="Helvetica"/>
                    <a:sym typeface="Helvetica"/>
                  </a:defRPr>
                </a:lvl1pPr>
              </a:lstStyle>
              <a:p>
                <a:pPr defTabSz="321457" hangingPunct="0">
                  <a:defRPr/>
                </a:pPr>
                <a:r>
                  <a:rPr sz="1266" kern="0"/>
                  <a:t>If the conditional fails and the failure case code is missing, statement coverage would still get to 100%, even though there is a defect </a:t>
                </a:r>
              </a:p>
            </p:txBody>
          </p:sp>
        </p:grpSp>
        <p:sp>
          <p:nvSpPr>
            <p:cNvPr id="307" name="Line"/>
            <p:cNvSpPr/>
            <p:nvPr/>
          </p:nvSpPr>
          <p:spPr>
            <a:xfrm flipH="1" flipV="1">
              <a:off x="-1" y="0"/>
              <a:ext cx="1877519" cy="1536701"/>
            </a:xfrm>
            <a:prstGeom prst="line">
              <a:avLst/>
            </a:prstGeom>
            <a:noFill/>
            <a:ln w="76200" cap="flat">
              <a:solidFill>
                <a:srgbClr val="FFFF00"/>
              </a:solidFill>
              <a:prstDash val="solid"/>
              <a:round/>
              <a:tailEnd type="triangle" w="med" len="med"/>
            </a:ln>
            <a:effectLst>
              <a:outerShdw blurRad="38100" dist="20000" dir="5400000" rotWithShape="0">
                <a:srgbClr val="000000">
                  <a:alpha val="38000"/>
                </a:srgbClr>
              </a:outerShdw>
            </a:effectLst>
          </p:spPr>
          <p:txBody>
            <a:bodyPr wrap="square" lIns="32145" tIns="32145" rIns="32145" bIns="32145" numCol="1" anchor="t">
              <a:noAutofit/>
            </a:bodyPr>
            <a:lstStyle/>
            <a:p>
              <a:pPr defTabSz="321457" hangingPunct="0">
                <a:defRPr sz="1800">
                  <a:solidFill>
                    <a:srgbClr val="615445"/>
                  </a:solidFill>
                  <a:latin typeface="Helvetica"/>
                  <a:ea typeface="Helvetica"/>
                  <a:cs typeface="Helvetica"/>
                  <a:sym typeface="Helvetica"/>
                </a:defRPr>
              </a:pPr>
              <a:endParaRPr sz="1266" kern="0">
                <a:solidFill>
                  <a:srgbClr val="615445"/>
                </a:solidFill>
                <a:latin typeface="Helvetica"/>
                <a:cs typeface="Helvetica"/>
                <a:sym typeface="Helvetica"/>
              </a:endParaRPr>
            </a:p>
          </p:txBody>
        </p:sp>
      </p:grpSp>
      <p:sp>
        <p:nvSpPr>
          <p:cNvPr id="309"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23</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302"/>
                                        </p:tgtEl>
                                        <p:attrNameLst>
                                          <p:attrName>style.visibility</p:attrName>
                                        </p:attrNameLst>
                                      </p:cBhvr>
                                      <p:to>
                                        <p:strVal val="visible"/>
                                      </p:to>
                                    </p:set>
                                    <p:anim calcmode="lin" valueType="num">
                                      <p:cBhvr>
                                        <p:cTn id="7" dur="1000" fill="hold"/>
                                        <p:tgtEl>
                                          <p:spTgt spid="302"/>
                                        </p:tgtEl>
                                        <p:attrNameLst>
                                          <p:attrName>ppt_w</p:attrName>
                                        </p:attrNameLst>
                                      </p:cBhvr>
                                      <p:tavLst>
                                        <p:tav tm="0">
                                          <p:val>
                                            <p:strVal val="4*#ppt_w"/>
                                          </p:val>
                                        </p:tav>
                                        <p:tav tm="100000">
                                          <p:val>
                                            <p:strVal val="#ppt_w"/>
                                          </p:val>
                                        </p:tav>
                                      </p:tavLst>
                                    </p:anim>
                                    <p:anim calcmode="lin" valueType="num">
                                      <p:cBhvr>
                                        <p:cTn id="8" dur="1000" fill="hold"/>
                                        <p:tgtEl>
                                          <p:spTgt spid="30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p:tmAbs val="0"/>
                                  </p:iterate>
                                  <p:childTnLst>
                                    <p:set>
                                      <p:cBhvr>
                                        <p:cTn id="12" fill="hold"/>
                                        <p:tgtEl>
                                          <p:spTgt spid="303"/>
                                        </p:tgtEl>
                                        <p:attrNameLst>
                                          <p:attrName>style.visibility</p:attrName>
                                        </p:attrNameLst>
                                      </p:cBhvr>
                                      <p:to>
                                        <p:strVal val="visible"/>
                                      </p:to>
                                    </p:set>
                                    <p:animEffect transition="in" filter="wipe(left)">
                                      <p:cBhvr>
                                        <p:cTn id="13" dur="1000"/>
                                        <p:tgtEl>
                                          <p:spTgt spid="303"/>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iterate>
                                    <p:tmAbs val="0"/>
                                  </p:iterate>
                                  <p:childTnLst>
                                    <p:set>
                                      <p:cBhvr>
                                        <p:cTn id="17" fill="hold"/>
                                        <p:tgtEl>
                                          <p:spTgt spid="287"/>
                                        </p:tgtEl>
                                        <p:attrNameLst>
                                          <p:attrName>style.visibility</p:attrName>
                                        </p:attrNameLst>
                                      </p:cBhvr>
                                      <p:to>
                                        <p:strVal val="visible"/>
                                      </p:to>
                                    </p:set>
                                    <p:anim calcmode="lin" valueType="num">
                                      <p:cBhvr>
                                        <p:cTn id="18" dur="500" fill="hold"/>
                                        <p:tgtEl>
                                          <p:spTgt spid="287"/>
                                        </p:tgtEl>
                                        <p:attrNameLst>
                                          <p:attrName>ppt_w</p:attrName>
                                        </p:attrNameLst>
                                      </p:cBhvr>
                                      <p:tavLst>
                                        <p:tav tm="0" fmla="#ppt_w*sin(2.5*pi*$)">
                                          <p:val>
                                            <p:fltVal val="0"/>
                                          </p:val>
                                        </p:tav>
                                        <p:tav tm="100000">
                                          <p:val>
                                            <p:fltVal val="1"/>
                                          </p:val>
                                        </p:tav>
                                      </p:tavLst>
                                    </p:anim>
                                    <p:anim calcmode="lin" valueType="num">
                                      <p:cBhvr>
                                        <p:cTn id="19" dur="500" fill="hold"/>
                                        <p:tgtEl>
                                          <p:spTgt spid="287"/>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9" presetClass="entr" presetSubtype="10" fill="hold" grpId="0" nodeType="afterEffect">
                                  <p:stCondLst>
                                    <p:cond delay="0"/>
                                  </p:stCondLst>
                                  <p:iterate>
                                    <p:tmAbs val="0"/>
                                  </p:iterate>
                                  <p:childTnLst>
                                    <p:set>
                                      <p:cBhvr>
                                        <p:cTn id="22" fill="hold"/>
                                        <p:tgtEl>
                                          <p:spTgt spid="288"/>
                                        </p:tgtEl>
                                        <p:attrNameLst>
                                          <p:attrName>style.visibility</p:attrName>
                                        </p:attrNameLst>
                                      </p:cBhvr>
                                      <p:to>
                                        <p:strVal val="visible"/>
                                      </p:to>
                                    </p:set>
                                    <p:anim calcmode="lin" valueType="num">
                                      <p:cBhvr>
                                        <p:cTn id="23" dur="500" fill="hold"/>
                                        <p:tgtEl>
                                          <p:spTgt spid="288"/>
                                        </p:tgtEl>
                                        <p:attrNameLst>
                                          <p:attrName>ppt_w</p:attrName>
                                        </p:attrNameLst>
                                      </p:cBhvr>
                                      <p:tavLst>
                                        <p:tav tm="0" fmla="#ppt_w*sin(2.5*pi*$)">
                                          <p:val>
                                            <p:fltVal val="0"/>
                                          </p:val>
                                        </p:tav>
                                        <p:tav tm="100000">
                                          <p:val>
                                            <p:fltVal val="1"/>
                                          </p:val>
                                        </p:tav>
                                      </p:tavLst>
                                    </p:anim>
                                    <p:anim calcmode="lin" valueType="num">
                                      <p:cBhvr>
                                        <p:cTn id="24" dur="500" fill="hold"/>
                                        <p:tgtEl>
                                          <p:spTgt spid="288"/>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9" presetClass="entr" presetSubtype="10" fill="hold" grpId="0" nodeType="afterEffect">
                                  <p:stCondLst>
                                    <p:cond delay="0"/>
                                  </p:stCondLst>
                                  <p:iterate>
                                    <p:tmAbs val="0"/>
                                  </p:iterate>
                                  <p:childTnLst>
                                    <p:set>
                                      <p:cBhvr>
                                        <p:cTn id="27" fill="hold"/>
                                        <p:tgtEl>
                                          <p:spTgt spid="289"/>
                                        </p:tgtEl>
                                        <p:attrNameLst>
                                          <p:attrName>style.visibility</p:attrName>
                                        </p:attrNameLst>
                                      </p:cBhvr>
                                      <p:to>
                                        <p:strVal val="visible"/>
                                      </p:to>
                                    </p:set>
                                    <p:anim calcmode="lin" valueType="num">
                                      <p:cBhvr>
                                        <p:cTn id="28" dur="500" fill="hold"/>
                                        <p:tgtEl>
                                          <p:spTgt spid="289"/>
                                        </p:tgtEl>
                                        <p:attrNameLst>
                                          <p:attrName>ppt_w</p:attrName>
                                        </p:attrNameLst>
                                      </p:cBhvr>
                                      <p:tavLst>
                                        <p:tav tm="0" fmla="#ppt_w*sin(2.5*pi*$)">
                                          <p:val>
                                            <p:fltVal val="0"/>
                                          </p:val>
                                        </p:tav>
                                        <p:tav tm="100000">
                                          <p:val>
                                            <p:fltVal val="1"/>
                                          </p:val>
                                        </p:tav>
                                      </p:tavLst>
                                    </p:anim>
                                    <p:anim calcmode="lin" valueType="num">
                                      <p:cBhvr>
                                        <p:cTn id="29" dur="500" fill="hold"/>
                                        <p:tgtEl>
                                          <p:spTgt spid="28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9" presetClass="entr" presetSubtype="10" fill="hold" grpId="0" nodeType="afterEffect">
                                  <p:stCondLst>
                                    <p:cond delay="0"/>
                                  </p:stCondLst>
                                  <p:iterate>
                                    <p:tmAbs val="0"/>
                                  </p:iterate>
                                  <p:childTnLst>
                                    <p:set>
                                      <p:cBhvr>
                                        <p:cTn id="32" fill="hold"/>
                                        <p:tgtEl>
                                          <p:spTgt spid="293"/>
                                        </p:tgtEl>
                                        <p:attrNameLst>
                                          <p:attrName>style.visibility</p:attrName>
                                        </p:attrNameLst>
                                      </p:cBhvr>
                                      <p:to>
                                        <p:strVal val="visible"/>
                                      </p:to>
                                    </p:set>
                                    <p:anim calcmode="lin" valueType="num">
                                      <p:cBhvr>
                                        <p:cTn id="33" dur="500" fill="hold"/>
                                        <p:tgtEl>
                                          <p:spTgt spid="293"/>
                                        </p:tgtEl>
                                        <p:attrNameLst>
                                          <p:attrName>ppt_w</p:attrName>
                                        </p:attrNameLst>
                                      </p:cBhvr>
                                      <p:tavLst>
                                        <p:tav tm="0" fmla="#ppt_w*sin(2.5*pi*$)">
                                          <p:val>
                                            <p:fltVal val="0"/>
                                          </p:val>
                                        </p:tav>
                                        <p:tav tm="100000">
                                          <p:val>
                                            <p:fltVal val="1"/>
                                          </p:val>
                                        </p:tav>
                                      </p:tavLst>
                                    </p:anim>
                                    <p:anim calcmode="lin" valueType="num">
                                      <p:cBhvr>
                                        <p:cTn id="34" dur="500" fill="hold"/>
                                        <p:tgtEl>
                                          <p:spTgt spid="293"/>
                                        </p:tgtEl>
                                        <p:attrNameLst>
                                          <p:attrName>ppt_h</p:attrName>
                                        </p:attrNameLst>
                                      </p:cBhvr>
                                      <p:tavLst>
                                        <p:tav tm="0">
                                          <p:val>
                                            <p:strVal val="#ppt_h"/>
                                          </p:val>
                                        </p:tav>
                                        <p:tav tm="100000">
                                          <p:val>
                                            <p:strVal val="#ppt_h"/>
                                          </p:val>
                                        </p:tav>
                                      </p:tavLst>
                                    </p:anim>
                                  </p:childTnLst>
                                </p:cTn>
                              </p:par>
                            </p:childTnLst>
                          </p:cTn>
                        </p:par>
                        <p:par>
                          <p:cTn id="35" fill="hold">
                            <p:stCondLst>
                              <p:cond delay="2000"/>
                            </p:stCondLst>
                            <p:childTnLst>
                              <p:par>
                                <p:cTn id="36" presetID="19" presetClass="entr" presetSubtype="10" fill="hold" grpId="0" nodeType="afterEffect">
                                  <p:stCondLst>
                                    <p:cond delay="0"/>
                                  </p:stCondLst>
                                  <p:iterate>
                                    <p:tmAbs val="0"/>
                                  </p:iterate>
                                  <p:childTnLst>
                                    <p:set>
                                      <p:cBhvr>
                                        <p:cTn id="37" fill="hold"/>
                                        <p:tgtEl>
                                          <p:spTgt spid="291"/>
                                        </p:tgtEl>
                                        <p:attrNameLst>
                                          <p:attrName>style.visibility</p:attrName>
                                        </p:attrNameLst>
                                      </p:cBhvr>
                                      <p:to>
                                        <p:strVal val="visible"/>
                                      </p:to>
                                    </p:set>
                                    <p:anim calcmode="lin" valueType="num">
                                      <p:cBhvr>
                                        <p:cTn id="38" dur="500" fill="hold"/>
                                        <p:tgtEl>
                                          <p:spTgt spid="291"/>
                                        </p:tgtEl>
                                        <p:attrNameLst>
                                          <p:attrName>ppt_w</p:attrName>
                                        </p:attrNameLst>
                                      </p:cBhvr>
                                      <p:tavLst>
                                        <p:tav tm="0" fmla="#ppt_w*sin(2.5*pi*$)">
                                          <p:val>
                                            <p:fltVal val="0"/>
                                          </p:val>
                                        </p:tav>
                                        <p:tav tm="100000">
                                          <p:val>
                                            <p:fltVal val="1"/>
                                          </p:val>
                                        </p:tav>
                                      </p:tavLst>
                                    </p:anim>
                                    <p:anim calcmode="lin" valueType="num">
                                      <p:cBhvr>
                                        <p:cTn id="39" dur="500" fill="hold"/>
                                        <p:tgtEl>
                                          <p:spTgt spid="291"/>
                                        </p:tgtEl>
                                        <p:attrNameLst>
                                          <p:attrName>ppt_h</p:attrName>
                                        </p:attrNameLst>
                                      </p:cBhvr>
                                      <p:tavLst>
                                        <p:tav tm="0">
                                          <p:val>
                                            <p:strVal val="#ppt_h"/>
                                          </p:val>
                                        </p:tav>
                                        <p:tav tm="100000">
                                          <p:val>
                                            <p:strVal val="#ppt_h"/>
                                          </p:val>
                                        </p:tav>
                                      </p:tavLst>
                                    </p:anim>
                                  </p:childTnLst>
                                </p:cTn>
                              </p:par>
                            </p:childTnLst>
                          </p:cTn>
                        </p:par>
                        <p:par>
                          <p:cTn id="40" fill="hold">
                            <p:stCondLst>
                              <p:cond delay="2500"/>
                            </p:stCondLst>
                            <p:childTnLst>
                              <p:par>
                                <p:cTn id="41" presetID="19" presetClass="entr" presetSubtype="10" fill="hold" grpId="0" nodeType="afterEffect">
                                  <p:stCondLst>
                                    <p:cond delay="0"/>
                                  </p:stCondLst>
                                  <p:iterate>
                                    <p:tmAbs val="0"/>
                                  </p:iterate>
                                  <p:childTnLst>
                                    <p:set>
                                      <p:cBhvr>
                                        <p:cTn id="42" fill="hold"/>
                                        <p:tgtEl>
                                          <p:spTgt spid="290"/>
                                        </p:tgtEl>
                                        <p:attrNameLst>
                                          <p:attrName>style.visibility</p:attrName>
                                        </p:attrNameLst>
                                      </p:cBhvr>
                                      <p:to>
                                        <p:strVal val="visible"/>
                                      </p:to>
                                    </p:set>
                                    <p:anim calcmode="lin" valueType="num">
                                      <p:cBhvr>
                                        <p:cTn id="43" dur="500" fill="hold"/>
                                        <p:tgtEl>
                                          <p:spTgt spid="290"/>
                                        </p:tgtEl>
                                        <p:attrNameLst>
                                          <p:attrName>ppt_w</p:attrName>
                                        </p:attrNameLst>
                                      </p:cBhvr>
                                      <p:tavLst>
                                        <p:tav tm="0" fmla="#ppt_w*sin(2.5*pi*$)">
                                          <p:val>
                                            <p:fltVal val="0"/>
                                          </p:val>
                                        </p:tav>
                                        <p:tav tm="100000">
                                          <p:val>
                                            <p:fltVal val="1"/>
                                          </p:val>
                                        </p:tav>
                                      </p:tavLst>
                                    </p:anim>
                                    <p:anim calcmode="lin" valueType="num">
                                      <p:cBhvr>
                                        <p:cTn id="44" dur="500" fill="hold"/>
                                        <p:tgtEl>
                                          <p:spTgt spid="290"/>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19" presetClass="entr" presetSubtype="10" fill="hold" grpId="0" nodeType="afterEffect">
                                  <p:stCondLst>
                                    <p:cond delay="0"/>
                                  </p:stCondLst>
                                  <p:iterate>
                                    <p:tmAbs val="0"/>
                                  </p:iterate>
                                  <p:childTnLst>
                                    <p:set>
                                      <p:cBhvr>
                                        <p:cTn id="47" fill="hold"/>
                                        <p:tgtEl>
                                          <p:spTgt spid="294"/>
                                        </p:tgtEl>
                                        <p:attrNameLst>
                                          <p:attrName>style.visibility</p:attrName>
                                        </p:attrNameLst>
                                      </p:cBhvr>
                                      <p:to>
                                        <p:strVal val="visible"/>
                                      </p:to>
                                    </p:set>
                                    <p:anim calcmode="lin" valueType="num">
                                      <p:cBhvr>
                                        <p:cTn id="48" dur="500" fill="hold"/>
                                        <p:tgtEl>
                                          <p:spTgt spid="294"/>
                                        </p:tgtEl>
                                        <p:attrNameLst>
                                          <p:attrName>ppt_w</p:attrName>
                                        </p:attrNameLst>
                                      </p:cBhvr>
                                      <p:tavLst>
                                        <p:tav tm="0" fmla="#ppt_w*sin(2.5*pi*$)">
                                          <p:val>
                                            <p:fltVal val="0"/>
                                          </p:val>
                                        </p:tav>
                                        <p:tav tm="100000">
                                          <p:val>
                                            <p:fltVal val="1"/>
                                          </p:val>
                                        </p:tav>
                                      </p:tavLst>
                                    </p:anim>
                                    <p:anim calcmode="lin" valueType="num">
                                      <p:cBhvr>
                                        <p:cTn id="49" dur="500" fill="hold"/>
                                        <p:tgtEl>
                                          <p:spTgt spid="294"/>
                                        </p:tgtEl>
                                        <p:attrNameLst>
                                          <p:attrName>ppt_h</p:attrName>
                                        </p:attrNameLst>
                                      </p:cBhvr>
                                      <p:tavLst>
                                        <p:tav tm="0">
                                          <p:val>
                                            <p:strVal val="#ppt_h"/>
                                          </p:val>
                                        </p:tav>
                                        <p:tav tm="100000">
                                          <p:val>
                                            <p:strVal val="#ppt_h"/>
                                          </p:val>
                                        </p:tav>
                                      </p:tavLst>
                                    </p:anim>
                                  </p:childTnLst>
                                </p:cTn>
                              </p:par>
                            </p:childTnLst>
                          </p:cTn>
                        </p:par>
                        <p:par>
                          <p:cTn id="50" fill="hold">
                            <p:stCondLst>
                              <p:cond delay="3500"/>
                            </p:stCondLst>
                            <p:childTnLst>
                              <p:par>
                                <p:cTn id="51" presetID="19" presetClass="entr" presetSubtype="10" fill="hold" grpId="0" nodeType="afterEffect">
                                  <p:stCondLst>
                                    <p:cond delay="0"/>
                                  </p:stCondLst>
                                  <p:iterate type="lt">
                                    <p:tmAbs val="0"/>
                                  </p:iterate>
                                  <p:childTnLst>
                                    <p:set>
                                      <p:cBhvr>
                                        <p:cTn id="52" fill="hold"/>
                                        <p:tgtEl>
                                          <p:spTgt spid="295"/>
                                        </p:tgtEl>
                                        <p:attrNameLst>
                                          <p:attrName>style.visibility</p:attrName>
                                        </p:attrNameLst>
                                      </p:cBhvr>
                                      <p:to>
                                        <p:strVal val="visible"/>
                                      </p:to>
                                    </p:set>
                                    <p:anim calcmode="lin" valueType="num">
                                      <p:cBhvr>
                                        <p:cTn id="53" dur="500" fill="hold"/>
                                        <p:tgtEl>
                                          <p:spTgt spid="295"/>
                                        </p:tgtEl>
                                        <p:attrNameLst>
                                          <p:attrName>ppt_w</p:attrName>
                                        </p:attrNameLst>
                                      </p:cBhvr>
                                      <p:tavLst>
                                        <p:tav tm="0" fmla="#ppt_w*sin(2.5*pi*$)">
                                          <p:val>
                                            <p:fltVal val="0"/>
                                          </p:val>
                                        </p:tav>
                                        <p:tav tm="100000">
                                          <p:val>
                                            <p:fltVal val="1"/>
                                          </p:val>
                                        </p:tav>
                                      </p:tavLst>
                                    </p:anim>
                                    <p:anim calcmode="lin" valueType="num">
                                      <p:cBhvr>
                                        <p:cTn id="54" dur="500" fill="hold"/>
                                        <p:tgtEl>
                                          <p:spTgt spid="295"/>
                                        </p:tgtEl>
                                        <p:attrNameLst>
                                          <p:attrName>ppt_h</p:attrName>
                                        </p:attrNameLst>
                                      </p:cBhvr>
                                      <p:tavLst>
                                        <p:tav tm="0">
                                          <p:val>
                                            <p:strVal val="#ppt_h"/>
                                          </p:val>
                                        </p:tav>
                                        <p:tav tm="100000">
                                          <p:val>
                                            <p:strVal val="#ppt_h"/>
                                          </p:val>
                                        </p:tav>
                                      </p:tavLst>
                                    </p:anim>
                                  </p:childTnLst>
                                </p:cTn>
                              </p:par>
                            </p:childTnLst>
                          </p:cTn>
                        </p:par>
                        <p:par>
                          <p:cTn id="55" fill="hold">
                            <p:stCondLst>
                              <p:cond delay="4000"/>
                            </p:stCondLst>
                            <p:childTnLst>
                              <p:par>
                                <p:cTn id="56" presetID="19" presetClass="entr" presetSubtype="10" fill="hold" grpId="0" nodeType="afterEffect">
                                  <p:stCondLst>
                                    <p:cond delay="0"/>
                                  </p:stCondLst>
                                  <p:iterate type="lt">
                                    <p:tmAbs val="0"/>
                                  </p:iterate>
                                  <p:childTnLst>
                                    <p:set>
                                      <p:cBhvr>
                                        <p:cTn id="57" fill="hold"/>
                                        <p:tgtEl>
                                          <p:spTgt spid="296"/>
                                        </p:tgtEl>
                                        <p:attrNameLst>
                                          <p:attrName>style.visibility</p:attrName>
                                        </p:attrNameLst>
                                      </p:cBhvr>
                                      <p:to>
                                        <p:strVal val="visible"/>
                                      </p:to>
                                    </p:set>
                                    <p:anim calcmode="lin" valueType="num">
                                      <p:cBhvr>
                                        <p:cTn id="58" dur="500" fill="hold"/>
                                        <p:tgtEl>
                                          <p:spTgt spid="296"/>
                                        </p:tgtEl>
                                        <p:attrNameLst>
                                          <p:attrName>ppt_w</p:attrName>
                                        </p:attrNameLst>
                                      </p:cBhvr>
                                      <p:tavLst>
                                        <p:tav tm="0" fmla="#ppt_w*sin(2.5*pi*$)">
                                          <p:val>
                                            <p:fltVal val="0"/>
                                          </p:val>
                                        </p:tav>
                                        <p:tav tm="100000">
                                          <p:val>
                                            <p:fltVal val="1"/>
                                          </p:val>
                                        </p:tav>
                                      </p:tavLst>
                                    </p:anim>
                                    <p:anim calcmode="lin" valueType="num">
                                      <p:cBhvr>
                                        <p:cTn id="59" dur="500" fill="hold"/>
                                        <p:tgtEl>
                                          <p:spTgt spid="296"/>
                                        </p:tgtEl>
                                        <p:attrNameLst>
                                          <p:attrName>ppt_h</p:attrName>
                                        </p:attrNameLst>
                                      </p:cBhvr>
                                      <p:tavLst>
                                        <p:tav tm="0">
                                          <p:val>
                                            <p:strVal val="#ppt_h"/>
                                          </p:val>
                                        </p:tav>
                                        <p:tav tm="100000">
                                          <p:val>
                                            <p:strVal val="#ppt_h"/>
                                          </p:val>
                                        </p:tav>
                                      </p:tavLst>
                                    </p:anim>
                                  </p:childTnLst>
                                </p:cTn>
                              </p:par>
                            </p:childTnLst>
                          </p:cTn>
                        </p:par>
                        <p:par>
                          <p:cTn id="60" fill="hold">
                            <p:stCondLst>
                              <p:cond delay="4500"/>
                            </p:stCondLst>
                            <p:childTnLst>
                              <p:par>
                                <p:cTn id="61" presetID="19" presetClass="entr" presetSubtype="10" fill="hold" grpId="0" nodeType="afterEffect">
                                  <p:stCondLst>
                                    <p:cond delay="0"/>
                                  </p:stCondLst>
                                  <p:iterate>
                                    <p:tmAbs val="0"/>
                                  </p:iterate>
                                  <p:childTnLst>
                                    <p:set>
                                      <p:cBhvr>
                                        <p:cTn id="62" fill="hold"/>
                                        <p:tgtEl>
                                          <p:spTgt spid="292"/>
                                        </p:tgtEl>
                                        <p:attrNameLst>
                                          <p:attrName>style.visibility</p:attrName>
                                        </p:attrNameLst>
                                      </p:cBhvr>
                                      <p:to>
                                        <p:strVal val="visible"/>
                                      </p:to>
                                    </p:set>
                                    <p:anim calcmode="lin" valueType="num">
                                      <p:cBhvr>
                                        <p:cTn id="63" dur="500" fill="hold"/>
                                        <p:tgtEl>
                                          <p:spTgt spid="292"/>
                                        </p:tgtEl>
                                        <p:attrNameLst>
                                          <p:attrName>ppt_w</p:attrName>
                                        </p:attrNameLst>
                                      </p:cBhvr>
                                      <p:tavLst>
                                        <p:tav tm="0" fmla="#ppt_w*sin(2.5*pi*$)">
                                          <p:val>
                                            <p:fltVal val="0"/>
                                          </p:val>
                                        </p:tav>
                                        <p:tav tm="100000">
                                          <p:val>
                                            <p:fltVal val="1"/>
                                          </p:val>
                                        </p:tav>
                                      </p:tavLst>
                                    </p:anim>
                                    <p:anim calcmode="lin" valueType="num">
                                      <p:cBhvr>
                                        <p:cTn id="64" dur="500" fill="hold"/>
                                        <p:tgtEl>
                                          <p:spTgt spid="292"/>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iterate>
                                    <p:tmAbs val="0"/>
                                  </p:iterate>
                                  <p:childTnLst>
                                    <p:set>
                                      <p:cBhvr>
                                        <p:cTn id="68" fill="hold"/>
                                        <p:tgtEl>
                                          <p:spTgt spid="299"/>
                                        </p:tgtEl>
                                        <p:attrNameLst>
                                          <p:attrName>style.visibility</p:attrName>
                                        </p:attrNameLst>
                                      </p:cBhvr>
                                      <p:to>
                                        <p:strVal val="visible"/>
                                      </p:to>
                                    </p:set>
                                    <p:anim calcmode="lin" valueType="num">
                                      <p:cBhvr>
                                        <p:cTn id="69" dur="1000" fill="hold"/>
                                        <p:tgtEl>
                                          <p:spTgt spid="299"/>
                                        </p:tgtEl>
                                        <p:attrNameLst>
                                          <p:attrName>ppt_w</p:attrName>
                                        </p:attrNameLst>
                                      </p:cBhvr>
                                      <p:tavLst>
                                        <p:tav tm="0">
                                          <p:val>
                                            <p:fltVal val="0"/>
                                          </p:val>
                                        </p:tav>
                                        <p:tav tm="100000">
                                          <p:val>
                                            <p:strVal val="#ppt_w"/>
                                          </p:val>
                                        </p:tav>
                                      </p:tavLst>
                                    </p:anim>
                                    <p:anim calcmode="lin" valueType="num">
                                      <p:cBhvr>
                                        <p:cTn id="70" dur="1000" fill="hold"/>
                                        <p:tgtEl>
                                          <p:spTgt spid="299"/>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P spid="289" grpId="0" animBg="1" advAuto="0"/>
      <p:bldP spid="290" grpId="0" animBg="1" advAuto="0"/>
      <p:bldP spid="291" grpId="0" animBg="1" advAuto="0"/>
      <p:bldP spid="292" grpId="0" animBg="1" advAuto="0"/>
      <p:bldP spid="293" grpId="0" animBg="1" advAuto="0"/>
      <p:bldP spid="294" grpId="0" animBg="1" advAuto="0"/>
      <p:bldP spid="295" grpId="0" animBg="1" advAuto="0"/>
      <p:bldP spid="296" grpId="0" animBg="1" advAuto="0"/>
      <p:bldP spid="299" grpId="0" animBg="1" advAuto="0"/>
      <p:bldP spid="302" grpId="0" animBg="1" advAuto="0"/>
      <p:bldP spid="303" grpId="0" animBg="1" advAuto="0"/>
      <p:bldP spid="30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14"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15"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6"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17"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8"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9"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0"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1"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2"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3"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4"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5"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26"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27"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28"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29"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30"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31"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32"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33"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34"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35"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36"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37"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40" name="Group"/>
          <p:cNvGrpSpPr/>
          <p:nvPr/>
        </p:nvGrpSpPr>
        <p:grpSpPr>
          <a:xfrm>
            <a:off x="4012406" y="3571812"/>
            <a:ext cx="696521" cy="645978"/>
            <a:chOff x="0" y="0"/>
            <a:chExt cx="990606" cy="918722"/>
          </a:xfrm>
        </p:grpSpPr>
        <p:sp>
          <p:nvSpPr>
            <p:cNvPr id="338"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39"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41"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42"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3"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4"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5"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6"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7"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8"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9"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0"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24</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Abs val="0"/>
                                  </p:iterate>
                                  <p:childTnLst>
                                    <p:set>
                                      <p:cBhvr>
                                        <p:cTn id="6" fill="hold"/>
                                        <p:tgtEl>
                                          <p:spTgt spid="342"/>
                                        </p:tgtEl>
                                        <p:attrNameLst>
                                          <p:attrName>style.visibility</p:attrName>
                                        </p:attrNameLst>
                                      </p:cBhvr>
                                      <p:to>
                                        <p:strVal val="visible"/>
                                      </p:to>
                                    </p:set>
                                    <p:anim calcmode="lin" valueType="num">
                                      <p:cBhvr>
                                        <p:cTn id="7" dur="1000" fill="hold"/>
                                        <p:tgtEl>
                                          <p:spTgt spid="342"/>
                                        </p:tgtEl>
                                        <p:attrNameLst>
                                          <p:attrName>ppt_w</p:attrName>
                                        </p:attrNameLst>
                                      </p:cBhvr>
                                      <p:tavLst>
                                        <p:tav tm="0">
                                          <p:val>
                                            <p:strVal val="4*#ppt_w"/>
                                          </p:val>
                                        </p:tav>
                                        <p:tav tm="100000">
                                          <p:val>
                                            <p:strVal val="#ppt_w"/>
                                          </p:val>
                                        </p:tav>
                                      </p:tavLst>
                                    </p:anim>
                                    <p:anim calcmode="lin" valueType="num">
                                      <p:cBhvr>
                                        <p:cTn id="8" dur="1000" fill="hold"/>
                                        <p:tgtEl>
                                          <p:spTgt spid="34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32" fill="hold" grpId="0" nodeType="afterEffect">
                                  <p:stCondLst>
                                    <p:cond delay="0"/>
                                  </p:stCondLst>
                                  <p:iterate type="lt">
                                    <p:tmAbs val="0"/>
                                  </p:iterate>
                                  <p:childTnLst>
                                    <p:set>
                                      <p:cBhvr>
                                        <p:cTn id="11" fill="hold"/>
                                        <p:tgtEl>
                                          <p:spTgt spid="343"/>
                                        </p:tgtEl>
                                        <p:attrNameLst>
                                          <p:attrName>style.visibility</p:attrName>
                                        </p:attrNameLst>
                                      </p:cBhvr>
                                      <p:to>
                                        <p:strVal val="visible"/>
                                      </p:to>
                                    </p:set>
                                    <p:anim calcmode="lin" valueType="num">
                                      <p:cBhvr>
                                        <p:cTn id="12" dur="4000" fill="hold"/>
                                        <p:tgtEl>
                                          <p:spTgt spid="343"/>
                                        </p:tgtEl>
                                        <p:attrNameLst>
                                          <p:attrName>ppt_w</p:attrName>
                                        </p:attrNameLst>
                                      </p:cBhvr>
                                      <p:tavLst>
                                        <p:tav tm="0">
                                          <p:val>
                                            <p:strVal val="4*#ppt_w"/>
                                          </p:val>
                                        </p:tav>
                                        <p:tav tm="100000">
                                          <p:val>
                                            <p:strVal val="#ppt_w"/>
                                          </p:val>
                                        </p:tav>
                                      </p:tavLst>
                                    </p:anim>
                                    <p:anim calcmode="lin" valueType="num">
                                      <p:cBhvr>
                                        <p:cTn id="13" dur="4000" fill="hold"/>
                                        <p:tgtEl>
                                          <p:spTgt spid="343"/>
                                        </p:tgtEl>
                                        <p:attrNameLst>
                                          <p:attrName>ppt_h</p:attrName>
                                        </p:attrNameLst>
                                      </p:cBhvr>
                                      <p:tavLst>
                                        <p:tav tm="0">
                                          <p:val>
                                            <p:strVal val="4*#ppt_h"/>
                                          </p:val>
                                        </p:tav>
                                        <p:tav tm="100000">
                                          <p:val>
                                            <p:strVal val="#ppt_h"/>
                                          </p:val>
                                        </p:tav>
                                      </p:tavLst>
                                    </p:anim>
                                  </p:childTnLst>
                                </p:cTn>
                              </p:par>
                            </p:childTnLst>
                          </p:cTn>
                        </p:par>
                        <p:par>
                          <p:cTn id="14" fill="hold">
                            <p:stCondLst>
                              <p:cond delay="5000"/>
                            </p:stCondLst>
                            <p:childTnLst>
                              <p:par>
                                <p:cTn id="15" presetID="23" presetClass="entr" presetSubtype="32" fill="hold" grpId="0" nodeType="afterEffect">
                                  <p:stCondLst>
                                    <p:cond delay="0"/>
                                  </p:stCondLst>
                                  <p:iterate type="lt">
                                    <p:tmAbs val="0"/>
                                  </p:iterate>
                                  <p:childTnLst>
                                    <p:set>
                                      <p:cBhvr>
                                        <p:cTn id="16" fill="hold"/>
                                        <p:tgtEl>
                                          <p:spTgt spid="344"/>
                                        </p:tgtEl>
                                        <p:attrNameLst>
                                          <p:attrName>style.visibility</p:attrName>
                                        </p:attrNameLst>
                                      </p:cBhvr>
                                      <p:to>
                                        <p:strVal val="visible"/>
                                      </p:to>
                                    </p:set>
                                    <p:anim calcmode="lin" valueType="num">
                                      <p:cBhvr>
                                        <p:cTn id="17" dur="4000" fill="hold"/>
                                        <p:tgtEl>
                                          <p:spTgt spid="344"/>
                                        </p:tgtEl>
                                        <p:attrNameLst>
                                          <p:attrName>ppt_w</p:attrName>
                                        </p:attrNameLst>
                                      </p:cBhvr>
                                      <p:tavLst>
                                        <p:tav tm="0">
                                          <p:val>
                                            <p:strVal val="4*#ppt_w"/>
                                          </p:val>
                                        </p:tav>
                                        <p:tav tm="100000">
                                          <p:val>
                                            <p:strVal val="#ppt_w"/>
                                          </p:val>
                                        </p:tav>
                                      </p:tavLst>
                                    </p:anim>
                                    <p:anim calcmode="lin" valueType="num">
                                      <p:cBhvr>
                                        <p:cTn id="18" dur="4000" fill="hold"/>
                                        <p:tgtEl>
                                          <p:spTgt spid="344"/>
                                        </p:tgtEl>
                                        <p:attrNameLst>
                                          <p:attrName>ppt_h</p:attrName>
                                        </p:attrNameLst>
                                      </p:cBhvr>
                                      <p:tavLst>
                                        <p:tav tm="0">
                                          <p:val>
                                            <p:strVal val="4*#ppt_h"/>
                                          </p:val>
                                        </p:tav>
                                        <p:tav tm="100000">
                                          <p:val>
                                            <p:strVal val="#ppt_h"/>
                                          </p:val>
                                        </p:tav>
                                      </p:tavLst>
                                    </p:anim>
                                  </p:childTnLst>
                                </p:cTn>
                              </p:par>
                            </p:childTnLst>
                          </p:cTn>
                        </p:par>
                        <p:par>
                          <p:cTn id="19" fill="hold">
                            <p:stCondLst>
                              <p:cond delay="9000"/>
                            </p:stCondLst>
                            <p:childTnLst>
                              <p:par>
                                <p:cTn id="20" presetID="23" presetClass="entr" presetSubtype="32" fill="hold" grpId="0" nodeType="afterEffect">
                                  <p:stCondLst>
                                    <p:cond delay="0"/>
                                  </p:stCondLst>
                                  <p:iterate type="lt">
                                    <p:tmAbs val="0"/>
                                  </p:iterate>
                                  <p:childTnLst>
                                    <p:set>
                                      <p:cBhvr>
                                        <p:cTn id="21" fill="hold"/>
                                        <p:tgtEl>
                                          <p:spTgt spid="345"/>
                                        </p:tgtEl>
                                        <p:attrNameLst>
                                          <p:attrName>style.visibility</p:attrName>
                                        </p:attrNameLst>
                                      </p:cBhvr>
                                      <p:to>
                                        <p:strVal val="visible"/>
                                      </p:to>
                                    </p:set>
                                    <p:anim calcmode="lin" valueType="num">
                                      <p:cBhvr>
                                        <p:cTn id="22" dur="4000" fill="hold"/>
                                        <p:tgtEl>
                                          <p:spTgt spid="345"/>
                                        </p:tgtEl>
                                        <p:attrNameLst>
                                          <p:attrName>ppt_w</p:attrName>
                                        </p:attrNameLst>
                                      </p:cBhvr>
                                      <p:tavLst>
                                        <p:tav tm="0">
                                          <p:val>
                                            <p:strVal val="4*#ppt_w"/>
                                          </p:val>
                                        </p:tav>
                                        <p:tav tm="100000">
                                          <p:val>
                                            <p:strVal val="#ppt_w"/>
                                          </p:val>
                                        </p:tav>
                                      </p:tavLst>
                                    </p:anim>
                                    <p:anim calcmode="lin" valueType="num">
                                      <p:cBhvr>
                                        <p:cTn id="23" dur="4000" fill="hold"/>
                                        <p:tgtEl>
                                          <p:spTgt spid="345"/>
                                        </p:tgtEl>
                                        <p:attrNameLst>
                                          <p:attrName>ppt_h</p:attrName>
                                        </p:attrNameLst>
                                      </p:cBhvr>
                                      <p:tavLst>
                                        <p:tav tm="0">
                                          <p:val>
                                            <p:strVal val="4*#ppt_h"/>
                                          </p:val>
                                        </p:tav>
                                        <p:tav tm="100000">
                                          <p:val>
                                            <p:strVal val="#ppt_h"/>
                                          </p:val>
                                        </p:tav>
                                      </p:tavLst>
                                    </p:anim>
                                  </p:childTnLst>
                                </p:cTn>
                              </p:par>
                            </p:childTnLst>
                          </p:cTn>
                        </p:par>
                        <p:par>
                          <p:cTn id="24" fill="hold">
                            <p:stCondLst>
                              <p:cond delay="13000"/>
                            </p:stCondLst>
                            <p:childTnLst>
                              <p:par>
                                <p:cTn id="25" presetID="23" presetClass="entr" presetSubtype="32" fill="hold" grpId="0" nodeType="afterEffect">
                                  <p:stCondLst>
                                    <p:cond delay="0"/>
                                  </p:stCondLst>
                                  <p:iterate type="lt">
                                    <p:tmAbs val="0"/>
                                  </p:iterate>
                                  <p:childTnLst>
                                    <p:set>
                                      <p:cBhvr>
                                        <p:cTn id="26" fill="hold"/>
                                        <p:tgtEl>
                                          <p:spTgt spid="346"/>
                                        </p:tgtEl>
                                        <p:attrNameLst>
                                          <p:attrName>style.visibility</p:attrName>
                                        </p:attrNameLst>
                                      </p:cBhvr>
                                      <p:to>
                                        <p:strVal val="visible"/>
                                      </p:to>
                                    </p:set>
                                    <p:anim calcmode="lin" valueType="num">
                                      <p:cBhvr>
                                        <p:cTn id="27" dur="4000" fill="hold"/>
                                        <p:tgtEl>
                                          <p:spTgt spid="346"/>
                                        </p:tgtEl>
                                        <p:attrNameLst>
                                          <p:attrName>ppt_w</p:attrName>
                                        </p:attrNameLst>
                                      </p:cBhvr>
                                      <p:tavLst>
                                        <p:tav tm="0">
                                          <p:val>
                                            <p:strVal val="4*#ppt_w"/>
                                          </p:val>
                                        </p:tav>
                                        <p:tav tm="100000">
                                          <p:val>
                                            <p:strVal val="#ppt_w"/>
                                          </p:val>
                                        </p:tav>
                                      </p:tavLst>
                                    </p:anim>
                                    <p:anim calcmode="lin" valueType="num">
                                      <p:cBhvr>
                                        <p:cTn id="28" dur="4000" fill="hold"/>
                                        <p:tgtEl>
                                          <p:spTgt spid="346"/>
                                        </p:tgtEl>
                                        <p:attrNameLst>
                                          <p:attrName>ppt_h</p:attrName>
                                        </p:attrNameLst>
                                      </p:cBhvr>
                                      <p:tavLst>
                                        <p:tav tm="0">
                                          <p:val>
                                            <p:strVal val="4*#ppt_h"/>
                                          </p:val>
                                        </p:tav>
                                        <p:tav tm="100000">
                                          <p:val>
                                            <p:strVal val="#ppt_h"/>
                                          </p:val>
                                        </p:tav>
                                      </p:tavLst>
                                    </p:anim>
                                  </p:childTnLst>
                                </p:cTn>
                              </p:par>
                            </p:childTnLst>
                          </p:cTn>
                        </p:par>
                        <p:par>
                          <p:cTn id="29" fill="hold">
                            <p:stCondLst>
                              <p:cond delay="17000"/>
                            </p:stCondLst>
                            <p:childTnLst>
                              <p:par>
                                <p:cTn id="30" presetID="23" presetClass="entr" presetSubtype="32" fill="hold" grpId="0" nodeType="afterEffect">
                                  <p:stCondLst>
                                    <p:cond delay="0"/>
                                  </p:stCondLst>
                                  <p:iterate type="lt">
                                    <p:tmAbs val="0"/>
                                  </p:iterate>
                                  <p:childTnLst>
                                    <p:set>
                                      <p:cBhvr>
                                        <p:cTn id="31" fill="hold"/>
                                        <p:tgtEl>
                                          <p:spTgt spid="347"/>
                                        </p:tgtEl>
                                        <p:attrNameLst>
                                          <p:attrName>style.visibility</p:attrName>
                                        </p:attrNameLst>
                                      </p:cBhvr>
                                      <p:to>
                                        <p:strVal val="visible"/>
                                      </p:to>
                                    </p:set>
                                    <p:anim calcmode="lin" valueType="num">
                                      <p:cBhvr>
                                        <p:cTn id="32" dur="4000" fill="hold"/>
                                        <p:tgtEl>
                                          <p:spTgt spid="347"/>
                                        </p:tgtEl>
                                        <p:attrNameLst>
                                          <p:attrName>ppt_w</p:attrName>
                                        </p:attrNameLst>
                                      </p:cBhvr>
                                      <p:tavLst>
                                        <p:tav tm="0">
                                          <p:val>
                                            <p:strVal val="4*#ppt_w"/>
                                          </p:val>
                                        </p:tav>
                                        <p:tav tm="100000">
                                          <p:val>
                                            <p:strVal val="#ppt_w"/>
                                          </p:val>
                                        </p:tav>
                                      </p:tavLst>
                                    </p:anim>
                                    <p:anim calcmode="lin" valueType="num">
                                      <p:cBhvr>
                                        <p:cTn id="33" dur="4000" fill="hold"/>
                                        <p:tgtEl>
                                          <p:spTgt spid="347"/>
                                        </p:tgtEl>
                                        <p:attrNameLst>
                                          <p:attrName>ppt_h</p:attrName>
                                        </p:attrNameLst>
                                      </p:cBhvr>
                                      <p:tavLst>
                                        <p:tav tm="0">
                                          <p:val>
                                            <p:strVal val="4*#ppt_h"/>
                                          </p:val>
                                        </p:tav>
                                        <p:tav tm="100000">
                                          <p:val>
                                            <p:strVal val="#ppt_h"/>
                                          </p:val>
                                        </p:tav>
                                      </p:tavLst>
                                    </p:anim>
                                  </p:childTnLst>
                                </p:cTn>
                              </p:par>
                            </p:childTnLst>
                          </p:cTn>
                        </p:par>
                        <p:par>
                          <p:cTn id="34" fill="hold">
                            <p:stCondLst>
                              <p:cond delay="21000"/>
                            </p:stCondLst>
                            <p:childTnLst>
                              <p:par>
                                <p:cTn id="35" presetID="23" presetClass="entr" presetSubtype="32" fill="hold" grpId="0" nodeType="afterEffect">
                                  <p:stCondLst>
                                    <p:cond delay="0"/>
                                  </p:stCondLst>
                                  <p:iterate type="lt">
                                    <p:tmAbs val="0"/>
                                  </p:iterate>
                                  <p:childTnLst>
                                    <p:set>
                                      <p:cBhvr>
                                        <p:cTn id="36" fill="hold"/>
                                        <p:tgtEl>
                                          <p:spTgt spid="348"/>
                                        </p:tgtEl>
                                        <p:attrNameLst>
                                          <p:attrName>style.visibility</p:attrName>
                                        </p:attrNameLst>
                                      </p:cBhvr>
                                      <p:to>
                                        <p:strVal val="visible"/>
                                      </p:to>
                                    </p:set>
                                    <p:anim calcmode="lin" valueType="num">
                                      <p:cBhvr>
                                        <p:cTn id="37" dur="4000" fill="hold"/>
                                        <p:tgtEl>
                                          <p:spTgt spid="348"/>
                                        </p:tgtEl>
                                        <p:attrNameLst>
                                          <p:attrName>ppt_w</p:attrName>
                                        </p:attrNameLst>
                                      </p:cBhvr>
                                      <p:tavLst>
                                        <p:tav tm="0">
                                          <p:val>
                                            <p:strVal val="4*#ppt_w"/>
                                          </p:val>
                                        </p:tav>
                                        <p:tav tm="100000">
                                          <p:val>
                                            <p:strVal val="#ppt_w"/>
                                          </p:val>
                                        </p:tav>
                                      </p:tavLst>
                                    </p:anim>
                                    <p:anim calcmode="lin" valueType="num">
                                      <p:cBhvr>
                                        <p:cTn id="38" dur="4000" fill="hold"/>
                                        <p:tgtEl>
                                          <p:spTgt spid="348"/>
                                        </p:tgtEl>
                                        <p:attrNameLst>
                                          <p:attrName>ppt_h</p:attrName>
                                        </p:attrNameLst>
                                      </p:cBhvr>
                                      <p:tavLst>
                                        <p:tav tm="0">
                                          <p:val>
                                            <p:strVal val="4*#ppt_h"/>
                                          </p:val>
                                        </p:tav>
                                        <p:tav tm="100000">
                                          <p:val>
                                            <p:strVal val="#ppt_h"/>
                                          </p:val>
                                        </p:tav>
                                      </p:tavLst>
                                    </p:anim>
                                  </p:childTnLst>
                                </p:cTn>
                              </p:par>
                            </p:childTnLst>
                          </p:cTn>
                        </p:par>
                        <p:par>
                          <p:cTn id="39" fill="hold">
                            <p:stCondLst>
                              <p:cond delay="25000"/>
                            </p:stCondLst>
                            <p:childTnLst>
                              <p:par>
                                <p:cTn id="40" presetID="23" presetClass="entr" presetSubtype="32" fill="hold" grpId="0" nodeType="afterEffect">
                                  <p:stCondLst>
                                    <p:cond delay="0"/>
                                  </p:stCondLst>
                                  <p:iterate type="lt">
                                    <p:tmAbs val="0"/>
                                  </p:iterate>
                                  <p:childTnLst>
                                    <p:set>
                                      <p:cBhvr>
                                        <p:cTn id="41" fill="hold"/>
                                        <p:tgtEl>
                                          <p:spTgt spid="349"/>
                                        </p:tgtEl>
                                        <p:attrNameLst>
                                          <p:attrName>style.visibility</p:attrName>
                                        </p:attrNameLst>
                                      </p:cBhvr>
                                      <p:to>
                                        <p:strVal val="visible"/>
                                      </p:to>
                                    </p:set>
                                    <p:anim calcmode="lin" valueType="num">
                                      <p:cBhvr>
                                        <p:cTn id="42" dur="4000" fill="hold"/>
                                        <p:tgtEl>
                                          <p:spTgt spid="349"/>
                                        </p:tgtEl>
                                        <p:attrNameLst>
                                          <p:attrName>ppt_w</p:attrName>
                                        </p:attrNameLst>
                                      </p:cBhvr>
                                      <p:tavLst>
                                        <p:tav tm="0">
                                          <p:val>
                                            <p:strVal val="4*#ppt_w"/>
                                          </p:val>
                                        </p:tav>
                                        <p:tav tm="100000">
                                          <p:val>
                                            <p:strVal val="#ppt_w"/>
                                          </p:val>
                                        </p:tav>
                                      </p:tavLst>
                                    </p:anim>
                                    <p:anim calcmode="lin" valueType="num">
                                      <p:cBhvr>
                                        <p:cTn id="43" dur="4000" fill="hold"/>
                                        <p:tgtEl>
                                          <p:spTgt spid="34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55"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56"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7"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8"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9"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0"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1"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2"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3"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4"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5"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6"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67"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68"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69"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70"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71"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72"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73"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74"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75"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76"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77"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78"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81" name="Group"/>
          <p:cNvGrpSpPr/>
          <p:nvPr/>
        </p:nvGrpSpPr>
        <p:grpSpPr>
          <a:xfrm>
            <a:off x="1042643" y="790277"/>
            <a:ext cx="2475707" cy="3741539"/>
            <a:chOff x="0" y="0"/>
            <a:chExt cx="2514600" cy="5321300"/>
          </a:xfrm>
        </p:grpSpPr>
        <p:sp>
          <p:nvSpPr>
            <p:cNvPr id="379"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380"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84" name="Group"/>
          <p:cNvGrpSpPr/>
          <p:nvPr/>
        </p:nvGrpSpPr>
        <p:grpSpPr>
          <a:xfrm>
            <a:off x="4012406" y="3571812"/>
            <a:ext cx="696521" cy="645978"/>
            <a:chOff x="0" y="0"/>
            <a:chExt cx="990606" cy="918722"/>
          </a:xfrm>
        </p:grpSpPr>
        <p:sp>
          <p:nvSpPr>
            <p:cNvPr id="382"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83"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85"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86"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7"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8"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9"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0"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1"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2"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3"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396" name="Group"/>
          <p:cNvGrpSpPr/>
          <p:nvPr/>
        </p:nvGrpSpPr>
        <p:grpSpPr>
          <a:xfrm>
            <a:off x="5712024" y="1955601"/>
            <a:ext cx="1067887" cy="1004590"/>
            <a:chOff x="0" y="38099"/>
            <a:chExt cx="1518772" cy="1428750"/>
          </a:xfrm>
        </p:grpSpPr>
        <p:sp>
          <p:nvSpPr>
            <p:cNvPr id="39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5"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399" name="Group"/>
          <p:cNvGrpSpPr/>
          <p:nvPr/>
        </p:nvGrpSpPr>
        <p:grpSpPr>
          <a:xfrm>
            <a:off x="7096125" y="2696766"/>
            <a:ext cx="1067887" cy="1004590"/>
            <a:chOff x="0" y="38099"/>
            <a:chExt cx="1518772" cy="1428750"/>
          </a:xfrm>
        </p:grpSpPr>
        <p:sp>
          <p:nvSpPr>
            <p:cNvPr id="397"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8"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2" name="Group"/>
          <p:cNvGrpSpPr/>
          <p:nvPr/>
        </p:nvGrpSpPr>
        <p:grpSpPr>
          <a:xfrm>
            <a:off x="5604868" y="2696766"/>
            <a:ext cx="1067887" cy="1004590"/>
            <a:chOff x="0" y="38099"/>
            <a:chExt cx="1518772" cy="1428750"/>
          </a:xfrm>
        </p:grpSpPr>
        <p:sp>
          <p:nvSpPr>
            <p:cNvPr id="400"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1"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5" name="Group"/>
          <p:cNvGrpSpPr/>
          <p:nvPr/>
        </p:nvGrpSpPr>
        <p:grpSpPr>
          <a:xfrm>
            <a:off x="5819180" y="3402211"/>
            <a:ext cx="1067887" cy="1004590"/>
            <a:chOff x="0" y="38099"/>
            <a:chExt cx="1518772" cy="1428750"/>
          </a:xfrm>
        </p:grpSpPr>
        <p:sp>
          <p:nvSpPr>
            <p:cNvPr id="403"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4"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8" name="Group"/>
          <p:cNvGrpSpPr/>
          <p:nvPr/>
        </p:nvGrpSpPr>
        <p:grpSpPr>
          <a:xfrm>
            <a:off x="5890618" y="4277320"/>
            <a:ext cx="1067887" cy="1004590"/>
            <a:chOff x="0" y="38099"/>
            <a:chExt cx="1518772" cy="1428750"/>
          </a:xfrm>
        </p:grpSpPr>
        <p:sp>
          <p:nvSpPr>
            <p:cNvPr id="40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7"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1" name="Group"/>
          <p:cNvGrpSpPr/>
          <p:nvPr/>
        </p:nvGrpSpPr>
        <p:grpSpPr>
          <a:xfrm>
            <a:off x="6801446" y="4277320"/>
            <a:ext cx="1067887" cy="1004590"/>
            <a:chOff x="0" y="38099"/>
            <a:chExt cx="1518772" cy="1428750"/>
          </a:xfrm>
        </p:grpSpPr>
        <p:sp>
          <p:nvSpPr>
            <p:cNvPr id="40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0"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4" name="Group"/>
          <p:cNvGrpSpPr/>
          <p:nvPr/>
        </p:nvGrpSpPr>
        <p:grpSpPr>
          <a:xfrm>
            <a:off x="4408290" y="1955601"/>
            <a:ext cx="1067887" cy="1004590"/>
            <a:chOff x="0" y="38099"/>
            <a:chExt cx="1518772" cy="1428750"/>
          </a:xfrm>
        </p:grpSpPr>
        <p:sp>
          <p:nvSpPr>
            <p:cNvPr id="41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3"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15"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25</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396"/>
                                        </p:tgtEl>
                                        <p:attrNameLst>
                                          <p:attrName>style.visibility</p:attrName>
                                        </p:attrNameLst>
                                      </p:cBhvr>
                                      <p:to>
                                        <p:strVal val="visible"/>
                                      </p:to>
                                    </p:set>
                                    <p:anim calcmode="lin" valueType="num">
                                      <p:cBhvr>
                                        <p:cTn id="7" dur="500" fill="hold"/>
                                        <p:tgtEl>
                                          <p:spTgt spid="396"/>
                                        </p:tgtEl>
                                        <p:attrNameLst>
                                          <p:attrName>ppt_w</p:attrName>
                                        </p:attrNameLst>
                                      </p:cBhvr>
                                      <p:tavLst>
                                        <p:tav tm="0" fmla="#ppt_w*sin(2.5*pi*$)">
                                          <p:val>
                                            <p:fltVal val="0"/>
                                          </p:val>
                                        </p:tav>
                                        <p:tav tm="100000">
                                          <p:val>
                                            <p:fltVal val="1"/>
                                          </p:val>
                                        </p:tav>
                                      </p:tavLst>
                                    </p:anim>
                                    <p:anim calcmode="lin" valueType="num">
                                      <p:cBhvr>
                                        <p:cTn id="8" dur="500" fill="hold"/>
                                        <p:tgtEl>
                                          <p:spTgt spid="3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10" fill="hold" grpId="0" nodeType="afterEffect">
                                  <p:stCondLst>
                                    <p:cond delay="0"/>
                                  </p:stCondLst>
                                  <p:iterate>
                                    <p:tmAbs val="0"/>
                                  </p:iterate>
                                  <p:childTnLst>
                                    <p:set>
                                      <p:cBhvr>
                                        <p:cTn id="11" fill="hold"/>
                                        <p:tgtEl>
                                          <p:spTgt spid="399"/>
                                        </p:tgtEl>
                                        <p:attrNameLst>
                                          <p:attrName>style.visibility</p:attrName>
                                        </p:attrNameLst>
                                      </p:cBhvr>
                                      <p:to>
                                        <p:strVal val="visible"/>
                                      </p:to>
                                    </p:set>
                                    <p:anim calcmode="lin" valueType="num">
                                      <p:cBhvr>
                                        <p:cTn id="12" dur="500" fill="hold"/>
                                        <p:tgtEl>
                                          <p:spTgt spid="399"/>
                                        </p:tgtEl>
                                        <p:attrNameLst>
                                          <p:attrName>ppt_w</p:attrName>
                                        </p:attrNameLst>
                                      </p:cBhvr>
                                      <p:tavLst>
                                        <p:tav tm="0" fmla="#ppt_w*sin(2.5*pi*$)">
                                          <p:val>
                                            <p:fltVal val="0"/>
                                          </p:val>
                                        </p:tav>
                                        <p:tav tm="100000">
                                          <p:val>
                                            <p:fltVal val="1"/>
                                          </p:val>
                                        </p:tav>
                                      </p:tavLst>
                                    </p:anim>
                                    <p:anim calcmode="lin" valueType="num">
                                      <p:cBhvr>
                                        <p:cTn id="13" dur="500" fill="hold"/>
                                        <p:tgtEl>
                                          <p:spTgt spid="39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9" presetClass="entr" presetSubtype="10" fill="hold" grpId="0" nodeType="afterEffect">
                                  <p:stCondLst>
                                    <p:cond delay="0"/>
                                  </p:stCondLst>
                                  <p:iterate>
                                    <p:tmAbs val="0"/>
                                  </p:iterate>
                                  <p:childTnLst>
                                    <p:set>
                                      <p:cBhvr>
                                        <p:cTn id="16" fill="hold"/>
                                        <p:tgtEl>
                                          <p:spTgt spid="402"/>
                                        </p:tgtEl>
                                        <p:attrNameLst>
                                          <p:attrName>style.visibility</p:attrName>
                                        </p:attrNameLst>
                                      </p:cBhvr>
                                      <p:to>
                                        <p:strVal val="visible"/>
                                      </p:to>
                                    </p:set>
                                    <p:anim calcmode="lin" valueType="num">
                                      <p:cBhvr>
                                        <p:cTn id="17" dur="500" fill="hold"/>
                                        <p:tgtEl>
                                          <p:spTgt spid="402"/>
                                        </p:tgtEl>
                                        <p:attrNameLst>
                                          <p:attrName>ppt_w</p:attrName>
                                        </p:attrNameLst>
                                      </p:cBhvr>
                                      <p:tavLst>
                                        <p:tav tm="0" fmla="#ppt_w*sin(2.5*pi*$)">
                                          <p:val>
                                            <p:fltVal val="0"/>
                                          </p:val>
                                        </p:tav>
                                        <p:tav tm="100000">
                                          <p:val>
                                            <p:fltVal val="1"/>
                                          </p:val>
                                        </p:tav>
                                      </p:tavLst>
                                    </p:anim>
                                    <p:anim calcmode="lin" valueType="num">
                                      <p:cBhvr>
                                        <p:cTn id="18" dur="500" fill="hold"/>
                                        <p:tgtEl>
                                          <p:spTgt spid="402"/>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9" presetClass="entr" presetSubtype="10" fill="hold" grpId="0" nodeType="afterEffect">
                                  <p:stCondLst>
                                    <p:cond delay="0"/>
                                  </p:stCondLst>
                                  <p:iterate>
                                    <p:tmAbs val="0"/>
                                  </p:iterate>
                                  <p:childTnLst>
                                    <p:set>
                                      <p:cBhvr>
                                        <p:cTn id="21" fill="hold"/>
                                        <p:tgtEl>
                                          <p:spTgt spid="405"/>
                                        </p:tgtEl>
                                        <p:attrNameLst>
                                          <p:attrName>style.visibility</p:attrName>
                                        </p:attrNameLst>
                                      </p:cBhvr>
                                      <p:to>
                                        <p:strVal val="visible"/>
                                      </p:to>
                                    </p:set>
                                    <p:anim calcmode="lin" valueType="num">
                                      <p:cBhvr>
                                        <p:cTn id="22" dur="500" fill="hold"/>
                                        <p:tgtEl>
                                          <p:spTgt spid="405"/>
                                        </p:tgtEl>
                                        <p:attrNameLst>
                                          <p:attrName>ppt_w</p:attrName>
                                        </p:attrNameLst>
                                      </p:cBhvr>
                                      <p:tavLst>
                                        <p:tav tm="0" fmla="#ppt_w*sin(2.5*pi*$)">
                                          <p:val>
                                            <p:fltVal val="0"/>
                                          </p:val>
                                        </p:tav>
                                        <p:tav tm="100000">
                                          <p:val>
                                            <p:fltVal val="1"/>
                                          </p:val>
                                        </p:tav>
                                      </p:tavLst>
                                    </p:anim>
                                    <p:anim calcmode="lin" valueType="num">
                                      <p:cBhvr>
                                        <p:cTn id="23" dur="500" fill="hold"/>
                                        <p:tgtEl>
                                          <p:spTgt spid="40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9" presetClass="entr" presetSubtype="10" fill="hold" grpId="0" nodeType="afterEffect">
                                  <p:stCondLst>
                                    <p:cond delay="0"/>
                                  </p:stCondLst>
                                  <p:iterate>
                                    <p:tmAbs val="0"/>
                                  </p:iterate>
                                  <p:childTnLst>
                                    <p:set>
                                      <p:cBhvr>
                                        <p:cTn id="26" fill="hold"/>
                                        <p:tgtEl>
                                          <p:spTgt spid="408"/>
                                        </p:tgtEl>
                                        <p:attrNameLst>
                                          <p:attrName>style.visibility</p:attrName>
                                        </p:attrNameLst>
                                      </p:cBhvr>
                                      <p:to>
                                        <p:strVal val="visible"/>
                                      </p:to>
                                    </p:set>
                                    <p:anim calcmode="lin" valueType="num">
                                      <p:cBhvr>
                                        <p:cTn id="27" dur="500" fill="hold"/>
                                        <p:tgtEl>
                                          <p:spTgt spid="408"/>
                                        </p:tgtEl>
                                        <p:attrNameLst>
                                          <p:attrName>ppt_w</p:attrName>
                                        </p:attrNameLst>
                                      </p:cBhvr>
                                      <p:tavLst>
                                        <p:tav tm="0" fmla="#ppt_w*sin(2.5*pi*$)">
                                          <p:val>
                                            <p:fltVal val="0"/>
                                          </p:val>
                                        </p:tav>
                                        <p:tav tm="100000">
                                          <p:val>
                                            <p:fltVal val="1"/>
                                          </p:val>
                                        </p:tav>
                                      </p:tavLst>
                                    </p:anim>
                                    <p:anim calcmode="lin" valueType="num">
                                      <p:cBhvr>
                                        <p:cTn id="28" dur="500" fill="hold"/>
                                        <p:tgtEl>
                                          <p:spTgt spid="40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9" presetClass="entr" presetSubtype="10" fill="hold" grpId="0" nodeType="afterEffect">
                                  <p:stCondLst>
                                    <p:cond delay="0"/>
                                  </p:stCondLst>
                                  <p:iterate>
                                    <p:tmAbs val="0"/>
                                  </p:iterate>
                                  <p:childTnLst>
                                    <p:set>
                                      <p:cBhvr>
                                        <p:cTn id="31" fill="hold"/>
                                        <p:tgtEl>
                                          <p:spTgt spid="411"/>
                                        </p:tgtEl>
                                        <p:attrNameLst>
                                          <p:attrName>style.visibility</p:attrName>
                                        </p:attrNameLst>
                                      </p:cBhvr>
                                      <p:to>
                                        <p:strVal val="visible"/>
                                      </p:to>
                                    </p:set>
                                    <p:anim calcmode="lin" valueType="num">
                                      <p:cBhvr>
                                        <p:cTn id="32" dur="500" fill="hold"/>
                                        <p:tgtEl>
                                          <p:spTgt spid="411"/>
                                        </p:tgtEl>
                                        <p:attrNameLst>
                                          <p:attrName>ppt_w</p:attrName>
                                        </p:attrNameLst>
                                      </p:cBhvr>
                                      <p:tavLst>
                                        <p:tav tm="0" fmla="#ppt_w*sin(2.5*pi*$)">
                                          <p:val>
                                            <p:fltVal val="0"/>
                                          </p:val>
                                        </p:tav>
                                        <p:tav tm="100000">
                                          <p:val>
                                            <p:fltVal val="1"/>
                                          </p:val>
                                        </p:tav>
                                      </p:tavLst>
                                    </p:anim>
                                    <p:anim calcmode="lin" valueType="num">
                                      <p:cBhvr>
                                        <p:cTn id="33" dur="500" fill="hold"/>
                                        <p:tgtEl>
                                          <p:spTgt spid="411"/>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9" presetClass="entr" presetSubtype="10" fill="hold" grpId="0" nodeType="afterEffect">
                                  <p:stCondLst>
                                    <p:cond delay="0"/>
                                  </p:stCondLst>
                                  <p:iterate>
                                    <p:tmAbs val="0"/>
                                  </p:iterate>
                                  <p:childTnLst>
                                    <p:set>
                                      <p:cBhvr>
                                        <p:cTn id="36" fill="hold"/>
                                        <p:tgtEl>
                                          <p:spTgt spid="414"/>
                                        </p:tgtEl>
                                        <p:attrNameLst>
                                          <p:attrName>style.visibility</p:attrName>
                                        </p:attrNameLst>
                                      </p:cBhvr>
                                      <p:to>
                                        <p:strVal val="visible"/>
                                      </p:to>
                                    </p:set>
                                    <p:anim calcmode="lin" valueType="num">
                                      <p:cBhvr>
                                        <p:cTn id="37" dur="500" fill="hold"/>
                                        <p:tgtEl>
                                          <p:spTgt spid="414"/>
                                        </p:tgtEl>
                                        <p:attrNameLst>
                                          <p:attrName>ppt_w</p:attrName>
                                        </p:attrNameLst>
                                      </p:cBhvr>
                                      <p:tavLst>
                                        <p:tav tm="0" fmla="#ppt_w*sin(2.5*pi*$)">
                                          <p:val>
                                            <p:fltVal val="0"/>
                                          </p:val>
                                        </p:tav>
                                        <p:tav tm="100000">
                                          <p:val>
                                            <p:fltVal val="1"/>
                                          </p:val>
                                        </p:tav>
                                      </p:tavLst>
                                    </p:anim>
                                    <p:anim calcmode="lin" valueType="num">
                                      <p:cBhvr>
                                        <p:cTn id="38" dur="500" fill="hold"/>
                                        <p:tgtEl>
                                          <p:spTgt spid="41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iterate>
                                    <p:tmAbs val="0"/>
                                  </p:iterate>
                                  <p:childTnLst>
                                    <p:set>
                                      <p:cBhvr>
                                        <p:cTn id="42" fill="hold"/>
                                        <p:tgtEl>
                                          <p:spTgt spid="381"/>
                                        </p:tgtEl>
                                        <p:attrNameLst>
                                          <p:attrName>style.visibility</p:attrName>
                                        </p:attrNameLst>
                                      </p:cBhvr>
                                      <p:to>
                                        <p:strVal val="visible"/>
                                      </p:to>
                                    </p:set>
                                    <p:anim calcmode="lin" valueType="num">
                                      <p:cBhvr>
                                        <p:cTn id="43" dur="1000" fill="hold"/>
                                        <p:tgtEl>
                                          <p:spTgt spid="381"/>
                                        </p:tgtEl>
                                        <p:attrNameLst>
                                          <p:attrName>ppt_w</p:attrName>
                                        </p:attrNameLst>
                                      </p:cBhvr>
                                      <p:tavLst>
                                        <p:tav tm="0">
                                          <p:val>
                                            <p:fltVal val="0"/>
                                          </p:val>
                                        </p:tav>
                                        <p:tav tm="100000">
                                          <p:val>
                                            <p:strVal val="#ppt_w"/>
                                          </p:val>
                                        </p:tav>
                                      </p:tavLst>
                                    </p:anim>
                                    <p:anim calcmode="lin" valueType="num">
                                      <p:cBhvr>
                                        <p:cTn id="44" dur="10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96" grpId="0" animBg="1" advAuto="0"/>
      <p:bldP spid="399" grpId="0" animBg="1" advAuto="0"/>
      <p:bldP spid="402" grpId="0" animBg="1" advAuto="0"/>
      <p:bldP spid="405" grpId="0" animBg="1" advAuto="0"/>
      <p:bldP spid="408" grpId="0" animBg="1" advAuto="0"/>
      <p:bldP spid="411" grpId="0" animBg="1" advAuto="0"/>
      <p:bldP spid="414"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4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4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1"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432"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433"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434"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435"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436"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437"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438"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439"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440"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441"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4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446" name="Group"/>
          <p:cNvGrpSpPr/>
          <p:nvPr/>
        </p:nvGrpSpPr>
        <p:grpSpPr>
          <a:xfrm>
            <a:off x="4012406" y="3571812"/>
            <a:ext cx="696521" cy="645978"/>
            <a:chOff x="0" y="0"/>
            <a:chExt cx="990606" cy="918722"/>
          </a:xfrm>
        </p:grpSpPr>
        <p:sp>
          <p:nvSpPr>
            <p:cNvPr id="444"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445"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447"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448"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49"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0"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1"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2"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3"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4"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5"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458" name="Group"/>
          <p:cNvGrpSpPr/>
          <p:nvPr/>
        </p:nvGrpSpPr>
        <p:grpSpPr>
          <a:xfrm>
            <a:off x="5712024" y="1955601"/>
            <a:ext cx="1067887" cy="1004590"/>
            <a:chOff x="0" y="38099"/>
            <a:chExt cx="1518772" cy="1428750"/>
          </a:xfrm>
        </p:grpSpPr>
        <p:sp>
          <p:nvSpPr>
            <p:cNvPr id="45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57"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1" name="Group"/>
          <p:cNvGrpSpPr/>
          <p:nvPr/>
        </p:nvGrpSpPr>
        <p:grpSpPr>
          <a:xfrm>
            <a:off x="7096125" y="2696766"/>
            <a:ext cx="1067887" cy="1004590"/>
            <a:chOff x="0" y="38099"/>
            <a:chExt cx="1518772" cy="1428750"/>
          </a:xfrm>
        </p:grpSpPr>
        <p:sp>
          <p:nvSpPr>
            <p:cNvPr id="45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0"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4" name="Group"/>
          <p:cNvGrpSpPr/>
          <p:nvPr/>
        </p:nvGrpSpPr>
        <p:grpSpPr>
          <a:xfrm>
            <a:off x="5604868" y="2696766"/>
            <a:ext cx="1067887" cy="1004590"/>
            <a:chOff x="0" y="38099"/>
            <a:chExt cx="1518772" cy="1428750"/>
          </a:xfrm>
        </p:grpSpPr>
        <p:sp>
          <p:nvSpPr>
            <p:cNvPr id="46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3"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7" name="Group"/>
          <p:cNvGrpSpPr/>
          <p:nvPr/>
        </p:nvGrpSpPr>
        <p:grpSpPr>
          <a:xfrm>
            <a:off x="5819180" y="3402211"/>
            <a:ext cx="1067887" cy="1004590"/>
            <a:chOff x="0" y="38099"/>
            <a:chExt cx="1518772" cy="1428750"/>
          </a:xfrm>
        </p:grpSpPr>
        <p:sp>
          <p:nvSpPr>
            <p:cNvPr id="465"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6"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0" name="Group"/>
          <p:cNvGrpSpPr/>
          <p:nvPr/>
        </p:nvGrpSpPr>
        <p:grpSpPr>
          <a:xfrm>
            <a:off x="5890618" y="4277320"/>
            <a:ext cx="1067887" cy="1004590"/>
            <a:chOff x="0" y="38099"/>
            <a:chExt cx="1518772" cy="1428750"/>
          </a:xfrm>
        </p:grpSpPr>
        <p:sp>
          <p:nvSpPr>
            <p:cNvPr id="46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9"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3" name="Group"/>
          <p:cNvGrpSpPr/>
          <p:nvPr/>
        </p:nvGrpSpPr>
        <p:grpSpPr>
          <a:xfrm>
            <a:off x="6801446" y="4277320"/>
            <a:ext cx="1067887" cy="1004590"/>
            <a:chOff x="0" y="38099"/>
            <a:chExt cx="1518772" cy="1428750"/>
          </a:xfrm>
        </p:grpSpPr>
        <p:sp>
          <p:nvSpPr>
            <p:cNvPr id="471"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2"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6" name="Group"/>
          <p:cNvGrpSpPr/>
          <p:nvPr/>
        </p:nvGrpSpPr>
        <p:grpSpPr>
          <a:xfrm>
            <a:off x="4408290" y="1955601"/>
            <a:ext cx="1067887" cy="1004590"/>
            <a:chOff x="0" y="38099"/>
            <a:chExt cx="1518772" cy="1428750"/>
          </a:xfrm>
        </p:grpSpPr>
        <p:sp>
          <p:nvSpPr>
            <p:cNvPr id="47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5"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77" name="“abc”"/>
          <p:cNvSpPr/>
          <p:nvPr/>
        </p:nvSpPr>
        <p:spPr>
          <a:xfrm>
            <a:off x="8176617" y="759023"/>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“abc”</a:t>
            </a:r>
          </a:p>
        </p:txBody>
      </p:sp>
      <p:grpSp>
        <p:nvGrpSpPr>
          <p:cNvPr id="480" name="Group"/>
          <p:cNvGrpSpPr/>
          <p:nvPr/>
        </p:nvGrpSpPr>
        <p:grpSpPr>
          <a:xfrm>
            <a:off x="4667250" y="3420070"/>
            <a:ext cx="1067887" cy="1004590"/>
            <a:chOff x="0" y="38099"/>
            <a:chExt cx="1518772" cy="1428750"/>
          </a:xfrm>
        </p:grpSpPr>
        <p:sp>
          <p:nvSpPr>
            <p:cNvPr id="47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9" name="✔"/>
            <p:cNvSpPr/>
            <p:nvPr/>
          </p:nvSpPr>
          <p:spPr>
            <a:xfrm>
              <a:off x="248772" y="1968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83" name="Group"/>
          <p:cNvGrpSpPr/>
          <p:nvPr/>
        </p:nvGrpSpPr>
        <p:grpSpPr>
          <a:xfrm>
            <a:off x="1082705" y="794742"/>
            <a:ext cx="2396897" cy="3741539"/>
            <a:chOff x="0" y="0"/>
            <a:chExt cx="2514600" cy="5321300"/>
          </a:xfrm>
        </p:grpSpPr>
        <p:sp>
          <p:nvSpPr>
            <p:cNvPr id="481"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2"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86" name="Group"/>
          <p:cNvGrpSpPr/>
          <p:nvPr/>
        </p:nvGrpSpPr>
        <p:grpSpPr>
          <a:xfrm>
            <a:off x="1082705" y="808136"/>
            <a:ext cx="2357503" cy="3741539"/>
            <a:chOff x="0" y="0"/>
            <a:chExt cx="2514600" cy="5321300"/>
          </a:xfrm>
        </p:grpSpPr>
        <p:sp>
          <p:nvSpPr>
            <p:cNvPr id="484"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5" name="2D Column Chart"/>
            <p:cNvGraphicFramePr/>
            <p:nvPr>
              <p:extLst>
                <p:ext uri="{D42A27DB-BD31-4B8C-83A1-F6EECF244321}">
                  <p14:modId xmlns:p14="http://schemas.microsoft.com/office/powerpoint/2010/main" val="1713111902"/>
                </p:ext>
              </p:extLst>
            </p:nvPr>
          </p:nvGraphicFramePr>
          <p:xfrm>
            <a:off x="332977" y="69850"/>
            <a:ext cx="2039494" cy="4994672"/>
          </p:xfrm>
          <a:graphic>
            <a:graphicData uri="http://schemas.openxmlformats.org/drawingml/2006/chart">
              <c:chart xmlns:c="http://schemas.openxmlformats.org/drawingml/2006/chart" xmlns:r="http://schemas.openxmlformats.org/officeDocument/2006/relationships" r:id="rId6"/>
            </a:graphicData>
          </a:graphic>
        </p:graphicFrame>
      </p:grpSp>
      <p:sp>
        <p:nvSpPr>
          <p:cNvPr id="487"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26</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477"/>
                                        </p:tgtEl>
                                        <p:attrNameLst>
                                          <p:attrName>style.visibility</p:attrName>
                                        </p:attrNameLst>
                                      </p:cBhvr>
                                      <p:to>
                                        <p:strVal val="visible"/>
                                      </p:to>
                                    </p:set>
                                    <p:animEffect transition="in" filter="wipe(left)">
                                      <p:cBhvr>
                                        <p:cTn id="7" dur="10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iterate>
                                    <p:tmAbs val="0"/>
                                  </p:iterate>
                                  <p:childTnLst>
                                    <p:set>
                                      <p:cBhvr>
                                        <p:cTn id="11" fill="hold"/>
                                        <p:tgtEl>
                                          <p:spTgt spid="480"/>
                                        </p:tgtEl>
                                        <p:attrNameLst>
                                          <p:attrName>style.visibility</p:attrName>
                                        </p:attrNameLst>
                                      </p:cBhvr>
                                      <p:to>
                                        <p:strVal val="visible"/>
                                      </p:to>
                                    </p:set>
                                    <p:anim calcmode="lin" valueType="num">
                                      <p:cBhvr>
                                        <p:cTn id="12" dur="500" fill="hold"/>
                                        <p:tgtEl>
                                          <p:spTgt spid="480"/>
                                        </p:tgtEl>
                                        <p:attrNameLst>
                                          <p:attrName>ppt_w</p:attrName>
                                        </p:attrNameLst>
                                      </p:cBhvr>
                                      <p:tavLst>
                                        <p:tav tm="0" fmla="#ppt_w*sin(2.5*pi*$)">
                                          <p:val>
                                            <p:fltVal val="0"/>
                                          </p:val>
                                        </p:tav>
                                        <p:tav tm="100000">
                                          <p:val>
                                            <p:fltVal val="1"/>
                                          </p:val>
                                        </p:tav>
                                      </p:tavLst>
                                    </p:anim>
                                    <p:anim calcmode="lin" valueType="num">
                                      <p:cBhvr>
                                        <p:cTn id="13" dur="500" fill="hold"/>
                                        <p:tgtEl>
                                          <p:spTgt spid="480"/>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4" fill="hold" grpId="0" nodeType="afterEffect">
                                  <p:stCondLst>
                                    <p:cond delay="0"/>
                                  </p:stCondLst>
                                  <p:iterate>
                                    <p:tmAbs val="0"/>
                                  </p:iterate>
                                  <p:childTnLst>
                                    <p:set>
                                      <p:cBhvr>
                                        <p:cTn id="16" fill="hold"/>
                                        <p:tgtEl>
                                          <p:spTgt spid="486"/>
                                        </p:tgtEl>
                                        <p:attrNameLst>
                                          <p:attrName>style.visibility</p:attrName>
                                        </p:attrNameLst>
                                      </p:cBhvr>
                                      <p:to>
                                        <p:strVal val="visible"/>
                                      </p:to>
                                    </p:set>
                                    <p:animEffect transition="in" filter="wipe(down)">
                                      <p:cBhvr>
                                        <p:cTn id="17" dur="20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animBg="1" advAuto="0"/>
      <p:bldP spid="480" grpId="0" animBg="1" advAuto="0"/>
      <p:bldP spid="486"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617-2BD9-C14A-A9DE-32FC2ECE1094}"/>
              </a:ext>
            </a:extLst>
          </p:cNvPr>
          <p:cNvSpPr>
            <a:spLocks noGrp="1"/>
          </p:cNvSpPr>
          <p:nvPr>
            <p:ph type="title"/>
          </p:nvPr>
        </p:nvSpPr>
        <p:spPr>
          <a:xfrm>
            <a:off x="838200" y="365125"/>
            <a:ext cx="10515600" cy="1325563"/>
          </a:xfrm>
        </p:spPr>
        <p:txBody>
          <a:bodyPr anchor="b">
            <a:normAutofit/>
          </a:bodyPr>
          <a:lstStyle/>
          <a:p>
            <a:r>
              <a:rPr lang="en-US" sz="3600" dirty="0"/>
              <a:t>Path Coverage</a:t>
            </a:r>
          </a:p>
        </p:txBody>
      </p:sp>
      <p:sp>
        <p:nvSpPr>
          <p:cNvPr id="10" name="Content Placeholder 2">
            <a:extLst>
              <a:ext uri="{FF2B5EF4-FFF2-40B4-BE49-F238E27FC236}">
                <a16:creationId xmlns:a16="http://schemas.microsoft.com/office/drawing/2014/main" id="{04B0994F-DEBF-4279-AF87-5630BE75E710}"/>
              </a:ext>
            </a:extLst>
          </p:cNvPr>
          <p:cNvSpPr>
            <a:spLocks noGrp="1"/>
          </p:cNvSpPr>
          <p:nvPr>
            <p:ph sz="half" idx="1"/>
          </p:nvPr>
        </p:nvSpPr>
        <p:spPr>
          <a:xfrm>
            <a:off x="838200" y="1825625"/>
            <a:ext cx="5181600" cy="4351338"/>
          </a:xfrm>
        </p:spPr>
        <p:txBody>
          <a:bodyPr/>
          <a:lstStyle/>
          <a:p>
            <a:r>
              <a:rPr lang="en-US" dirty="0"/>
              <a:t>Sometimes a fault is only manifest on a particular path</a:t>
            </a:r>
          </a:p>
          <a:p>
            <a:pPr lvl="1"/>
            <a:r>
              <a:rPr lang="en-US" dirty="0"/>
              <a:t>E.g., choosing the left branch and then choosing the right branch.</a:t>
            </a:r>
            <a:br>
              <a:rPr lang="en-US" dirty="0"/>
            </a:br>
            <a:r>
              <a:rPr lang="en-US" dirty="0"/>
              <a:t>(dashed blue path)</a:t>
            </a:r>
          </a:p>
          <a:p>
            <a:r>
              <a:rPr lang="en-US" dirty="0"/>
              <a:t>But the number of paths can be infinite</a:t>
            </a:r>
          </a:p>
          <a:p>
            <a:pPr lvl="1"/>
            <a:r>
              <a:rPr lang="en-US" dirty="0"/>
              <a:t>E.g., if there is a loop.</a:t>
            </a:r>
          </a:p>
          <a:p>
            <a:r>
              <a:rPr lang="en-US" dirty="0"/>
              <a:t>There are ways to bound the number of paths to cover.</a:t>
            </a:r>
          </a:p>
        </p:txBody>
      </p:sp>
      <p:pic>
        <p:nvPicPr>
          <p:cNvPr id="5" name="Picture 4" descr="Two choices in flow-graph merging and then splitting again.">
            <a:extLst>
              <a:ext uri="{FF2B5EF4-FFF2-40B4-BE49-F238E27FC236}">
                <a16:creationId xmlns:a16="http://schemas.microsoft.com/office/drawing/2014/main" id="{7798E023-05DB-F94C-91C7-8045BA358576}"/>
              </a:ext>
            </a:extLst>
          </p:cNvPr>
          <p:cNvPicPr>
            <a:picLocks noChangeAspect="1"/>
          </p:cNvPicPr>
          <p:nvPr/>
        </p:nvPicPr>
        <p:blipFill>
          <a:blip r:embed="rId3"/>
          <a:stretch>
            <a:fillRect/>
          </a:stretch>
        </p:blipFill>
        <p:spPr>
          <a:xfrm>
            <a:off x="7388295" y="1825625"/>
            <a:ext cx="2749409" cy="4351338"/>
          </a:xfrm>
          <a:prstGeom prst="rect">
            <a:avLst/>
          </a:prstGeom>
          <a:noFill/>
        </p:spPr>
      </p:pic>
      <p:sp>
        <p:nvSpPr>
          <p:cNvPr id="4" name="Slide Number Placeholder 3">
            <a:extLst>
              <a:ext uri="{FF2B5EF4-FFF2-40B4-BE49-F238E27FC236}">
                <a16:creationId xmlns:a16="http://schemas.microsoft.com/office/drawing/2014/main" id="{CE158151-1833-B44C-BED6-15EE9E51E4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27</a:t>
            </a:fld>
            <a:endParaRPr lang="en-US"/>
          </a:p>
        </p:txBody>
      </p:sp>
    </p:spTree>
    <p:extLst>
      <p:ext uri="{BB962C8B-B14F-4D97-AF65-F5344CB8AC3E}">
        <p14:creationId xmlns:p14="http://schemas.microsoft.com/office/powerpoint/2010/main" val="270080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D88-8CE2-4940-B4A7-0297A87B2B5C}"/>
              </a:ext>
            </a:extLst>
          </p:cNvPr>
          <p:cNvSpPr>
            <a:spLocks noGrp="1"/>
          </p:cNvSpPr>
          <p:nvPr>
            <p:ph type="title"/>
          </p:nvPr>
        </p:nvSpPr>
        <p:spPr/>
        <p:txBody>
          <a:bodyPr/>
          <a:lstStyle/>
          <a:p>
            <a:r>
              <a:rPr lang="en-US" dirty="0"/>
              <a:t>Mutation Testing is a way of checking to see whether you’ve tested “enough” paths. </a:t>
            </a:r>
          </a:p>
        </p:txBody>
      </p:sp>
      <p:sp>
        <p:nvSpPr>
          <p:cNvPr id="3" name="Content Placeholder 2">
            <a:extLst>
              <a:ext uri="{FF2B5EF4-FFF2-40B4-BE49-F238E27FC236}">
                <a16:creationId xmlns:a16="http://schemas.microsoft.com/office/drawing/2014/main" id="{D7D795AF-2C67-E24F-8FEC-75AA7CD437C8}"/>
              </a:ext>
            </a:extLst>
          </p:cNvPr>
          <p:cNvSpPr>
            <a:spLocks noGrp="1"/>
          </p:cNvSpPr>
          <p:nvPr>
            <p:ph idx="1"/>
          </p:nvPr>
        </p:nvSpPr>
        <p:spPr/>
        <p:txBody>
          <a:bodyPr>
            <a:normAutofit/>
          </a:bodyPr>
          <a:lstStyle/>
          <a:p>
            <a:r>
              <a:rPr lang="en-US" dirty="0"/>
              <a:t>Test framework mutates the code in the SUT</a:t>
            </a:r>
          </a:p>
          <a:p>
            <a:pPr lvl="1"/>
            <a:r>
              <a:rPr lang="en-US" dirty="0"/>
              <a:t>E.g., replacing “</a:t>
            </a:r>
            <a:r>
              <a:rPr lang="en-US" dirty="0">
                <a:latin typeface="Andale Mono" panose="020B0509000000000004" pitchFamily="49" charset="0"/>
              </a:rPr>
              <a:t>&amp;&amp;</a:t>
            </a:r>
            <a:r>
              <a:rPr lang="en-US" dirty="0"/>
              <a:t>” with “</a:t>
            </a:r>
            <a:r>
              <a:rPr lang="en-US" dirty="0">
                <a:latin typeface="Andale Mono" panose="020B0509000000000004" pitchFamily="49" charset="0"/>
              </a:rPr>
              <a:t>||</a:t>
            </a:r>
            <a:r>
              <a:rPr lang="en-US" dirty="0"/>
              <a:t>” in an “</a:t>
            </a:r>
            <a:r>
              <a:rPr lang="en-US" dirty="0">
                <a:latin typeface="Andale Mono" panose="020B0509000000000004" pitchFamily="49" charset="0"/>
              </a:rPr>
              <a:t>if</a:t>
            </a:r>
            <a:r>
              <a:rPr lang="en-US" dirty="0"/>
              <a:t>” statement. </a:t>
            </a:r>
          </a:p>
          <a:p>
            <a:r>
              <a:rPr lang="en-US" dirty="0"/>
              <a:t>Then we see if the test suite fails.</a:t>
            </a:r>
          </a:p>
          <a:p>
            <a:r>
              <a:rPr lang="en-US" dirty="0"/>
              <a:t>If the test suite still passes, that means we don’t have enough tests.</a:t>
            </a:r>
          </a:p>
          <a:p>
            <a:r>
              <a:rPr lang="en-US" dirty="0"/>
              <a:t>Difficult in practice:</a:t>
            </a:r>
          </a:p>
          <a:p>
            <a:pPr lvl="1"/>
            <a:r>
              <a:rPr lang="en-US" dirty="0"/>
              <a:t>Too many mutants possible (time)</a:t>
            </a:r>
          </a:p>
          <a:p>
            <a:pPr lvl="1"/>
            <a:r>
              <a:rPr lang="en-US" dirty="0"/>
              <a:t>Too many mutants are equivalent or uninteresting:</a:t>
            </a:r>
          </a:p>
          <a:p>
            <a:pPr lvl="2"/>
            <a:r>
              <a:rPr lang="en-US" dirty="0" err="1">
                <a:latin typeface="Andale Mono" panose="020B0509000000000004" pitchFamily="49" charset="0"/>
              </a:rPr>
              <a:t>rpc.set_deadline</a:t>
            </a:r>
            <a:r>
              <a:rPr lang="en-US" dirty="0">
                <a:latin typeface="Andale Mono" panose="020B0509000000000004" pitchFamily="49" charset="0"/>
              </a:rPr>
              <a:t>(10); </a:t>
            </a:r>
            <a:r>
              <a:rPr lang="en-US" dirty="0"/>
              <a:t>⟶ </a:t>
            </a:r>
            <a:r>
              <a:rPr lang="en-US" dirty="0" err="1">
                <a:latin typeface="Andale Mono" panose="020B0509000000000004" pitchFamily="49" charset="0"/>
              </a:rPr>
              <a:t>rpc.set_deadline</a:t>
            </a:r>
            <a:r>
              <a:rPr lang="en-US" dirty="0">
                <a:latin typeface="Andale Mono" panose="020B0509000000000004" pitchFamily="49" charset="0"/>
              </a:rPr>
              <a:t>(20);</a:t>
            </a:r>
          </a:p>
        </p:txBody>
      </p:sp>
      <p:sp>
        <p:nvSpPr>
          <p:cNvPr id="4" name="Slide Number Placeholder 3">
            <a:extLst>
              <a:ext uri="{FF2B5EF4-FFF2-40B4-BE49-F238E27FC236}">
                <a16:creationId xmlns:a16="http://schemas.microsoft.com/office/drawing/2014/main" id="{4D6C2C41-FBD9-294C-AB76-58230C5D1CFE}"/>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E6CB483C-D38B-8A46-B662-146BF4D0B5F4}"/>
              </a:ext>
            </a:extLst>
          </p:cNvPr>
          <p:cNvSpPr txBox="1"/>
          <p:nvPr/>
        </p:nvSpPr>
        <p:spPr>
          <a:xfrm>
            <a:off x="7438003" y="3698881"/>
            <a:ext cx="4281941"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But possible!</a:t>
            </a:r>
          </a:p>
          <a:p>
            <a:pPr algn="ctr"/>
            <a:r>
              <a:rPr lang="en-US" b="1" dirty="0">
                <a:latin typeface="Ink Free" panose="03080402000500000000" pitchFamily="66" charset="0"/>
              </a:rPr>
              <a:t>https://</a:t>
            </a:r>
            <a:r>
              <a:rPr lang="en-US" b="1" dirty="0" err="1">
                <a:latin typeface="Ink Free" panose="03080402000500000000" pitchFamily="66" charset="0"/>
              </a:rPr>
              <a:t>research.google</a:t>
            </a:r>
            <a:r>
              <a:rPr lang="en-US" b="1" dirty="0">
                <a:latin typeface="Ink Free" panose="03080402000500000000" pitchFamily="66" charset="0"/>
              </a:rPr>
              <a:t>/pubs/pub46584/</a:t>
            </a:r>
          </a:p>
        </p:txBody>
      </p:sp>
    </p:spTree>
    <p:extLst>
      <p:ext uri="{BB962C8B-B14F-4D97-AF65-F5344CB8AC3E}">
        <p14:creationId xmlns:p14="http://schemas.microsoft.com/office/powerpoint/2010/main" val="18733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100% Coverage may be Impossible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Path coverage (even without loops)</a:t>
            </a:r>
          </a:p>
          <a:p>
            <a:pPr lvl="1"/>
            <a:r>
              <a:rPr lang="en-US" dirty="0"/>
              <a:t>Dependent conditions: </a:t>
            </a:r>
            <a:r>
              <a:rPr lang="en-US" sz="1800" dirty="0">
                <a:latin typeface="Andale Mono" panose="020B0509000000000004" pitchFamily="49" charset="0"/>
              </a:rPr>
              <a:t>if (x) A; B; if (x) C;</a:t>
            </a:r>
          </a:p>
          <a:p>
            <a:r>
              <a:rPr lang="en-US" dirty="0"/>
              <a:t>Branch coverage</a:t>
            </a:r>
          </a:p>
          <a:p>
            <a:pPr lvl="1"/>
            <a:r>
              <a:rPr lang="en-US" dirty="0"/>
              <a:t>Dead Branches e.g., </a:t>
            </a:r>
            <a:r>
              <a:rPr lang="en-US" sz="1600" dirty="0">
                <a:latin typeface="Andale Mono" panose="020B0509000000000004" pitchFamily="49" charset="0"/>
              </a:rPr>
              <a:t>if (x &lt; 0) A; else if (x == 0) B; else if (x &gt; 0) C;</a:t>
            </a:r>
          </a:p>
          <a:p>
            <a:pPr lvl="1"/>
            <a:r>
              <a:rPr lang="en-US" sz="2400" dirty="0">
                <a:latin typeface="Andale Mono" panose="020B0509000000000004" pitchFamily="49" charset="0"/>
              </a:rPr>
              <a:t>(x &gt; 0) test will always succeed</a:t>
            </a:r>
            <a:endParaRPr lang="en-US" dirty="0">
              <a:latin typeface="Andale Mono" panose="020B0509000000000004" pitchFamily="49" charset="0"/>
            </a:endParaRPr>
          </a:p>
          <a:p>
            <a:r>
              <a:rPr lang="en-US" dirty="0"/>
              <a:t>Statement coverage</a:t>
            </a:r>
          </a:p>
          <a:p>
            <a:pPr lvl="1"/>
            <a:r>
              <a:rPr lang="en-US" dirty="0"/>
              <a:t>Dead code (e.g., defensive programming)</a:t>
            </a:r>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29</a:t>
            </a:fld>
            <a:endParaRPr lang="en-US"/>
          </a:p>
        </p:txBody>
      </p:sp>
    </p:spTree>
    <p:extLst>
      <p:ext uri="{BB962C8B-B14F-4D97-AF65-F5344CB8AC3E}">
        <p14:creationId xmlns:p14="http://schemas.microsoft.com/office/powerpoint/2010/main" val="319186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Review: Three Purposes of Tests</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Rectangle 4">
            <a:extLst>
              <a:ext uri="{FF2B5EF4-FFF2-40B4-BE49-F238E27FC236}">
                <a16:creationId xmlns:a16="http://schemas.microsoft.com/office/drawing/2014/main" id="{81349643-FBCE-2F41-BAEA-4D0746B62CD5}"/>
              </a:ext>
            </a:extLst>
          </p:cNvPr>
          <p:cNvSpPr/>
          <p:nvPr/>
        </p:nvSpPr>
        <p:spPr>
          <a:xfrm>
            <a:off x="7658573" y="3090022"/>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5.1</a:t>
            </a:r>
          </a:p>
        </p:txBody>
      </p:sp>
    </p:spTree>
    <p:extLst>
      <p:ext uri="{BB962C8B-B14F-4D97-AF65-F5344CB8AC3E}">
        <p14:creationId xmlns:p14="http://schemas.microsoft.com/office/powerpoint/2010/main" val="116515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There are many other ways to judge the Adequacy of Structural Tests</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pPr marL="514350" indent="-514350">
              <a:buFont typeface="+mj-lt"/>
              <a:buAutoNum type="arabicPeriod"/>
            </a:pPr>
            <a:r>
              <a:rPr lang="en-US" dirty="0"/>
              <a:t>Path coverage (usually impossible) </a:t>
            </a:r>
            <a:r>
              <a:rPr lang="en-US" i="1" dirty="0"/>
              <a:t>implies</a:t>
            </a:r>
          </a:p>
          <a:p>
            <a:pPr marL="514350" indent="-514350">
              <a:buFont typeface="+mj-lt"/>
              <a:buAutoNum type="arabicPeriod"/>
            </a:pPr>
            <a:r>
              <a:rPr lang="en-US" dirty="0"/>
              <a:t>Branch Coverage </a:t>
            </a:r>
            <a:r>
              <a:rPr lang="en-US" i="1" dirty="0"/>
              <a:t>implies</a:t>
            </a:r>
          </a:p>
          <a:p>
            <a:pPr marL="514350" indent="-514350">
              <a:buFont typeface="+mj-lt"/>
              <a:buAutoNum type="arabicPeriod"/>
            </a:pPr>
            <a:r>
              <a:rPr lang="en-US" dirty="0"/>
              <a:t>Block Coverage = Statement coverage.</a:t>
            </a:r>
          </a:p>
          <a:p>
            <a:pPr marL="0" indent="0">
              <a:buNone/>
            </a:pPr>
            <a:r>
              <a:rPr lang="en-US" dirty="0"/>
              <a:t>(Other coverage criteria exist, some incomparable)</a:t>
            </a:r>
          </a:p>
          <a:p>
            <a:pPr marL="0" indent="0">
              <a:buNone/>
            </a:pPr>
            <a:endParaRPr lang="en-US" dirty="0"/>
          </a:p>
          <a:p>
            <a:pPr marL="0" indent="0">
              <a:buNone/>
            </a:pPr>
            <a:r>
              <a:rPr lang="en-US" dirty="0"/>
              <a:t>See </a:t>
            </a:r>
            <a:r>
              <a:rPr lang="en-US" dirty="0">
                <a:hlinkClick r:id="rId3"/>
              </a:rPr>
              <a:t>https://</a:t>
            </a:r>
            <a:r>
              <a:rPr lang="en-US" dirty="0" err="1">
                <a:hlinkClick r:id="rId3"/>
              </a:rPr>
              <a:t>en.wikipedia.org</a:t>
            </a:r>
            <a:r>
              <a:rPr lang="en-US" dirty="0">
                <a:hlinkClick r:id="rId3"/>
              </a:rPr>
              <a:t>/wiki/White-</a:t>
            </a:r>
            <a:r>
              <a:rPr lang="en-US" dirty="0" err="1">
                <a:hlinkClick r:id="rId3"/>
              </a:rPr>
              <a:t>box_testing</a:t>
            </a:r>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30</a:t>
            </a:fld>
            <a:endParaRPr lang="en-US"/>
          </a:p>
        </p:txBody>
      </p:sp>
    </p:spTree>
    <p:extLst>
      <p:ext uri="{BB962C8B-B14F-4D97-AF65-F5344CB8AC3E}">
        <p14:creationId xmlns:p14="http://schemas.microsoft.com/office/powerpoint/2010/main" val="3700846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What if the purpose of your test suite is regression testing?</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Regression tests control maintenance:</a:t>
            </a:r>
          </a:p>
          <a:p>
            <a:pPr lvl="1"/>
            <a:r>
              <a:rPr lang="en-US" dirty="0"/>
              <a:t>A change cannot be committed until “all” tests pass. </a:t>
            </a:r>
          </a:p>
          <a:p>
            <a:pPr lvl="2"/>
            <a:r>
              <a:rPr lang="en-US" dirty="0"/>
              <a:t>Often “all tests” means “all </a:t>
            </a:r>
            <a:r>
              <a:rPr lang="en-US" i="1" dirty="0"/>
              <a:t>small automated unit </a:t>
            </a:r>
            <a:r>
              <a:rPr lang="en-US" dirty="0"/>
              <a:t>tests”</a:t>
            </a:r>
          </a:p>
          <a:p>
            <a:r>
              <a:rPr lang="en-US" dirty="0"/>
              <a:t>Adequacy includes whether tests cover all </a:t>
            </a:r>
            <a:r>
              <a:rPr lang="en-US" i="1" dirty="0"/>
              <a:t>uses:</a:t>
            </a:r>
          </a:p>
          <a:p>
            <a:pPr lvl="1"/>
            <a:r>
              <a:rPr lang="en-US" dirty="0"/>
              <a:t>Uses may include unspecified behavior:</a:t>
            </a:r>
          </a:p>
          <a:p>
            <a:pPr lvl="2"/>
            <a:r>
              <a:rPr lang="en-US" dirty="0"/>
              <a:t>e.g., Users may assume that a hash result is non-negative;</a:t>
            </a:r>
          </a:p>
          <a:p>
            <a:pPr lvl="2"/>
            <a:r>
              <a:rPr lang="en-US" dirty="0"/>
              <a:t>Hyrum’s law: any visible behavior may have dependents.</a:t>
            </a:r>
          </a:p>
          <a:p>
            <a:r>
              <a:rPr lang="en-US" dirty="0"/>
              <a:t>Users are responsible to add tests:</a:t>
            </a:r>
          </a:p>
          <a:p>
            <a:pPr lvl="1"/>
            <a:r>
              <a:rPr lang="en-US" dirty="0">
                <a:solidFill>
                  <a:srgbClr val="FF0000"/>
                </a:solidFill>
              </a:rPr>
              <a:t>Beyoncé rule</a:t>
            </a:r>
            <a:r>
              <a:rPr lang="en-US" dirty="0"/>
              <a:t>: “If you liked it you should have put a </a:t>
            </a:r>
            <a:r>
              <a:rPr lang="en-US" strike="sngStrike" dirty="0"/>
              <a:t>ring</a:t>
            </a:r>
            <a:r>
              <a:rPr lang="en-US" dirty="0"/>
              <a:t> </a:t>
            </a:r>
            <a:r>
              <a:rPr lang="en-US" b="1" dirty="0"/>
              <a:t>test</a:t>
            </a:r>
            <a:r>
              <a:rPr lang="en-US" dirty="0"/>
              <a:t> on it” (</a:t>
            </a:r>
            <a:r>
              <a:rPr lang="en-US" dirty="0" err="1"/>
              <a:t>SoftEng</a:t>
            </a:r>
            <a:r>
              <a:rPr lang="en-US" dirty="0"/>
              <a:t> @ Google)</a:t>
            </a:r>
          </a:p>
          <a:p>
            <a:endParaRPr lang="en-US" dirty="0"/>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CE1046BE-89F3-4F45-9539-A6A2FE012C7F}"/>
              </a:ext>
            </a:extLst>
          </p:cNvPr>
          <p:cNvSpPr txBox="1"/>
          <p:nvPr/>
        </p:nvSpPr>
        <p:spPr>
          <a:xfrm>
            <a:off x="3613355" y="11208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9373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5997-D86B-084E-B553-3B1E1D64FC82}"/>
              </a:ext>
            </a:extLst>
          </p:cNvPr>
          <p:cNvSpPr>
            <a:spLocks noGrp="1"/>
          </p:cNvSpPr>
          <p:nvPr>
            <p:ph type="title"/>
          </p:nvPr>
        </p:nvSpPr>
        <p:spPr>
          <a:xfrm>
            <a:off x="838200" y="365125"/>
            <a:ext cx="10515600" cy="1325563"/>
          </a:xfrm>
        </p:spPr>
        <p:txBody>
          <a:bodyPr anchor="b">
            <a:normAutofit/>
          </a:bodyPr>
          <a:lstStyle/>
          <a:p>
            <a:r>
              <a:rPr lang="en-US" dirty="0"/>
              <a:t>Adequacy of Acceptance Tests</a:t>
            </a:r>
          </a:p>
        </p:txBody>
      </p:sp>
      <p:pic>
        <p:nvPicPr>
          <p:cNvPr id="4098" name="Picture 2" descr="round table discussion">
            <a:extLst>
              <a:ext uri="{FF2B5EF4-FFF2-40B4-BE49-F238E27FC236}">
                <a16:creationId xmlns:a16="http://schemas.microsoft.com/office/drawing/2014/main" id="{B031660C-27A1-974B-B1D0-85D39DBD97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8286" y="1825625"/>
            <a:ext cx="4821427" cy="4351338"/>
          </a:xfrm>
          <a:prstGeom prst="rect">
            <a:avLst/>
          </a:prstGeom>
          <a:solidFill>
            <a:srgbClr val="FFFFFF"/>
          </a:solidFill>
        </p:spPr>
      </p:pic>
      <p:sp>
        <p:nvSpPr>
          <p:cNvPr id="3" name="Content Placeholder 2">
            <a:extLst>
              <a:ext uri="{FF2B5EF4-FFF2-40B4-BE49-F238E27FC236}">
                <a16:creationId xmlns:a16="http://schemas.microsoft.com/office/drawing/2014/main" id="{821110BF-891D-174E-B27B-4D7B6C56DB36}"/>
              </a:ext>
            </a:extLst>
          </p:cNvPr>
          <p:cNvSpPr>
            <a:spLocks noGrp="1"/>
          </p:cNvSpPr>
          <p:nvPr>
            <p:ph sz="half" idx="2"/>
          </p:nvPr>
        </p:nvSpPr>
        <p:spPr>
          <a:xfrm>
            <a:off x="6172200" y="1825625"/>
            <a:ext cx="5181600" cy="4351338"/>
          </a:xfrm>
        </p:spPr>
        <p:txBody>
          <a:bodyPr>
            <a:normAutofit/>
          </a:bodyPr>
          <a:lstStyle/>
          <a:p>
            <a:r>
              <a:rPr lang="en-US" dirty="0"/>
              <a:t>Crucial: meet with prospective customers.</a:t>
            </a:r>
          </a:p>
          <a:p>
            <a:r>
              <a:rPr lang="en-US" dirty="0"/>
              <a:t>This is difficult, time-consuming and expensive.</a:t>
            </a:r>
          </a:p>
          <a:p>
            <a:r>
              <a:rPr lang="en-US" dirty="0"/>
              <a:t>But building the wrong product is much worse!</a:t>
            </a:r>
          </a:p>
        </p:txBody>
      </p:sp>
      <p:sp>
        <p:nvSpPr>
          <p:cNvPr id="4" name="Slide Number Placeholder 3">
            <a:extLst>
              <a:ext uri="{FF2B5EF4-FFF2-40B4-BE49-F238E27FC236}">
                <a16:creationId xmlns:a16="http://schemas.microsoft.com/office/drawing/2014/main" id="{76410C56-B564-2941-85B6-7488B1E3A44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32</a:t>
            </a:fld>
            <a:endParaRPr lang="en-US"/>
          </a:p>
        </p:txBody>
      </p:sp>
    </p:spTree>
    <p:extLst>
      <p:ext uri="{BB962C8B-B14F-4D97-AF65-F5344CB8AC3E}">
        <p14:creationId xmlns:p14="http://schemas.microsoft.com/office/powerpoint/2010/main" val="3558149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Supplement to Acceptance Evaluation</a:t>
            </a:r>
          </a:p>
        </p:txBody>
      </p:sp>
      <p:sp>
        <p:nvSpPr>
          <p:cNvPr id="3" name="Content Placeholder 2">
            <a:extLst>
              <a:ext uri="{FF2B5EF4-FFF2-40B4-BE49-F238E27FC236}">
                <a16:creationId xmlns:a16="http://schemas.microsoft.com/office/drawing/2014/main" id="{7255731B-23D7-9647-A33A-FF08AE2161D9}"/>
              </a:ext>
            </a:extLst>
          </p:cNvPr>
          <p:cNvSpPr>
            <a:spLocks noGrp="1"/>
          </p:cNvSpPr>
          <p:nvPr>
            <p:ph sz="half" idx="1"/>
          </p:nvPr>
        </p:nvSpPr>
        <p:spPr>
          <a:xfrm>
            <a:off x="838200" y="1825625"/>
            <a:ext cx="5181600" cy="4351338"/>
          </a:xfrm>
        </p:spPr>
        <p:txBody>
          <a:bodyPr>
            <a:normAutofit/>
          </a:bodyPr>
          <a:lstStyle/>
          <a:p>
            <a:r>
              <a:rPr lang="en-US" i="1" dirty="0"/>
              <a:t>Dogfooding</a:t>
            </a:r>
            <a:r>
              <a:rPr lang="en-US" dirty="0"/>
              <a:t> (“Eat your own dogfood”)</a:t>
            </a:r>
          </a:p>
          <a:p>
            <a:r>
              <a:rPr lang="en-US" dirty="0"/>
              <a:t>Be your own customer.</a:t>
            </a:r>
          </a:p>
          <a:p>
            <a:r>
              <a:rPr lang="en-US" dirty="0"/>
              <a:t>Weaknesses:</a:t>
            </a:r>
          </a:p>
          <a:p>
            <a:pPr lvl="1"/>
            <a:r>
              <a:rPr lang="en-US" dirty="0"/>
              <a:t>Employees unrepresentative of customers</a:t>
            </a:r>
          </a:p>
          <a:p>
            <a:pPr lvl="1"/>
            <a:r>
              <a:rPr lang="en-US" dirty="0"/>
              <a:t>Whether someone can be compelled to use a product does not say whether they would purchase it.</a:t>
            </a:r>
          </a:p>
        </p:txBody>
      </p:sp>
      <p:pic>
        <p:nvPicPr>
          <p:cNvPr id="3074" name="Picture 2" descr="Snake/dragon eating own tail">
            <a:extLst>
              <a:ext uri="{FF2B5EF4-FFF2-40B4-BE49-F238E27FC236}">
                <a16:creationId xmlns:a16="http://schemas.microsoft.com/office/drawing/2014/main" id="{248DB886-2F5F-754B-849A-8B6BF0A13C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9797" y="1825625"/>
            <a:ext cx="4166406" cy="4351338"/>
          </a:xfrm>
          <a:prstGeom prst="rect">
            <a:avLst/>
          </a:prstGeom>
          <a:solidFill>
            <a:srgbClr val="FFFFFF"/>
          </a:solidFill>
        </p:spPr>
      </p:pic>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33</a:t>
            </a:fld>
            <a:endParaRPr lang="en-US"/>
          </a:p>
        </p:txBody>
      </p:sp>
    </p:spTree>
    <p:extLst>
      <p:ext uri="{BB962C8B-B14F-4D97-AF65-F5344CB8AC3E}">
        <p14:creationId xmlns:p14="http://schemas.microsoft.com/office/powerpoint/2010/main" val="297594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Pareto’s Law</a:t>
            </a:r>
          </a:p>
        </p:txBody>
      </p:sp>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34</a:t>
            </a:fld>
            <a:endParaRPr lang="en-US"/>
          </a:p>
        </p:txBody>
      </p:sp>
      <p:grpSp>
        <p:nvGrpSpPr>
          <p:cNvPr id="8" name="Group 1424">
            <a:extLst>
              <a:ext uri="{FF2B5EF4-FFF2-40B4-BE49-F238E27FC236}">
                <a16:creationId xmlns:a16="http://schemas.microsoft.com/office/drawing/2014/main" id="{44508E98-A69A-494B-9BD1-59E42E80AE47}"/>
              </a:ext>
            </a:extLst>
          </p:cNvPr>
          <p:cNvGrpSpPr/>
          <p:nvPr/>
        </p:nvGrpSpPr>
        <p:grpSpPr>
          <a:xfrm>
            <a:off x="2146299" y="2565399"/>
            <a:ext cx="7899401" cy="2956645"/>
            <a:chOff x="0" y="0"/>
            <a:chExt cx="7899400" cy="3386396"/>
          </a:xfrm>
        </p:grpSpPr>
        <p:sp>
          <p:nvSpPr>
            <p:cNvPr id="9" name="Shape 1422">
              <a:extLst>
                <a:ext uri="{FF2B5EF4-FFF2-40B4-BE49-F238E27FC236}">
                  <a16:creationId xmlns:a16="http://schemas.microsoft.com/office/drawing/2014/main" id="{0C4FA002-AC79-4415-9108-5F826A2B4BAC}"/>
                </a:ext>
              </a:extLst>
            </p:cNvPr>
            <p:cNvSpPr/>
            <p:nvPr/>
          </p:nvSpPr>
          <p:spPr>
            <a:xfrm>
              <a:off x="0" y="0"/>
              <a:ext cx="7899401" cy="3386397"/>
            </a:xfrm>
            <a:prstGeom prst="roundRect">
              <a:avLst>
                <a:gd name="adj" fmla="val 3686"/>
              </a:avLst>
            </a:prstGeom>
            <a:blipFill rotWithShape="1">
              <a:blip r:embed="rId3"/>
              <a:srcRect/>
              <a:tile tx="0" ty="0" sx="100000" sy="100000" flip="none" algn="tl"/>
            </a:blipFill>
            <a:ln w="12700" cap="flat">
              <a:noFill/>
              <a:miter lim="400000"/>
            </a:ln>
            <a:effectLst>
              <a:outerShdw blurRad="76200" dir="16200000" rotWithShape="0">
                <a:srgbClr val="000000">
                  <a:alpha val="30000"/>
                </a:srgbClr>
              </a:outerShdw>
            </a:effectLst>
          </p:spPr>
          <p:txBody>
            <a:bodyPr wrap="square" lIns="45718" tIns="45718" rIns="45718" bIns="45718" numCol="1" anchor="ctr">
              <a:noAutofit/>
            </a:bodyPr>
            <a:lstStyle/>
            <a:p>
              <a:pPr defTabSz="457200">
                <a:lnSpc>
                  <a:spcPts val="5000"/>
                </a:lnSpc>
                <a:tabLst>
                  <a:tab pos="838200" algn="l"/>
                </a:tabLst>
                <a:defRPr sz="18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endParaRPr/>
            </a:p>
          </p:txBody>
        </p:sp>
        <p:sp>
          <p:nvSpPr>
            <p:cNvPr id="10" name="Shape 1423">
              <a:extLst>
                <a:ext uri="{FF2B5EF4-FFF2-40B4-BE49-F238E27FC236}">
                  <a16:creationId xmlns:a16="http://schemas.microsoft.com/office/drawing/2014/main" id="{4C079C36-616A-486D-8415-4959C507ECAE}"/>
                </a:ext>
              </a:extLst>
            </p:cNvPr>
            <p:cNvSpPr txBox="1"/>
            <p:nvPr/>
          </p:nvSpPr>
          <p:spPr>
            <a:xfrm>
              <a:off x="36559" y="1025181"/>
              <a:ext cx="7826283" cy="13360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p>
              <a:pPr defTabSz="457200">
                <a:lnSpc>
                  <a:spcPts val="5000"/>
                </a:lnSpc>
                <a:tabLst>
                  <a:tab pos="838200" algn="l"/>
                </a:tabLst>
                <a:defRPr sz="4000">
                  <a:solidFill>
                    <a:srgbClr val="FFFFFF"/>
                  </a:solidFill>
                  <a:effectLst>
                    <a:outerShdw blurRad="38100" dist="12700" dir="5400000" rotWithShape="0">
                      <a:srgbClr val="000000">
                        <a:alpha val="50000"/>
                      </a:srgbClr>
                    </a:outerShdw>
                  </a:effectLst>
                  <a:latin typeface="Helvetica"/>
                  <a:ea typeface="Helvetica"/>
                  <a:cs typeface="Helvetica"/>
                  <a:sym typeface="Helvetica"/>
                </a:defRPr>
              </a:pPr>
              <a:r>
                <a:rPr dirty="0"/>
                <a:t>Approximately 80% of defects</a:t>
              </a:r>
              <a:br>
                <a:rPr dirty="0"/>
              </a:br>
              <a:r>
                <a:rPr dirty="0"/>
                <a:t>come from 20% of modules</a:t>
              </a:r>
            </a:p>
          </p:txBody>
        </p:sp>
      </p:grpSp>
    </p:spTree>
    <p:extLst>
      <p:ext uri="{BB962C8B-B14F-4D97-AF65-F5344CB8AC3E}">
        <p14:creationId xmlns:p14="http://schemas.microsoft.com/office/powerpoint/2010/main" val="330229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fontAlgn="base"/>
            <a:r>
              <a:rPr lang="en-US" dirty="0"/>
              <a:t>Explain some properties of good tests.</a:t>
            </a:r>
          </a:p>
          <a:p>
            <a:pPr lvl="1" fontAlgn="base"/>
            <a:r>
              <a:rPr lang="en-US" dirty="0"/>
              <a:t>Distinguish flaky, brittle or Mystery tests;</a:t>
            </a:r>
          </a:p>
          <a:p>
            <a:pPr lvl="1" fontAlgn="base"/>
            <a:r>
              <a:rPr lang="en-US" dirty="0"/>
              <a:t>Describe measures of test suite adequacy, and to know their limitations;</a:t>
            </a:r>
          </a:p>
          <a:p>
            <a:pPr marL="0"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35</a:t>
            </a:fld>
            <a:endParaRPr lang="en-US"/>
          </a:p>
        </p:txBody>
      </p:sp>
    </p:spTree>
    <p:extLst>
      <p:ext uri="{BB962C8B-B14F-4D97-AF65-F5344CB8AC3E}">
        <p14:creationId xmlns:p14="http://schemas.microsoft.com/office/powerpoint/2010/main" val="279846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2C7E-B0D8-174C-B371-1E130AAED23C}"/>
              </a:ext>
            </a:extLst>
          </p:cNvPr>
          <p:cNvSpPr>
            <a:spLocks noGrp="1"/>
          </p:cNvSpPr>
          <p:nvPr>
            <p:ph type="title"/>
          </p:nvPr>
        </p:nvSpPr>
        <p:spPr/>
        <p:txBody>
          <a:bodyPr/>
          <a:lstStyle/>
          <a:p>
            <a:r>
              <a:rPr lang="en-US" dirty="0"/>
              <a:t>What makes a Test Good</a:t>
            </a:r>
          </a:p>
        </p:txBody>
      </p:sp>
      <p:sp>
        <p:nvSpPr>
          <p:cNvPr id="3" name="Content Placeholder 2">
            <a:extLst>
              <a:ext uri="{FF2B5EF4-FFF2-40B4-BE49-F238E27FC236}">
                <a16:creationId xmlns:a16="http://schemas.microsoft.com/office/drawing/2014/main" id="{54B68D2D-D12E-9440-94CD-E56150165253}"/>
              </a:ext>
            </a:extLst>
          </p:cNvPr>
          <p:cNvSpPr>
            <a:spLocks noGrp="1"/>
          </p:cNvSpPr>
          <p:nvPr>
            <p:ph idx="1"/>
          </p:nvPr>
        </p:nvSpPr>
        <p:spPr/>
        <p:txBody>
          <a:bodyPr/>
          <a:lstStyle/>
          <a:p>
            <a:r>
              <a:rPr lang="en-US" dirty="0"/>
              <a:t>Tests should be </a:t>
            </a:r>
            <a:r>
              <a:rPr lang="en-US" b="1" dirty="0"/>
              <a:t>hermetic</a:t>
            </a:r>
          </a:p>
          <a:p>
            <a:pPr lvl="1"/>
            <a:r>
              <a:rPr lang="en-US" dirty="0"/>
              <a:t>Reduce flakiness.</a:t>
            </a:r>
          </a:p>
          <a:p>
            <a:r>
              <a:rPr lang="en-US" dirty="0"/>
              <a:t>Tests should be </a:t>
            </a:r>
            <a:r>
              <a:rPr lang="en-US" b="1" dirty="0"/>
              <a:t>clear</a:t>
            </a:r>
          </a:p>
          <a:p>
            <a:pPr lvl="1"/>
            <a:r>
              <a:rPr lang="en-US" dirty="0"/>
              <a:t>After failure, should be clear what went wrong.</a:t>
            </a:r>
          </a:p>
          <a:p>
            <a:r>
              <a:rPr lang="en-US" dirty="0"/>
              <a:t>Tests should be scoped as </a:t>
            </a:r>
            <a:r>
              <a:rPr lang="en-US" b="1" dirty="0"/>
              <a:t>small</a:t>
            </a:r>
            <a:r>
              <a:rPr lang="en-US" dirty="0"/>
              <a:t> as possible</a:t>
            </a:r>
          </a:p>
          <a:p>
            <a:pPr lvl="1"/>
            <a:r>
              <a:rPr lang="en-US" dirty="0"/>
              <a:t>Faster and more reliable.</a:t>
            </a:r>
          </a:p>
          <a:p>
            <a:r>
              <a:rPr lang="en-US" dirty="0"/>
              <a:t>Tests should make calls against </a:t>
            </a:r>
            <a:r>
              <a:rPr lang="en-US" b="1" dirty="0"/>
              <a:t>public</a:t>
            </a:r>
            <a:r>
              <a:rPr lang="en-US" dirty="0"/>
              <a:t> APIs</a:t>
            </a:r>
          </a:p>
          <a:p>
            <a:pPr lvl="1"/>
            <a:r>
              <a:rPr lang="en-US" dirty="0"/>
              <a:t>Or they become brittle.</a:t>
            </a:r>
          </a:p>
          <a:p>
            <a:endParaRPr lang="en-US" dirty="0"/>
          </a:p>
        </p:txBody>
      </p:sp>
      <p:sp>
        <p:nvSpPr>
          <p:cNvPr id="4" name="Slide Number Placeholder 3">
            <a:extLst>
              <a:ext uri="{FF2B5EF4-FFF2-40B4-BE49-F238E27FC236}">
                <a16:creationId xmlns:a16="http://schemas.microsoft.com/office/drawing/2014/main" id="{9ABAF44A-61A5-5E42-A861-33E5F133FC15}"/>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5" name="TextBox 4">
            <a:extLst>
              <a:ext uri="{FF2B5EF4-FFF2-40B4-BE49-F238E27FC236}">
                <a16:creationId xmlns:a16="http://schemas.microsoft.com/office/drawing/2014/main" id="{6D90DD98-A1F5-E048-A15C-B184FDAC7ECA}"/>
              </a:ext>
            </a:extLst>
          </p:cNvPr>
          <p:cNvSpPr txBox="1"/>
          <p:nvPr/>
        </p:nvSpPr>
        <p:spPr>
          <a:xfrm>
            <a:off x="994475" y="5528332"/>
            <a:ext cx="10203050"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For a fuller treatment:</a:t>
            </a:r>
          </a:p>
          <a:p>
            <a:pPr algn="ctr"/>
            <a:r>
              <a:rPr lang="en-US" dirty="0"/>
              <a:t>https://</a:t>
            </a:r>
            <a:r>
              <a:rPr lang="en-US" dirty="0" err="1"/>
              <a:t>learning.oreilly.com</a:t>
            </a:r>
            <a:r>
              <a:rPr lang="en-US" dirty="0"/>
              <a:t>/library/view/software-engineering-at/9781492082781/ch12.html#unit_testing</a:t>
            </a:r>
          </a:p>
        </p:txBody>
      </p:sp>
    </p:spTree>
    <p:extLst>
      <p:ext uri="{BB962C8B-B14F-4D97-AF65-F5344CB8AC3E}">
        <p14:creationId xmlns:p14="http://schemas.microsoft.com/office/powerpoint/2010/main" val="106055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What makes a Test Bad?</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7887346" cy="4351338"/>
          </a:xfrm>
        </p:spPr>
        <p:txBody>
          <a:bodyPr>
            <a:normAutofit fontScale="92500" lnSpcReduction="20000"/>
          </a:bodyPr>
          <a:lstStyle/>
          <a:p>
            <a:r>
              <a:rPr lang="en-US" i="1" dirty="0"/>
              <a:t>Flaky</a:t>
            </a:r>
            <a:r>
              <a:rPr lang="en-US" dirty="0"/>
              <a:t> tests are those that fail intermittently:</a:t>
            </a:r>
          </a:p>
          <a:p>
            <a:pPr lvl="1"/>
            <a:r>
              <a:rPr lang="en-US" dirty="0"/>
              <a:t>Nondeterminism (e.g., hash codes, random numbers);</a:t>
            </a:r>
          </a:p>
          <a:p>
            <a:pPr lvl="1"/>
            <a:r>
              <a:rPr lang="en-US" dirty="0"/>
              <a:t>Timing issues (e.g., threads, network).</a:t>
            </a:r>
          </a:p>
          <a:p>
            <a:pPr lvl="1"/>
            <a:r>
              <a:rPr lang="en-US" dirty="0"/>
              <a:t>Availability of Resources</a:t>
            </a:r>
          </a:p>
          <a:p>
            <a:r>
              <a:rPr lang="en-US" i="1" dirty="0"/>
              <a:t>Brittle</a:t>
            </a:r>
            <a:r>
              <a:rPr lang="en-US" dirty="0"/>
              <a:t> tests are those that are not self-contained:</a:t>
            </a:r>
          </a:p>
          <a:p>
            <a:pPr lvl="1"/>
            <a:r>
              <a:rPr lang="en-US" dirty="0"/>
              <a:t>Ordering of tests (e.g., assume prior state)</a:t>
            </a:r>
          </a:p>
          <a:p>
            <a:r>
              <a:rPr lang="en-US" i="1" dirty="0"/>
              <a:t>Mystery</a:t>
            </a:r>
            <a:r>
              <a:rPr lang="en-US" dirty="0"/>
              <a:t> tests aren’t clear why they fail:</a:t>
            </a:r>
          </a:p>
          <a:p>
            <a:pPr lvl="1"/>
            <a:r>
              <a:rPr lang="en-US" dirty="0"/>
              <a:t>Too complicated</a:t>
            </a:r>
          </a:p>
          <a:p>
            <a:pPr lvl="1"/>
            <a:r>
              <a:rPr lang="en-US" dirty="0"/>
              <a:t>Not enough information provided</a:t>
            </a:r>
          </a:p>
          <a:p>
            <a:pPr lvl="1"/>
            <a:r>
              <a:rPr lang="en-US" dirty="0"/>
              <a:t>Tests too much code at a time</a:t>
            </a:r>
          </a:p>
          <a:p>
            <a:r>
              <a:rPr lang="en-US" dirty="0"/>
              <a:t>All these impede maintenance:</a:t>
            </a:r>
          </a:p>
          <a:p>
            <a:pPr lvl="1"/>
            <a:r>
              <a:rPr lang="en-US" dirty="0"/>
              <a:t>A capricious, rigid or incomprehensible gatekeeper impedes the ability to make progress.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898E2503-B8DC-C743-9014-495241E5E161}"/>
              </a:ext>
            </a:extLst>
          </p:cNvPr>
          <p:cNvSpPr/>
          <p:nvPr/>
        </p:nvSpPr>
        <p:spPr>
          <a:xfrm>
            <a:off x="8421347" y="4234727"/>
            <a:ext cx="2932453" cy="7143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are sometimes referred to as “test smells”</a:t>
            </a:r>
          </a:p>
        </p:txBody>
      </p:sp>
    </p:spTree>
    <p:extLst>
      <p:ext uri="{BB962C8B-B14F-4D97-AF65-F5344CB8AC3E}">
        <p14:creationId xmlns:p14="http://schemas.microsoft.com/office/powerpoint/2010/main" val="108648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666E1E-9981-4344-9C93-7F1762C4D94C}"/>
              </a:ext>
            </a:extLst>
          </p:cNvPr>
          <p:cNvSpPr>
            <a:spLocks noGrp="1"/>
          </p:cNvSpPr>
          <p:nvPr>
            <p:ph type="title"/>
          </p:nvPr>
        </p:nvSpPr>
        <p:spPr>
          <a:xfrm>
            <a:off x="838200" y="365125"/>
            <a:ext cx="10515600" cy="1325563"/>
          </a:xfrm>
        </p:spPr>
        <p:txBody>
          <a:bodyPr>
            <a:normAutofit/>
          </a:bodyPr>
          <a:lstStyle/>
          <a:p>
            <a:r>
              <a:rPr lang="en-US" sz="3600" dirty="0"/>
              <a:t>Example of a </a:t>
            </a:r>
            <a:r>
              <a:rPr lang="en-US" sz="3600" i="1" dirty="0"/>
              <a:t>Flaky</a:t>
            </a:r>
            <a:r>
              <a:rPr lang="en-US" sz="3600" dirty="0"/>
              <a:t> Test</a:t>
            </a:r>
          </a:p>
        </p:txBody>
      </p:sp>
      <p:sp>
        <p:nvSpPr>
          <p:cNvPr id="11" name="Content Placeholder 2">
            <a:extLst>
              <a:ext uri="{FF2B5EF4-FFF2-40B4-BE49-F238E27FC236}">
                <a16:creationId xmlns:a16="http://schemas.microsoft.com/office/drawing/2014/main" id="{FAC6621E-2781-4E88-9558-5FD10D353BBE}"/>
              </a:ext>
            </a:extLst>
          </p:cNvPr>
          <p:cNvSpPr>
            <a:spLocks noGrp="1"/>
          </p:cNvSpPr>
          <p:nvPr>
            <p:ph sz="half" idx="1"/>
          </p:nvPr>
        </p:nvSpPr>
        <p:spPr>
          <a:xfrm>
            <a:off x="989029" y="1825625"/>
            <a:ext cx="5719883" cy="4351338"/>
          </a:xfrm>
        </p:spPr>
        <p:txBody>
          <a:bodyPr>
            <a:normAutofit/>
          </a:bodyPr>
          <a:lstStyle/>
          <a:p>
            <a:pPr marL="0" indent="0">
              <a:buNone/>
            </a:pPr>
            <a:r>
              <a:rPr lang="en-US" sz="1600" b="0" dirty="0">
                <a:solidFill>
                  <a:srgbClr val="000000"/>
                </a:solidFill>
                <a:effectLst/>
                <a:latin typeface="Consolas" panose="020B0609020204030204" pitchFamily="49" charset="0"/>
              </a:rPr>
              <a:t>it(‘writes right’,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w =  </a:t>
            </a:r>
            <a:r>
              <a:rPr lang="en-US" sz="1600" b="0" dirty="0" err="1">
                <a:solidFill>
                  <a:srgbClr val="000000"/>
                </a:solidFill>
                <a:effectLst/>
                <a:latin typeface="Consolas" panose="020B0609020204030204" pitchFamily="49" charset="0"/>
              </a:rPr>
              <a:t>fs.createWriteStream</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t = </a:t>
            </a:r>
            <a:r>
              <a:rPr lang="en-US" sz="1600" b="0" dirty="0" err="1">
                <a:solidFill>
                  <a:srgbClr val="000000"/>
                </a:solidFill>
                <a:effectLst/>
                <a:latin typeface="Consolas" panose="020B0609020204030204" pitchFamily="49" charset="0"/>
              </a:rPr>
              <a:t>createBigTree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t.write</a:t>
            </a:r>
            <a:r>
              <a:rPr lang="en-US" sz="1600" b="0" dirty="0">
                <a:solidFill>
                  <a:srgbClr val="000000"/>
                </a:solidFill>
                <a:effectLst/>
                <a:latin typeface="Consolas" panose="020B0609020204030204" pitchFamily="49" charset="0"/>
              </a:rPr>
              <a:t>(w);</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w.end</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d = </a:t>
            </a:r>
            <a:r>
              <a:rPr lang="en-US" sz="1600" b="0" dirty="0" err="1">
                <a:solidFill>
                  <a:srgbClr val="000000"/>
                </a:solidFill>
                <a:effectLst/>
                <a:latin typeface="Consolas" panose="020B0609020204030204" pitchFamily="49" charset="0"/>
              </a:rPr>
              <a:t>fs.readFileSync</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check result … */</a:t>
            </a:r>
            <a:endParaRPr lang="en-US" sz="1600" b="0" dirty="0">
              <a:solidFill>
                <a:srgbClr val="000000"/>
              </a:solidFill>
              <a:effectLst/>
              <a:latin typeface="Consolas" panose="020B0609020204030204" pitchFamily="49" charset="0"/>
            </a:endParaRPr>
          </a:p>
          <a:p>
            <a:pPr marL="0" indent="0">
              <a:buNone/>
            </a:pPr>
            <a:r>
              <a:rPr lang="en-US" sz="1600" b="0" dirty="0">
                <a:solidFill>
                  <a:srgbClr val="000000"/>
                </a:solidFill>
                <a:effectLst/>
                <a:latin typeface="Consolas" panose="020B0609020204030204" pitchFamily="49" charset="0"/>
              </a:rPr>
              <a:t>  }</a:t>
            </a:r>
          </a:p>
        </p:txBody>
      </p:sp>
      <p:sp>
        <p:nvSpPr>
          <p:cNvPr id="13" name="Content Placeholder 3">
            <a:extLst>
              <a:ext uri="{FF2B5EF4-FFF2-40B4-BE49-F238E27FC236}">
                <a16:creationId xmlns:a16="http://schemas.microsoft.com/office/drawing/2014/main" id="{7A406C46-94CB-42E5-94E6-1AA59EBB8CAC}"/>
              </a:ext>
            </a:extLst>
          </p:cNvPr>
          <p:cNvSpPr>
            <a:spLocks noGrp="1"/>
          </p:cNvSpPr>
          <p:nvPr>
            <p:ph sz="half" idx="2"/>
          </p:nvPr>
        </p:nvSpPr>
        <p:spPr>
          <a:xfrm>
            <a:off x="6569764" y="1825625"/>
            <a:ext cx="4887012" cy="4351338"/>
          </a:xfrm>
        </p:spPr>
        <p:txBody>
          <a:bodyPr/>
          <a:lstStyle/>
          <a:p>
            <a:pPr marL="0" indent="0">
              <a:buNone/>
            </a:pPr>
            <a:r>
              <a:rPr lang="en-US" dirty="0"/>
              <a:t>Problem:</a:t>
            </a:r>
          </a:p>
          <a:p>
            <a:pPr lvl="1"/>
            <a:r>
              <a:rPr lang="en-US" dirty="0"/>
              <a:t>Here we are assuming “test.txt” is writable and not being used by something else (e.g., this same test being run in parallel).</a:t>
            </a:r>
          </a:p>
          <a:p>
            <a:pPr lvl="1"/>
            <a:r>
              <a:rPr lang="en-US" dirty="0"/>
              <a:t>Test may fail for reasons unrelated to the code being tested.</a:t>
            </a:r>
          </a:p>
        </p:txBody>
      </p:sp>
      <p:sp>
        <p:nvSpPr>
          <p:cNvPr id="4" name="Slide Number Placeholder 3">
            <a:extLst>
              <a:ext uri="{FF2B5EF4-FFF2-40B4-BE49-F238E27FC236}">
                <a16:creationId xmlns:a16="http://schemas.microsoft.com/office/drawing/2014/main" id="{2C1FFBAA-7AEB-2349-B7DB-F085ABE93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6</a:t>
            </a:fld>
            <a:endParaRPr lang="en-US"/>
          </a:p>
        </p:txBody>
      </p:sp>
      <p:sp>
        <p:nvSpPr>
          <p:cNvPr id="7" name="TextBox 6">
            <a:extLst>
              <a:ext uri="{FF2B5EF4-FFF2-40B4-BE49-F238E27FC236}">
                <a16:creationId xmlns:a16="http://schemas.microsoft.com/office/drawing/2014/main" id="{AAE2406A-FD64-4649-B1E0-380DBC0F581E}"/>
              </a:ext>
            </a:extLst>
          </p:cNvPr>
          <p:cNvSpPr txBox="1"/>
          <p:nvPr/>
        </p:nvSpPr>
        <p:spPr>
          <a:xfrm>
            <a:off x="1359817" y="5160331"/>
            <a:ext cx="4365396" cy="461665"/>
          </a:xfrm>
          <a:prstGeom prst="rect">
            <a:avLst/>
          </a:prstGeom>
          <a:noFill/>
        </p:spPr>
        <p:txBody>
          <a:bodyPr wrap="square">
            <a:spAutoFit/>
          </a:bodyPr>
          <a:lstStyle/>
          <a:p>
            <a:r>
              <a:rPr lang="en-US" sz="2400" i="1" dirty="0">
                <a:solidFill>
                  <a:srgbClr val="FF0000"/>
                </a:solidFill>
              </a:rPr>
              <a:t>What else is wrong with this test?</a:t>
            </a:r>
            <a:endParaRPr lang="en-US" sz="2400" dirty="0">
              <a:solidFill>
                <a:srgbClr val="FF0000"/>
              </a:solidFill>
            </a:endParaRPr>
          </a:p>
        </p:txBody>
      </p:sp>
    </p:spTree>
    <p:extLst>
      <p:ext uri="{BB962C8B-B14F-4D97-AF65-F5344CB8AC3E}">
        <p14:creationId xmlns:p14="http://schemas.microsoft.com/office/powerpoint/2010/main" val="21234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3CE1-E3E6-2642-80C5-C4892F21C5A5}"/>
              </a:ext>
            </a:extLst>
          </p:cNvPr>
          <p:cNvSpPr>
            <a:spLocks noGrp="1"/>
          </p:cNvSpPr>
          <p:nvPr>
            <p:ph type="title"/>
          </p:nvPr>
        </p:nvSpPr>
        <p:spPr/>
        <p:txBody>
          <a:bodyPr>
            <a:normAutofit/>
          </a:bodyPr>
          <a:lstStyle/>
          <a:p>
            <a:r>
              <a:rPr lang="en-US" sz="3600" dirty="0"/>
              <a:t>Example of a </a:t>
            </a:r>
            <a:r>
              <a:rPr lang="en-US" sz="3600" i="1" dirty="0"/>
              <a:t>Mystery</a:t>
            </a:r>
            <a:r>
              <a:rPr lang="en-US" sz="3600" dirty="0"/>
              <a:t> Test</a:t>
            </a:r>
          </a:p>
        </p:txBody>
      </p:sp>
      <p:sp>
        <p:nvSpPr>
          <p:cNvPr id="3" name="Content Placeholder 2">
            <a:extLst>
              <a:ext uri="{FF2B5EF4-FFF2-40B4-BE49-F238E27FC236}">
                <a16:creationId xmlns:a16="http://schemas.microsoft.com/office/drawing/2014/main" id="{7F1C8992-B8B3-464C-BBFD-A5091C00A9D0}"/>
              </a:ext>
            </a:extLst>
          </p:cNvPr>
          <p:cNvSpPr>
            <a:spLocks noGrp="1"/>
          </p:cNvSpPr>
          <p:nvPr>
            <p:ph sz="half" idx="1"/>
          </p:nvPr>
        </p:nvSpPr>
        <p:spPr/>
        <p:txBody>
          <a:bodyPr>
            <a:normAutofit fontScale="77500" lnSpcReduction="20000"/>
          </a:bodyPr>
          <a:lstStyle/>
          <a:p>
            <a:pPr marL="0" indent="0">
              <a:buNone/>
            </a:pPr>
            <a:r>
              <a:rPr lang="en-US" sz="2100" b="0" dirty="0">
                <a:solidFill>
                  <a:srgbClr val="000000"/>
                </a:solidFill>
                <a:effectLst/>
                <a:latin typeface="Consolas" panose="020B0609020204030204" pitchFamily="49" charset="0"/>
              </a:rPr>
              <a:t>it(‘remove only removes one’, () </a:t>
            </a:r>
            <a:r>
              <a:rPr lang="en-US" sz="2100" b="0" dirty="0">
                <a:solidFill>
                  <a:srgbClr val="0000FF"/>
                </a:solidFill>
                <a:effectLst/>
                <a:latin typeface="Consolas" panose="020B0609020204030204" pitchFamily="49" charset="0"/>
              </a:rPr>
              <a:t>=&gt;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const</a:t>
            </a:r>
            <a:r>
              <a:rPr lang="en-US" sz="2100" b="0" dirty="0">
                <a:solidFill>
                  <a:srgbClr val="000000"/>
                </a:solidFill>
                <a:effectLst/>
                <a:latin typeface="Consolas" panose="020B0609020204030204" pitchFamily="49" charset="0"/>
              </a:rPr>
              <a:t> tree = </a:t>
            </a:r>
            <a:r>
              <a:rPr lang="en-US" sz="2100" b="0" dirty="0" err="1">
                <a:solidFill>
                  <a:srgbClr val="000000"/>
                </a:solidFill>
                <a:effectLst/>
                <a:latin typeface="Consolas" panose="020B0609020204030204" pitchFamily="49" charset="0"/>
              </a:rPr>
              <a:t>makeBST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tree.add</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j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j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++j)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if</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j) </a:t>
            </a:r>
            <a:r>
              <a:rPr lang="en-US" sz="2100" b="0" dirty="0" err="1">
                <a:solidFill>
                  <a:srgbClr val="000000"/>
                </a:solidFill>
                <a:effectLst/>
                <a:latin typeface="Consolas" panose="020B0609020204030204" pitchFamily="49" charset="0"/>
              </a:rPr>
              <a:t>tree.remove</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expect(</a:t>
            </a:r>
            <a:r>
              <a:rPr lang="en-US" sz="2100" b="0" dirty="0" err="1">
                <a:solidFill>
                  <a:srgbClr val="000000"/>
                </a:solidFill>
                <a:effectLst/>
                <a:latin typeface="Consolas" panose="020B0609020204030204" pitchFamily="49" charset="0"/>
              </a:rPr>
              <a:t>tree.contains</a:t>
            </a:r>
            <a:r>
              <a:rPr lang="en-US" sz="2100" b="0" dirty="0">
                <a:solidFill>
                  <a:srgbClr val="000000"/>
                </a:solidFill>
                <a:effectLst/>
                <a:latin typeface="Consolas" panose="020B0609020204030204" pitchFamily="49" charset="0"/>
              </a:rPr>
              <a:t>(j)).</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toBe</a:t>
            </a:r>
            <a:r>
              <a:rPr lang="en-US" sz="2100" b="0" dirty="0">
                <a:solidFill>
                  <a:srgbClr val="000000"/>
                </a:solidFill>
                <a:effectLst/>
                <a:latin typeface="Consolas" panose="020B0609020204030204" pitchFamily="49" charset="0"/>
              </a:rPr>
              <a:t>(</a:t>
            </a:r>
            <a:r>
              <a:rPr lang="en-US" sz="2100" b="0" dirty="0">
                <a:solidFill>
                  <a:srgbClr val="0000FF"/>
                </a:solidFill>
                <a:effectLst/>
                <a:latin typeface="Consolas" panose="020B0609020204030204" pitchFamily="49" charset="0"/>
              </a:rPr>
              <a:t>true</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p>
          <a:p>
            <a:pPr marL="0" indent="0">
              <a:buNone/>
            </a:pPr>
            <a:endParaRPr lang="en-US" dirty="0"/>
          </a:p>
        </p:txBody>
      </p:sp>
      <p:sp>
        <p:nvSpPr>
          <p:cNvPr id="4" name="Content Placeholder 3">
            <a:extLst>
              <a:ext uri="{FF2B5EF4-FFF2-40B4-BE49-F238E27FC236}">
                <a16:creationId xmlns:a16="http://schemas.microsoft.com/office/drawing/2014/main" id="{37124FF7-36E0-8849-B8F8-1FCB73B966EE}"/>
              </a:ext>
            </a:extLst>
          </p:cNvPr>
          <p:cNvSpPr>
            <a:spLocks noGrp="1"/>
          </p:cNvSpPr>
          <p:nvPr>
            <p:ph sz="half" idx="2"/>
          </p:nvPr>
        </p:nvSpPr>
        <p:spPr/>
        <p:txBody>
          <a:bodyPr>
            <a:normAutofit fontScale="77500" lnSpcReduction="20000"/>
          </a:bodyPr>
          <a:lstStyle/>
          <a:p>
            <a:pPr marL="0" indent="0">
              <a:buNone/>
            </a:pPr>
            <a:r>
              <a:rPr lang="en-US" sz="3800" dirty="0"/>
              <a:t>Problem:</a:t>
            </a:r>
          </a:p>
          <a:p>
            <a:pPr lvl="1"/>
            <a:r>
              <a:rPr lang="en-US" sz="3400" dirty="0"/>
              <a:t>Test is hard to understand</a:t>
            </a:r>
          </a:p>
          <a:p>
            <a:pPr lvl="1"/>
            <a:r>
              <a:rPr lang="en-US" sz="3400" dirty="0"/>
              <a:t>Testing too much code in one test</a:t>
            </a:r>
          </a:p>
          <a:p>
            <a:pPr lvl="1"/>
            <a:r>
              <a:rPr lang="en-US" sz="3400" dirty="0"/>
              <a:t>If it fails, no clue as to what went wrong:</a:t>
            </a:r>
          </a:p>
          <a:p>
            <a:pPr lvl="2"/>
            <a:r>
              <a:rPr lang="en-US" sz="3000" dirty="0"/>
              <a:t>“false is not true”</a:t>
            </a:r>
          </a:p>
          <a:p>
            <a:pPr lvl="1"/>
            <a:r>
              <a:rPr lang="en-US" sz="3400" dirty="0"/>
              <a:t>Test code has conditionals/loops</a:t>
            </a:r>
          </a:p>
          <a:p>
            <a:pPr marL="457200" lvl="1" indent="0">
              <a:buNone/>
            </a:pPr>
            <a:endParaRPr lang="en-US" sz="3400" dirty="0"/>
          </a:p>
          <a:p>
            <a:pPr marL="0" indent="0">
              <a:buNone/>
            </a:pPr>
            <a:r>
              <a:rPr lang="en-US" sz="3800" dirty="0"/>
              <a:t>(Incidentally, also suffers from hard-coding 1000 in the test.)</a:t>
            </a:r>
          </a:p>
          <a:p>
            <a:pPr marL="0" indent="0">
              <a:buNone/>
            </a:pPr>
            <a:endParaRPr lang="en-US" sz="3800" dirty="0"/>
          </a:p>
        </p:txBody>
      </p:sp>
      <p:sp>
        <p:nvSpPr>
          <p:cNvPr id="5" name="Slide Number Placeholder 4">
            <a:extLst>
              <a:ext uri="{FF2B5EF4-FFF2-40B4-BE49-F238E27FC236}">
                <a16:creationId xmlns:a16="http://schemas.microsoft.com/office/drawing/2014/main" id="{2026E6AC-BBE4-9944-A7C4-F1D53F8359E3}"/>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3276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C2B-8CC4-2C4E-90EE-D42967A61640}"/>
              </a:ext>
            </a:extLst>
          </p:cNvPr>
          <p:cNvSpPr>
            <a:spLocks noGrp="1"/>
          </p:cNvSpPr>
          <p:nvPr>
            <p:ph type="title"/>
          </p:nvPr>
        </p:nvSpPr>
        <p:spPr/>
        <p:txBody>
          <a:bodyPr>
            <a:normAutofit/>
          </a:bodyPr>
          <a:lstStyle/>
          <a:p>
            <a:r>
              <a:rPr lang="en-US" sz="3600" dirty="0"/>
              <a:t>Example of a </a:t>
            </a:r>
            <a:r>
              <a:rPr lang="en-US" sz="3600" i="1" dirty="0"/>
              <a:t>Brittle</a:t>
            </a:r>
            <a:r>
              <a:rPr lang="en-US" sz="3600" dirty="0"/>
              <a:t> test</a:t>
            </a:r>
          </a:p>
        </p:txBody>
      </p:sp>
      <p:sp>
        <p:nvSpPr>
          <p:cNvPr id="3" name="Content Placeholder 2">
            <a:extLst>
              <a:ext uri="{FF2B5EF4-FFF2-40B4-BE49-F238E27FC236}">
                <a16:creationId xmlns:a16="http://schemas.microsoft.com/office/drawing/2014/main" id="{D329F781-E152-EA44-8A74-BDCC4B30C020}"/>
              </a:ext>
            </a:extLst>
          </p:cNvPr>
          <p:cNvSpPr>
            <a:spLocks noGrp="1"/>
          </p:cNvSpPr>
          <p:nvPr>
            <p:ph sz="half" idx="1"/>
          </p:nvPr>
        </p:nvSpPr>
        <p:spPr>
          <a:xfrm>
            <a:off x="999240" y="1825625"/>
            <a:ext cx="5020559" cy="4351338"/>
          </a:xfrm>
        </p:spPr>
        <p:txBody>
          <a:bodyPr>
            <a:normAutofit/>
          </a:bodyPr>
          <a:lstStyle/>
          <a:p>
            <a:pPr marL="0" indent="0">
              <a:buNone/>
            </a:pPr>
            <a:r>
              <a:rPr lang="en-US" sz="1600" b="0" dirty="0">
                <a:solidFill>
                  <a:srgbClr val="000000"/>
                </a:solidFill>
                <a:effectLst/>
                <a:latin typeface="Consolas" panose="020B0609020204030204" pitchFamily="49" charset="0"/>
              </a:rPr>
              <a:t>it(‘removes max’,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tree.remove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31</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expect(</a:t>
            </a:r>
            <a:r>
              <a:rPr lang="en-US" sz="1600" b="0" dirty="0" err="1">
                <a:solidFill>
                  <a:srgbClr val="000000"/>
                </a:solidFill>
                <a:effectLst/>
                <a:latin typeface="Consolas" panose="020B0609020204030204" pitchFamily="49" charset="0"/>
              </a:rPr>
              <a:t>tree.size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  </a:t>
            </a:r>
          </a:p>
        </p:txBody>
      </p:sp>
      <p:sp>
        <p:nvSpPr>
          <p:cNvPr id="4" name="Content Placeholder 3">
            <a:extLst>
              <a:ext uri="{FF2B5EF4-FFF2-40B4-BE49-F238E27FC236}">
                <a16:creationId xmlns:a16="http://schemas.microsoft.com/office/drawing/2014/main" id="{390DFEF1-A886-944C-9BBE-78C9CE39549F}"/>
              </a:ext>
            </a:extLst>
          </p:cNvPr>
          <p:cNvSpPr>
            <a:spLocks noGrp="1"/>
          </p:cNvSpPr>
          <p:nvPr>
            <p:ph sz="half" idx="2"/>
          </p:nvPr>
        </p:nvSpPr>
        <p:spPr>
          <a:xfrm>
            <a:off x="6172200" y="1825625"/>
            <a:ext cx="5181600" cy="4351338"/>
          </a:xfrm>
        </p:spPr>
        <p:txBody>
          <a:bodyPr/>
          <a:lstStyle/>
          <a:p>
            <a:pPr marL="0" indent="0">
              <a:buNone/>
            </a:pPr>
            <a:r>
              <a:rPr lang="en-US" dirty="0"/>
              <a:t>Problem</a:t>
            </a:r>
          </a:p>
          <a:p>
            <a:pPr lvl="1"/>
            <a:r>
              <a:rPr lang="en-US" dirty="0"/>
              <a:t>Assumes (mutable) context.</a:t>
            </a:r>
          </a:p>
          <a:p>
            <a:pPr lvl="1"/>
            <a:r>
              <a:rPr lang="en-US" dirty="0"/>
              <a:t>Uses information unknown to test;</a:t>
            </a:r>
          </a:p>
          <a:p>
            <a:pPr lvl="1"/>
            <a:r>
              <a:rPr lang="en-US" dirty="0"/>
              <a:t>Test will mis-behave if tests/tree are reordered</a:t>
            </a:r>
          </a:p>
        </p:txBody>
      </p:sp>
      <p:sp>
        <p:nvSpPr>
          <p:cNvPr id="5" name="Slide Number Placeholder 4">
            <a:extLst>
              <a:ext uri="{FF2B5EF4-FFF2-40B4-BE49-F238E27FC236}">
                <a16:creationId xmlns:a16="http://schemas.microsoft.com/office/drawing/2014/main" id="{AD72C7A8-AD6A-4549-A7F0-15846F32502B}"/>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51061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What makes a Test </a:t>
            </a:r>
            <a:r>
              <a:rPr lang="en-US" dirty="0">
                <a:solidFill>
                  <a:srgbClr val="FF0000"/>
                </a:solidFill>
              </a:rPr>
              <a:t>Suite</a:t>
            </a:r>
            <a:r>
              <a:rPr lang="en-US" dirty="0"/>
              <a:t> good?</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Depends on the </a:t>
            </a:r>
            <a:r>
              <a:rPr lang="en-US" dirty="0">
                <a:solidFill>
                  <a:srgbClr val="FF0000"/>
                </a:solidFill>
              </a:rPr>
              <a:t>purpose</a:t>
            </a:r>
            <a:r>
              <a:rPr lang="en-US" dirty="0"/>
              <a:t> of the test suite.</a:t>
            </a:r>
          </a:p>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72241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4059</TotalTime>
  <Words>3129</Words>
  <Application>Microsoft Office PowerPoint</Application>
  <PresentationFormat>Widescreen</PresentationFormat>
  <Paragraphs>502</Paragraphs>
  <Slides>35</Slides>
  <Notes>34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Andale Mono</vt:lpstr>
      <vt:lpstr>Arial</vt:lpstr>
      <vt:lpstr>Calibri</vt:lpstr>
      <vt:lpstr>Consolas</vt:lpstr>
      <vt:lpstr>Gill Sans</vt:lpstr>
      <vt:lpstr>Helvetica</vt:lpstr>
      <vt:lpstr>Helvetica Neue</vt:lpstr>
      <vt:lpstr>Helvetica Neue Light</vt:lpstr>
      <vt:lpstr>Helvetica Neue Medium</vt:lpstr>
      <vt:lpstr>Ink Free</vt:lpstr>
      <vt:lpstr>Lucida Grande</vt:lpstr>
      <vt:lpstr>Verdana</vt:lpstr>
      <vt:lpstr>Office Theme</vt:lpstr>
      <vt:lpstr>ModernPortfolio</vt:lpstr>
      <vt:lpstr>CS 4530: Fundamentals of Software Engineering  Lesson 5.2 Evaluating Tests</vt:lpstr>
      <vt:lpstr>Learning Objectives for this Lesson</vt:lpstr>
      <vt:lpstr>Review: Three Purposes of Tests</vt:lpstr>
      <vt:lpstr>What makes a Test Good</vt:lpstr>
      <vt:lpstr>What makes a Test Bad?</vt:lpstr>
      <vt:lpstr>Example of a Flaky Test</vt:lpstr>
      <vt:lpstr>Example of a Mystery Test</vt:lpstr>
      <vt:lpstr>Example of a Brittle test</vt:lpstr>
      <vt:lpstr>What makes a Test Suite good?</vt:lpstr>
      <vt:lpstr>Does the SUT satisfy its specification?</vt:lpstr>
      <vt:lpstr>Remember Dijkstra?</vt:lpstr>
      <vt:lpstr>Needles in a Haystack</vt:lpstr>
      <vt:lpstr>So which of these infinitely many behaviors should we check?</vt:lpstr>
      <vt:lpstr>Make sure the regions have the right boundaries.</vt:lpstr>
      <vt:lpstr>Do our tests check all of the code?</vt:lpstr>
      <vt:lpstr>How do you compute Coverage?</vt:lpstr>
      <vt:lpstr>Statement Coverage</vt:lpstr>
      <vt:lpstr>PowerPoint Presentation</vt:lpstr>
      <vt:lpstr>PowerPoint Presentation</vt:lpstr>
      <vt:lpstr>PowerPoint Presentation</vt:lpstr>
      <vt:lpstr>PowerPoint Presentation</vt:lpstr>
      <vt:lpstr>Branch Coverage</vt:lpstr>
      <vt:lpstr>PowerPoint Presentation</vt:lpstr>
      <vt:lpstr>PowerPoint Presentation</vt:lpstr>
      <vt:lpstr>PowerPoint Presentation</vt:lpstr>
      <vt:lpstr>PowerPoint Presentation</vt:lpstr>
      <vt:lpstr>Path Coverage</vt:lpstr>
      <vt:lpstr>Mutation Testing is a way of checking to see whether you’ve tested “enough” paths. </vt:lpstr>
      <vt:lpstr>100% Coverage may be Impossible</vt:lpstr>
      <vt:lpstr>There are many other ways to judge the Adequacy of Structural Tests</vt:lpstr>
      <vt:lpstr>What if the purpose of your test suite is regression testing?</vt:lpstr>
      <vt:lpstr>Adequacy of Acceptance Tests</vt:lpstr>
      <vt:lpstr>Supplement to Acceptance Evaluation</vt:lpstr>
      <vt:lpstr>Pareto’s Law</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5.3 Evaluating Tests</dc:title>
  <dc:creator>John T Boyland</dc:creator>
  <cp:lastModifiedBy>Bhutta, Adeel</cp:lastModifiedBy>
  <cp:revision>75</cp:revision>
  <cp:lastPrinted>2021-01-26T15:23:14Z</cp:lastPrinted>
  <dcterms:created xsi:type="dcterms:W3CDTF">2021-01-23T14:04:33Z</dcterms:created>
  <dcterms:modified xsi:type="dcterms:W3CDTF">2022-02-14T19:24:08Z</dcterms:modified>
</cp:coreProperties>
</file>