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02" r:id="rId3"/>
    <p:sldId id="331" r:id="rId4"/>
    <p:sldId id="351" r:id="rId5"/>
    <p:sldId id="405" r:id="rId6"/>
    <p:sldId id="412" r:id="rId7"/>
    <p:sldId id="415" r:id="rId8"/>
    <p:sldId id="398" r:id="rId9"/>
    <p:sldId id="408" r:id="rId10"/>
    <p:sldId id="414" r:id="rId11"/>
    <p:sldId id="399" r:id="rId12"/>
    <p:sldId id="409" r:id="rId13"/>
    <p:sldId id="400" r:id="rId14"/>
    <p:sldId id="416" r:id="rId15"/>
    <p:sldId id="417" r:id="rId16"/>
    <p:sldId id="418" r:id="rId17"/>
    <p:sldId id="401" r:id="rId18"/>
    <p:sldId id="402" r:id="rId19"/>
    <p:sldId id="377" r:id="rId20"/>
    <p:sldId id="3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nsolas" panose="020B0609020204030204" pitchFamily="49" charset="0"/>
      <p:regular r:id="rId29"/>
      <p:bold r:id="rId30"/>
      <p:italic r:id="rId31"/>
      <p:boldItalic r:id="rId32"/>
    </p:embeddedFont>
    <p:embeddedFont>
      <p:font typeface="Helvetica" panose="020B0604020202020204" pitchFamily="34" charset="0"/>
      <p:regular r:id="rId33"/>
      <p:bold r:id="rId34"/>
      <p:italic r:id="rId35"/>
      <p:boldItalic r:id="rId36"/>
    </p:embeddedFont>
    <p:embeddedFont>
      <p:font typeface="Ink Free" panose="03080402000500000000" pitchFamily="66" charset="0"/>
      <p:regular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52" d="100"/>
          <a:sy n="52" d="100"/>
        </p:scale>
        <p:origin x="1076" y="44"/>
      </p:cViewPr>
      <p:guideLst/>
    </p:cSldViewPr>
  </p:slideViewPr>
  <p:notesTextViewPr>
    <p:cViewPr>
      <p:scale>
        <a:sx n="100" d="100"/>
        <a:sy n="100" d="100"/>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55791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Stubs to:</a:t>
            </a:r>
          </a:p>
          <a:p>
            <a:pPr>
              <a:buFont typeface="Arial" panose="020B0604020202020204" pitchFamily="34" charset="0"/>
              <a:buChar char="•"/>
            </a:pPr>
            <a:r>
              <a:rPr lang="en-US" dirty="0"/>
              <a:t>provide a predetermined response from a collaborator</a:t>
            </a:r>
          </a:p>
          <a:p>
            <a:pPr>
              <a:buFont typeface="Arial" panose="020B0604020202020204" pitchFamily="34" charset="0"/>
              <a:buChar char="•"/>
            </a:pPr>
            <a:r>
              <a:rPr lang="en-US" dirty="0"/>
              <a:t>take a predetermined action from a collaborator, like throwing an exception</a:t>
            </a:r>
          </a:p>
          <a:p>
            <a:r>
              <a:rPr lang="en-US" dirty="0"/>
              <a:t>Use Mocks to:</a:t>
            </a:r>
          </a:p>
          <a:p>
            <a:pPr>
              <a:buFont typeface="Arial" panose="020B0604020202020204" pitchFamily="34" charset="0"/>
              <a:buChar char="•"/>
            </a:pPr>
            <a:r>
              <a:rPr lang="en-US" dirty="0"/>
              <a:t>verify the contract between the code under test and a collaborator</a:t>
            </a:r>
          </a:p>
          <a:p>
            <a:pPr>
              <a:buFont typeface="Arial" panose="020B0604020202020204" pitchFamily="34" charset="0"/>
              <a:buChar char="•"/>
            </a:pPr>
            <a:r>
              <a:rPr lang="en-US" dirty="0"/>
              <a:t>verify the </a:t>
            </a:r>
            <a:r>
              <a:rPr lang="en-US" dirty="0" err="1"/>
              <a:t>the</a:t>
            </a:r>
            <a:r>
              <a:rPr lang="en-US" dirty="0"/>
              <a:t> collaborator's method is called the correct number of times</a:t>
            </a:r>
          </a:p>
          <a:p>
            <a:pPr>
              <a:buFont typeface="Arial" panose="020B0604020202020204" pitchFamily="34" charset="0"/>
              <a:buChar char="•"/>
            </a:pPr>
            <a:r>
              <a:rPr lang="en-US" dirty="0"/>
              <a:t>verify the collaborator's method is called with the correct parameters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04576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51261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r>
              <a:rPr lang="en-US" dirty="0"/>
              <a:t>It is used to record and verify the interaction between classes/components. A mock is known as the most powerful and flexible version of the test doubles. </a:t>
            </a:r>
          </a:p>
          <a:p>
            <a:r>
              <a:rPr lang="en-US" dirty="0"/>
              <a:t>The mock objects are generally used for </a:t>
            </a:r>
            <a:r>
              <a:rPr lang="en-US" b="1" dirty="0"/>
              <a:t>behavior verification</a:t>
            </a:r>
            <a:r>
              <a:rPr lang="en-US" dirty="0"/>
              <a:t>. The term behavior means to check the correct methods and paths that are applied to the objects.</a:t>
            </a:r>
          </a:p>
          <a:p>
            <a:r>
              <a:rPr lang="en-US" dirty="0"/>
              <a:t>Mocks are mostly created by using a library or a mocking framework like Mockito, </a:t>
            </a:r>
            <a:r>
              <a:rPr lang="en-US" dirty="0" err="1"/>
              <a:t>JMock</a:t>
            </a:r>
            <a:r>
              <a:rPr lang="en-US" dirty="0"/>
              <a:t>, and </a:t>
            </a:r>
            <a:r>
              <a:rPr lang="en-US" dirty="0" err="1"/>
              <a:t>EasyMock</a:t>
            </a:r>
            <a:r>
              <a:rPr lang="en-US" dirty="0"/>
              <a:t>. It is used for testing a large suite of tests where stubs are not sufficient.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There are three main types of module and function mocking in Jest:</a:t>
            </a:r>
            <a:br>
              <a:rPr lang="en-US" dirty="0"/>
            </a:br>
            <a:r>
              <a:rPr lang="en-US" dirty="0" err="1"/>
              <a:t>jest.fn</a:t>
            </a:r>
            <a:r>
              <a:rPr lang="en-US" dirty="0"/>
              <a:t>: Mock a function</a:t>
            </a:r>
          </a:p>
          <a:p>
            <a:pPr>
              <a:buFont typeface="Arial" panose="020B0604020202020204" pitchFamily="34" charset="0"/>
              <a:buNone/>
            </a:pPr>
            <a:r>
              <a:rPr lang="en-US" dirty="0" err="1"/>
              <a:t>jest.mock</a:t>
            </a:r>
            <a:r>
              <a:rPr lang="en-US" dirty="0"/>
              <a:t>: Mock a module</a:t>
            </a:r>
          </a:p>
          <a:p>
            <a:pPr>
              <a:buFont typeface="Arial" panose="020B0604020202020204" pitchFamily="34" charset="0"/>
              <a:buNone/>
            </a:pPr>
            <a:r>
              <a:rPr lang="en-US" dirty="0" err="1"/>
              <a:t>jest.spyOn</a:t>
            </a:r>
            <a:r>
              <a:rPr lang="en-US" dirty="0"/>
              <a:t>: Spy or mock a function</a:t>
            </a:r>
            <a:br>
              <a:rPr lang="en-US" dirty="0">
                <a:latin typeface="+mn-lt"/>
              </a:rPr>
            </a:br>
            <a:r>
              <a:rPr lang="en-US" dirty="0">
                <a:latin typeface="+mn-lt"/>
              </a:rPr>
              <a:t>Here is a nice review:</a:t>
            </a:r>
          </a:p>
          <a:p>
            <a:pPr>
              <a:buFont typeface="Arial" panose="020B0604020202020204" pitchFamily="34" charset="0"/>
              <a:buNone/>
            </a:pPr>
            <a:r>
              <a:rPr lang="en-US" dirty="0">
                <a:latin typeface="+mn-lt"/>
              </a:rPr>
              <a:t>https://medium.com/@rickhanlonii/understanding-jest-mocks-f0046c68e53c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932729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This test will spy on the </a:t>
            </a:r>
            <a:r>
              <a:rPr lang="en-US" dirty="0" err="1"/>
              <a:t>getInstance</a:t>
            </a:r>
            <a:r>
              <a:rPr lang="en-US" b="0" i="0" dirty="0">
                <a:solidFill>
                  <a:srgbClr val="1D1C1D"/>
                </a:solidFill>
                <a:effectLst/>
                <a:latin typeface="Slack-Lato"/>
              </a:rPr>
              <a:t> method of </a:t>
            </a:r>
            <a:r>
              <a:rPr lang="en-US" dirty="0" err="1"/>
              <a:t>CoveyTownsStore</a:t>
            </a:r>
            <a:r>
              <a:rPr lang="en-US" b="0" i="0" dirty="0">
                <a:solidFill>
                  <a:srgbClr val="1D1C1D"/>
                </a:solidFill>
                <a:effectLst/>
                <a:latin typeface="Slack-Lato"/>
              </a:rPr>
              <a:t>, always returning a mock instance. Then, whenever </a:t>
            </a:r>
            <a:r>
              <a:rPr lang="en-US" dirty="0" err="1"/>
              <a:t>getControllerForTown</a:t>
            </a:r>
            <a:r>
              <a:rPr lang="en-US" b="0" i="0" dirty="0">
                <a:solidFill>
                  <a:srgbClr val="1D1C1D"/>
                </a:solidFill>
                <a:effectLst/>
                <a:latin typeface="Slack-Lato"/>
              </a:rPr>
              <a:t> is called, it will always return a mock </a:t>
            </a:r>
            <a:r>
              <a:rPr lang="en-US" dirty="0" err="1"/>
              <a:t>CoveyTownController</a:t>
            </a:r>
            <a:r>
              <a:rPr lang="en-US" b="0" i="0" dirty="0">
                <a:solidFill>
                  <a:srgbClr val="1D1C1D"/>
                </a:solidFill>
                <a:effectLst/>
                <a:latin typeface="Slack-Lato"/>
              </a:rPr>
              <a: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61653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test checks to see that </a:t>
            </a:r>
            <a:r>
              <a:rPr lang="en-US" dirty="0" err="1"/>
              <a:t>conversationAreaCreateHandler</a:t>
            </a:r>
            <a:r>
              <a:rPr lang="en-US" b="0" i="0" dirty="0">
                <a:solidFill>
                  <a:srgbClr val="1D1C1D"/>
                </a:solidFill>
                <a:effectLst/>
                <a:latin typeface="Slack-Lato"/>
              </a:rPr>
              <a:t> does NOT call </a:t>
            </a:r>
            <a:r>
              <a:rPr lang="en-US" dirty="0" err="1"/>
              <a:t>addConversationArea</a:t>
            </a:r>
            <a:r>
              <a:rPr lang="en-US" b="0" i="0" dirty="0">
                <a:solidFill>
                  <a:srgbClr val="1D1C1D"/>
                </a:solidFill>
                <a:effectLst/>
                <a:latin typeface="Slack-Lato"/>
              </a:rPr>
              <a:t> if the session token is invalid, which it simulates by mocking a return value of </a:t>
            </a:r>
            <a:r>
              <a:rPr lang="en-US" dirty="0"/>
              <a:t>undefined</a:t>
            </a:r>
            <a:r>
              <a:rPr lang="en-US" b="0" i="0" dirty="0">
                <a:solidFill>
                  <a:srgbClr val="1D1C1D"/>
                </a:solidFill>
                <a:effectLst/>
                <a:latin typeface="Slack-Lato"/>
              </a:rPr>
              <a:t> for </a:t>
            </a:r>
            <a:r>
              <a:rPr lang="en-US" dirty="0" err="1"/>
              <a:t>getSessionByToken</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028540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50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98510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672682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63971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2589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rPr>
              <a:t>You are probably familiar with use of drivers and stubs from your earlier programming courses. They are often used for simple programs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Real systems are hardly that simple. You are often working with a software with a lot of pieces. A typical system may be accessing a dB and some online web services, and can have a bunch of users.</a:t>
            </a:r>
          </a:p>
          <a:p>
            <a:r>
              <a:rPr lang="en-US" dirty="0">
                <a:latin typeface="+mn-lt"/>
              </a:rPr>
              <a:t>Instead of interacting with real network or read web service, we can use “doubles”. This is a term similar to the one used in movies.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Doubles are things that look like the real thing but they are not real.</a:t>
            </a:r>
          </a:p>
          <a:p>
            <a:r>
              <a:rPr lang="en-US" dirty="0">
                <a:latin typeface="+mn-lt"/>
              </a:rPr>
              <a:t>If you are working on a system which sends an email to customer after an operation, how will you test it? Instead of sending a real email every time you test, you can use doubles (i.e., a mock mail service)</a:t>
            </a:r>
          </a:p>
          <a:p>
            <a:r>
              <a:rPr lang="en-US" dirty="0">
                <a:latin typeface="+mn-lt"/>
              </a:rPr>
              <a:t>One way to say this is: you need test doubles when you code (or function) has side effects.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59061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rPr>
              <a:t>Stubs</a:t>
            </a:r>
            <a:r>
              <a:rPr lang="en-US" dirty="0">
                <a:latin typeface="+mn-lt"/>
              </a:rPr>
              <a:t> provide canned answers to calls made during the test, usually not responding at all to anything outside what's programmed in for the test.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868978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 This is Java code, something you may have seen in OOD.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29832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Test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for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41790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Jest supports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799903" y="1906649"/>
            <a:ext cx="2743200" cy="92293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You will see more of these in HW3</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1169556" y="2014037"/>
            <a:ext cx="9383331" cy="637559"/>
          </a:xfrm>
        </p:spPr>
        <p:txBody>
          <a:bodyPr>
            <a:noAutofit/>
          </a:bodyPr>
          <a:lstStyle/>
          <a:p>
            <a:pPr marL="0" indent="0">
              <a:spcBef>
                <a:spcPts val="600"/>
              </a:spcBef>
              <a:buNone/>
            </a:pP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mockDeep</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&gt;();</a:t>
            </a:r>
          </a:p>
          <a:p>
            <a:pPr marL="0" indent="0">
              <a:spcBef>
                <a:spcPts val="600"/>
              </a:spcBef>
              <a:buNone/>
            </a:pP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D9B4F4D3-34A0-4A15-9384-A98F7AF7900C}"/>
              </a:ext>
            </a:extLst>
          </p:cNvPr>
          <p:cNvSpPr txBox="1">
            <a:spLocks/>
          </p:cNvSpPr>
          <p:nvPr/>
        </p:nvSpPr>
        <p:spPr>
          <a:xfrm>
            <a:off x="838200" y="1500160"/>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Replacing </a:t>
            </a:r>
            <a:r>
              <a:rPr lang="en-US" dirty="0" err="1"/>
              <a:t>TwilioVideo</a:t>
            </a:r>
            <a:r>
              <a:rPr lang="en-US" dirty="0"/>
              <a:t> with Mock</a:t>
            </a:r>
          </a:p>
        </p:txBody>
      </p:sp>
      <p:sp>
        <p:nvSpPr>
          <p:cNvPr id="11" name="Content Placeholder 2">
            <a:extLst>
              <a:ext uri="{FF2B5EF4-FFF2-40B4-BE49-F238E27FC236}">
                <a16:creationId xmlns:a16="http://schemas.microsoft.com/office/drawing/2014/main" id="{ED1F0E20-8558-473A-B8D4-C48FA7B230C9}"/>
              </a:ext>
            </a:extLst>
          </p:cNvPr>
          <p:cNvSpPr txBox="1">
            <a:spLocks/>
          </p:cNvSpPr>
          <p:nvPr/>
        </p:nvSpPr>
        <p:spPr>
          <a:xfrm>
            <a:off x="838200" y="2829582"/>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Jest Tests can be written</a:t>
            </a:r>
          </a:p>
        </p:txBody>
      </p:sp>
      <p:sp>
        <p:nvSpPr>
          <p:cNvPr id="14" name="Content Placeholder 6">
            <a:extLst>
              <a:ext uri="{FF2B5EF4-FFF2-40B4-BE49-F238E27FC236}">
                <a16:creationId xmlns:a16="http://schemas.microsoft.com/office/drawing/2014/main" id="{F2302F38-DBC6-4BA9-851F-E68654230849}"/>
              </a:ext>
            </a:extLst>
          </p:cNvPr>
          <p:cNvSpPr txBox="1">
            <a:spLocks/>
          </p:cNvSpPr>
          <p:nvPr/>
        </p:nvSpPr>
        <p:spPr>
          <a:xfrm>
            <a:off x="1169556" y="3467141"/>
            <a:ext cx="12294973" cy="2891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00"/>
                </a:solidFill>
                <a:effectLst/>
                <a:latin typeface="Consolas" panose="020B0609020204030204" pitchFamily="49" charset="0"/>
              </a:rPr>
              <a:t>it(</a:t>
            </a:r>
            <a:r>
              <a:rPr lang="en-US" sz="1400" b="0" dirty="0">
                <a:solidFill>
                  <a:srgbClr val="A31515"/>
                </a:solidFill>
                <a:effectLst/>
                <a:latin typeface="Consolas" panose="020B0609020204030204" pitchFamily="49" charset="0"/>
              </a:rPr>
              <a:t>'should use the </a:t>
            </a:r>
            <a:r>
              <a:rPr lang="en-US" sz="1400" b="0" dirty="0" err="1">
                <a:solidFill>
                  <a:srgbClr val="A31515"/>
                </a:solidFill>
                <a:effectLst/>
                <a:latin typeface="Consolas" panose="020B0609020204030204" pitchFamily="49" charset="0"/>
              </a:rPr>
              <a:t>coveyTownID</a:t>
            </a:r>
            <a:r>
              <a:rPr lang="en-US" sz="1400" b="0" dirty="0">
                <a:solidFill>
                  <a:srgbClr val="A31515"/>
                </a:solidFill>
                <a:effectLst/>
                <a:latin typeface="Consolas" panose="020B0609020204030204" pitchFamily="49" charset="0"/>
              </a:rPr>
              <a:t> and player ID properties when requesting a video 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FriendlyNameTest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false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newPlayerSession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townController.addPlayer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Player(</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toBeCalledTimes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townController.coveyTownID</a:t>
            </a:r>
            <a:r>
              <a:rPr lang="en-US" sz="1400" b="0" dirty="0">
                <a:solidFill>
                  <a:srgbClr val="000000"/>
                </a:solidFill>
                <a:effectLst/>
                <a:latin typeface="Consolas" panose="020B0609020204030204" pitchFamily="49" charset="0"/>
              </a:rPr>
              <a:t>, newPlayerSession.player.id);</a:t>
            </a:r>
          </a:p>
          <a:p>
            <a:pPr marL="0" indent="0">
              <a:buNone/>
            </a:pPr>
            <a:r>
              <a:rPr lang="en-US" sz="1400"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B037E04E-BF04-4FDE-A540-AF9ED445F492}"/>
              </a:ext>
            </a:extLst>
          </p:cNvPr>
          <p:cNvSpPr txBox="1"/>
          <p:nvPr/>
        </p:nvSpPr>
        <p:spPr>
          <a:xfrm>
            <a:off x="6334679" y="862601"/>
            <a:ext cx="5527807"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Jest’s Mock API: </a:t>
            </a:r>
            <a:r>
              <a:rPr lang="en-US" dirty="0">
                <a:solidFill>
                  <a:schemeClr val="tx1"/>
                </a:solidFill>
                <a:hlinkClick r:id="rId3"/>
              </a:rPr>
              <a:t>https://jestjs.io/docs/mock-function-api</a:t>
            </a:r>
            <a:r>
              <a:rPr lang="en-US" dirty="0">
                <a:solidFill>
                  <a:schemeClr val="tx1"/>
                </a:solidFill>
              </a:rPr>
              <a:t> </a:t>
            </a:r>
          </a:p>
        </p:txBody>
      </p:sp>
    </p:spTree>
    <p:extLst>
      <p:ext uri="{BB962C8B-B14F-4D97-AF65-F5344CB8AC3E}">
        <p14:creationId xmlns:p14="http://schemas.microsoft.com/office/powerpoint/2010/main" val="25969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/1</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400" b="0" dirty="0">
                <a:solidFill>
                  <a:srgbClr val="000000"/>
                </a:solidFill>
                <a:effectLst/>
                <a:latin typeface="Consolas" panose="020B0609020204030204" pitchFamily="49" charset="0"/>
              </a:rPr>
              <a:t>describe(</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conversationAreaCreateHandler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Set up a spy for </a:t>
            </a:r>
            <a:r>
              <a:rPr lang="en-US" sz="1400" b="0" dirty="0" err="1">
                <a:solidFill>
                  <a:srgbClr val="008000"/>
                </a:solidFill>
                <a:effectLst/>
                <a:latin typeface="Consolas" panose="020B0609020204030204" pitchFamily="49" charset="0"/>
              </a:rPr>
              <a:t>CoveyTownsStore</a:t>
            </a:r>
            <a:r>
              <a:rPr lang="en-US" sz="1400" b="0" dirty="0">
                <a:solidFill>
                  <a:srgbClr val="008000"/>
                </a:solidFill>
                <a:effectLst/>
                <a:latin typeface="Consolas" panose="020B0609020204030204" pitchFamily="49" charset="0"/>
              </a:rPr>
              <a:t> that will always return our </a:t>
            </a:r>
            <a:r>
              <a:rPr lang="en-US" sz="1400" b="0" dirty="0" err="1">
                <a:solidFill>
                  <a:srgbClr val="008000"/>
                </a:solidFill>
                <a:effectLst/>
                <a:latin typeface="Consolas" panose="020B0609020204030204" pitchFamily="49" charset="0"/>
              </a:rPr>
              <a:t>mockCoveyTownsStore</a:t>
            </a:r>
            <a:r>
              <a:rPr lang="en-US" sz="1400" b="0" dirty="0">
                <a:solidFill>
                  <a:srgbClr val="008000"/>
                </a:solidFill>
                <a:effectLst/>
                <a:latin typeface="Consolas" panose="020B0609020204030204" pitchFamily="49" charset="0"/>
              </a:rPr>
              <a:t> as the singleton instance</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beforeEach</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Reset all mock calls, and ensure that </a:t>
            </a:r>
            <a:r>
              <a:rPr lang="en-US" sz="1400" b="0" dirty="0" err="1">
                <a:solidFill>
                  <a:srgbClr val="008000"/>
                </a:solidFill>
                <a:effectLst/>
                <a:latin typeface="Consolas" panose="020B0609020204030204" pitchFamily="49" charset="0"/>
              </a:rPr>
              <a:t>getControllerForTown</a:t>
            </a:r>
            <a:r>
              <a:rPr lang="en-US" sz="1400" b="0" dirty="0">
                <a:solidFill>
                  <a:srgbClr val="008000"/>
                </a:solidFill>
                <a:effectLst/>
                <a:latin typeface="Consolas" panose="020B0609020204030204" pitchFamily="49" charset="0"/>
              </a:rPr>
              <a:t> will always return the same mock controller</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mockCoveyTownStore.getControllerForTown.mockReturnValue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 . </a:t>
            </a:r>
            <a:endParaRPr lang="en-US" sz="14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E5B1C2-118F-4C69-91E4-39B1A438D45E}"/>
              </a:ext>
            </a:extLst>
          </p:cNvPr>
          <p:cNvSpPr/>
          <p:nvPr/>
        </p:nvSpPr>
        <p:spPr>
          <a:xfrm>
            <a:off x="9625913" y="3298523"/>
            <a:ext cx="2090184" cy="11031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spying on </a:t>
            </a:r>
            <a:r>
              <a:rPr lang="en-US" sz="2400" b="1" dirty="0" err="1">
                <a:solidFill>
                  <a:schemeClr val="tx1"/>
                </a:solidFill>
                <a:latin typeface="Ink Free" panose="03080402000500000000" pitchFamily="66" charset="0"/>
              </a:rPr>
              <a:t>getInstance</a:t>
            </a:r>
            <a:r>
              <a:rPr lang="en-US" sz="2400" b="1" dirty="0">
                <a:solidFill>
                  <a:schemeClr val="tx1"/>
                </a:solidFill>
                <a:latin typeface="Ink Free" panose="03080402000500000000" pitchFamily="66" charset="0"/>
              </a:rPr>
              <a:t>() method</a:t>
            </a:r>
          </a:p>
        </p:txBody>
      </p:sp>
    </p:spTree>
    <p:extLst>
      <p:ext uri="{BB962C8B-B14F-4D97-AF65-F5344CB8AC3E}">
        <p14:creationId xmlns:p14="http://schemas.microsoft.com/office/powerpoint/2010/main" val="3247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/2</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11353800" cy="4856190"/>
          </a:xfrm>
        </p:spPr>
        <p:txBody>
          <a:bodyPr>
            <a:noAutofit/>
          </a:bodyPr>
          <a:lstStyle/>
          <a:p>
            <a:pPr marL="0" indent="0">
              <a:buNone/>
            </a:pPr>
            <a:r>
              <a:rPr lang="en-US" sz="1000" b="0" dirty="0">
                <a:solidFill>
                  <a:srgbClr val="000000"/>
                </a:solidFill>
                <a:effectLst/>
                <a:latin typeface="Consolas" panose="020B0609020204030204" pitchFamily="49" charset="0"/>
              </a:rPr>
              <a:t>. . . . </a:t>
            </a:r>
          </a:p>
          <a:p>
            <a:pPr marL="0" indent="0">
              <a:buNone/>
            </a:pPr>
            <a:r>
              <a:rPr lang="en-US" sz="1400" b="0" dirty="0">
                <a:solidFill>
                  <a:srgbClr val="000000"/>
                </a:solidFill>
                <a:effectLst/>
                <a:latin typeface="Consolas" panose="020B0609020204030204" pitchFamily="49" charset="0"/>
              </a:rPr>
              <a:t>    it(</a:t>
            </a:r>
            <a:r>
              <a:rPr lang="en-US" sz="1400" b="0" dirty="0">
                <a:solidFill>
                  <a:srgbClr val="A31515"/>
                </a:solidFill>
                <a:effectLst/>
                <a:latin typeface="Consolas" panose="020B0609020204030204" pitchFamily="49" charset="0"/>
              </a:rPr>
              <a:t>'Checks for a valid session token before creating a conversation area'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ServerConversationArea</a:t>
            </a:r>
            <a:r>
              <a:rPr lang="en-US" sz="1400" b="0" dirty="0">
                <a:solidFill>
                  <a:srgbClr val="000000"/>
                </a:solidFill>
                <a:effectLst/>
                <a:latin typeface="Consolas" panose="020B0609020204030204" pitchFamily="49" charset="0"/>
              </a:rPr>
              <a:t> = { </a:t>
            </a:r>
            <a:r>
              <a:rPr lang="en-US" sz="1400" b="0" dirty="0" err="1">
                <a:solidFill>
                  <a:srgbClr val="000000"/>
                </a:solidFill>
                <a:effectLst/>
                <a:latin typeface="Consolas" panose="020B0609020204030204" pitchFamily="49" charset="0"/>
              </a:rPr>
              <a:t>boundingBox</a:t>
            </a:r>
            <a:r>
              <a:rPr lang="en-US" sz="1400" b="0" dirty="0">
                <a:solidFill>
                  <a:srgbClr val="000000"/>
                </a:solidFill>
                <a:effectLst/>
                <a:latin typeface="Consolas" panose="020B0609020204030204" pitchFamily="49" charset="0"/>
              </a:rPr>
              <a:t>: { height: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width: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x:</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y:</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 label: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occupantsByID</a:t>
            </a:r>
            <a:r>
              <a:rPr lang="en-US" sz="1400" b="0" dirty="0">
                <a:solidFill>
                  <a:srgbClr val="000000"/>
                </a:solidFill>
                <a:effectLst/>
                <a:latin typeface="Consolas" panose="020B0609020204030204" pitchFamily="49" charset="0"/>
              </a:rPr>
              <a:t>: [], topic: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Make sure to return 'undefined' regardless of what session token is passed</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mockCoveyTownController.getSessionByToken.mockReturnValueOnce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undefined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requestHandlers.conversationAreaCreateHandler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sessionToken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mockCoveyTownController.getSessionByToken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mockCoveyTownController.addConversationArea</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not.toHaveBeenCalled</a:t>
            </a: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ECA3CE3C-69BA-4AC1-843E-0384EB59EAAC}"/>
              </a:ext>
            </a:extLst>
          </p:cNvPr>
          <p:cNvSpPr/>
          <p:nvPr/>
        </p:nvSpPr>
        <p:spPr>
          <a:xfrm>
            <a:off x="5968313" y="4402999"/>
            <a:ext cx="5634682" cy="8239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If </a:t>
            </a:r>
            <a:r>
              <a:rPr lang="en-US" sz="2400" b="1" dirty="0" err="1">
                <a:solidFill>
                  <a:schemeClr val="tx1"/>
                </a:solidFill>
                <a:latin typeface="Ink Free" panose="03080402000500000000" pitchFamily="66" charset="0"/>
              </a:rPr>
              <a:t>SessionToken</a:t>
            </a:r>
            <a:r>
              <a:rPr lang="en-US" sz="2400" b="1" dirty="0">
                <a:solidFill>
                  <a:schemeClr val="tx1"/>
                </a:solidFill>
                <a:latin typeface="Ink Free" panose="03080402000500000000" pitchFamily="66" charset="0"/>
              </a:rPr>
              <a:t> is invalid, don’t call </a:t>
            </a:r>
            <a:r>
              <a:rPr lang="en-US" sz="2400" b="1" dirty="0" err="1">
                <a:solidFill>
                  <a:schemeClr val="tx1"/>
                </a:solidFill>
                <a:latin typeface="Ink Free" panose="03080402000500000000" pitchFamily="66" charset="0"/>
              </a:rPr>
              <a:t>addConversationArea</a:t>
            </a:r>
            <a:r>
              <a:rPr lang="en-US" sz="2400"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233936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199" y="1500160"/>
            <a:ext cx="8385723"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Transcript Server you used in </a:t>
            </a:r>
            <a:r>
              <a:rPr lang="en-US" dirty="0">
                <a:solidFill>
                  <a:srgbClr val="FF0000"/>
                </a:solidFill>
              </a:rPr>
              <a:t>Activity 4.1</a:t>
            </a:r>
            <a:r>
              <a:rPr lang="en-US" dirty="0"/>
              <a:t>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a:t>
            </a:r>
            <a:r>
              <a:rPr lang="en-US" dirty="0">
                <a:solidFill>
                  <a:srgbClr val="FF0000"/>
                </a:solidFill>
              </a:rPr>
              <a:t>Bot</a:t>
            </a:r>
            <a:r>
              <a:rPr lang="en-US" dirty="0"/>
              <a:t>”</a:t>
            </a:r>
          </a:p>
          <a:p>
            <a:pPr lvl="1"/>
            <a:r>
              <a:rPr lang="en-US" dirty="0"/>
              <a:t>Randomly use mouse, press buttons;</a:t>
            </a:r>
          </a:p>
          <a:p>
            <a:pPr lvl="1"/>
            <a:r>
              <a:rPr lang="en-US" dirty="0"/>
              <a:t>Arbitrary text;</a:t>
            </a:r>
          </a:p>
          <a:p>
            <a:pPr lvl="1"/>
            <a:r>
              <a:rPr lang="en-US" dirty="0"/>
              <a:t>Fast or slow.</a:t>
            </a:r>
          </a:p>
          <a:p>
            <a:r>
              <a:rPr lang="en-US" dirty="0"/>
              <a:t>Smarter (“</a:t>
            </a:r>
            <a:r>
              <a:rPr lang="en-US" dirty="0">
                <a:solidFill>
                  <a:srgbClr val="FF0000"/>
                </a:solidFill>
              </a:rPr>
              <a:t>Fuzzing</a:t>
            </a:r>
            <a:r>
              <a:rPr lang="en-US" dirty="0"/>
              <a:t>”)</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5021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78395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3"/>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10357022"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3" name="Picture 2">
            <a:extLst>
              <a:ext uri="{FF2B5EF4-FFF2-40B4-BE49-F238E27FC236}">
                <a16:creationId xmlns:a16="http://schemas.microsoft.com/office/drawing/2014/main" id="{0F19B65C-FACB-4E09-8367-DB50636A1A41}"/>
              </a:ext>
            </a:extLst>
          </p:cNvPr>
          <p:cNvPicPr>
            <a:picLocks noChangeAspect="1"/>
          </p:cNvPicPr>
          <p:nvPr/>
        </p:nvPicPr>
        <p:blipFill>
          <a:blip r:embed="rId3"/>
          <a:stretch>
            <a:fillRect/>
          </a:stretch>
        </p:blipFill>
        <p:spPr>
          <a:xfrm>
            <a:off x="7471718" y="4188941"/>
            <a:ext cx="4368526" cy="2157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6</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
        <p:nvSpPr>
          <p:cNvPr id="18" name="TextBox 17">
            <a:extLst>
              <a:ext uri="{FF2B5EF4-FFF2-40B4-BE49-F238E27FC236}">
                <a16:creationId xmlns:a16="http://schemas.microsoft.com/office/drawing/2014/main" id="{2BCC1000-53EB-4F1E-BE7A-7CA3B13880D3}"/>
              </a:ext>
            </a:extLst>
          </p:cNvPr>
          <p:cNvSpPr txBox="1"/>
          <p:nvPr/>
        </p:nvSpPr>
        <p:spPr>
          <a:xfrm>
            <a:off x="6301821" y="2129299"/>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1" name="TextBox 20">
            <a:extLst>
              <a:ext uri="{FF2B5EF4-FFF2-40B4-BE49-F238E27FC236}">
                <a16:creationId xmlns:a16="http://schemas.microsoft.com/office/drawing/2014/main" id="{6FAF35CE-2452-470A-A28E-7BFD5D012C4D}"/>
              </a:ext>
            </a:extLst>
          </p:cNvPr>
          <p:cNvSpPr txBox="1"/>
          <p:nvPr/>
        </p:nvSpPr>
        <p:spPr>
          <a:xfrm>
            <a:off x="3293738" y="2069768"/>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6" name="TextBox 25">
            <a:extLst>
              <a:ext uri="{FF2B5EF4-FFF2-40B4-BE49-F238E27FC236}">
                <a16:creationId xmlns:a16="http://schemas.microsoft.com/office/drawing/2014/main" id="{A188182B-4DD6-4D98-BC62-E76E747B4D9D}"/>
              </a:ext>
            </a:extLst>
          </p:cNvPr>
          <p:cNvSpPr txBox="1"/>
          <p:nvPr/>
        </p:nvSpPr>
        <p:spPr>
          <a:xfrm>
            <a:off x="5714611" y="3727265"/>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Tree>
    <p:extLst>
      <p:ext uri="{BB962C8B-B14F-4D97-AF65-F5344CB8AC3E}">
        <p14:creationId xmlns:p14="http://schemas.microsoft.com/office/powerpoint/2010/main" val="19829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60031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988541" y="1500160"/>
            <a:ext cx="1098287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1088</TotalTime>
  <Words>2490</Words>
  <Application>Microsoft Office PowerPoint</Application>
  <PresentationFormat>Widescreen</PresentationFormat>
  <Paragraphs>308</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Ink Free</vt:lpstr>
      <vt:lpstr>Consolas</vt:lpstr>
      <vt:lpstr>Verdana</vt:lpstr>
      <vt:lpstr>Helvetica</vt:lpstr>
      <vt:lpstr>Slack-Lato</vt:lpstr>
      <vt:lpstr>Calibri Light</vt:lpstr>
      <vt:lpstr>Helvetica CY Plain</vt:lpstr>
      <vt:lpstr>Office Theme</vt:lpstr>
      <vt:lpstr>CS 4530: Fundamentals of Software Engineering  Lesson 5.3 Testing Systems</vt:lpstr>
      <vt:lpstr>Learning Objectives for this Lesson</vt:lpstr>
      <vt:lpstr>Review: What is the purpose of Test Suite?</vt:lpstr>
      <vt:lpstr>Large Systems are Hard to Test</vt:lpstr>
      <vt:lpstr>Unit Testing is not sufficient</vt:lpstr>
      <vt:lpstr>Test Doubles replace uncontrollable pieces of the environment</vt:lpstr>
      <vt:lpstr>What are Test Doubles?</vt:lpstr>
      <vt:lpstr>Test Stub is a Double that just supplies the same interface</vt:lpstr>
      <vt:lpstr>Test Stub Example</vt:lpstr>
      <vt:lpstr>Sometimes Test Stub is not enough</vt:lpstr>
      <vt:lpstr>Test Spy is a stub that remembers how the object was called</vt:lpstr>
      <vt:lpstr>Test Spy Example</vt:lpstr>
      <vt:lpstr>Test Mock is a Double that has Scripted results</vt:lpstr>
      <vt:lpstr>Jest supports Mocks</vt:lpstr>
      <vt:lpstr>Here is another Example of Mock /1</vt:lpstr>
      <vt:lpstr>Here is another Example of Mock /2</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51</cp:revision>
  <dcterms:created xsi:type="dcterms:W3CDTF">2021-01-29T13:39:02Z</dcterms:created>
  <dcterms:modified xsi:type="dcterms:W3CDTF">2022-02-16T12:59:22Z</dcterms:modified>
</cp:coreProperties>
</file>