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723" autoAdjust="0"/>
  </p:normalViewPr>
  <p:slideViewPr>
    <p:cSldViewPr snapToGrid="0">
      <p:cViewPr>
        <p:scale>
          <a:sx n="58" d="100"/>
          <a:sy n="58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96ED-CACB-4072-B1AD-EF14969AAD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39CF-CBBC-4223-A1E8-6748AECD6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this graph,</a:t>
            </a:r>
            <a:r>
              <a:rPr lang="en-US" baseline="0" dirty="0" smtClean="0"/>
              <a:t> logistic model mainly has two classes as 0 and 1. Here model uses one independent variable (x). From this x value it can give p value according to above equation. This equation can be have multiple independent variables as x1, x2, x3, ………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39CF-CBBC-4223-A1E8-6748AECD6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39CF-CBBC-4223-A1E8-6748AECD6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there</a:t>
            </a:r>
            <a:r>
              <a:rPr lang="en-US" baseline="0" dirty="0" smtClean="0"/>
              <a:t> two type of columns as numerical and categorical. Categorical columns are numbered by using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LabelEncoder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Numercial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are standardized with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39CF-CBBC-4223-A1E8-6748AECD6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0 is used as non-churned and 1 for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churned customer</a:t>
            </a:r>
          </a:p>
          <a:p>
            <a:pPr rtl="0" fontAlgn="ctr"/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-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 it is defined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ratio of true positives to the sum of true and false positives.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-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 it is defined as the ratio of true positives to the sum of true positives and false negatives.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Score -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score is 1.0 and the worst is 0.0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-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actual occurrences of the class in the specified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39CF-CBBC-4223-A1E8-6748AECD61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 :- This logistic regression method can be used with any number of independent</a:t>
            </a:r>
            <a:r>
              <a:rPr lang="en-US" b="1" baseline="0" dirty="0" smtClean="0"/>
              <a:t> variables according to our use case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39CF-CBBC-4223-A1E8-6748AECD61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32E0-15A1-4819-971C-F4B04CC89CD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55EB-7E8B-4E71-9657-29694C72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analyticsvidhya.com/courses/introduction-to-data-science-2?utm_source=blog&amp;utm_medium=SimpleGuidetoLogisticRegressionart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further_reading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156" y="1961607"/>
            <a:ext cx="9144000" cy="2387600"/>
          </a:xfrm>
        </p:spPr>
        <p:txBody>
          <a:bodyPr/>
          <a:lstStyle/>
          <a:p>
            <a:r>
              <a:rPr lang="en-US" b="1" dirty="0" smtClean="0"/>
              <a:t>Telco Customer Churn Prediction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696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b="1" dirty="0" smtClean="0"/>
              <a:t>Recursive Feature Elimination </a:t>
            </a:r>
            <a:r>
              <a:rPr lang="en-US" dirty="0" smtClean="0"/>
              <a:t>method is used to find suitable features to predict customer churn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Recursive Feature Elimination </a:t>
            </a:r>
            <a:r>
              <a:rPr lang="en-US" dirty="0" smtClean="0"/>
              <a:t>is </a:t>
            </a:r>
            <a:r>
              <a:rPr lang="en-US" dirty="0"/>
              <a:t>feature selection method that fits a model and removes the weakest feature (or features) until the specified number of features is </a:t>
            </a:r>
            <a:r>
              <a:rPr lang="en-US" dirty="0" smtClean="0"/>
              <a:t>reached.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796980"/>
            <a:ext cx="8681376" cy="4359979"/>
          </a:xfrm>
        </p:spPr>
      </p:pic>
    </p:spTree>
    <p:extLst>
      <p:ext uri="{BB962C8B-B14F-4D97-AF65-F5344CB8AC3E}">
        <p14:creationId xmlns:p14="http://schemas.microsoft.com/office/powerpoint/2010/main" val="3565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4" y="1363282"/>
            <a:ext cx="8598877" cy="5494717"/>
          </a:xfrm>
        </p:spPr>
      </p:pic>
    </p:spTree>
    <p:extLst>
      <p:ext uri="{BB962C8B-B14F-4D97-AF65-F5344CB8AC3E}">
        <p14:creationId xmlns:p14="http://schemas.microsoft.com/office/powerpoint/2010/main" val="272636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here are two types.</a:t>
            </a:r>
          </a:p>
          <a:p>
            <a:pPr lvl="1" fontAlgn="ctr"/>
            <a:r>
              <a:rPr lang="en-US" b="1" dirty="0"/>
              <a:t>Voluntary churn</a:t>
            </a:r>
            <a:endParaRPr lang="en-US" dirty="0"/>
          </a:p>
          <a:p>
            <a:pPr lvl="1" fontAlgn="ctr"/>
            <a:r>
              <a:rPr lang="en-US" b="1" dirty="0"/>
              <a:t>Involuntary churn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fontAlgn="ctr"/>
            <a:r>
              <a:rPr lang="en-US" b="1" dirty="0"/>
              <a:t>Voluntary churn - </a:t>
            </a:r>
            <a:endParaRPr lang="en-US" dirty="0"/>
          </a:p>
          <a:p>
            <a:r>
              <a:rPr lang="en-US" dirty="0"/>
              <a:t>A decision by the customer to switch to another company or service provider</a:t>
            </a:r>
          </a:p>
          <a:p>
            <a:pPr marL="0" indent="0">
              <a:buNone/>
            </a:pPr>
            <a:endParaRPr lang="en-US" dirty="0"/>
          </a:p>
          <a:p>
            <a:pPr fontAlgn="ctr"/>
            <a:r>
              <a:rPr lang="en-US" b="1" dirty="0"/>
              <a:t>Involuntary churn - </a:t>
            </a:r>
            <a:endParaRPr lang="en-US" dirty="0"/>
          </a:p>
          <a:p>
            <a:r>
              <a:rPr lang="en-US" dirty="0"/>
              <a:t>Customer's relocation to a long-term care facility, death, or the relocation to a distant location</a:t>
            </a:r>
          </a:p>
          <a:p>
            <a:pPr marL="0" indent="0">
              <a:buNone/>
            </a:pPr>
            <a:endParaRPr lang="en-US" dirty="0"/>
          </a:p>
          <a:p>
            <a:pPr fontAlgn="ctr"/>
            <a:r>
              <a:rPr lang="en-US" b="1" dirty="0"/>
              <a:t>Analytics are based on Voluntary churn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Logistic Regression is a </a:t>
            </a:r>
            <a:r>
              <a:rPr lang="en-US" u="sng" dirty="0">
                <a:hlinkClick r:id="rId2"/>
              </a:rPr>
              <a:t>classification algorithm</a:t>
            </a:r>
            <a:r>
              <a:rPr lang="en-US" dirty="0"/>
              <a:t>. It is used to predict a binary outcome (1 / 0, Yes / No, True / False) given a set of independent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it predicts the probability of occurrence of an event by fitting data to a 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I have used this algorithm to predict customer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 err="1" smtClean="0"/>
              <a:t>vs</a:t>
            </a:r>
            <a:r>
              <a:rPr lang="en-US" dirty="0" smtClean="0"/>
              <a:t>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5" y="1666122"/>
            <a:ext cx="9156526" cy="4437635"/>
          </a:xfrm>
        </p:spPr>
      </p:pic>
    </p:spTree>
    <p:extLst>
      <p:ext uri="{BB962C8B-B14F-4D97-AF65-F5344CB8AC3E}">
        <p14:creationId xmlns:p14="http://schemas.microsoft.com/office/powerpoint/2010/main" val="21154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with Multiple independent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before, logistic regression can handle any number of numerical and/or categorical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46" y="3452818"/>
            <a:ext cx="6353174" cy="10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Obtaining the Co-</a:t>
            </a:r>
            <a:r>
              <a:rPr lang="en-US" b="1" dirty="0" err="1" smtClean="0"/>
              <a:t>efficients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Just </a:t>
            </a:r>
            <a:r>
              <a:rPr lang="en-US" dirty="0"/>
              <a:t>as ordinary least square regression is the method used to estimate coefficients for the best fit line in linear regression, logistic regression uses </a:t>
            </a:r>
            <a:r>
              <a:rPr lang="en-US" b="1" dirty="0">
                <a:hlinkClick r:id="rId2"/>
              </a:rPr>
              <a:t>maximum likelihood estimation</a:t>
            </a:r>
            <a:r>
              <a:rPr lang="en-US" dirty="0"/>
              <a:t> (MLE) to obtain the model coefficients that relate </a:t>
            </a:r>
            <a:r>
              <a:rPr lang="en-US" dirty="0" smtClean="0"/>
              <a:t>predictors </a:t>
            </a:r>
            <a:r>
              <a:rPr lang="en-US" dirty="0"/>
              <a:t>to the </a:t>
            </a:r>
            <a:r>
              <a:rPr lang="en-US" dirty="0" smtClean="0"/>
              <a:t>target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According to our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variables – </a:t>
            </a:r>
          </a:p>
          <a:p>
            <a:pPr marL="0" indent="0">
              <a:buNone/>
            </a:pPr>
            <a:r>
              <a:rPr lang="en-US" sz="2400" dirty="0"/>
              <a:t>'</a:t>
            </a:r>
            <a:r>
              <a:rPr lang="en-US" sz="2400" dirty="0" err="1"/>
              <a:t>customerID</a:t>
            </a:r>
            <a:r>
              <a:rPr lang="en-US" sz="2400" dirty="0"/>
              <a:t>', 'gender', '</a:t>
            </a:r>
            <a:r>
              <a:rPr lang="en-US" sz="2400" dirty="0" err="1"/>
              <a:t>SeniorCitizen</a:t>
            </a:r>
            <a:r>
              <a:rPr lang="en-US" sz="2400" dirty="0"/>
              <a:t>', 'Partner', 'Dependents', 'tenure', '</a:t>
            </a:r>
            <a:r>
              <a:rPr lang="en-US" sz="2400" dirty="0" err="1"/>
              <a:t>PhoneService</a:t>
            </a:r>
            <a:r>
              <a:rPr lang="en-US" sz="2400" dirty="0"/>
              <a:t>', '</a:t>
            </a:r>
            <a:r>
              <a:rPr lang="en-US" sz="2400" dirty="0" err="1"/>
              <a:t>MultipleLines</a:t>
            </a:r>
            <a:r>
              <a:rPr lang="en-US" sz="2400" dirty="0"/>
              <a:t>', '</a:t>
            </a:r>
            <a:r>
              <a:rPr lang="en-US" sz="2400" dirty="0" err="1"/>
              <a:t>InternetService</a:t>
            </a:r>
            <a:r>
              <a:rPr lang="en-US" sz="2400" dirty="0"/>
              <a:t>', '</a:t>
            </a:r>
            <a:r>
              <a:rPr lang="en-US" sz="2400" dirty="0" err="1"/>
              <a:t>OnlineSecurity</a:t>
            </a:r>
            <a:r>
              <a:rPr lang="en-US" sz="2400" dirty="0"/>
              <a:t>', '</a:t>
            </a:r>
            <a:r>
              <a:rPr lang="en-US" sz="2400" dirty="0" err="1"/>
              <a:t>OnlineBackup</a:t>
            </a:r>
            <a:r>
              <a:rPr lang="en-US" sz="2400" dirty="0"/>
              <a:t>', '</a:t>
            </a:r>
            <a:r>
              <a:rPr lang="en-US" sz="2400" dirty="0" err="1"/>
              <a:t>DeviceProtection</a:t>
            </a:r>
            <a:r>
              <a:rPr lang="en-US" sz="2400" dirty="0"/>
              <a:t>', '</a:t>
            </a:r>
            <a:r>
              <a:rPr lang="en-US" sz="2400" dirty="0" err="1"/>
              <a:t>TechSupport</a:t>
            </a:r>
            <a:r>
              <a:rPr lang="en-US" sz="2400" dirty="0"/>
              <a:t>', '</a:t>
            </a:r>
            <a:r>
              <a:rPr lang="en-US" sz="2400" dirty="0" err="1"/>
              <a:t>StreamingTV</a:t>
            </a:r>
            <a:r>
              <a:rPr lang="en-US" sz="2400" dirty="0"/>
              <a:t>', '</a:t>
            </a:r>
            <a:r>
              <a:rPr lang="en-US" sz="2400" dirty="0" err="1"/>
              <a:t>StreamingMovies</a:t>
            </a:r>
            <a:r>
              <a:rPr lang="en-US" sz="2400" dirty="0"/>
              <a:t>', 'Contract', '</a:t>
            </a:r>
            <a:r>
              <a:rPr lang="en-US" sz="2400" dirty="0" err="1"/>
              <a:t>PaperlessBilling</a:t>
            </a:r>
            <a:r>
              <a:rPr lang="en-US" sz="2400" dirty="0"/>
              <a:t>', '</a:t>
            </a:r>
            <a:r>
              <a:rPr lang="en-US" sz="2400" dirty="0" err="1"/>
              <a:t>PaymentMethod</a:t>
            </a:r>
            <a:r>
              <a:rPr lang="en-US" sz="2400" dirty="0"/>
              <a:t>', '</a:t>
            </a:r>
            <a:r>
              <a:rPr lang="en-US" sz="2400" dirty="0" err="1"/>
              <a:t>MonthlyCharges</a:t>
            </a:r>
            <a:r>
              <a:rPr lang="en-US" sz="2400" dirty="0"/>
              <a:t>', '</a:t>
            </a:r>
            <a:r>
              <a:rPr lang="en-US" sz="2400" dirty="0" err="1"/>
              <a:t>TotalCharges</a:t>
            </a:r>
            <a:r>
              <a:rPr lang="en-US" sz="2400" dirty="0"/>
              <a:t>'</a:t>
            </a:r>
            <a:endParaRPr lang="en-US" sz="2400" dirty="0" smtClean="0"/>
          </a:p>
          <a:p>
            <a:endParaRPr lang="en-US" dirty="0"/>
          </a:p>
          <a:p>
            <a:r>
              <a:rPr lang="en-US" dirty="0" err="1" smtClean="0"/>
              <a:t>Dependant</a:t>
            </a:r>
            <a:r>
              <a:rPr lang="en-US" dirty="0" smtClean="0"/>
              <a:t> variable –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'Churn'</a:t>
            </a:r>
          </a:p>
        </p:txBody>
      </p:sp>
    </p:spTree>
    <p:extLst>
      <p:ext uri="{BB962C8B-B14F-4D97-AF65-F5344CB8AC3E}">
        <p14:creationId xmlns:p14="http://schemas.microsoft.com/office/powerpoint/2010/main" val="387789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column values are converted to numerical values</a:t>
            </a:r>
          </a:p>
          <a:p>
            <a:endParaRPr lang="en-US" dirty="0"/>
          </a:p>
          <a:p>
            <a:r>
              <a:rPr lang="en-US" dirty="0" smtClean="0"/>
              <a:t>Dataset contains  7032 number of user records</a:t>
            </a:r>
          </a:p>
          <a:p>
            <a:endParaRPr lang="en-US" dirty="0"/>
          </a:p>
          <a:p>
            <a:r>
              <a:rPr lang="en-US" dirty="0" smtClean="0"/>
              <a:t>Dataset is divided into train data and test data with 0.25 proportion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sklearn </a:t>
            </a:r>
            <a:r>
              <a:rPr lang="en-US" dirty="0" err="1" smtClean="0"/>
              <a:t>LogisticRegression</a:t>
            </a:r>
            <a:r>
              <a:rPr lang="en-US" dirty="0" smtClean="0"/>
              <a:t> class is used as algorithm in the model</a:t>
            </a:r>
          </a:p>
          <a:p>
            <a:endParaRPr lang="en-US" dirty="0"/>
          </a:p>
          <a:p>
            <a:r>
              <a:rPr lang="en-US" dirty="0" smtClean="0"/>
              <a:t>For Optimization, </a:t>
            </a:r>
            <a:r>
              <a:rPr lang="en-US" dirty="0" err="1" smtClean="0"/>
              <a:t>liblinear</a:t>
            </a:r>
            <a:r>
              <a:rPr lang="en-US" dirty="0" smtClean="0"/>
              <a:t> algorithm is used. Because size of data set is small</a:t>
            </a:r>
          </a:p>
          <a:p>
            <a:endParaRPr lang="en-US" dirty="0"/>
          </a:p>
          <a:p>
            <a:r>
              <a:rPr lang="en-US" dirty="0" smtClean="0"/>
              <a:t>Whereas </a:t>
            </a:r>
            <a:r>
              <a:rPr lang="en-US" dirty="0"/>
              <a:t>‘sag’ and ‘saga’ are faster for large ones</a:t>
            </a:r>
          </a:p>
        </p:txBody>
      </p:sp>
    </p:spTree>
    <p:extLst>
      <p:ext uri="{BB962C8B-B14F-4D97-AF65-F5344CB8AC3E}">
        <p14:creationId xmlns:p14="http://schemas.microsoft.com/office/powerpoint/2010/main" val="107670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430</Words>
  <Application>Microsoft Office PowerPoint</Application>
  <PresentationFormat>Widescreen</PresentationFormat>
  <Paragraphs>74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Telco Customer Churn Prediction</vt:lpstr>
      <vt:lpstr>Basics</vt:lpstr>
      <vt:lpstr>Logistic Regression</vt:lpstr>
      <vt:lpstr>Logistic vs Linear Regression</vt:lpstr>
      <vt:lpstr>Logistic with Multiple independent variables</vt:lpstr>
      <vt:lpstr>Obtaining the Co-efficients</vt:lpstr>
      <vt:lpstr>According to our application</vt:lpstr>
      <vt:lpstr>Data Preparation</vt:lpstr>
      <vt:lpstr>Training</vt:lpstr>
      <vt:lpstr>Training</vt:lpstr>
      <vt:lpstr>Results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Anushan</dc:creator>
  <cp:lastModifiedBy>Anushan</cp:lastModifiedBy>
  <cp:revision>10</cp:revision>
  <dcterms:created xsi:type="dcterms:W3CDTF">2020-03-17T06:03:01Z</dcterms:created>
  <dcterms:modified xsi:type="dcterms:W3CDTF">2020-03-17T07:09:29Z</dcterms:modified>
</cp:coreProperties>
</file>