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a50918fa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a50918fa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a50918fad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a50918fad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a50918fad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a50918fad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a50918fad_4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a50918fad_4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a520799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a520799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a50918fad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a50918fad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a50918fad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a50918fad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a50918fad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a50918fad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a50918fad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a50918fad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a5207994f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a5207994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a50918fad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a50918fad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a5207994f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a5207994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a5207994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a5207994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a5207994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a5207994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a50918fad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a50918fad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a50918fa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a50918fa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a50918fad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a50918fad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a50918fad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a50918fad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a50918fad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a50918fad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a50918fad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a50918fad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a50918fad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a50918fad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jector.tensorflow.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67650" y="2123100"/>
            <a:ext cx="7808700" cy="8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News Category Classifier </a:t>
            </a:r>
            <a:endParaRPr sz="4800"/>
          </a:p>
        </p:txBody>
      </p:sp>
      <p:sp>
        <p:nvSpPr>
          <p:cNvPr id="129" name="Google Shape;129;p13"/>
          <p:cNvSpPr txBox="1"/>
          <p:nvPr>
            <p:ph idx="1" type="subTitle"/>
          </p:nvPr>
        </p:nvSpPr>
        <p:spPr>
          <a:xfrm>
            <a:off x="1891350" y="30204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t>Hamza Parekh, Carlos Olea, Matthew Li</a:t>
            </a:r>
            <a:endParaRPr sz="1800"/>
          </a:p>
          <a:p>
            <a:pPr indent="0" lvl="0" marL="0" rtl="0" algn="ctr">
              <a:spcBef>
                <a:spcPts val="0"/>
              </a:spcBef>
              <a:spcAft>
                <a:spcPts val="0"/>
              </a:spcAft>
              <a:buNone/>
            </a:pPr>
            <a:r>
              <a:t/>
            </a:r>
            <a:endParaRPr sz="1800"/>
          </a:p>
        </p:txBody>
      </p:sp>
      <p:pic>
        <p:nvPicPr>
          <p:cNvPr descr="Image result for new york times" id="130" name="Google Shape;130;p13"/>
          <p:cNvPicPr preferRelativeResize="0"/>
          <p:nvPr/>
        </p:nvPicPr>
        <p:blipFill>
          <a:blip r:embed="rId3">
            <a:alphaModFix/>
          </a:blip>
          <a:stretch>
            <a:fillRect/>
          </a:stretch>
        </p:blipFill>
        <p:spPr>
          <a:xfrm>
            <a:off x="3116700" y="3711250"/>
            <a:ext cx="1683150" cy="1203100"/>
          </a:xfrm>
          <a:prstGeom prst="rect">
            <a:avLst/>
          </a:prstGeom>
          <a:noFill/>
          <a:ln>
            <a:noFill/>
          </a:ln>
        </p:spPr>
      </p:pic>
      <p:pic>
        <p:nvPicPr>
          <p:cNvPr descr="Image result for time.com png" id="131" name="Google Shape;131;p13"/>
          <p:cNvPicPr preferRelativeResize="0"/>
          <p:nvPr/>
        </p:nvPicPr>
        <p:blipFill rotWithShape="1">
          <a:blip r:embed="rId4">
            <a:alphaModFix/>
          </a:blip>
          <a:srcRect b="39671" l="24928" r="23978" t="0"/>
          <a:stretch/>
        </p:blipFill>
        <p:spPr>
          <a:xfrm>
            <a:off x="5420350" y="3905125"/>
            <a:ext cx="2424910" cy="933025"/>
          </a:xfrm>
          <a:prstGeom prst="rect">
            <a:avLst/>
          </a:prstGeom>
          <a:noFill/>
          <a:ln>
            <a:noFill/>
          </a:ln>
        </p:spPr>
      </p:pic>
      <p:pic>
        <p:nvPicPr>
          <p:cNvPr descr="Image result for keras tensorflow png" id="132" name="Google Shape;132;p13"/>
          <p:cNvPicPr preferRelativeResize="0"/>
          <p:nvPr/>
        </p:nvPicPr>
        <p:blipFill>
          <a:blip r:embed="rId5">
            <a:alphaModFix/>
          </a:blip>
          <a:stretch>
            <a:fillRect/>
          </a:stretch>
        </p:blipFill>
        <p:spPr>
          <a:xfrm>
            <a:off x="2645498" y="350100"/>
            <a:ext cx="3853025" cy="1548925"/>
          </a:xfrm>
          <a:prstGeom prst="rect">
            <a:avLst/>
          </a:prstGeom>
          <a:noFill/>
          <a:ln>
            <a:noFill/>
          </a:ln>
        </p:spPr>
      </p:pic>
      <p:pic>
        <p:nvPicPr>
          <p:cNvPr descr="Image result for keras tensorflow png" id="133" name="Google Shape;133;p13"/>
          <p:cNvPicPr preferRelativeResize="0"/>
          <p:nvPr/>
        </p:nvPicPr>
        <p:blipFill rotWithShape="1">
          <a:blip r:embed="rId5">
            <a:alphaModFix/>
          </a:blip>
          <a:srcRect b="29614" l="41044" r="48003" t="29994"/>
          <a:stretch/>
        </p:blipFill>
        <p:spPr>
          <a:xfrm>
            <a:off x="4998375" y="3985037"/>
            <a:ext cx="421975" cy="625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Web Scraping Issues</a:t>
            </a:r>
            <a:endParaRPr sz="4800"/>
          </a:p>
        </p:txBody>
      </p:sp>
      <p:sp>
        <p:nvSpPr>
          <p:cNvPr id="202" name="Google Shape;202;p22"/>
          <p:cNvSpPr txBox="1"/>
          <p:nvPr>
            <p:ph idx="1" type="body"/>
          </p:nvPr>
        </p:nvSpPr>
        <p:spPr>
          <a:xfrm>
            <a:off x="819150" y="1990725"/>
            <a:ext cx="7505700" cy="27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Ran </a:t>
            </a:r>
            <a:r>
              <a:rPr lang="en" sz="1800">
                <a:solidFill>
                  <a:srgbClr val="000000"/>
                </a:solidFill>
                <a:latin typeface="Arial"/>
                <a:ea typeface="Arial"/>
                <a:cs typeface="Arial"/>
                <a:sym typeface="Arial"/>
              </a:rPr>
              <a:t>into</a:t>
            </a:r>
            <a:r>
              <a:rPr lang="en" sz="1800">
                <a:solidFill>
                  <a:srgbClr val="000000"/>
                </a:solidFill>
                <a:latin typeface="Arial"/>
                <a:ea typeface="Arial"/>
                <a:cs typeface="Arial"/>
                <a:sym typeface="Arial"/>
              </a:rPr>
              <a:t> problems:</a:t>
            </a:r>
            <a:endParaRPr sz="1800">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sz="1800">
                <a:solidFill>
                  <a:srgbClr val="000000"/>
                </a:solidFill>
                <a:latin typeface="Arial"/>
                <a:ea typeface="Arial"/>
                <a:cs typeface="Arial"/>
                <a:sym typeface="Arial"/>
              </a:rPr>
              <a:t>Lost Internet connection once and had to restart scraper</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Was blocked by Time.com server:</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ConnectionError: ('Connection aborted.', ConnectionResetError(10054, 'An existing connection was forcibly closed by the remote host', None, 10054, None))</a:t>
            </a:r>
            <a:endParaRPr sz="18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Data Analysis</a:t>
            </a:r>
            <a:endParaRPr sz="4800"/>
          </a:p>
        </p:txBody>
      </p:sp>
      <p:sp>
        <p:nvSpPr>
          <p:cNvPr id="208" name="Google Shape;208;p23"/>
          <p:cNvSpPr txBox="1"/>
          <p:nvPr>
            <p:ph idx="1" type="body"/>
          </p:nvPr>
        </p:nvSpPr>
        <p:spPr>
          <a:xfrm>
            <a:off x="1284500" y="1989850"/>
            <a:ext cx="2163000" cy="36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Arial"/>
                <a:ea typeface="Arial"/>
                <a:cs typeface="Arial"/>
                <a:sym typeface="Arial"/>
              </a:rPr>
              <a:t>Overall</a:t>
            </a:r>
            <a:endParaRPr sz="1400">
              <a:latin typeface="Arial"/>
              <a:ea typeface="Arial"/>
              <a:cs typeface="Arial"/>
              <a:sym typeface="Arial"/>
            </a:endParaRPr>
          </a:p>
        </p:txBody>
      </p:sp>
      <p:pic>
        <p:nvPicPr>
          <p:cNvPr id="209" name="Google Shape;209;p23"/>
          <p:cNvPicPr preferRelativeResize="0"/>
          <p:nvPr/>
        </p:nvPicPr>
        <p:blipFill>
          <a:blip r:embed="rId3">
            <a:alphaModFix/>
          </a:blip>
          <a:stretch>
            <a:fillRect/>
          </a:stretch>
        </p:blipFill>
        <p:spPr>
          <a:xfrm>
            <a:off x="819150" y="2351347"/>
            <a:ext cx="3093700" cy="1909050"/>
          </a:xfrm>
          <a:prstGeom prst="rect">
            <a:avLst/>
          </a:prstGeom>
          <a:noFill/>
          <a:ln>
            <a:noFill/>
          </a:ln>
        </p:spPr>
      </p:pic>
      <p:pic>
        <p:nvPicPr>
          <p:cNvPr id="210" name="Google Shape;210;p23"/>
          <p:cNvPicPr preferRelativeResize="0"/>
          <p:nvPr/>
        </p:nvPicPr>
        <p:blipFill>
          <a:blip r:embed="rId4">
            <a:alphaModFix/>
          </a:blip>
          <a:stretch>
            <a:fillRect/>
          </a:stretch>
        </p:blipFill>
        <p:spPr>
          <a:xfrm>
            <a:off x="4339525" y="2351350"/>
            <a:ext cx="2946375" cy="1961800"/>
          </a:xfrm>
          <a:prstGeom prst="rect">
            <a:avLst/>
          </a:prstGeom>
          <a:noFill/>
          <a:ln>
            <a:noFill/>
          </a:ln>
        </p:spPr>
      </p:pic>
      <p:sp>
        <p:nvSpPr>
          <p:cNvPr id="211" name="Google Shape;211;p23"/>
          <p:cNvSpPr txBox="1"/>
          <p:nvPr/>
        </p:nvSpPr>
        <p:spPr>
          <a:xfrm>
            <a:off x="4607200" y="1857300"/>
            <a:ext cx="33534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Filtered Frequency between 100 to 2000 words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Data Processing</a:t>
            </a:r>
            <a:endParaRPr sz="4800"/>
          </a:p>
        </p:txBody>
      </p:sp>
      <p:sp>
        <p:nvSpPr>
          <p:cNvPr id="217" name="Google Shape;217;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Machine Learning models require equal size amongst all of the training and testing data</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400 word input size as this was the close to the 50% percentile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100 word base cut off point for testing data</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Stripped all punctuation and lowercase all words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Padded all articles that had a word count lower than 400 with incomprehensible “words”</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369750" y="166675"/>
            <a:ext cx="7505700" cy="6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of first 400 words</a:t>
            </a:r>
            <a:endParaRPr/>
          </a:p>
        </p:txBody>
      </p:sp>
      <p:sp>
        <p:nvSpPr>
          <p:cNvPr id="223" name="Google Shape;223;p25"/>
          <p:cNvSpPr txBox="1"/>
          <p:nvPr>
            <p:ph idx="1" type="body"/>
          </p:nvPr>
        </p:nvSpPr>
        <p:spPr>
          <a:xfrm>
            <a:off x="369750" y="670400"/>
            <a:ext cx="8404500" cy="42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its both incredibly easy and somewhat difficult to describe nintendos fighting crossover game series super smash bros in short its a battle royale game that pits characters from different gaming franchises against each other dig deeper into the series latest entry super smash bros ultimate and youll find more than a fighting game thats fun for parties youll get a tour through nintendos gaming history shared via its new story mode as well as a game that caters to every type of player from the casual newcomer to the competitive veteran super smash bros ultimate brings back every playable character from the series past adds some new ones and spares little expense when it comes to giving fans what they truly want from a game where a mega man can knock sonic the hedgehog into a black hole created by mario sure the premise ridiculous fights between your favorite characters is the same but with such a winning formula why fix what aint broken heres the gist super smash is a fighting game series the goal of which is to knock your fellow combatants off themed stages and into oblivion players pick one of a stable full of video game characters like princess peach sonic or link and duke it out in a variety of arenas filled with bombs laser guns flowers and the occasional giant dog among the nearly available weapons and other the original super smash debuted in and featured a dozen fighters pulled from nintendos library of characters super smash bros ultimate the fifth entry in the franchise has a roster over fighters deep that includes every character from the previous games plus some new contenders from nintendo and other participating developers nintendo is also planning to release five paid downloadable content packs each with a new fighter stage and accompanying music the games breadth of choice is impressive and youre bound to recognize more than a handful of characters each with their own signature moves and special abilities save for the few characters with identical fighting styles but different looks like daisy and peach new to super smash bros ultimate is the inclusion of a world of light story mode wherein you explore a stylized board game of a world as the alien kirby sole survivor of an assault by the games antagonist as you defeat evil versions of the games fighters and solve simple puzzles </a:t>
            </a:r>
            <a:endParaRPr sz="12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6"/>
          <p:cNvPicPr preferRelativeResize="0"/>
          <p:nvPr/>
        </p:nvPicPr>
        <p:blipFill>
          <a:blip r:embed="rId3">
            <a:alphaModFix/>
          </a:blip>
          <a:stretch>
            <a:fillRect/>
          </a:stretch>
        </p:blipFill>
        <p:spPr>
          <a:xfrm>
            <a:off x="6172650" y="242150"/>
            <a:ext cx="2476500" cy="1847850"/>
          </a:xfrm>
          <a:prstGeom prst="rect">
            <a:avLst/>
          </a:prstGeom>
          <a:noFill/>
          <a:ln>
            <a:noFill/>
          </a:ln>
        </p:spPr>
      </p:pic>
      <p:sp>
        <p:nvSpPr>
          <p:cNvPr id="229" name="Google Shape;22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An issue of semantics</a:t>
            </a:r>
            <a:endParaRPr sz="4400"/>
          </a:p>
        </p:txBody>
      </p:sp>
      <p:sp>
        <p:nvSpPr>
          <p:cNvPr id="230" name="Google Shape;230;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Machine learning models operate using numeric inputs, requiring strings to be somehow encoded.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However, a semantic representation(one preserving the meaning) of a word is generally difficult to achieve.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These problems can be addressed with a proper embedding and encoding</a:t>
            </a:r>
            <a:endParaRPr sz="18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648075" y="845600"/>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Encoding Data (word embedding)</a:t>
            </a:r>
            <a:endParaRPr sz="4000"/>
          </a:p>
        </p:txBody>
      </p:sp>
      <p:sp>
        <p:nvSpPr>
          <p:cNvPr id="236" name="Google Shape;236;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Word are encoded to unique numbers, then converted into vectors for embedding.</a:t>
            </a:r>
            <a:endParaRPr sz="1800">
              <a:latin typeface="Arial"/>
              <a:ea typeface="Arial"/>
              <a:cs typeface="Arial"/>
              <a:sym typeface="Arial"/>
            </a:endParaRPr>
          </a:p>
          <a:p>
            <a:pPr indent="-342900" lvl="0" marL="457200" rtl="0" algn="l">
              <a:spcBef>
                <a:spcPts val="1000"/>
              </a:spcBef>
              <a:spcAft>
                <a:spcPts val="0"/>
              </a:spcAft>
              <a:buSzPts val="1800"/>
              <a:buFont typeface="Arial"/>
              <a:buChar char="●"/>
            </a:pPr>
            <a:r>
              <a:rPr lang="en" sz="1800">
                <a:latin typeface="Arial"/>
                <a:ea typeface="Arial"/>
                <a:cs typeface="Arial"/>
                <a:sym typeface="Arial"/>
              </a:rPr>
              <a:t>Word </a:t>
            </a:r>
            <a:r>
              <a:rPr lang="en" sz="1800">
                <a:latin typeface="Arial"/>
                <a:ea typeface="Arial"/>
                <a:cs typeface="Arial"/>
                <a:sym typeface="Arial"/>
              </a:rPr>
              <a:t>Embedding</a:t>
            </a:r>
            <a:r>
              <a:rPr lang="en" sz="1800">
                <a:latin typeface="Arial"/>
                <a:ea typeface="Arial"/>
                <a:cs typeface="Arial"/>
                <a:sym typeface="Arial"/>
              </a:rPr>
              <a:t> provides context as patterns and regularities become inbuilt in each vector that represents a word</a:t>
            </a:r>
            <a:endParaRPr sz="1800">
              <a:latin typeface="Arial"/>
              <a:ea typeface="Arial"/>
              <a:cs typeface="Arial"/>
              <a:sym typeface="Arial"/>
            </a:endParaRPr>
          </a:p>
          <a:p>
            <a:pPr indent="-342900" lvl="0" marL="457200" rtl="0" algn="l">
              <a:spcBef>
                <a:spcPts val="1000"/>
              </a:spcBef>
              <a:spcAft>
                <a:spcPts val="0"/>
              </a:spcAft>
              <a:buSzPts val="1800"/>
              <a:buFont typeface="Arial"/>
              <a:buChar char="●"/>
            </a:pPr>
            <a:r>
              <a:rPr lang="en" sz="1800" u="sng">
                <a:solidFill>
                  <a:schemeClr val="hlink"/>
                </a:solidFill>
                <a:latin typeface="Arial"/>
                <a:ea typeface="Arial"/>
                <a:cs typeface="Arial"/>
                <a:sym typeface="Arial"/>
                <a:hlinkClick r:id="rId3"/>
              </a:rPr>
              <a:t>https://projector.tensorflow.org/</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The model learns the embedding along with the prediction</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819150" y="845600"/>
            <a:ext cx="3498600" cy="19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Model Overview</a:t>
            </a:r>
            <a:endParaRPr sz="4800"/>
          </a:p>
        </p:txBody>
      </p:sp>
      <p:pic>
        <p:nvPicPr>
          <p:cNvPr id="242" name="Google Shape;242;p28"/>
          <p:cNvPicPr preferRelativeResize="0"/>
          <p:nvPr/>
        </p:nvPicPr>
        <p:blipFill>
          <a:blip r:embed="rId3">
            <a:alphaModFix/>
          </a:blip>
          <a:stretch>
            <a:fillRect/>
          </a:stretch>
        </p:blipFill>
        <p:spPr>
          <a:xfrm>
            <a:off x="4070225" y="203900"/>
            <a:ext cx="4862025" cy="4710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345825" y="843875"/>
            <a:ext cx="4292400" cy="76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Validation Loss</a:t>
            </a:r>
            <a:endParaRPr sz="3600"/>
          </a:p>
        </p:txBody>
      </p:sp>
      <p:pic>
        <p:nvPicPr>
          <p:cNvPr id="248" name="Google Shape;248;p29" title="Chart"/>
          <p:cNvPicPr preferRelativeResize="0"/>
          <p:nvPr/>
        </p:nvPicPr>
        <p:blipFill>
          <a:blip r:embed="rId3">
            <a:alphaModFix/>
          </a:blip>
          <a:stretch>
            <a:fillRect/>
          </a:stretch>
        </p:blipFill>
        <p:spPr>
          <a:xfrm>
            <a:off x="531179" y="2035075"/>
            <a:ext cx="3921696" cy="2427108"/>
          </a:xfrm>
          <a:prstGeom prst="rect">
            <a:avLst/>
          </a:prstGeom>
          <a:noFill/>
          <a:ln>
            <a:noFill/>
          </a:ln>
        </p:spPr>
      </p:pic>
      <p:sp>
        <p:nvSpPr>
          <p:cNvPr id="249" name="Google Shape;249;p29"/>
          <p:cNvSpPr txBox="1"/>
          <p:nvPr>
            <p:ph type="title"/>
          </p:nvPr>
        </p:nvSpPr>
        <p:spPr>
          <a:xfrm>
            <a:off x="4373925" y="802625"/>
            <a:ext cx="4510800" cy="85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Validation Accuracy</a:t>
            </a:r>
            <a:endParaRPr sz="3600"/>
          </a:p>
        </p:txBody>
      </p:sp>
      <p:pic>
        <p:nvPicPr>
          <p:cNvPr id="250" name="Google Shape;250;p29" title="Chart"/>
          <p:cNvPicPr preferRelativeResize="0"/>
          <p:nvPr/>
        </p:nvPicPr>
        <p:blipFill>
          <a:blip r:embed="rId4">
            <a:alphaModFix/>
          </a:blip>
          <a:stretch>
            <a:fillRect/>
          </a:stretch>
        </p:blipFill>
        <p:spPr>
          <a:xfrm>
            <a:off x="4568024" y="1987174"/>
            <a:ext cx="4122601" cy="25514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0"/>
          <p:cNvSpPr txBox="1"/>
          <p:nvPr>
            <p:ph type="ctrTitle"/>
          </p:nvPr>
        </p:nvSpPr>
        <p:spPr>
          <a:xfrm>
            <a:off x="1891353" y="18477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Demo</a:t>
            </a:r>
            <a:endParaRPr sz="6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1"/>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 an article of type health/politics/tech</a:t>
            </a:r>
            <a:endParaRPr/>
          </a:p>
        </p:txBody>
      </p:sp>
      <p:pic>
        <p:nvPicPr>
          <p:cNvPr id="261" name="Google Shape;261;p31"/>
          <p:cNvPicPr preferRelativeResize="0"/>
          <p:nvPr/>
        </p:nvPicPr>
        <p:blipFill>
          <a:blip r:embed="rId3">
            <a:alphaModFix/>
          </a:blip>
          <a:stretch>
            <a:fillRect/>
          </a:stretch>
        </p:blipFill>
        <p:spPr>
          <a:xfrm>
            <a:off x="328025" y="1516925"/>
            <a:ext cx="2436974" cy="1878725"/>
          </a:xfrm>
          <a:prstGeom prst="rect">
            <a:avLst/>
          </a:prstGeom>
          <a:noFill/>
          <a:ln>
            <a:noFill/>
          </a:ln>
        </p:spPr>
      </p:pic>
      <p:pic>
        <p:nvPicPr>
          <p:cNvPr id="262" name="Google Shape;262;p31"/>
          <p:cNvPicPr preferRelativeResize="0"/>
          <p:nvPr/>
        </p:nvPicPr>
        <p:blipFill>
          <a:blip r:embed="rId4">
            <a:alphaModFix/>
          </a:blip>
          <a:stretch>
            <a:fillRect/>
          </a:stretch>
        </p:blipFill>
        <p:spPr>
          <a:xfrm>
            <a:off x="6077775" y="1380925"/>
            <a:ext cx="2619175" cy="2381650"/>
          </a:xfrm>
          <a:prstGeom prst="rect">
            <a:avLst/>
          </a:prstGeom>
          <a:noFill/>
          <a:ln>
            <a:noFill/>
          </a:ln>
        </p:spPr>
      </p:pic>
      <p:pic>
        <p:nvPicPr>
          <p:cNvPr id="263" name="Google Shape;263;p31"/>
          <p:cNvPicPr preferRelativeResize="0"/>
          <p:nvPr/>
        </p:nvPicPr>
        <p:blipFill>
          <a:blip r:embed="rId5">
            <a:alphaModFix/>
          </a:blip>
          <a:stretch>
            <a:fillRect/>
          </a:stretch>
        </p:blipFill>
        <p:spPr>
          <a:xfrm>
            <a:off x="3223249" y="1278188"/>
            <a:ext cx="3007975" cy="23561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Goal</a:t>
            </a:r>
            <a:endParaRPr sz="4800"/>
          </a:p>
        </p:txBody>
      </p:sp>
      <p:sp>
        <p:nvSpPr>
          <p:cNvPr id="139" name="Google Shape;139;p14"/>
          <p:cNvSpPr txBox="1"/>
          <p:nvPr>
            <p:ph idx="1" type="body"/>
          </p:nvPr>
        </p:nvSpPr>
        <p:spPr>
          <a:xfrm>
            <a:off x="819150" y="1613000"/>
            <a:ext cx="7505700" cy="32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The goal of the project was to build a Neural Network Model that could predict the category for a given article.</a:t>
            </a:r>
            <a:endParaRPr sz="1800">
              <a:latin typeface="Arial"/>
              <a:ea typeface="Arial"/>
              <a:cs typeface="Arial"/>
              <a:sym typeface="Arial"/>
            </a:endParaRPr>
          </a:p>
          <a:p>
            <a:pPr indent="0" lvl="0" marL="0" rtl="0" algn="l">
              <a:spcBef>
                <a:spcPts val="1600"/>
              </a:spcBef>
              <a:spcAft>
                <a:spcPts val="0"/>
              </a:spcAft>
              <a:buNone/>
            </a:pPr>
            <a:r>
              <a:rPr lang="en" sz="1800">
                <a:latin typeface="Arial"/>
                <a:ea typeface="Arial"/>
                <a:cs typeface="Arial"/>
                <a:sym typeface="Arial"/>
              </a:rPr>
              <a:t>Steps:</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sz="1800">
                <a:latin typeface="Arial"/>
                <a:ea typeface="Arial"/>
                <a:cs typeface="Arial"/>
                <a:sym typeface="Arial"/>
              </a:rPr>
              <a:t>Web Scraping</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sz="1800">
                <a:latin typeface="Arial"/>
                <a:ea typeface="Arial"/>
                <a:cs typeface="Arial"/>
                <a:sym typeface="Arial"/>
              </a:rPr>
              <a:t>Data Analysis</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sz="1800">
                <a:latin typeface="Arial"/>
                <a:ea typeface="Arial"/>
                <a:cs typeface="Arial"/>
                <a:sym typeface="Arial"/>
              </a:rPr>
              <a:t>Data Processing</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sz="1800">
                <a:latin typeface="Arial"/>
                <a:ea typeface="Arial"/>
                <a:cs typeface="Arial"/>
                <a:sym typeface="Arial"/>
              </a:rPr>
              <a:t>Model Building</a:t>
            </a:r>
            <a:endParaRPr sz="1800">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sz="1800">
                <a:latin typeface="Arial"/>
                <a:ea typeface="Arial"/>
                <a:cs typeface="Arial"/>
                <a:sym typeface="Arial"/>
              </a:rPr>
              <a:t>Model Optimization</a:t>
            </a:r>
            <a:endParaRPr sz="1800">
              <a:highlight>
                <a:srgbClr val="00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Save to a text file</a:t>
            </a:r>
            <a:endParaRPr/>
          </a:p>
        </p:txBody>
      </p:sp>
      <p:pic>
        <p:nvPicPr>
          <p:cNvPr id="269" name="Google Shape;269;p32"/>
          <p:cNvPicPr preferRelativeResize="0"/>
          <p:nvPr/>
        </p:nvPicPr>
        <p:blipFill>
          <a:blip r:embed="rId3">
            <a:alphaModFix/>
          </a:blip>
          <a:stretch>
            <a:fillRect/>
          </a:stretch>
        </p:blipFill>
        <p:spPr>
          <a:xfrm>
            <a:off x="1330225" y="304800"/>
            <a:ext cx="6483560" cy="385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3"/>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 oneArticlePredict.py with article path as an argument</a:t>
            </a:r>
            <a:endParaRPr/>
          </a:p>
        </p:txBody>
      </p:sp>
      <p:pic>
        <p:nvPicPr>
          <p:cNvPr id="275" name="Google Shape;275;p33"/>
          <p:cNvPicPr preferRelativeResize="0"/>
          <p:nvPr/>
        </p:nvPicPr>
        <p:blipFill>
          <a:blip r:embed="rId3">
            <a:alphaModFix/>
          </a:blip>
          <a:stretch>
            <a:fillRect/>
          </a:stretch>
        </p:blipFill>
        <p:spPr>
          <a:xfrm>
            <a:off x="456550" y="1012500"/>
            <a:ext cx="8230902" cy="311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4"/>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Obtain prediction result</a:t>
            </a:r>
            <a:endParaRPr/>
          </a:p>
        </p:txBody>
      </p:sp>
      <p:pic>
        <p:nvPicPr>
          <p:cNvPr id="281" name="Google Shape;281;p34"/>
          <p:cNvPicPr preferRelativeResize="0"/>
          <p:nvPr/>
        </p:nvPicPr>
        <p:blipFill>
          <a:blip r:embed="rId3">
            <a:alphaModFix/>
          </a:blip>
          <a:stretch>
            <a:fillRect/>
          </a:stretch>
        </p:blipFill>
        <p:spPr>
          <a:xfrm>
            <a:off x="328025" y="481775"/>
            <a:ext cx="2686475" cy="2286525"/>
          </a:xfrm>
          <a:prstGeom prst="rect">
            <a:avLst/>
          </a:prstGeom>
          <a:noFill/>
          <a:ln>
            <a:noFill/>
          </a:ln>
        </p:spPr>
      </p:pic>
      <p:pic>
        <p:nvPicPr>
          <p:cNvPr id="282" name="Google Shape;282;p34"/>
          <p:cNvPicPr preferRelativeResize="0"/>
          <p:nvPr/>
        </p:nvPicPr>
        <p:blipFill>
          <a:blip r:embed="rId4">
            <a:alphaModFix/>
          </a:blip>
          <a:stretch>
            <a:fillRect/>
          </a:stretch>
        </p:blipFill>
        <p:spPr>
          <a:xfrm>
            <a:off x="6148275" y="730250"/>
            <a:ext cx="2841525" cy="2038050"/>
          </a:xfrm>
          <a:prstGeom prst="rect">
            <a:avLst/>
          </a:prstGeom>
          <a:noFill/>
          <a:ln>
            <a:noFill/>
          </a:ln>
        </p:spPr>
      </p:pic>
      <p:pic>
        <p:nvPicPr>
          <p:cNvPr id="283" name="Google Shape;283;p34"/>
          <p:cNvPicPr preferRelativeResize="0"/>
          <p:nvPr/>
        </p:nvPicPr>
        <p:blipFill>
          <a:blip r:embed="rId5">
            <a:alphaModFix/>
          </a:blip>
          <a:stretch>
            <a:fillRect/>
          </a:stretch>
        </p:blipFill>
        <p:spPr>
          <a:xfrm>
            <a:off x="3166900" y="779450"/>
            <a:ext cx="2828975" cy="193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Original Data</a:t>
            </a:r>
            <a:endParaRPr sz="4800"/>
          </a:p>
        </p:txBody>
      </p:sp>
      <p:sp>
        <p:nvSpPr>
          <p:cNvPr id="145" name="Google Shape;145;p15"/>
          <p:cNvSpPr txBox="1"/>
          <p:nvPr>
            <p:ph idx="1" type="body"/>
          </p:nvPr>
        </p:nvSpPr>
        <p:spPr>
          <a:xfrm>
            <a:off x="819150" y="1990725"/>
            <a:ext cx="7747200" cy="29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Since we were web scraping to get our data, our data set has changed.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From only Time articles to also including The New York Times articles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From initial 4,500 articles ➨ ~30,000 articles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Data: 6.5MB ➨ 70.78MB</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Three categories: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Politics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Health</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Technology</a:t>
            </a:r>
            <a:endParaRPr sz="1800">
              <a:latin typeface="Arial"/>
              <a:ea typeface="Arial"/>
              <a:cs typeface="Arial"/>
              <a:sym typeface="Arial"/>
            </a:endParaRPr>
          </a:p>
        </p:txBody>
      </p:sp>
      <p:pic>
        <p:nvPicPr>
          <p:cNvPr id="146" name="Google Shape;146;p15"/>
          <p:cNvPicPr preferRelativeResize="0"/>
          <p:nvPr/>
        </p:nvPicPr>
        <p:blipFill rotWithShape="1">
          <a:blip r:embed="rId3">
            <a:alphaModFix/>
          </a:blip>
          <a:srcRect b="0" l="3901" r="0" t="0"/>
          <a:stretch/>
        </p:blipFill>
        <p:spPr>
          <a:xfrm>
            <a:off x="6387825" y="3173450"/>
            <a:ext cx="2178450" cy="15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Web Scraping</a:t>
            </a:r>
            <a:endParaRPr sz="4800"/>
          </a:p>
        </p:txBody>
      </p:sp>
      <p:sp>
        <p:nvSpPr>
          <p:cNvPr id="152" name="Google Shape;152;p16"/>
          <p:cNvSpPr txBox="1"/>
          <p:nvPr>
            <p:ph idx="1" type="body"/>
          </p:nvPr>
        </p:nvSpPr>
        <p:spPr>
          <a:xfrm>
            <a:off x="819150" y="1990725"/>
            <a:ext cx="7505700" cy="28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Wanted to use API to get the news articles, signed up for New York Times API but never received key.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Two methods: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Time News: used BeautifulSoup4 to scrape as it had a static amount of links per category page.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New York Times: used Selenium webdriver with BeautifulSoup4 as it had a dynamic amount of links to articles.</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1600"/>
              </a:spcBef>
              <a:spcAft>
                <a:spcPts val="1600"/>
              </a:spcAft>
              <a:buNone/>
            </a:pPr>
            <a:r>
              <a:t/>
            </a:r>
            <a:endParaRPr sz="1800">
              <a:latin typeface="Arial"/>
              <a:ea typeface="Arial"/>
              <a:cs typeface="Arial"/>
              <a:sym typeface="Arial"/>
            </a:endParaRPr>
          </a:p>
        </p:txBody>
      </p:sp>
      <p:pic>
        <p:nvPicPr>
          <p:cNvPr descr="Image result for selenium webdriver png" id="153" name="Google Shape;153;p16"/>
          <p:cNvPicPr preferRelativeResize="0"/>
          <p:nvPr/>
        </p:nvPicPr>
        <p:blipFill>
          <a:blip r:embed="rId3">
            <a:alphaModFix/>
          </a:blip>
          <a:stretch>
            <a:fillRect/>
          </a:stretch>
        </p:blipFill>
        <p:spPr>
          <a:xfrm>
            <a:off x="6800150" y="296025"/>
            <a:ext cx="2139224" cy="169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207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Article Scraping</a:t>
            </a:r>
            <a:endParaRPr sz="4800"/>
          </a:p>
        </p:txBody>
      </p:sp>
      <p:sp>
        <p:nvSpPr>
          <p:cNvPr id="159" name="Google Shape;159;p17"/>
          <p:cNvSpPr txBox="1"/>
          <p:nvPr>
            <p:ph idx="1" type="body"/>
          </p:nvPr>
        </p:nvSpPr>
        <p:spPr>
          <a:xfrm>
            <a:off x="819150" y="1162400"/>
            <a:ext cx="7657200" cy="9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Article scraping was similar for both sites: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Analyzed pages and found the trend to allow us to scrape </a:t>
            </a:r>
            <a:r>
              <a:rPr lang="en" sz="1800">
                <a:latin typeface="Arial"/>
                <a:ea typeface="Arial"/>
                <a:cs typeface="Arial"/>
                <a:sym typeface="Arial"/>
              </a:rPr>
              <a:t>repeatedly</a:t>
            </a:r>
            <a:r>
              <a:rPr lang="en" sz="1800">
                <a:latin typeface="Arial"/>
                <a:ea typeface="Arial"/>
                <a:cs typeface="Arial"/>
                <a:sym typeface="Arial"/>
              </a:rPr>
              <a:t>.</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p:txBody>
      </p:sp>
      <p:pic>
        <p:nvPicPr>
          <p:cNvPr id="160" name="Google Shape;160;p17"/>
          <p:cNvPicPr preferRelativeResize="0"/>
          <p:nvPr/>
        </p:nvPicPr>
        <p:blipFill>
          <a:blip r:embed="rId3">
            <a:alphaModFix/>
          </a:blip>
          <a:stretch>
            <a:fillRect/>
          </a:stretch>
        </p:blipFill>
        <p:spPr>
          <a:xfrm>
            <a:off x="249225" y="2216225"/>
            <a:ext cx="8645526" cy="1660150"/>
          </a:xfrm>
          <a:prstGeom prst="rect">
            <a:avLst/>
          </a:prstGeom>
          <a:noFill/>
          <a:ln>
            <a:noFill/>
          </a:ln>
        </p:spPr>
      </p:pic>
      <p:cxnSp>
        <p:nvCxnSpPr>
          <p:cNvPr id="161" name="Google Shape;161;p17"/>
          <p:cNvCxnSpPr>
            <a:stCxn id="162" idx="0"/>
          </p:cNvCxnSpPr>
          <p:nvPr/>
        </p:nvCxnSpPr>
        <p:spPr>
          <a:xfrm flipH="1" rot="10800000">
            <a:off x="4902700" y="3892650"/>
            <a:ext cx="4200" cy="318900"/>
          </a:xfrm>
          <a:prstGeom prst="straightConnector1">
            <a:avLst/>
          </a:prstGeom>
          <a:noFill/>
          <a:ln cap="flat" cmpd="sng" w="19050">
            <a:solidFill>
              <a:schemeClr val="dk2"/>
            </a:solidFill>
            <a:prstDash val="solid"/>
            <a:round/>
            <a:headEnd len="med" w="med" type="none"/>
            <a:tailEnd len="med" w="med" type="triangle"/>
          </a:ln>
        </p:spPr>
      </p:cxnSp>
      <p:sp>
        <p:nvSpPr>
          <p:cNvPr id="162" name="Google Shape;162;p17"/>
          <p:cNvSpPr txBox="1"/>
          <p:nvPr>
            <p:ph idx="1" type="body"/>
          </p:nvPr>
        </p:nvSpPr>
        <p:spPr>
          <a:xfrm>
            <a:off x="3866050" y="4211550"/>
            <a:ext cx="20733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rial"/>
                <a:ea typeface="Arial"/>
                <a:cs typeface="Arial"/>
                <a:sym typeface="Arial"/>
              </a:rPr>
              <a:t>HTML tag you want to scrape</a:t>
            </a:r>
            <a:endParaRPr sz="1800">
              <a:latin typeface="Arial"/>
              <a:ea typeface="Arial"/>
              <a:cs typeface="Arial"/>
              <a:sym typeface="Arial"/>
            </a:endParaRPr>
          </a:p>
        </p:txBody>
      </p:sp>
      <p:sp>
        <p:nvSpPr>
          <p:cNvPr id="163" name="Google Shape;163;p17"/>
          <p:cNvSpPr txBox="1"/>
          <p:nvPr>
            <p:ph idx="1" type="body"/>
          </p:nvPr>
        </p:nvSpPr>
        <p:spPr>
          <a:xfrm>
            <a:off x="5818675" y="4211550"/>
            <a:ext cx="2073300" cy="7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rial"/>
                <a:ea typeface="Arial"/>
                <a:cs typeface="Arial"/>
                <a:sym typeface="Arial"/>
              </a:rPr>
              <a:t>Attributes such as class, id, etc.</a:t>
            </a:r>
            <a:endParaRPr sz="1800">
              <a:latin typeface="Arial"/>
              <a:ea typeface="Arial"/>
              <a:cs typeface="Arial"/>
              <a:sym typeface="Arial"/>
            </a:endParaRPr>
          </a:p>
        </p:txBody>
      </p:sp>
      <p:cxnSp>
        <p:nvCxnSpPr>
          <p:cNvPr id="164" name="Google Shape;164;p17"/>
          <p:cNvCxnSpPr/>
          <p:nvPr/>
        </p:nvCxnSpPr>
        <p:spPr>
          <a:xfrm flipH="1" rot="10800000">
            <a:off x="6807700" y="3968850"/>
            <a:ext cx="4200" cy="318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18"/>
          <p:cNvPicPr preferRelativeResize="0"/>
          <p:nvPr/>
        </p:nvPicPr>
        <p:blipFill rotWithShape="1">
          <a:blip r:embed="rId3">
            <a:alphaModFix/>
          </a:blip>
          <a:srcRect b="0" l="0" r="0" t="1787"/>
          <a:stretch/>
        </p:blipFill>
        <p:spPr>
          <a:xfrm>
            <a:off x="719500" y="209775"/>
            <a:ext cx="7704974" cy="4656525"/>
          </a:xfrm>
          <a:prstGeom prst="rect">
            <a:avLst/>
          </a:prstGeom>
          <a:noFill/>
          <a:ln>
            <a:noFill/>
          </a:ln>
        </p:spPr>
      </p:pic>
      <p:cxnSp>
        <p:nvCxnSpPr>
          <p:cNvPr id="170" name="Google Shape;170;p18"/>
          <p:cNvCxnSpPr/>
          <p:nvPr/>
        </p:nvCxnSpPr>
        <p:spPr>
          <a:xfrm flipH="1">
            <a:off x="1388600" y="1890750"/>
            <a:ext cx="586500" cy="1995600"/>
          </a:xfrm>
          <a:prstGeom prst="straightConnector1">
            <a:avLst/>
          </a:prstGeom>
          <a:noFill/>
          <a:ln cap="flat" cmpd="sng" w="19050">
            <a:solidFill>
              <a:schemeClr val="dk2"/>
            </a:solidFill>
            <a:prstDash val="solid"/>
            <a:round/>
            <a:headEnd len="med" w="med" type="triangle"/>
            <a:tailEnd len="med" w="med" type="none"/>
          </a:ln>
        </p:spPr>
      </p:cxnSp>
      <p:sp>
        <p:nvSpPr>
          <p:cNvPr id="171" name="Google Shape;171;p18"/>
          <p:cNvSpPr/>
          <p:nvPr/>
        </p:nvSpPr>
        <p:spPr>
          <a:xfrm>
            <a:off x="1450475" y="841475"/>
            <a:ext cx="6882000" cy="1038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19"/>
          <p:cNvPicPr preferRelativeResize="0"/>
          <p:nvPr/>
        </p:nvPicPr>
        <p:blipFill>
          <a:blip r:embed="rId3">
            <a:alphaModFix/>
          </a:blip>
          <a:stretch>
            <a:fillRect/>
          </a:stretch>
        </p:blipFill>
        <p:spPr>
          <a:xfrm>
            <a:off x="317375" y="473012"/>
            <a:ext cx="8509251" cy="4197475"/>
          </a:xfrm>
          <a:prstGeom prst="rect">
            <a:avLst/>
          </a:prstGeom>
          <a:noFill/>
          <a:ln>
            <a:noFill/>
          </a:ln>
        </p:spPr>
      </p:pic>
      <p:cxnSp>
        <p:nvCxnSpPr>
          <p:cNvPr id="177" name="Google Shape;177;p19"/>
          <p:cNvCxnSpPr/>
          <p:nvPr/>
        </p:nvCxnSpPr>
        <p:spPr>
          <a:xfrm flipH="1">
            <a:off x="1553400" y="2600550"/>
            <a:ext cx="1604700" cy="1121400"/>
          </a:xfrm>
          <a:prstGeom prst="straightConnector1">
            <a:avLst/>
          </a:prstGeom>
          <a:noFill/>
          <a:ln cap="flat" cmpd="sng" w="19050">
            <a:solidFill>
              <a:schemeClr val="dk2"/>
            </a:solidFill>
            <a:prstDash val="solid"/>
            <a:round/>
            <a:headEnd len="med" w="med" type="triangle"/>
            <a:tailEnd len="med" w="med" type="none"/>
          </a:ln>
        </p:spPr>
      </p:cxnSp>
      <p:sp>
        <p:nvSpPr>
          <p:cNvPr id="178" name="Google Shape;178;p19"/>
          <p:cNvSpPr/>
          <p:nvPr/>
        </p:nvSpPr>
        <p:spPr>
          <a:xfrm>
            <a:off x="3137525" y="872325"/>
            <a:ext cx="4948200" cy="187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742950" y="218075"/>
            <a:ext cx="8089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Time.com Category Scraper</a:t>
            </a:r>
            <a:endParaRPr sz="4800"/>
          </a:p>
        </p:txBody>
      </p:sp>
      <p:sp>
        <p:nvSpPr>
          <p:cNvPr id="184" name="Google Shape;184;p20"/>
          <p:cNvSpPr txBox="1"/>
          <p:nvPr>
            <p:ph idx="1" type="body"/>
          </p:nvPr>
        </p:nvSpPr>
        <p:spPr>
          <a:xfrm>
            <a:off x="819150" y="10073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Arial"/>
                <a:ea typeface="Arial"/>
                <a:cs typeface="Arial"/>
                <a:sym typeface="Arial"/>
              </a:rPr>
              <a:t>Collect all links on page and then go to link that is specified by button.</a:t>
            </a:r>
            <a:endParaRPr sz="1800">
              <a:latin typeface="Arial"/>
              <a:ea typeface="Arial"/>
              <a:cs typeface="Arial"/>
              <a:sym typeface="Arial"/>
            </a:endParaRPr>
          </a:p>
        </p:txBody>
      </p:sp>
      <p:pic>
        <p:nvPicPr>
          <p:cNvPr id="185" name="Google Shape;185;p20"/>
          <p:cNvPicPr preferRelativeResize="0"/>
          <p:nvPr/>
        </p:nvPicPr>
        <p:blipFill rotWithShape="1">
          <a:blip r:embed="rId3">
            <a:alphaModFix/>
          </a:blip>
          <a:srcRect b="8883" l="0" r="0" t="0"/>
          <a:stretch/>
        </p:blipFill>
        <p:spPr>
          <a:xfrm>
            <a:off x="950500" y="1494750"/>
            <a:ext cx="7674399" cy="3381525"/>
          </a:xfrm>
          <a:prstGeom prst="rect">
            <a:avLst/>
          </a:prstGeom>
          <a:noFill/>
          <a:ln>
            <a:noFill/>
          </a:ln>
        </p:spPr>
      </p:pic>
      <p:sp>
        <p:nvSpPr>
          <p:cNvPr id="186" name="Google Shape;186;p20"/>
          <p:cNvSpPr/>
          <p:nvPr/>
        </p:nvSpPr>
        <p:spPr>
          <a:xfrm>
            <a:off x="4427600" y="3654000"/>
            <a:ext cx="462900" cy="444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0"/>
          <p:cNvCxnSpPr>
            <a:stCxn id="186" idx="3"/>
          </p:cNvCxnSpPr>
          <p:nvPr/>
        </p:nvCxnSpPr>
        <p:spPr>
          <a:xfrm flipH="1">
            <a:off x="2581990" y="4033234"/>
            <a:ext cx="1913400" cy="7071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742950" y="218075"/>
            <a:ext cx="8089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NY Times</a:t>
            </a:r>
            <a:r>
              <a:rPr lang="en" sz="4800"/>
              <a:t> Category Scraper</a:t>
            </a:r>
            <a:endParaRPr sz="4800"/>
          </a:p>
        </p:txBody>
      </p:sp>
      <p:sp>
        <p:nvSpPr>
          <p:cNvPr id="193" name="Google Shape;193;p21"/>
          <p:cNvSpPr txBox="1"/>
          <p:nvPr>
            <p:ph idx="1" type="body"/>
          </p:nvPr>
        </p:nvSpPr>
        <p:spPr>
          <a:xfrm>
            <a:off x="819150" y="10485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Arial"/>
                <a:ea typeface="Arial"/>
                <a:cs typeface="Arial"/>
                <a:sym typeface="Arial"/>
              </a:rPr>
              <a:t>Use Selenium webdriver to simulate clicking up to a certain point and then </a:t>
            </a:r>
            <a:r>
              <a:rPr lang="en" sz="1800">
                <a:latin typeface="Arial"/>
                <a:ea typeface="Arial"/>
                <a:cs typeface="Arial"/>
                <a:sym typeface="Arial"/>
              </a:rPr>
              <a:t>grab</a:t>
            </a:r>
            <a:r>
              <a:rPr lang="en" sz="1800">
                <a:latin typeface="Arial"/>
                <a:ea typeface="Arial"/>
                <a:cs typeface="Arial"/>
                <a:sym typeface="Arial"/>
              </a:rPr>
              <a:t> all of the links to the articles.</a:t>
            </a:r>
            <a:endParaRPr sz="1800">
              <a:latin typeface="Arial"/>
              <a:ea typeface="Arial"/>
              <a:cs typeface="Arial"/>
              <a:sym typeface="Arial"/>
            </a:endParaRPr>
          </a:p>
        </p:txBody>
      </p:sp>
      <p:pic>
        <p:nvPicPr>
          <p:cNvPr id="194" name="Google Shape;194;p21"/>
          <p:cNvPicPr preferRelativeResize="0"/>
          <p:nvPr/>
        </p:nvPicPr>
        <p:blipFill rotWithShape="1">
          <a:blip r:embed="rId3">
            <a:alphaModFix/>
          </a:blip>
          <a:srcRect b="0" l="0" r="0" t="25705"/>
          <a:stretch/>
        </p:blipFill>
        <p:spPr>
          <a:xfrm>
            <a:off x="306550" y="1839675"/>
            <a:ext cx="8530901" cy="2998825"/>
          </a:xfrm>
          <a:prstGeom prst="rect">
            <a:avLst/>
          </a:prstGeom>
          <a:noFill/>
          <a:ln>
            <a:noFill/>
          </a:ln>
        </p:spPr>
      </p:pic>
      <p:cxnSp>
        <p:nvCxnSpPr>
          <p:cNvPr id="195" name="Google Shape;195;p21"/>
          <p:cNvCxnSpPr>
            <a:stCxn id="196" idx="2"/>
          </p:cNvCxnSpPr>
          <p:nvPr/>
        </p:nvCxnSpPr>
        <p:spPr>
          <a:xfrm flipH="1">
            <a:off x="2581900" y="3705425"/>
            <a:ext cx="833400" cy="736500"/>
          </a:xfrm>
          <a:prstGeom prst="straightConnector1">
            <a:avLst/>
          </a:prstGeom>
          <a:noFill/>
          <a:ln cap="flat" cmpd="sng" w="19050">
            <a:solidFill>
              <a:schemeClr val="dk2"/>
            </a:solidFill>
            <a:prstDash val="solid"/>
            <a:round/>
            <a:headEnd len="med" w="med" type="triangle"/>
            <a:tailEnd len="med" w="med" type="none"/>
          </a:ln>
        </p:spPr>
      </p:cxnSp>
      <p:sp>
        <p:nvSpPr>
          <p:cNvPr id="196" name="Google Shape;196;p21"/>
          <p:cNvSpPr/>
          <p:nvPr/>
        </p:nvSpPr>
        <p:spPr>
          <a:xfrm>
            <a:off x="2828950" y="3314525"/>
            <a:ext cx="1172700" cy="390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