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648720" y="489600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Bitstream Vera Sans Mono"/>
                <a:ea typeface="DejaVu Sans"/>
              </a:rPr>
              <a:t>[Loan Eligibility Process]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Bitstream Vera Sans Mono"/>
                <a:ea typeface="DejaVu Sans"/>
              </a:rPr>
              <a:t>[BOT Masters]</a:t>
            </a:r>
            <a:endParaRPr/>
          </a:p>
        </p:txBody>
      </p:sp>
      <p:pic>
        <p:nvPicPr>
          <p:cNvPr id="37" name="Picture 3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573480"/>
            <a:ext cx="9070200" cy="374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Score and Evaluate Model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15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16" name="Picture 11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  <p:graphicFrame>
        <p:nvGraphicFramePr>
          <p:cNvPr id="117" name="Table 4"/>
          <p:cNvGraphicFramePr/>
          <p:nvPr/>
        </p:nvGraphicFramePr>
        <p:xfrm>
          <a:off x="1031760" y="1860120"/>
          <a:ext cx="3795480" cy="411840"/>
        </p:xfrm>
        <a:graphic>
          <a:graphicData uri="http://schemas.openxmlformats.org/drawingml/2006/table">
            <a:tbl>
              <a:tblPr/>
              <a:tblGrid>
                <a:gridCol w="970920"/>
                <a:gridCol w="1412280"/>
                <a:gridCol w="1412280"/>
              </a:tblGrid>
              <a:tr h="431640">
                <a:tc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Predicted</a:t>
                      </a:r>
                      <a:endParaRPr/>
                    </a:p>
                  </a:txBody>
                  <a:tcPr/>
                </a:tc>
                <a:tc>
                  <a:tcPr/>
                </a:tc>
              </a:tr>
              <a:tr h="347760"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Actual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>
                          <a:latin typeface="Arial"/>
                        </a:rPr>
                        <a:t>13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8" name="Table 5"/>
          <p:cNvGraphicFramePr/>
          <p:nvPr/>
        </p:nvGraphicFramePr>
        <p:xfrm>
          <a:off x="1080000" y="3528000"/>
          <a:ext cx="8063280" cy="991080"/>
        </p:xfrm>
        <a:graphic>
          <a:graphicData uri="http://schemas.openxmlformats.org/drawingml/2006/table">
            <a:tbl>
              <a:tblPr/>
              <a:tblGrid>
                <a:gridCol w="1378800"/>
                <a:gridCol w="1318320"/>
                <a:gridCol w="902520"/>
                <a:gridCol w="1101600"/>
                <a:gridCol w="3362040"/>
              </a:tblGrid>
              <a:tr h="431640">
                <a:tc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 </a:t>
                      </a:r>
                      <a:r>
                        <a:rPr lang="en-IN">
                          <a:latin typeface="Arial"/>
                        </a:rPr>
                        <a:t>precision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 </a:t>
                      </a:r>
                      <a:r>
                        <a:rPr lang="en-IN">
                          <a:latin typeface="Arial"/>
                        </a:rPr>
                        <a:t>recall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f1-score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 </a:t>
                      </a:r>
                      <a:r>
                        <a:rPr lang="en-IN">
                          <a:latin typeface="Arial"/>
                        </a:rPr>
                        <a:t>support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   </a:t>
                      </a:r>
                      <a:r>
                        <a:rPr lang="en-IN">
                          <a:latin typeface="Arial"/>
                        </a:rPr>
                        <a:t>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0.78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9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   </a:t>
                      </a:r>
                      <a:r>
                        <a:rPr lang="en-IN">
                          <a:latin typeface="Arial"/>
                        </a:rPr>
                        <a:t>Y 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0.93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14</a:t>
                      </a:r>
                      <a:endParaRPr/>
                    </a:p>
                  </a:txBody>
                  <a:tcPr/>
                </a:tc>
              </a:tr>
              <a:tr h="347760">
                <a:tc>
                  <a:txBody>
                    <a:bodyPr/>
                    <a:p>
                      <a:r>
                        <a:rPr lang="en-IN">
                          <a:latin typeface="Arial"/>
                        </a:rPr>
                        <a:t>avg / total 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0.87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r"/>
                      <a:r>
                        <a:rPr lang="en-IN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</p:sp>
      <p:sp>
        <p:nvSpPr>
          <p:cNvPr id="120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Possible Improvement 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22" name="Picture 1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  <p:sp>
        <p:nvSpPr>
          <p:cNvPr id="123" name="CustomShape 4"/>
          <p:cNvSpPr/>
          <p:nvPr/>
        </p:nvSpPr>
        <p:spPr>
          <a:xfrm>
            <a:off x="1826640" y="2334600"/>
            <a:ext cx="3694680" cy="33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CustomShape 5"/>
          <p:cNvSpPr/>
          <p:nvPr/>
        </p:nvSpPr>
        <p:spPr>
          <a:xfrm>
            <a:off x="997920" y="2304000"/>
            <a:ext cx="633960" cy="57636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CustomShape 6"/>
          <p:cNvSpPr/>
          <p:nvPr/>
        </p:nvSpPr>
        <p:spPr>
          <a:xfrm>
            <a:off x="997920" y="2628360"/>
            <a:ext cx="63396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/>
          </a:p>
        </p:txBody>
      </p:sp>
      <p:sp>
        <p:nvSpPr>
          <p:cNvPr id="126" name="CustomShape 7"/>
          <p:cNvSpPr/>
          <p:nvPr/>
        </p:nvSpPr>
        <p:spPr>
          <a:xfrm>
            <a:off x="1826640" y="2079360"/>
            <a:ext cx="688464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Decision Tree classification model can be furher tuned to get more accurate Predictions</a:t>
            </a:r>
            <a:endParaRPr/>
          </a:p>
        </p:txBody>
      </p:sp>
      <p:sp>
        <p:nvSpPr>
          <p:cNvPr id="127" name="CustomShape 8"/>
          <p:cNvSpPr/>
          <p:nvPr/>
        </p:nvSpPr>
        <p:spPr>
          <a:xfrm>
            <a:off x="1826640" y="2334600"/>
            <a:ext cx="3694680" cy="33228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CustomShape 9"/>
          <p:cNvSpPr/>
          <p:nvPr/>
        </p:nvSpPr>
        <p:spPr>
          <a:xfrm>
            <a:off x="996480" y="1967400"/>
            <a:ext cx="633960" cy="5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/>
          </a:p>
        </p:txBody>
      </p:sp>
      <p:sp>
        <p:nvSpPr>
          <p:cNvPr id="129" name="CustomShape 10"/>
          <p:cNvSpPr/>
          <p:nvPr/>
        </p:nvSpPr>
        <p:spPr>
          <a:xfrm>
            <a:off x="1855800" y="2765880"/>
            <a:ext cx="6884640" cy="453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Current modeluses random sampling to train . If stratified sampling is used more accurate predictions can be made for example : Single urban female, Single urban male, Single earning female in rural ,  Single earning male in semi urban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756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Final Predictions will be provided in a seperate file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Final Results / Summary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33" name="Picture 13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1020600" y="815760"/>
            <a:ext cx="7703280" cy="1667160"/>
          </a:xfrm>
          <a:prstGeom prst="rect">
            <a:avLst/>
          </a:prstGeom>
          <a:solidFill>
            <a:srgbClr val="13254c"/>
          </a:solidFill>
          <a:ln>
            <a:noFill/>
          </a:ln>
        </p:spPr>
      </p:sp>
      <p:sp>
        <p:nvSpPr>
          <p:cNvPr id="135" name="CustomShape 2"/>
          <p:cNvSpPr/>
          <p:nvPr/>
        </p:nvSpPr>
        <p:spPr>
          <a:xfrm>
            <a:off x="1261800" y="4808880"/>
            <a:ext cx="7770600" cy="11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63000"/>
              </a:lnSpc>
            </a:pPr>
            <a:r>
              <a:rPr lang="en-IN" sz="2400">
                <a:solidFill>
                  <a:srgbClr val="ffffff"/>
                </a:solidFill>
                <a:latin typeface="Arial"/>
                <a:ea typeface="Arial"/>
              </a:rPr>
              <a:t>um</a:t>
            </a:r>
            <a:endParaRPr/>
          </a:p>
        </p:txBody>
      </p:sp>
      <p:pic>
        <p:nvPicPr>
          <p:cNvPr id="136" name="Picture 13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40000" y="5256000"/>
            <a:ext cx="3815280" cy="1575720"/>
          </a:xfrm>
          <a:prstGeom prst="rect">
            <a:avLst/>
          </a:prstGeom>
          <a:ln>
            <a:noFill/>
          </a:ln>
        </p:spPr>
      </p:pic>
      <p:sp>
        <p:nvSpPr>
          <p:cNvPr id="137" name="CustomShape 3"/>
          <p:cNvSpPr/>
          <p:nvPr/>
        </p:nvSpPr>
        <p:spPr>
          <a:xfrm>
            <a:off x="1261800" y="1252080"/>
            <a:ext cx="7220160" cy="851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479880" y="354744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Bitstream Vera Sans Mono"/>
                <a:ea typeface="DejaVu Sans"/>
              </a:rPr>
              <a:t>[Loan Eligibility Process]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Bitstream Vera Sans Mono"/>
                <a:ea typeface="DejaVu Sans"/>
              </a:rPr>
              <a:t>[BOT Masters]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977120" y="1909440"/>
            <a:ext cx="2504160" cy="31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13254c"/>
                </a:solidFill>
                <a:latin typeface="Arial"/>
                <a:ea typeface="Arial"/>
              </a:rPr>
              <a:t>Insight</a:t>
            </a:r>
            <a:endParaRPr/>
          </a:p>
        </p:txBody>
      </p:sp>
      <p:sp>
        <p:nvSpPr>
          <p:cNvPr id="39" name="CustomShape 2"/>
          <p:cNvSpPr/>
          <p:nvPr/>
        </p:nvSpPr>
        <p:spPr>
          <a:xfrm>
            <a:off x="1966680" y="2171880"/>
            <a:ext cx="266724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1977120" y="3175560"/>
            <a:ext cx="2067840" cy="44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aa2db"/>
                </a:solidFill>
                <a:latin typeface="Arial"/>
                <a:ea typeface="Arial"/>
              </a:rPr>
              <a:t>Drive</a:t>
            </a:r>
            <a:endParaRPr/>
          </a:p>
        </p:txBody>
      </p:sp>
      <p:sp>
        <p:nvSpPr>
          <p:cNvPr id="41" name="CustomShape 4"/>
          <p:cNvSpPr/>
          <p:nvPr/>
        </p:nvSpPr>
        <p:spPr>
          <a:xfrm>
            <a:off x="1966680" y="3438000"/>
            <a:ext cx="274320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</a:t>
            </a:r>
            <a:endParaRPr/>
          </a:p>
        </p:txBody>
      </p:sp>
      <p:sp>
        <p:nvSpPr>
          <p:cNvPr id="42" name="CustomShape 5"/>
          <p:cNvSpPr/>
          <p:nvPr/>
        </p:nvSpPr>
        <p:spPr>
          <a:xfrm>
            <a:off x="5972400" y="1909080"/>
            <a:ext cx="2087640" cy="31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13254c"/>
                </a:solidFill>
                <a:latin typeface="Arial"/>
                <a:ea typeface="Arial"/>
              </a:rPr>
              <a:t>Key </a:t>
            </a:r>
            <a:endParaRPr/>
          </a:p>
        </p:txBody>
      </p:sp>
      <p:sp>
        <p:nvSpPr>
          <p:cNvPr id="43" name="CustomShape 6"/>
          <p:cNvSpPr/>
          <p:nvPr/>
        </p:nvSpPr>
        <p:spPr>
          <a:xfrm>
            <a:off x="5961960" y="2171520"/>
            <a:ext cx="286308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 </a:t>
            </a:r>
            <a:endParaRPr/>
          </a:p>
        </p:txBody>
      </p:sp>
      <p:sp>
        <p:nvSpPr>
          <p:cNvPr id="44" name="CustomShape 7"/>
          <p:cNvSpPr/>
          <p:nvPr/>
        </p:nvSpPr>
        <p:spPr>
          <a:xfrm>
            <a:off x="5972400" y="3178080"/>
            <a:ext cx="2471400" cy="5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aa2db"/>
                </a:solidFill>
                <a:latin typeface="Arial"/>
                <a:ea typeface="Arial"/>
              </a:rPr>
              <a:t>Testing</a:t>
            </a:r>
            <a:endParaRPr/>
          </a:p>
        </p:txBody>
      </p:sp>
      <p:sp>
        <p:nvSpPr>
          <p:cNvPr id="45" name="CustomShape 8"/>
          <p:cNvSpPr/>
          <p:nvPr/>
        </p:nvSpPr>
        <p:spPr>
          <a:xfrm>
            <a:off x="5961960" y="3440520"/>
            <a:ext cx="278676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</a:t>
            </a:r>
            <a:endParaRPr/>
          </a:p>
        </p:txBody>
      </p:sp>
      <p:sp>
        <p:nvSpPr>
          <p:cNvPr id="46" name="CustomShape 9"/>
          <p:cNvSpPr/>
          <p:nvPr/>
        </p:nvSpPr>
        <p:spPr>
          <a:xfrm>
            <a:off x="5976000" y="4316400"/>
            <a:ext cx="2365560" cy="26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ed7b26"/>
                </a:solidFill>
                <a:latin typeface="Arial"/>
                <a:ea typeface="Arial"/>
              </a:rPr>
              <a:t>Performance Tune</a:t>
            </a:r>
            <a:endParaRPr/>
          </a:p>
        </p:txBody>
      </p:sp>
      <p:sp>
        <p:nvSpPr>
          <p:cNvPr id="47" name="CustomShape 10"/>
          <p:cNvSpPr/>
          <p:nvPr/>
        </p:nvSpPr>
        <p:spPr>
          <a:xfrm>
            <a:off x="5965560" y="4578840"/>
            <a:ext cx="247824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</a:t>
            </a:r>
            <a:endParaRPr/>
          </a:p>
        </p:txBody>
      </p:sp>
      <p:sp>
        <p:nvSpPr>
          <p:cNvPr id="48" name="CustomShape 11"/>
          <p:cNvSpPr/>
          <p:nvPr/>
        </p:nvSpPr>
        <p:spPr>
          <a:xfrm>
            <a:off x="1933560" y="4321080"/>
            <a:ext cx="1990440" cy="45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13254c"/>
                </a:solidFill>
                <a:latin typeface="Arial"/>
                <a:ea typeface="Arial"/>
              </a:rPr>
              <a:t>Develop</a:t>
            </a:r>
            <a:endParaRPr/>
          </a:p>
        </p:txBody>
      </p:sp>
      <p:sp>
        <p:nvSpPr>
          <p:cNvPr id="49" name="CustomShape 12"/>
          <p:cNvSpPr/>
          <p:nvPr/>
        </p:nvSpPr>
        <p:spPr>
          <a:xfrm>
            <a:off x="1923120" y="4583520"/>
            <a:ext cx="2558160" cy="81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200">
                <a:solidFill>
                  <a:srgbClr val="595959"/>
                </a:solidFill>
                <a:latin typeface="Arial"/>
                <a:ea typeface="Arial"/>
              </a:rPr>
              <a:t>Harshavardhan KP</a:t>
            </a:r>
            <a:endParaRPr/>
          </a:p>
        </p:txBody>
      </p:sp>
      <p:sp>
        <p:nvSpPr>
          <p:cNvPr id="50" name="CustomShape 13"/>
          <p:cNvSpPr/>
          <p:nvPr/>
        </p:nvSpPr>
        <p:spPr>
          <a:xfrm>
            <a:off x="1078920" y="1909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</p:sp>
      <p:sp>
        <p:nvSpPr>
          <p:cNvPr id="51" name="CustomShape 14"/>
          <p:cNvSpPr/>
          <p:nvPr/>
        </p:nvSpPr>
        <p:spPr>
          <a:xfrm>
            <a:off x="1352160" y="1985400"/>
            <a:ext cx="25344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2" name="CustomShape 15"/>
          <p:cNvSpPr/>
          <p:nvPr/>
        </p:nvSpPr>
        <p:spPr>
          <a:xfrm>
            <a:off x="1473480" y="2043720"/>
            <a:ext cx="74160" cy="7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3" name="CustomShape 16"/>
          <p:cNvSpPr/>
          <p:nvPr/>
        </p:nvSpPr>
        <p:spPr>
          <a:xfrm>
            <a:off x="1078920" y="317556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</p:sp>
      <p:sp>
        <p:nvSpPr>
          <p:cNvPr id="54" name="CustomShape 17"/>
          <p:cNvSpPr/>
          <p:nvPr/>
        </p:nvSpPr>
        <p:spPr>
          <a:xfrm>
            <a:off x="1293840" y="3251520"/>
            <a:ext cx="369360" cy="369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5" name="CustomShape 18"/>
          <p:cNvSpPr/>
          <p:nvPr/>
        </p:nvSpPr>
        <p:spPr>
          <a:xfrm>
            <a:off x="1456200" y="3413880"/>
            <a:ext cx="45000" cy="44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6" name="CustomShape 19"/>
          <p:cNvSpPr/>
          <p:nvPr/>
        </p:nvSpPr>
        <p:spPr>
          <a:xfrm>
            <a:off x="1409760" y="3367440"/>
            <a:ext cx="138240" cy="137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7" name="CustomShape 20"/>
          <p:cNvSpPr/>
          <p:nvPr/>
        </p:nvSpPr>
        <p:spPr>
          <a:xfrm>
            <a:off x="1398600" y="3459960"/>
            <a:ext cx="56520" cy="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8" name="CustomShape 21"/>
          <p:cNvSpPr/>
          <p:nvPr/>
        </p:nvSpPr>
        <p:spPr>
          <a:xfrm>
            <a:off x="1350720" y="3483360"/>
            <a:ext cx="81720" cy="831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9" name="CustomShape 22"/>
          <p:cNvSpPr/>
          <p:nvPr/>
        </p:nvSpPr>
        <p:spPr>
          <a:xfrm>
            <a:off x="1374480" y="3471840"/>
            <a:ext cx="69120" cy="6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0" name="CustomShape 23"/>
          <p:cNvSpPr/>
          <p:nvPr/>
        </p:nvSpPr>
        <p:spPr>
          <a:xfrm>
            <a:off x="1502280" y="3356280"/>
            <a:ext cx="57240" cy="5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1" name="CustomShape 24"/>
          <p:cNvSpPr/>
          <p:nvPr/>
        </p:nvSpPr>
        <p:spPr>
          <a:xfrm>
            <a:off x="1523880" y="3309840"/>
            <a:ext cx="81720" cy="82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2" name="CustomShape 25"/>
          <p:cNvSpPr/>
          <p:nvPr/>
        </p:nvSpPr>
        <p:spPr>
          <a:xfrm>
            <a:off x="1513080" y="3332520"/>
            <a:ext cx="69120" cy="7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3" name="CustomShape 26"/>
          <p:cNvSpPr/>
          <p:nvPr/>
        </p:nvSpPr>
        <p:spPr>
          <a:xfrm>
            <a:off x="1078920" y="4321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</p:sp>
      <p:sp>
        <p:nvSpPr>
          <p:cNvPr id="64" name="CustomShape 27"/>
          <p:cNvSpPr/>
          <p:nvPr/>
        </p:nvSpPr>
        <p:spPr>
          <a:xfrm>
            <a:off x="1346040" y="4448520"/>
            <a:ext cx="120600" cy="1198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5" name="CustomShape 28"/>
          <p:cNvSpPr/>
          <p:nvPr/>
        </p:nvSpPr>
        <p:spPr>
          <a:xfrm>
            <a:off x="1293840" y="4402440"/>
            <a:ext cx="36936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6" name="CustomShape 29"/>
          <p:cNvSpPr/>
          <p:nvPr/>
        </p:nvSpPr>
        <p:spPr>
          <a:xfrm>
            <a:off x="1294200" y="4402440"/>
            <a:ext cx="172440" cy="171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7" name="CustomShape 30"/>
          <p:cNvSpPr/>
          <p:nvPr/>
        </p:nvSpPr>
        <p:spPr>
          <a:xfrm>
            <a:off x="5117760" y="1909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13254c"/>
          </a:solidFill>
          <a:ln>
            <a:noFill/>
          </a:ln>
        </p:spPr>
      </p:sp>
      <p:sp>
        <p:nvSpPr>
          <p:cNvPr id="68" name="CustomShape 31"/>
          <p:cNvSpPr/>
          <p:nvPr/>
        </p:nvSpPr>
        <p:spPr>
          <a:xfrm>
            <a:off x="5332320" y="1990800"/>
            <a:ext cx="37008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69" name="CustomShape 32"/>
          <p:cNvSpPr/>
          <p:nvPr/>
        </p:nvSpPr>
        <p:spPr>
          <a:xfrm>
            <a:off x="5379120" y="2036880"/>
            <a:ext cx="91440" cy="9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0" name="CustomShape 33"/>
          <p:cNvSpPr/>
          <p:nvPr/>
        </p:nvSpPr>
        <p:spPr>
          <a:xfrm>
            <a:off x="5117760" y="317556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0aa2db"/>
          </a:solidFill>
          <a:ln>
            <a:noFill/>
          </a:ln>
        </p:spPr>
      </p:sp>
      <p:sp>
        <p:nvSpPr>
          <p:cNvPr id="71" name="CustomShape 34"/>
          <p:cNvSpPr/>
          <p:nvPr/>
        </p:nvSpPr>
        <p:spPr>
          <a:xfrm>
            <a:off x="5371200" y="3286440"/>
            <a:ext cx="336240" cy="334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2" name="CustomShape 35"/>
          <p:cNvSpPr/>
          <p:nvPr/>
        </p:nvSpPr>
        <p:spPr>
          <a:xfrm>
            <a:off x="5488560" y="3437280"/>
            <a:ext cx="56520" cy="5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3" name="CustomShape 36"/>
          <p:cNvSpPr/>
          <p:nvPr/>
        </p:nvSpPr>
        <p:spPr>
          <a:xfrm>
            <a:off x="5338080" y="3251520"/>
            <a:ext cx="56520" cy="5652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4" name="CustomShape 37"/>
          <p:cNvSpPr/>
          <p:nvPr/>
        </p:nvSpPr>
        <p:spPr>
          <a:xfrm>
            <a:off x="5569920" y="3425760"/>
            <a:ext cx="45000" cy="442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5" name="CustomShape 38"/>
          <p:cNvSpPr/>
          <p:nvPr/>
        </p:nvSpPr>
        <p:spPr>
          <a:xfrm>
            <a:off x="5546160" y="3506760"/>
            <a:ext cx="22320" cy="20880"/>
          </a:xfrm>
          <a:prstGeom prst="rect">
            <a:avLst/>
          </a:prstGeom>
          <a:solidFill>
            <a:srgbClr val="eeece1"/>
          </a:solidFill>
          <a:ln>
            <a:noFill/>
          </a:ln>
        </p:spPr>
      </p:sp>
      <p:sp>
        <p:nvSpPr>
          <p:cNvPr id="76" name="CustomShape 39"/>
          <p:cNvSpPr/>
          <p:nvPr/>
        </p:nvSpPr>
        <p:spPr>
          <a:xfrm>
            <a:off x="5361480" y="3332520"/>
            <a:ext cx="21600" cy="2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7" name="CustomShape 40"/>
          <p:cNvSpPr/>
          <p:nvPr/>
        </p:nvSpPr>
        <p:spPr>
          <a:xfrm>
            <a:off x="5117760" y="4321080"/>
            <a:ext cx="799200" cy="531720"/>
          </a:xfrm>
          <a:prstGeom prst="round2DiagRect">
            <a:avLst>
              <a:gd name="adj1" fmla="val 31944"/>
              <a:gd name="adj2" fmla="val 0"/>
            </a:avLst>
          </a:prstGeom>
          <a:solidFill>
            <a:srgbClr val="ed7b26"/>
          </a:solidFill>
          <a:ln>
            <a:noFill/>
          </a:ln>
        </p:spPr>
      </p:sp>
      <p:sp>
        <p:nvSpPr>
          <p:cNvPr id="78" name="CustomShape 41"/>
          <p:cNvSpPr/>
          <p:nvPr/>
        </p:nvSpPr>
        <p:spPr>
          <a:xfrm>
            <a:off x="5587200" y="4402440"/>
            <a:ext cx="11484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79" name="CustomShape 42"/>
          <p:cNvSpPr/>
          <p:nvPr/>
        </p:nvSpPr>
        <p:spPr>
          <a:xfrm>
            <a:off x="5332680" y="4402440"/>
            <a:ext cx="11484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0" name="CustomShape 43"/>
          <p:cNvSpPr/>
          <p:nvPr/>
        </p:nvSpPr>
        <p:spPr>
          <a:xfrm>
            <a:off x="5459760" y="4402440"/>
            <a:ext cx="114840" cy="3686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81" name="CustomShape 44"/>
          <p:cNvSpPr/>
          <p:nvPr/>
        </p:nvSpPr>
        <p:spPr>
          <a:xfrm>
            <a:off x="216000" y="994680"/>
            <a:ext cx="3884400" cy="60768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Team Detail </a:t>
            </a:r>
            <a:endParaRPr/>
          </a:p>
        </p:txBody>
      </p:sp>
      <p:sp>
        <p:nvSpPr>
          <p:cNvPr id="82" name="CustomShape 45"/>
          <p:cNvSpPr/>
          <p:nvPr/>
        </p:nvSpPr>
        <p:spPr>
          <a:xfrm>
            <a:off x="388800" y="1078200"/>
            <a:ext cx="340704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A.Objective of this excercise is to analyse existng loan data and build a predictive model which will  predict  applicatns who could be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eligible for Loans.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B. This prediction will be used by XYZ bank to target customers based on their eligibility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Objective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86" name="Picture 8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1.   Identify dependent and independet variables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2.   Perform the goodness of fit (Chi  square , LDA , correlation ) test to decide suitable variables that affect loan approval decision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3.   Missing value treatment and outlier treatment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4.   Data analysis (univariate and multivariate analysis) to check the distribution of data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5.   split training data in to training sample and test sample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6.   Build Linear and non linear models ( CART, XGBoost, LDA, LR, NB,KNN,SVM)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7.   Compare their performance through cross validation score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8.   chose the top 3 models for prediction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9.   predict the outcome of test data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10.  take mode value of all 3 predictions as final prediction ( This will reduce errors and increase accuracy of prediction)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Approach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90" name="Picture 8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Code is in python scripts it has to be executed in environment with following configuration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1.Python2.7  with following modules  (sklearn,pandas,Xgboost,math,numpy)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2.Ubuntu (14.4)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648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Build Tools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94" name="Picture 9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75384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Below steps should be followed to generate the result file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1.Downlod the script to a folder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2.Copy the data file to same folder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3. Open command prompt and navigate to above foder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4.  Run the script file  using following command  “python LEP.py”</a:t>
            </a:r>
            <a:endParaRPr/>
          </a:p>
          <a:p>
            <a:pPr>
              <a:lnSpc>
                <a:spcPct val="100000"/>
              </a:lnSpc>
            </a:pP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lang="en-IN">
                <a:solidFill>
                  <a:srgbClr val="ffffff"/>
                </a:solidFill>
                <a:latin typeface="Arial"/>
                <a:ea typeface="DejaVu Sans"/>
              </a:rPr>
              <a:t>5.  Result file “submission.csv” will be generated with results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648000" y="1086480"/>
            <a:ext cx="834048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Source/Build/Execution Guidelines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98" name="Picture 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A. Null values and outliers are imputed with following rule::  Median value for numeric data and mode value for non numeric</a:t>
            </a: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B. New feature NetIncome is created ,which consolidates income of applicants and fecilitate in better predictions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Univariate plots :Histogram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648000" y="903600"/>
            <a:ext cx="886104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Data Exploration and Data Cleaning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02" name="Picture 10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000" y="3024000"/>
            <a:ext cx="8639640" cy="259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Modelling and Validation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07" name="Pictur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00" y="1656000"/>
            <a:ext cx="7689240" cy="38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792000"/>
            <a:ext cx="9142200" cy="4966560"/>
          </a:xfrm>
          <a:prstGeom prst="rect">
            <a:avLst/>
          </a:prstGeom>
          <a:solidFill>
            <a:srgbClr val="13254c"/>
          </a:solidFill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A. Collaction of Linear and non linear classification models were  chosen for modelbuilding.  (Logistic regression, LDA,Decision tree ,Xgboost,SVM  ,GaussianNB,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B. After Crossvalidation test with  10 splits of input data we observed that  Decision tree, LDA and XGBoost had more accurate and consistent predictions , hence those three were chosen for final model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200">
                <a:solidFill>
                  <a:srgbClr val="ffffff"/>
                </a:solidFill>
                <a:latin typeface="Arial"/>
                <a:ea typeface="Arial"/>
              </a:rPr>
              <a:t>C. Final model precitions  =  mode (CART Prediction, XGBoost Prediction, LDA Prediction.)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12000" y="903600"/>
            <a:ext cx="7770600" cy="118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>
                <a:solidFill>
                  <a:srgbClr val="ffffff"/>
                </a:solidFill>
                <a:latin typeface="Arial"/>
                <a:ea typeface="Arial"/>
              </a:rPr>
              <a:t>Modelling and Validation</a:t>
            </a:r>
            <a:endParaRPr/>
          </a:p>
          <a:p>
            <a:pPr algn="ctr">
              <a:lnSpc>
                <a:spcPct val="42000"/>
              </a:lnSpc>
            </a:pPr>
            <a:endParaRPr/>
          </a:p>
          <a:p>
            <a:pPr algn="ctr">
              <a:lnSpc>
                <a:spcPct val="54000"/>
              </a:lnSpc>
            </a:pP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504000" y="5760000"/>
            <a:ext cx="9142200" cy="74520"/>
          </a:xfrm>
          <a:prstGeom prst="rect">
            <a:avLst/>
          </a:prstGeom>
          <a:solidFill>
            <a:srgbClr val="0aa2db"/>
          </a:solidFill>
          <a:ln>
            <a:noFill/>
          </a:ln>
        </p:spPr>
      </p:sp>
      <p:pic>
        <p:nvPicPr>
          <p:cNvPr id="112" name="Picture 10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9880" y="6054840"/>
            <a:ext cx="2597040" cy="107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