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33" r:id="rId6"/>
    <p:sldId id="349" r:id="rId7"/>
    <p:sldId id="353" r:id="rId8"/>
    <p:sldId id="350" r:id="rId9"/>
    <p:sldId id="351" r:id="rId10"/>
    <p:sldId id="352" r:id="rId11"/>
    <p:sldId id="354" r:id="rId12"/>
    <p:sldId id="356" r:id="rId13"/>
    <p:sldId id="358" r:id="rId14"/>
    <p:sldId id="360" r:id="rId15"/>
    <p:sldId id="361" r:id="rId16"/>
    <p:sldId id="362" r:id="rId17"/>
    <p:sldId id="363" r:id="rId18"/>
    <p:sldId id="364" r:id="rId19"/>
    <p:sldId id="366" r:id="rId20"/>
    <p:sldId id="367" r:id="rId21"/>
    <p:sldId id="368" r:id="rId22"/>
    <p:sldId id="369" r:id="rId23"/>
    <p:sldId id="370" r:id="rId24"/>
    <p:sldId id="371" r:id="rId25"/>
    <p:sldId id="34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34" autoAdjust="0"/>
  </p:normalViewPr>
  <p:slideViewPr>
    <p:cSldViewPr snapToGrid="0">
      <p:cViewPr varScale="1">
        <p:scale>
          <a:sx n="119" d="100"/>
          <a:sy n="119"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a:bodyPr>
          <a:lstStyle/>
          <a:p>
            <a:r>
              <a:rPr lang="en-PH" sz="6000" dirty="0"/>
              <a:t>S</a:t>
            </a:r>
            <a:r>
              <a:rPr lang="en-US" sz="6000" dirty="0" err="1"/>
              <a:t>egWaste</a:t>
            </a:r>
            <a:r>
              <a:rPr lang="en-US" sz="6000" dirty="0"/>
              <a:t> Prototype Guide</a:t>
            </a:r>
            <a:br>
              <a:rPr lang="en-US" sz="6000" dirty="0"/>
            </a:br>
            <a:r>
              <a:rPr lang="en-US" sz="2000" dirty="0"/>
              <a:t>*To complement Adobe XD Wireframe</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Made by ap6/2</a:t>
            </a:r>
          </a:p>
        </p:txBody>
      </p:sp>
      <p:pic>
        <p:nvPicPr>
          <p:cNvPr id="5" name="Picture 4">
            <a:extLst>
              <a:ext uri="{FF2B5EF4-FFF2-40B4-BE49-F238E27FC236}">
                <a16:creationId xmlns:a16="http://schemas.microsoft.com/office/drawing/2014/main" id="{8D70F063-87D7-40DF-A3BE-D1A01BBF6DB8}"/>
              </a:ext>
            </a:extLst>
          </p:cNvPr>
          <p:cNvPicPr>
            <a:picLocks noChangeAspect="1"/>
          </p:cNvPicPr>
          <p:nvPr/>
        </p:nvPicPr>
        <p:blipFill>
          <a:blip r:embed="rId2"/>
          <a:stretch>
            <a:fillRect/>
          </a:stretch>
        </p:blipFill>
        <p:spPr>
          <a:xfrm>
            <a:off x="1211580" y="5048249"/>
            <a:ext cx="1142999" cy="1142999"/>
          </a:xfrm>
          <a:prstGeom prst="rect">
            <a:avLst/>
          </a:prstGeom>
        </p:spPr>
      </p:pic>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C9298-728D-4855-8AFE-233F0DE55191}"/>
              </a:ext>
            </a:extLst>
          </p:cNvPr>
          <p:cNvSpPr>
            <a:spLocks noGrp="1"/>
          </p:cNvSpPr>
          <p:nvPr>
            <p:ph type="title"/>
          </p:nvPr>
        </p:nvSpPr>
        <p:spPr>
          <a:xfrm>
            <a:off x="1097280" y="2744463"/>
            <a:ext cx="10058400" cy="1369074"/>
          </a:xfrm>
        </p:spPr>
        <p:txBody>
          <a:bodyPr/>
          <a:lstStyle/>
          <a:p>
            <a:pPr algn="ctr"/>
            <a:r>
              <a:rPr lang="en-PH" b="1" dirty="0"/>
              <a:t>Waste id</a:t>
            </a:r>
            <a:endParaRPr lang="en-US" b="1" dirty="0"/>
          </a:p>
        </p:txBody>
      </p:sp>
    </p:spTree>
    <p:extLst>
      <p:ext uri="{BB962C8B-B14F-4D97-AF65-F5344CB8AC3E}">
        <p14:creationId xmlns:p14="http://schemas.microsoft.com/office/powerpoint/2010/main" val="48447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This is the starting page of the </a:t>
            </a:r>
            <a:r>
              <a:rPr lang="en-PH" b="1" dirty="0" err="1"/>
              <a:t>WasteID</a:t>
            </a:r>
            <a:r>
              <a:rPr lang="en-PH" dirty="0"/>
              <a:t> feature. It will ask the user to take a picture that will serve as an input to our classification model.</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62631"/>
            <a:ext cx="2335963" cy="4932737"/>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WASTEID PAGE</a:t>
            </a:r>
            <a:endParaRPr lang="en-US" b="1" dirty="0"/>
          </a:p>
        </p:txBody>
      </p:sp>
    </p:spTree>
    <p:extLst>
      <p:ext uri="{BB962C8B-B14F-4D97-AF65-F5344CB8AC3E}">
        <p14:creationId xmlns:p14="http://schemas.microsoft.com/office/powerpoint/2010/main" val="366568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We trained a </a:t>
            </a:r>
            <a:r>
              <a:rPr lang="en-PH" b="1" dirty="0"/>
              <a:t>TensorFlow Image Classifier </a:t>
            </a:r>
            <a:r>
              <a:rPr lang="en-PH" dirty="0"/>
              <a:t>model with a trash dataset used in another study. We were able to achieve </a:t>
            </a:r>
            <a:r>
              <a:rPr lang="en-PH" b="1" dirty="0"/>
              <a:t>86%</a:t>
            </a:r>
            <a:r>
              <a:rPr lang="en-PH" dirty="0"/>
              <a:t> accuracy. This can be improved later on once we tune the model and refine our dataset. We then converted this to a </a:t>
            </a:r>
            <a:r>
              <a:rPr lang="en-PH" b="1" dirty="0"/>
              <a:t>TensorFlow Lite </a:t>
            </a:r>
            <a:r>
              <a:rPr lang="en-PH" dirty="0"/>
              <a:t>model that can be integrated to our application.</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rotWithShape="1">
          <a:blip r:embed="rId2"/>
          <a:srcRect l="9722" t="11492" r="7912" b="8677"/>
          <a:stretch/>
        </p:blipFill>
        <p:spPr>
          <a:xfrm>
            <a:off x="7524750" y="1338357"/>
            <a:ext cx="4313988" cy="4181285"/>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err="1"/>
              <a:t>Tensorflow</a:t>
            </a:r>
            <a:r>
              <a:rPr lang="en-PH" b="1" dirty="0"/>
              <a:t> model</a:t>
            </a:r>
            <a:endParaRPr lang="en-US" b="1" dirty="0"/>
          </a:p>
        </p:txBody>
      </p:sp>
      <p:pic>
        <p:nvPicPr>
          <p:cNvPr id="3" name="Picture 2" descr="Shape&#10;&#10;Description automatically generated">
            <a:extLst>
              <a:ext uri="{FF2B5EF4-FFF2-40B4-BE49-F238E27FC236}">
                <a16:creationId xmlns:a16="http://schemas.microsoft.com/office/drawing/2014/main" id="{8330F610-A75F-4396-85CC-395D481773B4}"/>
              </a:ext>
            </a:extLst>
          </p:cNvPr>
          <p:cNvPicPr>
            <a:picLocks noChangeAspect="1"/>
          </p:cNvPicPr>
          <p:nvPr/>
        </p:nvPicPr>
        <p:blipFill>
          <a:blip r:embed="rId3"/>
          <a:stretch>
            <a:fillRect/>
          </a:stretch>
        </p:blipFill>
        <p:spPr>
          <a:xfrm>
            <a:off x="6520383" y="716208"/>
            <a:ext cx="1004367" cy="1074683"/>
          </a:xfrm>
          <a:prstGeom prst="rect">
            <a:avLst/>
          </a:prstGeom>
        </p:spPr>
      </p:pic>
    </p:spTree>
    <p:extLst>
      <p:ext uri="{BB962C8B-B14F-4D97-AF65-F5344CB8AC3E}">
        <p14:creationId xmlns:p14="http://schemas.microsoft.com/office/powerpoint/2010/main" val="379513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After the classification, the user will be shown information regarding the material and its proper disposal method. The user can then decide if they want to use the feature again or go back to the dashboard.</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62631"/>
            <a:ext cx="2335963" cy="4932737"/>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Classification result</a:t>
            </a:r>
            <a:endParaRPr lang="en-US" b="1" dirty="0"/>
          </a:p>
        </p:txBody>
      </p:sp>
    </p:spTree>
    <p:extLst>
      <p:ext uri="{BB962C8B-B14F-4D97-AF65-F5344CB8AC3E}">
        <p14:creationId xmlns:p14="http://schemas.microsoft.com/office/powerpoint/2010/main" val="180049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C9298-728D-4855-8AFE-233F0DE55191}"/>
              </a:ext>
            </a:extLst>
          </p:cNvPr>
          <p:cNvSpPr>
            <a:spLocks noGrp="1"/>
          </p:cNvSpPr>
          <p:nvPr>
            <p:ph type="title"/>
          </p:nvPr>
        </p:nvSpPr>
        <p:spPr>
          <a:xfrm>
            <a:off x="1097280" y="2744463"/>
            <a:ext cx="10058400" cy="1369074"/>
          </a:xfrm>
        </p:spPr>
        <p:txBody>
          <a:bodyPr/>
          <a:lstStyle/>
          <a:p>
            <a:pPr algn="ctr"/>
            <a:r>
              <a:rPr lang="en-PH" b="1" dirty="0"/>
              <a:t>Wasted</a:t>
            </a:r>
            <a:br>
              <a:rPr lang="en-PH" b="1" dirty="0"/>
            </a:br>
            <a:r>
              <a:rPr lang="en-PH" b="1" dirty="0"/>
              <a:t>(waste education)</a:t>
            </a:r>
            <a:endParaRPr lang="en-US" b="1" dirty="0"/>
          </a:p>
        </p:txBody>
      </p:sp>
    </p:spTree>
    <p:extLst>
      <p:ext uri="{BB962C8B-B14F-4D97-AF65-F5344CB8AC3E}">
        <p14:creationId xmlns:p14="http://schemas.microsoft.com/office/powerpoint/2010/main" val="409659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Various articles will be shown here, and we only show the title, thumbnail, and author for simplicity. Later on, we can implement sorting features and other QoL features.</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468181" y="743556"/>
            <a:ext cx="1809293" cy="5225873"/>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WASTED PAGE</a:t>
            </a:r>
            <a:endParaRPr lang="en-US" b="1" dirty="0"/>
          </a:p>
        </p:txBody>
      </p:sp>
    </p:spTree>
    <p:extLst>
      <p:ext uri="{BB962C8B-B14F-4D97-AF65-F5344CB8AC3E}">
        <p14:creationId xmlns:p14="http://schemas.microsoft.com/office/powerpoint/2010/main" val="281204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Once a card from the </a:t>
            </a:r>
            <a:r>
              <a:rPr lang="en-PH" b="1" dirty="0" err="1"/>
              <a:t>WastEd</a:t>
            </a:r>
            <a:r>
              <a:rPr lang="en-PH" dirty="0"/>
              <a:t> home page is clicked, they will be simply redirected to the specific website, infographic, or page.</a:t>
            </a:r>
          </a:p>
          <a:p>
            <a:pPr algn="just">
              <a:lnSpc>
                <a:spcPct val="90000"/>
              </a:lnSpc>
            </a:pPr>
            <a:endParaRPr lang="en-PH" dirty="0"/>
          </a:p>
          <a:p>
            <a:pPr algn="just">
              <a:lnSpc>
                <a:spcPct val="90000"/>
              </a:lnSpc>
            </a:pPr>
            <a:r>
              <a:rPr lang="en-PH" dirty="0"/>
              <a:t>We can integrate this with Google Assistant’s </a:t>
            </a:r>
            <a:r>
              <a:rPr lang="en-PH" b="1" dirty="0"/>
              <a:t>Read It</a:t>
            </a:r>
            <a:r>
              <a:rPr lang="en-PH" dirty="0"/>
              <a:t> feature to enhance our application’s accessibility.</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68301"/>
            <a:ext cx="2335963" cy="4921397"/>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Article view</a:t>
            </a:r>
            <a:endParaRPr lang="en-US" b="1" dirty="0"/>
          </a:p>
        </p:txBody>
      </p:sp>
      <p:pic>
        <p:nvPicPr>
          <p:cNvPr id="6" name="Picture 5" descr="Icon&#10;&#10;Description automatically generated">
            <a:extLst>
              <a:ext uri="{FF2B5EF4-FFF2-40B4-BE49-F238E27FC236}">
                <a16:creationId xmlns:a16="http://schemas.microsoft.com/office/drawing/2014/main" id="{10CE5D7A-A27C-47D4-8E08-45FF9802946F}"/>
              </a:ext>
            </a:extLst>
          </p:cNvPr>
          <p:cNvPicPr>
            <a:picLocks noChangeAspect="1"/>
          </p:cNvPicPr>
          <p:nvPr/>
        </p:nvPicPr>
        <p:blipFill>
          <a:blip r:embed="rId3"/>
          <a:stretch>
            <a:fillRect/>
          </a:stretch>
        </p:blipFill>
        <p:spPr>
          <a:xfrm>
            <a:off x="6262687" y="619316"/>
            <a:ext cx="1171575" cy="1171575"/>
          </a:xfrm>
          <a:prstGeom prst="rect">
            <a:avLst/>
          </a:prstGeom>
        </p:spPr>
      </p:pic>
    </p:spTree>
    <p:extLst>
      <p:ext uri="{BB962C8B-B14F-4D97-AF65-F5344CB8AC3E}">
        <p14:creationId xmlns:p14="http://schemas.microsoft.com/office/powerpoint/2010/main" val="389233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C9298-728D-4855-8AFE-233F0DE55191}"/>
              </a:ext>
            </a:extLst>
          </p:cNvPr>
          <p:cNvSpPr>
            <a:spLocks noGrp="1"/>
          </p:cNvSpPr>
          <p:nvPr>
            <p:ph type="title"/>
          </p:nvPr>
        </p:nvSpPr>
        <p:spPr>
          <a:xfrm>
            <a:off x="1097280" y="2744463"/>
            <a:ext cx="10058400" cy="1369074"/>
          </a:xfrm>
        </p:spPr>
        <p:txBody>
          <a:bodyPr/>
          <a:lstStyle/>
          <a:p>
            <a:pPr algn="ctr"/>
            <a:r>
              <a:rPr lang="en-PH" b="1" dirty="0" err="1"/>
              <a:t>wayste</a:t>
            </a:r>
            <a:endParaRPr lang="en-US" b="1" dirty="0"/>
          </a:p>
        </p:txBody>
      </p:sp>
    </p:spTree>
    <p:extLst>
      <p:ext uri="{BB962C8B-B14F-4D97-AF65-F5344CB8AC3E}">
        <p14:creationId xmlns:p14="http://schemas.microsoft.com/office/powerpoint/2010/main" val="163084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The </a:t>
            </a:r>
            <a:r>
              <a:rPr lang="en-PH" b="1" dirty="0" err="1"/>
              <a:t>WAYste</a:t>
            </a:r>
            <a:r>
              <a:rPr lang="en-PH" dirty="0"/>
              <a:t> page allows the user to choose between three sub-pages.</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76805"/>
            <a:ext cx="2335963" cy="4904388"/>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err="1"/>
              <a:t>Wayste</a:t>
            </a:r>
            <a:r>
              <a:rPr lang="en-PH" b="1" dirty="0"/>
              <a:t> page</a:t>
            </a:r>
            <a:endParaRPr lang="en-US" b="1" dirty="0"/>
          </a:p>
        </p:txBody>
      </p:sp>
    </p:spTree>
    <p:extLst>
      <p:ext uri="{BB962C8B-B14F-4D97-AF65-F5344CB8AC3E}">
        <p14:creationId xmlns:p14="http://schemas.microsoft.com/office/powerpoint/2010/main" val="276807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This page shows information regarding initiatives of different establishments. For example, we will show if a specific café gives discount when you bring your own cup or straw. Another example is informing users about a grocery place or restaurant that follows a no plastic policy so they can prepare beforehand.</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76805"/>
            <a:ext cx="2335963" cy="4904388"/>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Partner establishments</a:t>
            </a:r>
            <a:endParaRPr lang="en-US" b="1" dirty="0"/>
          </a:p>
        </p:txBody>
      </p:sp>
    </p:spTree>
    <p:extLst>
      <p:ext uri="{BB962C8B-B14F-4D97-AF65-F5344CB8AC3E}">
        <p14:creationId xmlns:p14="http://schemas.microsoft.com/office/powerpoint/2010/main" val="57499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US" dirty="0"/>
              <a:t>This is the starting page of the application. Authentication is required as a profile is needed to track each user’s progress, points, and information.</a:t>
            </a:r>
          </a:p>
          <a:p>
            <a:pPr algn="just">
              <a:lnSpc>
                <a:spcPct val="90000"/>
              </a:lnSpc>
            </a:pPr>
            <a:endParaRPr lang="en-US" dirty="0"/>
          </a:p>
          <a:p>
            <a:pPr algn="just">
              <a:lnSpc>
                <a:spcPct val="90000"/>
              </a:lnSpc>
            </a:pPr>
            <a:r>
              <a:rPr lang="en-US" dirty="0"/>
              <a:t>The Google Technology that will be used here is </a:t>
            </a:r>
            <a:r>
              <a:rPr lang="en-US" b="1" dirty="0"/>
              <a:t>Firebase Authentication</a:t>
            </a:r>
            <a:r>
              <a:rPr lang="en-US" dirty="0"/>
              <a:t> as it allows a secure method of saving user data over the cloud. There are also multiple sample codes that can be followed to help in our implementation.</a:t>
            </a:r>
          </a:p>
          <a:p>
            <a:pPr algn="just">
              <a:lnSpc>
                <a:spcPct val="90000"/>
              </a:lnSpc>
            </a:pPr>
            <a:endParaRPr lang="en-US" dirty="0"/>
          </a:p>
        </p:txBody>
      </p:sp>
      <p:pic>
        <p:nvPicPr>
          <p:cNvPr id="5" name="Picture Placeholder 4" descr="Graphical user interface, application&#10;&#10;Description automatically generated">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tretch>
            <a:fillRect/>
          </a:stretch>
        </p:blipFill>
        <p:spPr>
          <a:xfrm>
            <a:off x="8169694" y="647378"/>
            <a:ext cx="2628632" cy="5563244"/>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US" b="1" dirty="0"/>
              <a:t>Login page</a:t>
            </a:r>
          </a:p>
        </p:txBody>
      </p:sp>
      <p:pic>
        <p:nvPicPr>
          <p:cNvPr id="10" name="Picture 9" descr="Firebase Brand Guidelines">
            <a:extLst>
              <a:ext uri="{FF2B5EF4-FFF2-40B4-BE49-F238E27FC236}">
                <a16:creationId xmlns:a16="http://schemas.microsoft.com/office/drawing/2014/main" id="{4C79A039-7CB3-4B3A-8B33-F97E6343B99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0280" y="647378"/>
            <a:ext cx="2512060" cy="863600"/>
          </a:xfrm>
          <a:prstGeom prst="rect">
            <a:avLst/>
          </a:prstGeom>
          <a:noFill/>
          <a:ln>
            <a:noFill/>
          </a:ln>
        </p:spPr>
      </p:pic>
    </p:spTree>
    <p:extLst>
      <p:ext uri="{BB962C8B-B14F-4D97-AF65-F5344CB8AC3E}">
        <p14:creationId xmlns:p14="http://schemas.microsoft.com/office/powerpoint/2010/main" val="39801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This page features a calendar that allows users to coordinate with MRF’s for their waste disposal. Once a day is selected, it will be highlighted with a green circle and the bottom card will show relevant information and allow the user to book a schedule. All days with confirmed booking will be highlighted in green.</a:t>
            </a:r>
          </a:p>
          <a:p>
            <a:pPr algn="just">
              <a:lnSpc>
                <a:spcPct val="90000"/>
              </a:lnSpc>
            </a:pPr>
            <a:endParaRPr lang="en-PH" dirty="0"/>
          </a:p>
          <a:p>
            <a:pPr algn="just">
              <a:lnSpc>
                <a:spcPct val="90000"/>
              </a:lnSpc>
            </a:pPr>
            <a:r>
              <a:rPr lang="en-US" dirty="0"/>
              <a:t>We will also utilize </a:t>
            </a:r>
            <a:r>
              <a:rPr lang="en-US" b="1" dirty="0"/>
              <a:t>Firebase In-App Messaging (FIAM) </a:t>
            </a:r>
            <a:r>
              <a:rPr lang="en-US" dirty="0"/>
              <a:t>to engage with our users in various ways and notify them about important announcements or reminders</a:t>
            </a:r>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76805"/>
            <a:ext cx="2335963" cy="4904388"/>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booking</a:t>
            </a:r>
            <a:endParaRPr lang="en-US" b="1" dirty="0"/>
          </a:p>
        </p:txBody>
      </p:sp>
      <p:pic>
        <p:nvPicPr>
          <p:cNvPr id="6" name="Picture 5" descr="Firebase Brand Guidelines">
            <a:extLst>
              <a:ext uri="{FF2B5EF4-FFF2-40B4-BE49-F238E27FC236}">
                <a16:creationId xmlns:a16="http://schemas.microsoft.com/office/drawing/2014/main" id="{48B5C754-F233-4401-BF97-D7248DE32E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0280" y="647378"/>
            <a:ext cx="2512060" cy="863600"/>
          </a:xfrm>
          <a:prstGeom prst="rect">
            <a:avLst/>
          </a:prstGeom>
          <a:noFill/>
          <a:ln>
            <a:noFill/>
          </a:ln>
        </p:spPr>
      </p:pic>
    </p:spTree>
    <p:extLst>
      <p:ext uri="{BB962C8B-B14F-4D97-AF65-F5344CB8AC3E}">
        <p14:creationId xmlns:p14="http://schemas.microsoft.com/office/powerpoint/2010/main" val="40019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This page shows a map and markers for nearby MRFs. This can also be integrated with </a:t>
            </a:r>
            <a:r>
              <a:rPr lang="en-PH" b="1" dirty="0"/>
              <a:t>Google Assistant </a:t>
            </a:r>
            <a:r>
              <a:rPr lang="en-PH" dirty="0"/>
              <a:t>to assist users.</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976805"/>
            <a:ext cx="2335963" cy="4904388"/>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map</a:t>
            </a:r>
            <a:endParaRPr lang="en-US" b="1" dirty="0"/>
          </a:p>
        </p:txBody>
      </p:sp>
      <p:pic>
        <p:nvPicPr>
          <p:cNvPr id="7" name="Picture 6" descr="Icon&#10;&#10;Description automatically generated">
            <a:extLst>
              <a:ext uri="{FF2B5EF4-FFF2-40B4-BE49-F238E27FC236}">
                <a16:creationId xmlns:a16="http://schemas.microsoft.com/office/drawing/2014/main" id="{B1960755-0BF4-4D33-9179-D9C105CAFFB6}"/>
              </a:ext>
            </a:extLst>
          </p:cNvPr>
          <p:cNvPicPr>
            <a:picLocks noChangeAspect="1"/>
          </p:cNvPicPr>
          <p:nvPr/>
        </p:nvPicPr>
        <p:blipFill>
          <a:blip r:embed="rId3"/>
          <a:stretch>
            <a:fillRect/>
          </a:stretch>
        </p:blipFill>
        <p:spPr>
          <a:xfrm>
            <a:off x="6262687" y="619316"/>
            <a:ext cx="1171575" cy="1171575"/>
          </a:xfrm>
          <a:prstGeom prst="rect">
            <a:avLst/>
          </a:prstGeom>
        </p:spPr>
      </p:pic>
    </p:spTree>
    <p:extLst>
      <p:ext uri="{BB962C8B-B14F-4D97-AF65-F5344CB8AC3E}">
        <p14:creationId xmlns:p14="http://schemas.microsoft.com/office/powerpoint/2010/main" val="205881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Thank you!</a:t>
            </a:r>
          </a:p>
        </p:txBody>
      </p:sp>
      <p:sp>
        <p:nvSpPr>
          <p:cNvPr id="4" name="Content Placeholder 3">
            <a:extLst>
              <a:ext uri="{FF2B5EF4-FFF2-40B4-BE49-F238E27FC236}">
                <a16:creationId xmlns:a16="http://schemas.microsoft.com/office/drawing/2014/main" id="{3583A98C-A512-4B51-9BA0-B9AC543D7C0F}"/>
              </a:ext>
            </a:extLst>
          </p:cNvPr>
          <p:cNvSpPr>
            <a:spLocks noGrp="1"/>
          </p:cNvSpPr>
          <p:nvPr>
            <p:ph idx="1"/>
          </p:nvPr>
        </p:nvSpPr>
        <p:spPr/>
        <p:txBody>
          <a:bodyPr/>
          <a:lstStyle/>
          <a:p>
            <a:pPr algn="ctr"/>
            <a:r>
              <a:rPr lang="en-PH" sz="4800" b="1" dirty="0" err="1"/>
              <a:t>SegWaste</a:t>
            </a:r>
            <a:endParaRPr lang="en-PH" sz="4800" b="1" dirty="0"/>
          </a:p>
          <a:p>
            <a:pPr algn="ctr"/>
            <a:r>
              <a:rPr lang="en-US" sz="1800" b="1" i="0" u="none" strike="noStrike" dirty="0">
                <a:solidFill>
                  <a:srgbClr val="000000"/>
                </a:solidFill>
                <a:effectLst/>
                <a:latin typeface="Google Sans"/>
              </a:rPr>
              <a:t>A transition aid to a smart, educational, and convenient way of segregating your trash</a:t>
            </a:r>
            <a:endParaRPr lang="en-US" b="1" dirty="0">
              <a:effectLst/>
            </a:endParaRPr>
          </a:p>
          <a:p>
            <a:pPr algn="ctr"/>
            <a:endParaRPr lang="en-PH" dirty="0"/>
          </a:p>
          <a:p>
            <a:pPr algn="ctr"/>
            <a:r>
              <a:rPr lang="en-PH" dirty="0"/>
              <a:t>MADE BY AP6/2</a:t>
            </a:r>
            <a:endParaRPr lang="en-US" dirty="0"/>
          </a:p>
        </p:txBody>
      </p:sp>
      <p:pic>
        <p:nvPicPr>
          <p:cNvPr id="6" name="Picture 5">
            <a:extLst>
              <a:ext uri="{FF2B5EF4-FFF2-40B4-BE49-F238E27FC236}">
                <a16:creationId xmlns:a16="http://schemas.microsoft.com/office/drawing/2014/main" id="{00DC3661-DA90-4ACA-B97D-1591DA680A45}"/>
              </a:ext>
            </a:extLst>
          </p:cNvPr>
          <p:cNvPicPr>
            <a:picLocks noChangeAspect="1"/>
          </p:cNvPicPr>
          <p:nvPr/>
        </p:nvPicPr>
        <p:blipFill>
          <a:blip r:embed="rId2"/>
          <a:stretch>
            <a:fillRect/>
          </a:stretch>
        </p:blipFill>
        <p:spPr>
          <a:xfrm>
            <a:off x="5338763" y="4483559"/>
            <a:ext cx="1781174" cy="1781174"/>
          </a:xfrm>
          <a:prstGeom prst="rect">
            <a:avLst/>
          </a:prstGeom>
        </p:spPr>
      </p:pic>
    </p:spTree>
    <p:extLst>
      <p:ext uri="{BB962C8B-B14F-4D97-AF65-F5344CB8AC3E}">
        <p14:creationId xmlns:p14="http://schemas.microsoft.com/office/powerpoint/2010/main" val="123744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US" dirty="0"/>
              <a:t>The </a:t>
            </a:r>
            <a:r>
              <a:rPr lang="en-US" b="1" dirty="0"/>
              <a:t>Dashboard</a:t>
            </a:r>
            <a:r>
              <a:rPr lang="en-US" dirty="0"/>
              <a:t> will act as the home page of the application. A tab bar header and footer is present in almost every page of the application. The header will feature the current page name and a button for the profile. In some cases, the profile button will be replaced by a back button. The footer will simply include buttons that will take you to other pages.</a:t>
            </a:r>
          </a:p>
          <a:p>
            <a:pPr algn="just">
              <a:lnSpc>
                <a:spcPct val="90000"/>
              </a:lnSpc>
            </a:pPr>
            <a:r>
              <a:rPr lang="en-US" dirty="0"/>
              <a:t>The </a:t>
            </a:r>
            <a:r>
              <a:rPr lang="en-US" b="1" dirty="0"/>
              <a:t>Dashboard</a:t>
            </a:r>
            <a:r>
              <a:rPr lang="en-US" dirty="0"/>
              <a:t> will contain snippets from every feature. For example, a set of articles in the </a:t>
            </a:r>
            <a:r>
              <a:rPr lang="en-US" b="1" dirty="0" err="1"/>
              <a:t>WastEd</a:t>
            </a:r>
            <a:r>
              <a:rPr lang="en-US" dirty="0"/>
              <a:t> feature will be previewed here. It can also show the user’s monthly tracker, scheduled bookings, and other important information from other features.</a:t>
            </a:r>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169694" y="653624"/>
            <a:ext cx="2628632" cy="5550752"/>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US" b="1" dirty="0"/>
              <a:t>dashboard</a:t>
            </a:r>
          </a:p>
        </p:txBody>
      </p:sp>
      <p:sp>
        <p:nvSpPr>
          <p:cNvPr id="8" name="Rectangle 7">
            <a:extLst>
              <a:ext uri="{FF2B5EF4-FFF2-40B4-BE49-F238E27FC236}">
                <a16:creationId xmlns:a16="http://schemas.microsoft.com/office/drawing/2014/main" id="{E99D8704-75A4-4813-84DB-36E9A7FDE9DD}"/>
              </a:ext>
            </a:extLst>
          </p:cNvPr>
          <p:cNvSpPr/>
          <p:nvPr/>
        </p:nvSpPr>
        <p:spPr>
          <a:xfrm>
            <a:off x="7812340" y="6124585"/>
            <a:ext cx="2284600" cy="461665"/>
          </a:xfrm>
          <a:prstGeom prst="rect">
            <a:avLst/>
          </a:prstGeom>
          <a:noFill/>
          <a:ln>
            <a:noFill/>
          </a:ln>
        </p:spPr>
        <p:txBody>
          <a:bodyPr wrap="square" lIns="91440" tIns="45720" rIns="91440" bIns="45720">
            <a:spAutoFit/>
          </a:bodyPr>
          <a:lstStyle/>
          <a:p>
            <a:pPr algn="ctr"/>
            <a:r>
              <a:rPr lang="en-PH"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rPr>
              <a:t>Waste </a:t>
            </a:r>
          </a:p>
          <a:p>
            <a:pPr algn="ctr"/>
            <a:r>
              <a:rPr lang="en-PH"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rPr>
              <a:t>Tracker</a:t>
            </a:r>
            <a:endParaRPr lang="en-US"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Rectangle 12">
            <a:extLst>
              <a:ext uri="{FF2B5EF4-FFF2-40B4-BE49-F238E27FC236}">
                <a16:creationId xmlns:a16="http://schemas.microsoft.com/office/drawing/2014/main" id="{E0AB8B51-238D-48B9-AED7-3E2802438B58}"/>
              </a:ext>
            </a:extLst>
          </p:cNvPr>
          <p:cNvSpPr/>
          <p:nvPr/>
        </p:nvSpPr>
        <p:spPr>
          <a:xfrm>
            <a:off x="7258050" y="6124585"/>
            <a:ext cx="2284600" cy="276999"/>
          </a:xfrm>
          <a:prstGeom prst="rect">
            <a:avLst/>
          </a:prstGeom>
          <a:noFill/>
          <a:ln>
            <a:noFill/>
          </a:ln>
        </p:spPr>
        <p:txBody>
          <a:bodyPr wrap="square" lIns="91440" tIns="45720" rIns="91440" bIns="45720">
            <a:spAutoFit/>
          </a:bodyPr>
          <a:lstStyle/>
          <a:p>
            <a:pPr algn="ctr"/>
            <a:r>
              <a:rPr lang="en-PH" sz="1200" b="1" dirty="0">
                <a:ln w="9525">
                  <a:noFill/>
                  <a:prstDash val="solid"/>
                </a:ln>
                <a:solidFill>
                  <a:schemeClr val="accent5"/>
                </a:solidFill>
                <a:effectLst>
                  <a:outerShdw blurRad="12700" dist="38100" dir="2700000" algn="tl" rotWithShape="0">
                    <a:schemeClr val="accent5">
                      <a:lumMod val="60000"/>
                      <a:lumOff val="40000"/>
                    </a:schemeClr>
                  </a:outerShdw>
                </a:effectLst>
              </a:rPr>
              <a:t>Home</a:t>
            </a:r>
            <a:endParaRPr lang="en-US"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Rectangle 13">
            <a:extLst>
              <a:ext uri="{FF2B5EF4-FFF2-40B4-BE49-F238E27FC236}">
                <a16:creationId xmlns:a16="http://schemas.microsoft.com/office/drawing/2014/main" id="{7F3CDD53-BEC9-4892-90B0-6213624C6FC0}"/>
              </a:ext>
            </a:extLst>
          </p:cNvPr>
          <p:cNvSpPr/>
          <p:nvPr/>
        </p:nvSpPr>
        <p:spPr>
          <a:xfrm>
            <a:off x="8891382" y="6124585"/>
            <a:ext cx="2284600" cy="461665"/>
          </a:xfrm>
          <a:prstGeom prst="rect">
            <a:avLst/>
          </a:prstGeom>
          <a:noFill/>
          <a:ln>
            <a:noFill/>
          </a:ln>
        </p:spPr>
        <p:txBody>
          <a:bodyPr wrap="square" lIns="91440" tIns="45720" rIns="91440" bIns="45720">
            <a:spAutoFit/>
          </a:bodyPr>
          <a:lstStyle/>
          <a:p>
            <a:pPr algn="ctr"/>
            <a:r>
              <a:rPr lang="en-PH"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rPr>
              <a:t>Waste</a:t>
            </a:r>
          </a:p>
          <a:p>
            <a:pPr algn="ctr"/>
            <a:r>
              <a:rPr lang="en-PH" sz="1200" b="1" dirty="0">
                <a:ln w="9525">
                  <a:noFill/>
                  <a:prstDash val="solid"/>
                </a:ln>
                <a:solidFill>
                  <a:schemeClr val="accent5"/>
                </a:solidFill>
                <a:effectLst>
                  <a:outerShdw blurRad="12700" dist="38100" dir="2700000" algn="tl" rotWithShape="0">
                    <a:schemeClr val="accent5">
                      <a:lumMod val="60000"/>
                      <a:lumOff val="40000"/>
                    </a:schemeClr>
                  </a:outerShdw>
                </a:effectLst>
              </a:rPr>
              <a:t>Education</a:t>
            </a:r>
            <a:endParaRPr lang="en-US"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Rectangle 14">
            <a:extLst>
              <a:ext uri="{FF2B5EF4-FFF2-40B4-BE49-F238E27FC236}">
                <a16:creationId xmlns:a16="http://schemas.microsoft.com/office/drawing/2014/main" id="{6006B0AD-ABC3-47CE-BB87-9AAAE36DD440}"/>
              </a:ext>
            </a:extLst>
          </p:cNvPr>
          <p:cNvSpPr/>
          <p:nvPr/>
        </p:nvSpPr>
        <p:spPr>
          <a:xfrm>
            <a:off x="7258050" y="571955"/>
            <a:ext cx="2284600" cy="276999"/>
          </a:xfrm>
          <a:prstGeom prst="rect">
            <a:avLst/>
          </a:prstGeom>
          <a:noFill/>
          <a:ln>
            <a:noFill/>
          </a:ln>
        </p:spPr>
        <p:txBody>
          <a:bodyPr wrap="square" lIns="91440" tIns="45720" rIns="91440" bIns="45720">
            <a:spAutoFit/>
          </a:bodyPr>
          <a:lstStyle/>
          <a:p>
            <a:pPr algn="ctr"/>
            <a:r>
              <a:rPr lang="en-PH" sz="1200" b="1" dirty="0">
                <a:ln w="9525">
                  <a:noFill/>
                  <a:prstDash val="solid"/>
                </a:ln>
                <a:solidFill>
                  <a:schemeClr val="accent5"/>
                </a:solidFill>
                <a:effectLst>
                  <a:outerShdw blurRad="12700" dist="38100" dir="2700000" algn="tl" rotWithShape="0">
                    <a:schemeClr val="accent5">
                      <a:lumMod val="60000"/>
                      <a:lumOff val="40000"/>
                    </a:schemeClr>
                  </a:outerShdw>
                </a:effectLst>
              </a:rPr>
              <a:t>Profile</a:t>
            </a:r>
            <a:endParaRPr lang="en-US"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6" name="Rectangle 15">
            <a:extLst>
              <a:ext uri="{FF2B5EF4-FFF2-40B4-BE49-F238E27FC236}">
                <a16:creationId xmlns:a16="http://schemas.microsoft.com/office/drawing/2014/main" id="{C0119D32-40F8-4D25-AFCC-430DEB6F2928}"/>
              </a:ext>
            </a:extLst>
          </p:cNvPr>
          <p:cNvSpPr/>
          <p:nvPr/>
        </p:nvSpPr>
        <p:spPr>
          <a:xfrm>
            <a:off x="8351861" y="5939919"/>
            <a:ext cx="2284600" cy="276999"/>
          </a:xfrm>
          <a:prstGeom prst="rect">
            <a:avLst/>
          </a:prstGeom>
          <a:noFill/>
          <a:ln>
            <a:noFill/>
          </a:ln>
        </p:spPr>
        <p:txBody>
          <a:bodyPr wrap="square" lIns="91440" tIns="45720" rIns="91440" bIns="45720">
            <a:spAutoFit/>
          </a:bodyPr>
          <a:lstStyle/>
          <a:p>
            <a:pPr algn="ctr"/>
            <a:r>
              <a:rPr lang="en-PH" sz="1200" b="1" cap="none" spc="0" dirty="0" err="1">
                <a:ln w="9525">
                  <a:noFill/>
                  <a:prstDash val="solid"/>
                </a:ln>
                <a:solidFill>
                  <a:schemeClr val="accent5"/>
                </a:solidFill>
                <a:effectLst>
                  <a:outerShdw blurRad="12700" dist="38100" dir="2700000" algn="tl" rotWithShape="0">
                    <a:schemeClr val="accent5">
                      <a:lumMod val="60000"/>
                      <a:lumOff val="40000"/>
                    </a:schemeClr>
                  </a:outerShdw>
                </a:effectLst>
              </a:rPr>
              <a:t>WasteID</a:t>
            </a:r>
            <a:endParaRPr lang="en-US"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7" name="Rectangle 16">
            <a:extLst>
              <a:ext uri="{FF2B5EF4-FFF2-40B4-BE49-F238E27FC236}">
                <a16:creationId xmlns:a16="http://schemas.microsoft.com/office/drawing/2014/main" id="{F2BF72B2-83F9-4693-AB08-39AAF6EE6227}"/>
              </a:ext>
            </a:extLst>
          </p:cNvPr>
          <p:cNvSpPr/>
          <p:nvPr/>
        </p:nvSpPr>
        <p:spPr>
          <a:xfrm>
            <a:off x="9575094" y="6138669"/>
            <a:ext cx="2284600" cy="276999"/>
          </a:xfrm>
          <a:prstGeom prst="rect">
            <a:avLst/>
          </a:prstGeom>
          <a:noFill/>
          <a:ln>
            <a:noFill/>
          </a:ln>
        </p:spPr>
        <p:txBody>
          <a:bodyPr wrap="square" lIns="91440" tIns="45720" rIns="91440" bIns="45720">
            <a:spAutoFit/>
          </a:bodyPr>
          <a:lstStyle/>
          <a:p>
            <a:pPr algn="ctr"/>
            <a:r>
              <a:rPr lang="en-PH" sz="1200" b="1" cap="none" spc="0" dirty="0" err="1">
                <a:ln w="9525">
                  <a:noFill/>
                  <a:prstDash val="solid"/>
                </a:ln>
                <a:solidFill>
                  <a:schemeClr val="accent5"/>
                </a:solidFill>
                <a:effectLst>
                  <a:outerShdw blurRad="12700" dist="38100" dir="2700000" algn="tl" rotWithShape="0">
                    <a:schemeClr val="accent5">
                      <a:lumMod val="60000"/>
                      <a:lumOff val="40000"/>
                    </a:schemeClr>
                  </a:outerShdw>
                </a:effectLst>
              </a:rPr>
              <a:t>WAYste</a:t>
            </a:r>
            <a:endParaRPr lang="en-US" sz="1200" b="1" cap="none" spc="0" dirty="0">
              <a:ln w="9525">
                <a:no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8" name="Graphic 17">
            <a:extLst>
              <a:ext uri="{FF2B5EF4-FFF2-40B4-BE49-F238E27FC236}">
                <a16:creationId xmlns:a16="http://schemas.microsoft.com/office/drawing/2014/main" id="{C0A469FC-0644-463E-B8B0-FC83E5066E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3983" y="571955"/>
            <a:ext cx="1484067" cy="1295591"/>
          </a:xfrm>
          <a:prstGeom prst="rect">
            <a:avLst/>
          </a:prstGeom>
        </p:spPr>
      </p:pic>
    </p:spTree>
    <p:extLst>
      <p:ext uri="{BB962C8B-B14F-4D97-AF65-F5344CB8AC3E}">
        <p14:creationId xmlns:p14="http://schemas.microsoft.com/office/powerpoint/2010/main" val="110982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C9298-728D-4855-8AFE-233F0DE55191}"/>
              </a:ext>
            </a:extLst>
          </p:cNvPr>
          <p:cNvSpPr>
            <a:spLocks noGrp="1"/>
          </p:cNvSpPr>
          <p:nvPr>
            <p:ph type="title"/>
          </p:nvPr>
        </p:nvSpPr>
        <p:spPr>
          <a:xfrm>
            <a:off x="1097280" y="2744463"/>
            <a:ext cx="10058400" cy="1369074"/>
          </a:xfrm>
        </p:spPr>
        <p:txBody>
          <a:bodyPr/>
          <a:lstStyle/>
          <a:p>
            <a:pPr algn="ctr"/>
            <a:r>
              <a:rPr lang="en-PH" b="1" dirty="0"/>
              <a:t>Profile page</a:t>
            </a:r>
            <a:endParaRPr lang="en-US" b="1" dirty="0"/>
          </a:p>
        </p:txBody>
      </p:sp>
    </p:spTree>
    <p:extLst>
      <p:ext uri="{BB962C8B-B14F-4D97-AF65-F5344CB8AC3E}">
        <p14:creationId xmlns:p14="http://schemas.microsoft.com/office/powerpoint/2010/main" val="13514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US" dirty="0"/>
              <a:t>The profile page allows users to edit their information and track their accumulated </a:t>
            </a:r>
            <a:r>
              <a:rPr lang="en-US" b="1" dirty="0" err="1"/>
              <a:t>SegPoints</a:t>
            </a:r>
            <a:r>
              <a:rPr lang="en-US" dirty="0"/>
              <a:t>. Storing of information is also done with Firebase and can be fetched or updated using </a:t>
            </a:r>
            <a:r>
              <a:rPr lang="en-US" b="1" dirty="0"/>
              <a:t>API calls</a:t>
            </a:r>
            <a:r>
              <a:rPr lang="en-US" dirty="0"/>
              <a:t>.</a:t>
            </a:r>
          </a:p>
          <a:p>
            <a:pPr algn="just">
              <a:lnSpc>
                <a:spcPct val="90000"/>
              </a:lnSpc>
            </a:pPr>
            <a:endParaRPr lang="en-US" dirty="0"/>
          </a:p>
          <a:p>
            <a:pPr algn="just">
              <a:lnSpc>
                <a:spcPct val="90000"/>
              </a:lnSpc>
            </a:pPr>
            <a:r>
              <a:rPr lang="en-US" dirty="0"/>
              <a:t>This page also allows you to get your </a:t>
            </a:r>
            <a:r>
              <a:rPr lang="en-US" b="1" dirty="0"/>
              <a:t>QR Code</a:t>
            </a:r>
            <a:r>
              <a:rPr lang="en-US" dirty="0"/>
              <a:t>, view exchange vouchers, and view the pages </a:t>
            </a:r>
            <a:r>
              <a:rPr lang="en-US" b="1" dirty="0"/>
              <a:t>Privacy Policy </a:t>
            </a:r>
            <a:r>
              <a:rPr lang="en-US" dirty="0"/>
              <a:t>and </a:t>
            </a:r>
            <a:r>
              <a:rPr lang="en-US" b="1" dirty="0"/>
              <a:t>About Us</a:t>
            </a:r>
            <a:r>
              <a:rPr lang="en-US" dirty="0"/>
              <a:t>.</a:t>
            </a:r>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169694" y="653624"/>
            <a:ext cx="2628631" cy="5550752"/>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P</a:t>
            </a:r>
            <a:r>
              <a:rPr lang="en-US" b="1" dirty="0" err="1"/>
              <a:t>rofile</a:t>
            </a:r>
            <a:r>
              <a:rPr lang="en-US" b="1" dirty="0"/>
              <a:t> page</a:t>
            </a:r>
          </a:p>
        </p:txBody>
      </p:sp>
      <p:pic>
        <p:nvPicPr>
          <p:cNvPr id="18" name="Picture 17" descr="Firebase Brand Guidelines">
            <a:extLst>
              <a:ext uri="{FF2B5EF4-FFF2-40B4-BE49-F238E27FC236}">
                <a16:creationId xmlns:a16="http://schemas.microsoft.com/office/drawing/2014/main" id="{12F45C24-AC06-4665-A93A-E5A4283598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0280" y="647378"/>
            <a:ext cx="2512060" cy="863600"/>
          </a:xfrm>
          <a:prstGeom prst="rect">
            <a:avLst/>
          </a:prstGeom>
          <a:noFill/>
          <a:ln>
            <a:noFill/>
          </a:ln>
        </p:spPr>
      </p:pic>
    </p:spTree>
    <p:extLst>
      <p:ext uri="{BB962C8B-B14F-4D97-AF65-F5344CB8AC3E}">
        <p14:creationId xmlns:p14="http://schemas.microsoft.com/office/powerpoint/2010/main" val="373148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b="1" dirty="0"/>
              <a:t>S</a:t>
            </a:r>
            <a:r>
              <a:rPr lang="en-US" b="1" dirty="0" err="1"/>
              <a:t>egPoints</a:t>
            </a:r>
            <a:r>
              <a:rPr lang="en-US" dirty="0"/>
              <a:t> are gained when an MRF scans your unique </a:t>
            </a:r>
            <a:r>
              <a:rPr lang="en-US" b="1" dirty="0"/>
              <a:t>QR Code</a:t>
            </a:r>
            <a:r>
              <a:rPr lang="en-US" dirty="0"/>
              <a:t>. Once the system is set, we will show specific instructions on how one can get </a:t>
            </a:r>
            <a:r>
              <a:rPr lang="en-US" b="1" dirty="0" err="1"/>
              <a:t>SegPoints</a:t>
            </a:r>
            <a:r>
              <a:rPr lang="en-US" dirty="0"/>
              <a:t> and other information about the said system. This data exchange will also be done using </a:t>
            </a:r>
            <a:r>
              <a:rPr lang="en-US" b="1" dirty="0"/>
              <a:t>Firebase</a:t>
            </a:r>
            <a:r>
              <a:rPr lang="en-US" dirty="0"/>
              <a:t>.</a:t>
            </a:r>
            <a:endParaRPr lang="en-US" b="1"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169694" y="653625"/>
            <a:ext cx="2628631" cy="5550749"/>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Get </a:t>
            </a:r>
            <a:r>
              <a:rPr lang="en-PH" b="1" dirty="0" err="1"/>
              <a:t>qr</a:t>
            </a:r>
            <a:r>
              <a:rPr lang="en-PH" b="1" dirty="0"/>
              <a:t> code</a:t>
            </a:r>
            <a:endParaRPr lang="en-US" b="1" dirty="0"/>
          </a:p>
        </p:txBody>
      </p:sp>
      <p:pic>
        <p:nvPicPr>
          <p:cNvPr id="18" name="Picture 17" descr="Firebase Brand Guidelines">
            <a:extLst>
              <a:ext uri="{FF2B5EF4-FFF2-40B4-BE49-F238E27FC236}">
                <a16:creationId xmlns:a16="http://schemas.microsoft.com/office/drawing/2014/main" id="{12F45C24-AC06-4665-A93A-E5A4283598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0280" y="647378"/>
            <a:ext cx="2512060" cy="863600"/>
          </a:xfrm>
          <a:prstGeom prst="rect">
            <a:avLst/>
          </a:prstGeom>
          <a:noFill/>
          <a:ln>
            <a:noFill/>
          </a:ln>
        </p:spPr>
      </p:pic>
    </p:spTree>
    <p:extLst>
      <p:ext uri="{BB962C8B-B14F-4D97-AF65-F5344CB8AC3E}">
        <p14:creationId xmlns:p14="http://schemas.microsoft.com/office/powerpoint/2010/main" val="1926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6160770" cy="3748193"/>
          </a:xfrm>
        </p:spPr>
        <p:txBody>
          <a:bodyPr>
            <a:normAutofit/>
          </a:bodyPr>
          <a:lstStyle/>
          <a:p>
            <a:pPr algn="just">
              <a:lnSpc>
                <a:spcPct val="90000"/>
              </a:lnSpc>
            </a:pPr>
            <a:r>
              <a:rPr lang="en-PH" dirty="0"/>
              <a:t>This page shows different </a:t>
            </a:r>
            <a:r>
              <a:rPr lang="en-PH" b="1" dirty="0"/>
              <a:t>vouchers</a:t>
            </a:r>
            <a:r>
              <a:rPr lang="en-PH" dirty="0"/>
              <a:t> for discounts or freebies from our partner organizations. The redemption system will be similar to other applications commonly used.</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8316028" y="653625"/>
            <a:ext cx="2335963" cy="5550749"/>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Exchange vouchers</a:t>
            </a:r>
            <a:endParaRPr lang="en-US" b="1" dirty="0"/>
          </a:p>
        </p:txBody>
      </p:sp>
    </p:spTree>
    <p:extLst>
      <p:ext uri="{BB962C8B-B14F-4D97-AF65-F5344CB8AC3E}">
        <p14:creationId xmlns:p14="http://schemas.microsoft.com/office/powerpoint/2010/main" val="265482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C9298-728D-4855-8AFE-233F0DE55191}"/>
              </a:ext>
            </a:extLst>
          </p:cNvPr>
          <p:cNvSpPr>
            <a:spLocks noGrp="1"/>
          </p:cNvSpPr>
          <p:nvPr>
            <p:ph type="title"/>
          </p:nvPr>
        </p:nvSpPr>
        <p:spPr>
          <a:xfrm>
            <a:off x="1097280" y="2744463"/>
            <a:ext cx="10058400" cy="1369074"/>
          </a:xfrm>
        </p:spPr>
        <p:txBody>
          <a:bodyPr/>
          <a:lstStyle/>
          <a:p>
            <a:pPr algn="ctr"/>
            <a:r>
              <a:rPr lang="en-PH" b="1" dirty="0"/>
              <a:t>Waste tracker</a:t>
            </a:r>
            <a:endParaRPr lang="en-US" b="1" dirty="0"/>
          </a:p>
        </p:txBody>
      </p:sp>
    </p:spTree>
    <p:extLst>
      <p:ext uri="{BB962C8B-B14F-4D97-AF65-F5344CB8AC3E}">
        <p14:creationId xmlns:p14="http://schemas.microsoft.com/office/powerpoint/2010/main" val="281401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126660"/>
            <a:ext cx="4998720" cy="3748193"/>
          </a:xfrm>
        </p:spPr>
        <p:txBody>
          <a:bodyPr>
            <a:normAutofit fontScale="77500" lnSpcReduction="20000"/>
          </a:bodyPr>
          <a:lstStyle/>
          <a:p>
            <a:pPr algn="just">
              <a:lnSpc>
                <a:spcPct val="90000"/>
              </a:lnSpc>
            </a:pPr>
            <a:r>
              <a:rPr lang="en-PH" dirty="0"/>
              <a:t>This page is for tracking the user’s waste consumption and total donations. A simple button will toggle between </a:t>
            </a:r>
            <a:r>
              <a:rPr lang="en-PH" b="1" dirty="0"/>
              <a:t>Monthly</a:t>
            </a:r>
            <a:r>
              <a:rPr lang="en-PH" dirty="0"/>
              <a:t> and </a:t>
            </a:r>
            <a:r>
              <a:rPr lang="en-PH" b="1" dirty="0"/>
              <a:t>Yearly</a:t>
            </a:r>
            <a:r>
              <a:rPr lang="en-PH" dirty="0"/>
              <a:t> statistics. You can also simply navigate between months or years using buttons.</a:t>
            </a:r>
          </a:p>
          <a:p>
            <a:pPr algn="just">
              <a:lnSpc>
                <a:spcPct val="90000"/>
              </a:lnSpc>
            </a:pPr>
            <a:endParaRPr lang="en-PH" dirty="0"/>
          </a:p>
          <a:p>
            <a:pPr algn="just">
              <a:lnSpc>
                <a:spcPct val="90000"/>
              </a:lnSpc>
            </a:pPr>
            <a:r>
              <a:rPr lang="en-PH" dirty="0"/>
              <a:t>In the prototype, we give an example that shows how much plastic bottles and plastic straws each user has donated to remind them about their consumption. Later on, we can include other trackers for paper, single-use plastics, and other kinds of waste.</a:t>
            </a:r>
          </a:p>
          <a:p>
            <a:pPr algn="just">
              <a:lnSpc>
                <a:spcPct val="90000"/>
              </a:lnSpc>
            </a:pPr>
            <a:endParaRPr lang="en-PH" dirty="0"/>
          </a:p>
          <a:p>
            <a:pPr algn="just">
              <a:lnSpc>
                <a:spcPct val="90000"/>
              </a:lnSpc>
            </a:pPr>
            <a:r>
              <a:rPr lang="en-PH" dirty="0"/>
              <a:t>This feature can be integrated with Google Assistant’s </a:t>
            </a:r>
            <a:r>
              <a:rPr lang="en-PH" b="1" dirty="0"/>
              <a:t>App Actions </a:t>
            </a:r>
            <a:r>
              <a:rPr lang="en-PH" dirty="0"/>
              <a:t>and </a:t>
            </a:r>
            <a:r>
              <a:rPr lang="en-PH" b="1" dirty="0"/>
              <a:t>Android Slices </a:t>
            </a:r>
            <a:r>
              <a:rPr lang="en-PH" dirty="0"/>
              <a:t>to help with logging and getting small pieces of information.</a:t>
            </a:r>
            <a:endParaRPr lang="en-US" dirty="0"/>
          </a:p>
        </p:txBody>
      </p:sp>
      <p:pic>
        <p:nvPicPr>
          <p:cNvPr id="5" name="Picture Placeholder 4">
            <a:extLst>
              <a:ext uri="{FF2B5EF4-FFF2-40B4-BE49-F238E27FC236}">
                <a16:creationId xmlns:a16="http://schemas.microsoft.com/office/drawing/2014/main" id="{3EEA7ACA-DD6B-4CB0-9478-DD71AEB737C1}"/>
              </a:ext>
            </a:extLst>
          </p:cNvPr>
          <p:cNvPicPr>
            <a:picLocks noGrp="1" noChangeAspect="1"/>
          </p:cNvPicPr>
          <p:nvPr>
            <p:ph sz="half" idx="2"/>
          </p:nvPr>
        </p:nvPicPr>
        <p:blipFill>
          <a:blip r:embed="rId2"/>
          <a:srcRect/>
          <a:stretch/>
        </p:blipFill>
        <p:spPr>
          <a:xfrm>
            <a:off x="6853511" y="653625"/>
            <a:ext cx="2289197" cy="5550749"/>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10058400" cy="1369074"/>
          </a:xfrm>
        </p:spPr>
        <p:txBody>
          <a:bodyPr anchor="ctr">
            <a:normAutofit/>
          </a:bodyPr>
          <a:lstStyle/>
          <a:p>
            <a:r>
              <a:rPr lang="en-PH" b="1" dirty="0"/>
              <a:t>Waste tracker</a:t>
            </a:r>
            <a:endParaRPr lang="en-US" b="1" dirty="0"/>
          </a:p>
        </p:txBody>
      </p:sp>
      <p:pic>
        <p:nvPicPr>
          <p:cNvPr id="7" name="Picture Placeholder 4">
            <a:extLst>
              <a:ext uri="{FF2B5EF4-FFF2-40B4-BE49-F238E27FC236}">
                <a16:creationId xmlns:a16="http://schemas.microsoft.com/office/drawing/2014/main" id="{7D537913-1E5B-4273-BFF4-6B56097FDCC4}"/>
              </a:ext>
            </a:extLst>
          </p:cNvPr>
          <p:cNvPicPr>
            <a:picLocks noChangeAspect="1"/>
          </p:cNvPicPr>
          <p:nvPr/>
        </p:nvPicPr>
        <p:blipFill>
          <a:blip r:embed="rId3"/>
          <a:srcRect/>
          <a:stretch/>
        </p:blipFill>
        <p:spPr>
          <a:xfrm>
            <a:off x="9482411" y="653626"/>
            <a:ext cx="2289197" cy="5550747"/>
          </a:xfrm>
          <a:prstGeom prst="rect">
            <a:avLst/>
          </a:prstGeom>
          <a:noFill/>
        </p:spPr>
      </p:pic>
      <p:pic>
        <p:nvPicPr>
          <p:cNvPr id="8" name="Picture 7" descr="Icon&#10;&#10;Description automatically generated">
            <a:extLst>
              <a:ext uri="{FF2B5EF4-FFF2-40B4-BE49-F238E27FC236}">
                <a16:creationId xmlns:a16="http://schemas.microsoft.com/office/drawing/2014/main" id="{FF625986-129D-492A-98AF-A9510E201E5A}"/>
              </a:ext>
            </a:extLst>
          </p:cNvPr>
          <p:cNvPicPr>
            <a:picLocks noChangeAspect="1"/>
          </p:cNvPicPr>
          <p:nvPr/>
        </p:nvPicPr>
        <p:blipFill>
          <a:blip r:embed="rId4"/>
          <a:stretch>
            <a:fillRect/>
          </a:stretch>
        </p:blipFill>
        <p:spPr>
          <a:xfrm>
            <a:off x="5510212" y="520566"/>
            <a:ext cx="1171575" cy="1171575"/>
          </a:xfrm>
          <a:prstGeom prst="rect">
            <a:avLst/>
          </a:prstGeom>
        </p:spPr>
      </p:pic>
    </p:spTree>
    <p:extLst>
      <p:ext uri="{BB962C8B-B14F-4D97-AF65-F5344CB8AC3E}">
        <p14:creationId xmlns:p14="http://schemas.microsoft.com/office/powerpoint/2010/main" val="953176252"/>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2">
      <a:majorFont>
        <a:latin typeface="Product Sans"/>
        <a:ea typeface=""/>
        <a:cs typeface=""/>
      </a:majorFont>
      <a:minorFont>
        <a:latin typeface="Product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7FA506-1E93-4CA4-B270-1F08FD18C3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61</TotalTime>
  <Words>890</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Google Sans</vt:lpstr>
      <vt:lpstr>Product Sans</vt:lpstr>
      <vt:lpstr>RetrospectVTI</vt:lpstr>
      <vt:lpstr>SegWaste Prototype Guide *To complement Adobe XD Wireframe</vt:lpstr>
      <vt:lpstr>Login page</vt:lpstr>
      <vt:lpstr>dashboard</vt:lpstr>
      <vt:lpstr>Profile page</vt:lpstr>
      <vt:lpstr>Profile page</vt:lpstr>
      <vt:lpstr>Get qr code</vt:lpstr>
      <vt:lpstr>Exchange vouchers</vt:lpstr>
      <vt:lpstr>Waste tracker</vt:lpstr>
      <vt:lpstr>Waste tracker</vt:lpstr>
      <vt:lpstr>Waste id</vt:lpstr>
      <vt:lpstr>WASTEID PAGE</vt:lpstr>
      <vt:lpstr>Tensorflow model</vt:lpstr>
      <vt:lpstr>Classification result</vt:lpstr>
      <vt:lpstr>Wasted (waste education)</vt:lpstr>
      <vt:lpstr>WASTED PAGE</vt:lpstr>
      <vt:lpstr>Article view</vt:lpstr>
      <vt:lpstr>wayste</vt:lpstr>
      <vt:lpstr>Wayste page</vt:lpstr>
      <vt:lpstr>Partner establishments</vt:lpstr>
      <vt:lpstr>booking</vt:lpstr>
      <vt:lpstr>map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SegWaste Prototype Guide</dc:title>
  <dc:creator>Arnold Constantin Lagmay</dc:creator>
  <cp:lastModifiedBy>Arnold Constantin Lagmay</cp:lastModifiedBy>
  <cp:revision>11</cp:revision>
  <dcterms:created xsi:type="dcterms:W3CDTF">2021-03-25T17:02:50Z</dcterms:created>
  <dcterms:modified xsi:type="dcterms:W3CDTF">2021-03-25T18:08:01Z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