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73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485D3-2C5C-4E01-ADD3-4765B2740BC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1EA031-54A6-4104-87DA-42BA0BF11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to the database controlled by code (Injection OWASP-1)</a:t>
          </a:r>
        </a:p>
      </dgm:t>
    </dgm:pt>
    <dgm:pt modelId="{164D0464-FB74-4C95-AA03-3247449396E7}" type="parTrans" cxnId="{5EE9AF20-F6A0-404A-8363-70781116C6E6}">
      <dgm:prSet/>
      <dgm:spPr/>
      <dgm:t>
        <a:bodyPr/>
        <a:lstStyle/>
        <a:p>
          <a:endParaRPr lang="en-US"/>
        </a:p>
      </dgm:t>
    </dgm:pt>
    <dgm:pt modelId="{7839FC1C-C82D-4161-BF59-43662DB60720}" type="sibTrans" cxnId="{5EE9AF20-F6A0-404A-8363-70781116C6E6}">
      <dgm:prSet/>
      <dgm:spPr/>
      <dgm:t>
        <a:bodyPr/>
        <a:lstStyle/>
        <a:p>
          <a:endParaRPr lang="en-US"/>
        </a:p>
      </dgm:t>
    </dgm:pt>
    <dgm:pt modelId="{A1A2352E-2880-4E23-9AC4-EF9FCC004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Passwords are hashed by the application (Broken Authentication OWASP-2)</a:t>
          </a:r>
        </a:p>
      </dgm:t>
    </dgm:pt>
    <dgm:pt modelId="{546B984E-80A7-42F7-BDFF-68055EBD8781}" type="parTrans" cxnId="{51C6E8B0-621E-43F4-8BC3-B7D65DB895C6}">
      <dgm:prSet/>
      <dgm:spPr/>
      <dgm:t>
        <a:bodyPr/>
        <a:lstStyle/>
        <a:p>
          <a:endParaRPr lang="en-US"/>
        </a:p>
      </dgm:t>
    </dgm:pt>
    <dgm:pt modelId="{B1B0B502-3A60-4638-B955-3C474BD88937}" type="sibTrans" cxnId="{51C6E8B0-621E-43F4-8BC3-B7D65DB895C6}">
      <dgm:prSet/>
      <dgm:spPr/>
      <dgm:t>
        <a:bodyPr/>
        <a:lstStyle/>
        <a:p>
          <a:endParaRPr lang="en-US"/>
        </a:p>
      </dgm:t>
    </dgm:pt>
    <dgm:pt modelId="{DA5F7A42-F288-40EA-822D-BA2BD33D5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uses frameworks with a proven record of security (OWIN, Identity, EF) (Using Components with Known Vulnerabilities OWASP-9)</a:t>
          </a:r>
        </a:p>
      </dgm:t>
    </dgm:pt>
    <dgm:pt modelId="{31CD53FC-829A-4055-AF6D-C50C2F2DE5BA}" type="parTrans" cxnId="{578FCBAE-B658-4436-8FFB-68C554FF1382}">
      <dgm:prSet/>
      <dgm:spPr/>
      <dgm:t>
        <a:bodyPr/>
        <a:lstStyle/>
        <a:p>
          <a:endParaRPr lang="en-US"/>
        </a:p>
      </dgm:t>
    </dgm:pt>
    <dgm:pt modelId="{A71058AB-E585-4C5D-9E47-E4D6BA9A268D}" type="sibTrans" cxnId="{578FCBAE-B658-4436-8FFB-68C554FF1382}">
      <dgm:prSet/>
      <dgm:spPr/>
      <dgm:t>
        <a:bodyPr/>
        <a:lstStyle/>
        <a:p>
          <a:endParaRPr lang="en-US"/>
        </a:p>
      </dgm:t>
    </dgm:pt>
    <dgm:pt modelId="{5CC647DB-5BDF-4AF8-AEEA-184B01629215}" type="pres">
      <dgm:prSet presAssocID="{2ED485D3-2C5C-4E01-ADD3-4765B2740BC3}" presName="root" presStyleCnt="0">
        <dgm:presLayoutVars>
          <dgm:dir/>
          <dgm:resizeHandles val="exact"/>
        </dgm:presLayoutVars>
      </dgm:prSet>
      <dgm:spPr/>
    </dgm:pt>
    <dgm:pt modelId="{129F9561-2FD5-4B14-8D26-D4B3C2399D38}" type="pres">
      <dgm:prSet presAssocID="{791EA031-54A6-4104-87DA-42BA0BF11A0B}" presName="compNode" presStyleCnt="0"/>
      <dgm:spPr/>
    </dgm:pt>
    <dgm:pt modelId="{112CFE83-653E-4419-B9B3-ED4849EDD656}" type="pres">
      <dgm:prSet presAssocID="{791EA031-54A6-4104-87DA-42BA0BF11A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8EEEBC-63B7-43E9-887C-2F7F4787570D}" type="pres">
      <dgm:prSet presAssocID="{791EA031-54A6-4104-87DA-42BA0BF11A0B}" presName="spaceRect" presStyleCnt="0"/>
      <dgm:spPr/>
    </dgm:pt>
    <dgm:pt modelId="{D74283F4-5078-4CB5-AD73-8DFD597D6E00}" type="pres">
      <dgm:prSet presAssocID="{791EA031-54A6-4104-87DA-42BA0BF11A0B}" presName="textRect" presStyleLbl="revTx" presStyleIdx="0" presStyleCnt="3">
        <dgm:presLayoutVars>
          <dgm:chMax val="1"/>
          <dgm:chPref val="1"/>
        </dgm:presLayoutVars>
      </dgm:prSet>
      <dgm:spPr/>
    </dgm:pt>
    <dgm:pt modelId="{08A44560-E5E0-4362-B0E2-F2E62B2E4242}" type="pres">
      <dgm:prSet presAssocID="{7839FC1C-C82D-4161-BF59-43662DB60720}" presName="sibTrans" presStyleCnt="0"/>
      <dgm:spPr/>
    </dgm:pt>
    <dgm:pt modelId="{12643E23-71BA-467B-88F2-F9267244B658}" type="pres">
      <dgm:prSet presAssocID="{A1A2352E-2880-4E23-9AC4-EF9FCC0040BE}" presName="compNode" presStyleCnt="0"/>
      <dgm:spPr/>
    </dgm:pt>
    <dgm:pt modelId="{2C8612BB-576E-4D5B-A0F6-7FF4047CB451}" type="pres">
      <dgm:prSet presAssocID="{A1A2352E-2880-4E23-9AC4-EF9FCC0040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7B5A9F3-54D1-4ED6-BCF4-565F5ED72EB7}" type="pres">
      <dgm:prSet presAssocID="{A1A2352E-2880-4E23-9AC4-EF9FCC0040BE}" presName="spaceRect" presStyleCnt="0"/>
      <dgm:spPr/>
    </dgm:pt>
    <dgm:pt modelId="{6B145A81-06CD-43D2-B001-AE7C5D96DD76}" type="pres">
      <dgm:prSet presAssocID="{A1A2352E-2880-4E23-9AC4-EF9FCC0040BE}" presName="textRect" presStyleLbl="revTx" presStyleIdx="1" presStyleCnt="3">
        <dgm:presLayoutVars>
          <dgm:chMax val="1"/>
          <dgm:chPref val="1"/>
        </dgm:presLayoutVars>
      </dgm:prSet>
      <dgm:spPr/>
    </dgm:pt>
    <dgm:pt modelId="{25DB7031-4B19-408F-A16C-8EB0BBC1A838}" type="pres">
      <dgm:prSet presAssocID="{B1B0B502-3A60-4638-B955-3C474BD88937}" presName="sibTrans" presStyleCnt="0"/>
      <dgm:spPr/>
    </dgm:pt>
    <dgm:pt modelId="{E9AFDB92-6599-4EAF-B0AE-865171758F09}" type="pres">
      <dgm:prSet presAssocID="{DA5F7A42-F288-40EA-822D-BA2BD33D51A9}" presName="compNode" presStyleCnt="0"/>
      <dgm:spPr/>
    </dgm:pt>
    <dgm:pt modelId="{38E3979D-5289-4D81-B9B4-5E1D70B36FA6}" type="pres">
      <dgm:prSet presAssocID="{DA5F7A42-F288-40EA-822D-BA2BD33D51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14A3010-4D64-4D53-A679-13F526378839}" type="pres">
      <dgm:prSet presAssocID="{DA5F7A42-F288-40EA-822D-BA2BD33D51A9}" presName="spaceRect" presStyleCnt="0"/>
      <dgm:spPr/>
    </dgm:pt>
    <dgm:pt modelId="{05BBCFD9-F3FC-41F1-8032-AAB99FB422EE}" type="pres">
      <dgm:prSet presAssocID="{DA5F7A42-F288-40EA-822D-BA2BD33D51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7FD119-2EA4-4035-8CF3-17BB7A6155A6}" type="presOf" srcId="{2ED485D3-2C5C-4E01-ADD3-4765B2740BC3}" destId="{5CC647DB-5BDF-4AF8-AEEA-184B01629215}" srcOrd="0" destOrd="0" presId="urn:microsoft.com/office/officeart/2018/2/layout/IconLabelList"/>
    <dgm:cxn modelId="{5EE9AF20-F6A0-404A-8363-70781116C6E6}" srcId="{2ED485D3-2C5C-4E01-ADD3-4765B2740BC3}" destId="{791EA031-54A6-4104-87DA-42BA0BF11A0B}" srcOrd="0" destOrd="0" parTransId="{164D0464-FB74-4C95-AA03-3247449396E7}" sibTransId="{7839FC1C-C82D-4161-BF59-43662DB60720}"/>
    <dgm:cxn modelId="{A44A2545-EE55-43F3-A434-21E1A3A8E30A}" type="presOf" srcId="{A1A2352E-2880-4E23-9AC4-EF9FCC0040BE}" destId="{6B145A81-06CD-43D2-B001-AE7C5D96DD76}" srcOrd="0" destOrd="0" presId="urn:microsoft.com/office/officeart/2018/2/layout/IconLabelList"/>
    <dgm:cxn modelId="{BCEFCC81-354A-4B3D-BB9E-5A16FB5DA52D}" type="presOf" srcId="{DA5F7A42-F288-40EA-822D-BA2BD33D51A9}" destId="{05BBCFD9-F3FC-41F1-8032-AAB99FB422EE}" srcOrd="0" destOrd="0" presId="urn:microsoft.com/office/officeart/2018/2/layout/IconLabelList"/>
    <dgm:cxn modelId="{1A8ABE86-8A79-4BF8-A857-03CAA8CFD147}" type="presOf" srcId="{791EA031-54A6-4104-87DA-42BA0BF11A0B}" destId="{D74283F4-5078-4CB5-AD73-8DFD597D6E00}" srcOrd="0" destOrd="0" presId="urn:microsoft.com/office/officeart/2018/2/layout/IconLabelList"/>
    <dgm:cxn modelId="{578FCBAE-B658-4436-8FFB-68C554FF1382}" srcId="{2ED485D3-2C5C-4E01-ADD3-4765B2740BC3}" destId="{DA5F7A42-F288-40EA-822D-BA2BD33D51A9}" srcOrd="2" destOrd="0" parTransId="{31CD53FC-829A-4055-AF6D-C50C2F2DE5BA}" sibTransId="{A71058AB-E585-4C5D-9E47-E4D6BA9A268D}"/>
    <dgm:cxn modelId="{51C6E8B0-621E-43F4-8BC3-B7D65DB895C6}" srcId="{2ED485D3-2C5C-4E01-ADD3-4765B2740BC3}" destId="{A1A2352E-2880-4E23-9AC4-EF9FCC0040BE}" srcOrd="1" destOrd="0" parTransId="{546B984E-80A7-42F7-BDFF-68055EBD8781}" sibTransId="{B1B0B502-3A60-4638-B955-3C474BD88937}"/>
    <dgm:cxn modelId="{B7721843-21D2-416C-A724-E3008E5B60C4}" type="presParOf" srcId="{5CC647DB-5BDF-4AF8-AEEA-184B01629215}" destId="{129F9561-2FD5-4B14-8D26-D4B3C2399D38}" srcOrd="0" destOrd="0" presId="urn:microsoft.com/office/officeart/2018/2/layout/IconLabelList"/>
    <dgm:cxn modelId="{DAD3DA46-4855-4955-AF93-6A45C8B5B739}" type="presParOf" srcId="{129F9561-2FD5-4B14-8D26-D4B3C2399D38}" destId="{112CFE83-653E-4419-B9B3-ED4849EDD656}" srcOrd="0" destOrd="0" presId="urn:microsoft.com/office/officeart/2018/2/layout/IconLabelList"/>
    <dgm:cxn modelId="{D080959B-346C-4BF2-B4E9-E97B7A27E6CD}" type="presParOf" srcId="{129F9561-2FD5-4B14-8D26-D4B3C2399D38}" destId="{A68EEEBC-63B7-43E9-887C-2F7F4787570D}" srcOrd="1" destOrd="0" presId="urn:microsoft.com/office/officeart/2018/2/layout/IconLabelList"/>
    <dgm:cxn modelId="{F71068A5-7482-44BC-A933-BB53DA2D2508}" type="presParOf" srcId="{129F9561-2FD5-4B14-8D26-D4B3C2399D38}" destId="{D74283F4-5078-4CB5-AD73-8DFD597D6E00}" srcOrd="2" destOrd="0" presId="urn:microsoft.com/office/officeart/2018/2/layout/IconLabelList"/>
    <dgm:cxn modelId="{40C0A127-1A92-4D5D-ACCA-3C761E24A5E9}" type="presParOf" srcId="{5CC647DB-5BDF-4AF8-AEEA-184B01629215}" destId="{08A44560-E5E0-4362-B0E2-F2E62B2E4242}" srcOrd="1" destOrd="0" presId="urn:microsoft.com/office/officeart/2018/2/layout/IconLabelList"/>
    <dgm:cxn modelId="{6C447E2C-223C-46EE-81C1-97EA401AAE9B}" type="presParOf" srcId="{5CC647DB-5BDF-4AF8-AEEA-184B01629215}" destId="{12643E23-71BA-467B-88F2-F9267244B658}" srcOrd="2" destOrd="0" presId="urn:microsoft.com/office/officeart/2018/2/layout/IconLabelList"/>
    <dgm:cxn modelId="{F38B7811-C472-4D72-8C2A-3B089DE3D3C6}" type="presParOf" srcId="{12643E23-71BA-467B-88F2-F9267244B658}" destId="{2C8612BB-576E-4D5B-A0F6-7FF4047CB451}" srcOrd="0" destOrd="0" presId="urn:microsoft.com/office/officeart/2018/2/layout/IconLabelList"/>
    <dgm:cxn modelId="{C42D6074-0D6A-41A1-ABB2-67E07BAC3937}" type="presParOf" srcId="{12643E23-71BA-467B-88F2-F9267244B658}" destId="{67B5A9F3-54D1-4ED6-BCF4-565F5ED72EB7}" srcOrd="1" destOrd="0" presId="urn:microsoft.com/office/officeart/2018/2/layout/IconLabelList"/>
    <dgm:cxn modelId="{3ED4EFC3-B365-4787-9C0C-66981E4E22EA}" type="presParOf" srcId="{12643E23-71BA-467B-88F2-F9267244B658}" destId="{6B145A81-06CD-43D2-B001-AE7C5D96DD76}" srcOrd="2" destOrd="0" presId="urn:microsoft.com/office/officeart/2018/2/layout/IconLabelList"/>
    <dgm:cxn modelId="{0F31FAF4-0551-44C5-9CA5-D844398F4EE7}" type="presParOf" srcId="{5CC647DB-5BDF-4AF8-AEEA-184B01629215}" destId="{25DB7031-4B19-408F-A16C-8EB0BBC1A838}" srcOrd="3" destOrd="0" presId="urn:microsoft.com/office/officeart/2018/2/layout/IconLabelList"/>
    <dgm:cxn modelId="{C209458E-14CE-4C68-B0A6-D8EEFCFD2608}" type="presParOf" srcId="{5CC647DB-5BDF-4AF8-AEEA-184B01629215}" destId="{E9AFDB92-6599-4EAF-B0AE-865171758F09}" srcOrd="4" destOrd="0" presId="urn:microsoft.com/office/officeart/2018/2/layout/IconLabelList"/>
    <dgm:cxn modelId="{515B4592-EFF9-4416-BE8C-7B725CB4B0B4}" type="presParOf" srcId="{E9AFDB92-6599-4EAF-B0AE-865171758F09}" destId="{38E3979D-5289-4D81-B9B4-5E1D70B36FA6}" srcOrd="0" destOrd="0" presId="urn:microsoft.com/office/officeart/2018/2/layout/IconLabelList"/>
    <dgm:cxn modelId="{25BB2947-5FA2-44F9-AFA7-E60F3EC251EC}" type="presParOf" srcId="{E9AFDB92-6599-4EAF-B0AE-865171758F09}" destId="{F14A3010-4D64-4D53-A679-13F526378839}" srcOrd="1" destOrd="0" presId="urn:microsoft.com/office/officeart/2018/2/layout/IconLabelList"/>
    <dgm:cxn modelId="{12DEB666-C6D3-4C49-8E86-F5E41B489A6B}" type="presParOf" srcId="{E9AFDB92-6599-4EAF-B0AE-865171758F09}" destId="{05BBCFD9-F3FC-41F1-8032-AAB99FB422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CFE83-653E-4419-B9B3-ED4849EDD656}">
      <dsp:nvSpPr>
        <dsp:cNvPr id="0" name=""/>
        <dsp:cNvSpPr/>
      </dsp:nvSpPr>
      <dsp:spPr>
        <a:xfrm>
          <a:off x="831993" y="310966"/>
          <a:ext cx="1148438" cy="1148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283F4-5078-4CB5-AD73-8DFD597D6E00}">
      <dsp:nvSpPr>
        <dsp:cNvPr id="0" name=""/>
        <dsp:cNvSpPr/>
      </dsp:nvSpPr>
      <dsp:spPr>
        <a:xfrm>
          <a:off x="130169" y="1800098"/>
          <a:ext cx="2552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Access to the database controlled by code (Injection OWASP-1)</a:t>
          </a:r>
        </a:p>
      </dsp:txBody>
      <dsp:txXfrm>
        <a:off x="130169" y="1800098"/>
        <a:ext cx="2552086" cy="720000"/>
      </dsp:txXfrm>
    </dsp:sp>
    <dsp:sp modelId="{2C8612BB-576E-4D5B-A0F6-7FF4047CB451}">
      <dsp:nvSpPr>
        <dsp:cNvPr id="0" name=""/>
        <dsp:cNvSpPr/>
      </dsp:nvSpPr>
      <dsp:spPr>
        <a:xfrm>
          <a:off x="3830695" y="310966"/>
          <a:ext cx="1148438" cy="1148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45A81-06CD-43D2-B001-AE7C5D96DD76}">
      <dsp:nvSpPr>
        <dsp:cNvPr id="0" name=""/>
        <dsp:cNvSpPr/>
      </dsp:nvSpPr>
      <dsp:spPr>
        <a:xfrm>
          <a:off x="3128871" y="1800098"/>
          <a:ext cx="2552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Passwords are hashed by the application (Broken Authentication OWASP-2)</a:t>
          </a:r>
        </a:p>
      </dsp:txBody>
      <dsp:txXfrm>
        <a:off x="3128871" y="1800098"/>
        <a:ext cx="2552086" cy="720000"/>
      </dsp:txXfrm>
    </dsp:sp>
    <dsp:sp modelId="{38E3979D-5289-4D81-B9B4-5E1D70B36FA6}">
      <dsp:nvSpPr>
        <dsp:cNvPr id="0" name=""/>
        <dsp:cNvSpPr/>
      </dsp:nvSpPr>
      <dsp:spPr>
        <a:xfrm>
          <a:off x="2331344" y="3158120"/>
          <a:ext cx="1148438" cy="11484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CFD9-F3FC-41F1-8032-AAB99FB422EE}">
      <dsp:nvSpPr>
        <dsp:cNvPr id="0" name=""/>
        <dsp:cNvSpPr/>
      </dsp:nvSpPr>
      <dsp:spPr>
        <a:xfrm>
          <a:off x="1629520" y="4647252"/>
          <a:ext cx="2552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 uses frameworks with a proven record of security (OWIN, Identity, EF) (Using Components with Known Vulnerabilities OWASP-9)</a:t>
          </a:r>
        </a:p>
      </dsp:txBody>
      <dsp:txXfrm>
        <a:off x="1629520" y="4647252"/>
        <a:ext cx="25520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12A6-9480-4135-93A0-919BA3C47AB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F613E-4CB7-482C-B5EE-D3ED42C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Spring(Framework, MVC, Data, Test, ORM)</a:t>
            </a:r>
          </a:p>
          <a:p>
            <a:pPr lvl="0"/>
            <a:r>
              <a:rPr lang="en-US" dirty="0"/>
              <a:t>Hibernate</a:t>
            </a:r>
          </a:p>
          <a:p>
            <a:pPr lvl="0"/>
            <a:r>
              <a:rPr lang="en-US" dirty="0"/>
              <a:t>JDBC/MariaDB</a:t>
            </a:r>
          </a:p>
          <a:p>
            <a:pPr lvl="0"/>
            <a:r>
              <a:rPr lang="en-US" dirty="0"/>
              <a:t>Mockito</a:t>
            </a:r>
          </a:p>
          <a:p>
            <a:pPr lvl="0"/>
            <a:r>
              <a:rPr lang="en-US" dirty="0" err="1"/>
              <a:t>LogBack</a:t>
            </a:r>
            <a:endParaRPr lang="en-US" dirty="0"/>
          </a:p>
          <a:p>
            <a:pPr lvl="0"/>
            <a:r>
              <a:rPr lang="en-US" dirty="0"/>
              <a:t>Junit</a:t>
            </a:r>
          </a:p>
          <a:p>
            <a:pPr lvl="0"/>
            <a:r>
              <a:rPr lang="en-US" dirty="0"/>
              <a:t>Junit 5/Jupiter</a:t>
            </a:r>
          </a:p>
          <a:p>
            <a:pPr lvl="0"/>
            <a:r>
              <a:rPr lang="en-US" dirty="0" err="1"/>
              <a:t>SonarLint</a:t>
            </a:r>
            <a:r>
              <a:rPr lang="en-US" dirty="0"/>
              <a:t>/</a:t>
            </a:r>
            <a:r>
              <a:rPr lang="en-US" dirty="0" err="1"/>
              <a:t>Jacoco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F613E-4CB7-482C-B5EE-D3ED42CF6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AF9-1E70-4757-9182-84660AE0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C39E-4955-4F03-8295-D4E9588D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0EF6-664E-42E2-9658-AAAB19B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DE20-6A02-45F7-9800-52472CA5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C486-6188-43D5-97A3-77201020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D911-F098-4BD4-991C-338A1279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F42C-13A2-4B91-AFCE-94711216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4682-AF68-497D-B4DE-9E0AB48B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FDDC-4AB0-4157-B085-ADFD6EE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F64B-98AD-421E-901D-3DB9ADB6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8785-0B90-4190-A45E-AD199A3B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A5015-5BE1-411E-AA5A-B14F6023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DC73-541C-482B-AB7C-592FE73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57C7-996F-431D-AC92-389619C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943F-DBB8-4DF1-850C-0E5F85E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C48D-4B9A-4048-8457-286B14C3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1D2B-F45B-4D81-8CC1-A8403B31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B0BF-28D2-4FD0-BDAD-2062EAD7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E598-00AD-4817-AD05-3465EC3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A32F-10A8-4D31-9F45-0CAFE85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929-DAEA-42E7-B8C9-0192ABA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3DD0-1C2D-48A1-9CD8-6EB654D8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63B-9189-4A7F-9464-C17CAB7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C696-AED2-4EEE-B205-2B5F6998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21B4-8F83-4E67-B5A1-45D6D05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BAB0-E82B-4648-8F24-F2684B12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BAE-5825-46FF-9215-5575D605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88FB-24C3-4A55-9D8F-A8507061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26C4-7F07-41CA-AB35-424F255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A66C-F094-475E-AFD7-0F5B5C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A309-2DFF-4C41-AAD3-52EFF2D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0DC1-9B6E-44F7-9595-EE7C950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81E-DCF9-4338-A5E6-C590132D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617F-CF7C-4633-A857-1F9EBD31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142B0-81BC-4AE6-AF32-46C6133CE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1E2EA-DBD3-4FC5-A3B1-652CC9BCF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366D-482E-4BCF-AEDF-C48CF99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A76DF-F605-4FBE-916C-154B9BD1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8829E-9C88-4D54-81F2-129A0D8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3190-37D3-488E-B049-AAC6B20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8A14B-06B2-4291-95D5-28519D0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C3CDC-927B-44B7-93E3-45E52DCD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1283-3121-4BE2-B6F8-806BAF71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11715-5947-42E6-8B8F-E820177C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E3FF-FC53-479B-82CB-F66AA0D7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33D0E-4FBD-4369-809E-599264C9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41F-85F7-4DA7-BF66-055842FF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CC16-C36A-46EC-9F06-3182F147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4A54-F78D-41C2-8010-047132B3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5169-A19C-408A-8EA2-6060485D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D2F4A-B217-4A45-B03F-8B6F0425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A7E0-D8AF-4BED-ABD4-408961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6C7B-48EA-4AEE-86F4-5AF32F5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AF4B3-E9B5-418F-BBFB-1C50CD26D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4EFF-57F1-4158-84D3-4EEE87C6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8F59-0CD4-4329-929D-49A10D7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20D9-0CD5-4F22-8BDC-B54D3EAA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3713-600D-4D31-8BF5-ED2C007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4895-BCF7-46F1-997A-7CEED83D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37D4-89CC-4246-B939-AC6522AB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EDCE-253C-4CF8-8848-171659BBC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B229-272E-4218-B528-9B90956C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7561-8860-4C24-8E87-0E2443BB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DE427934-3DB6-4473-880F-3D533CC58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15" b="9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592AD-94BE-4637-AEAF-71A12B57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Super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F562-DCDA-43A2-8404-A2AA832B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By Team Super Stocker</a:t>
            </a:r>
          </a:p>
          <a:p>
            <a:r>
              <a:rPr lang="en-US" sz="1700">
                <a:solidFill>
                  <a:srgbClr val="FFFFFF"/>
                </a:solidFill>
              </a:rPr>
              <a:t>Keith Morel</a:t>
            </a:r>
          </a:p>
          <a:p>
            <a:r>
              <a:rPr lang="en-US" sz="1700">
                <a:solidFill>
                  <a:srgbClr val="FFFFFF"/>
                </a:solidFill>
              </a:rPr>
              <a:t>Hetvi Patel</a:t>
            </a:r>
          </a:p>
        </p:txBody>
      </p:sp>
    </p:spTree>
    <p:extLst>
      <p:ext uri="{BB962C8B-B14F-4D97-AF65-F5344CB8AC3E}">
        <p14:creationId xmlns:p14="http://schemas.microsoft.com/office/powerpoint/2010/main" val="310113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6C0A1-1BB4-4FB1-8067-73C6D438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FDC9-3D03-40DA-B8A2-9ACA181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45E-077D-4F47-8E9F-34162C3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900" dirty="0">
                <a:solidFill>
                  <a:schemeClr val="bg1"/>
                </a:solidFill>
              </a:rPr>
              <a:t>I want to be able to register for an account,</a:t>
            </a:r>
          </a:p>
          <a:p>
            <a:r>
              <a:rPr lang="en-US" sz="1900" dirty="0">
                <a:solidFill>
                  <a:schemeClr val="bg1"/>
                </a:solidFill>
              </a:rPr>
              <a:t>So that I can log in and view my own stocks.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**Acceptance Criteria**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1. Should be able to enter their first name, last name, email, password.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2. When they click submit, they should be registered and redirected to Landing page.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91C3906-585D-46C5-9B5A-EFE7DDCE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4" y="369913"/>
            <a:ext cx="2394697" cy="278453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D1D35-8909-445A-9FC3-E112A41C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821984"/>
            <a:ext cx="3588640" cy="60109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F9220-AA2D-483E-9D1D-7490DB36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9CB4-4723-4582-8C89-04652934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I want to be able to log in,</a:t>
            </a:r>
          </a:p>
          <a:p>
            <a:r>
              <a:rPr lang="en-US" sz="1700" dirty="0">
                <a:solidFill>
                  <a:schemeClr val="bg1"/>
                </a:solidFill>
              </a:rPr>
              <a:t>So that I can view my and update profile.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Acceptance Criteria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Should be able to display their first name, last name, email, password(******).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Should be able to update their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73CF4-21DB-4ABC-B879-FE953A4A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09" y="369913"/>
            <a:ext cx="2554808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77222-3211-4BC5-8090-47EE5E0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436206"/>
            <a:ext cx="3588640" cy="13726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08B8C-4011-4D5A-9CF2-CCAE22DC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37D5-2905-4AE5-9BC0-D45240B1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I want to be able to log in,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 that I can add/view/delete stocks to dashboard.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Receive invalid login error on webpage if not providing correct credentials.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Display all my stocks on the Dashboard.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Add, View and Delete Stock to the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DAEDE-6AB1-4A97-BA04-0E0FD365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658672"/>
            <a:ext cx="3588640" cy="22070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FE724-9F60-4530-A880-FDA3DD50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108742"/>
            <a:ext cx="3588640" cy="20275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29025-85C3-4244-B016-FE0EF8CE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 Story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1305-84EC-4F06-AC43-648143DF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As a regular user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I want to be able to click on my stock displayed on Dashboard,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So that I can view detailed stock information.</a:t>
            </a:r>
          </a:p>
          <a:p>
            <a:pPr marL="0" indent="0">
              <a:buNone/>
            </a:pPr>
            <a:endParaRPr lang="en-US" sz="17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Able to click on stock displayed on Dashboard.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Should redirect to new page.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New page will have detailed stock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62C8-753F-42A2-8842-B1DB91F7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970560"/>
            <a:ext cx="6014185" cy="29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9DD8B-6A91-4BE1-BF45-ABB42414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User Story – 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9256-D59D-4C9D-A9FF-9F2D47EE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As a Administrator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want to be able to log in.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 that I can view/update/delete user accounts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Receive invalid login error on webpage if not providing correct credentials.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Redirect to Admin landing page if logged in successfully.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Able to update regular user information.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AE20BF5-7741-4AD0-ABB9-E8E04FAB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96" y="369913"/>
            <a:ext cx="2694034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A50A9E-9B9D-4A45-987F-D370FA94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786098"/>
            <a:ext cx="3588640" cy="6728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0ECCFA-5DFE-4E16-8B58-45064407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Software Testing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BCD46FC3-61D7-4AF3-95AB-8E5B334D9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087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2E2-23A6-41E5-A4B5-9DC60430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1D1-4C8B-4C63-A6EE-8BD590DB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Coverage: </a:t>
            </a:r>
          </a:p>
          <a:p>
            <a:r>
              <a:rPr lang="en-US" dirty="0"/>
              <a:t>Service </a:t>
            </a:r>
            <a:r>
              <a:rPr lang="en-US"/>
              <a:t>Layer Coverage: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593-F18C-4609-A585-283A7263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7A3A-D084-45F1-A2F1-02F50380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3B27-FE2D-42E6-B1FA-66F68E0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Metrics(example)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C43-4BCE-4278-82B4-6D019B14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1235</a:t>
            </a:r>
            <a:r>
              <a:rPr lang="en-US" dirty="0"/>
              <a:t> Lines of Code</a:t>
            </a:r>
          </a:p>
          <a:p>
            <a:r>
              <a:rPr lang="en-US" b="1" dirty="0"/>
              <a:t>5 authors</a:t>
            </a:r>
            <a:r>
              <a:rPr lang="en-US" dirty="0"/>
              <a:t> have pushed </a:t>
            </a:r>
            <a:r>
              <a:rPr lang="en-US" b="1" dirty="0"/>
              <a:t>42commits</a:t>
            </a:r>
            <a:r>
              <a:rPr lang="en-US" dirty="0"/>
              <a:t> to master and </a:t>
            </a:r>
            <a:r>
              <a:rPr lang="en-US" b="1" dirty="0"/>
              <a:t>62 commits</a:t>
            </a:r>
            <a:r>
              <a:rPr lang="en-US" dirty="0"/>
              <a:t> to all branches</a:t>
            </a:r>
          </a:p>
          <a:p>
            <a:r>
              <a:rPr lang="en-US" dirty="0"/>
              <a:t>On master, </a:t>
            </a:r>
            <a:r>
              <a:rPr lang="en-US" b="1" dirty="0"/>
              <a:t>144 files</a:t>
            </a:r>
            <a:r>
              <a:rPr lang="en-US" dirty="0"/>
              <a:t> have changed and there have been </a:t>
            </a:r>
            <a:r>
              <a:rPr lang="en-US" b="1" dirty="0"/>
              <a:t>44,383</a:t>
            </a:r>
            <a:r>
              <a:rPr lang="en-US" dirty="0"/>
              <a:t> </a:t>
            </a:r>
            <a:r>
              <a:rPr lang="en-US" b="1" dirty="0"/>
              <a:t>additions</a:t>
            </a:r>
            <a:r>
              <a:rPr lang="en-US" dirty="0"/>
              <a:t> and </a:t>
            </a:r>
            <a:r>
              <a:rPr lang="en-US" b="1" dirty="0"/>
              <a:t>0 deletions</a:t>
            </a:r>
          </a:p>
          <a:p>
            <a:r>
              <a:rPr lang="en-US" b="1" dirty="0"/>
              <a:t>13 frameworks or libraries used in the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55385-4AF0-4E06-9284-5FD0B13B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2020-A89C-4D00-88B0-31853ADF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Project Scope</a:t>
            </a:r>
          </a:p>
          <a:p>
            <a:r>
              <a:rPr lang="en-US" sz="2000"/>
              <a:t>Product Functions</a:t>
            </a:r>
          </a:p>
          <a:p>
            <a:r>
              <a:rPr lang="en-US" sz="2000"/>
              <a:t>Design and Implementation Constraints</a:t>
            </a:r>
          </a:p>
          <a:p>
            <a:r>
              <a:rPr lang="en-US" sz="2000"/>
              <a:t>Security Measures</a:t>
            </a:r>
          </a:p>
          <a:p>
            <a:r>
              <a:rPr lang="en-US" sz="2000"/>
              <a:t>BackEnd</a:t>
            </a:r>
          </a:p>
          <a:p>
            <a:r>
              <a:rPr lang="en-US" sz="2000"/>
              <a:t>FrontEnd</a:t>
            </a:r>
          </a:p>
          <a:p>
            <a:r>
              <a:rPr lang="en-US" sz="2000"/>
              <a:t>User Stories</a:t>
            </a:r>
          </a:p>
          <a:p>
            <a:r>
              <a:rPr lang="en-US" sz="2000"/>
              <a:t>Proposed Features </a:t>
            </a:r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764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FF2AA-87E8-46AB-8E5E-E180593F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Proposed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DF56-2708-4131-85D8-7EAD220D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Utilize another stock API for more detailed information for Stock detail page.</a:t>
            </a:r>
          </a:p>
          <a:p>
            <a:r>
              <a:rPr lang="en-US" sz="2000"/>
              <a:t>Implement advanced security via JWT/cookies, Spring Security.</a:t>
            </a:r>
          </a:p>
          <a:p>
            <a:r>
              <a:rPr lang="en-US" sz="2000"/>
              <a:t>Implement additional features for Admin Users(Banning Users, Restrict Sign up).</a:t>
            </a:r>
          </a:p>
          <a:p>
            <a:r>
              <a:rPr lang="en-US" sz="2000"/>
              <a:t>Display errors in a less intrusive manner.</a:t>
            </a:r>
          </a:p>
        </p:txBody>
      </p:sp>
    </p:spTree>
    <p:extLst>
      <p:ext uri="{BB962C8B-B14F-4D97-AF65-F5344CB8AC3E}">
        <p14:creationId xmlns:p14="http://schemas.microsoft.com/office/powerpoint/2010/main" val="247956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24B98-C465-4B00-86C4-DB3037F6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1D5C-2FA3-4696-9DF5-49985886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Super Stocks application is a program for effective and efficient tracking and management of stocks for Users.</a:t>
            </a:r>
          </a:p>
          <a:p>
            <a:r>
              <a:rPr lang="en-US" sz="2000"/>
              <a:t>The </a:t>
            </a:r>
            <a:r>
              <a:rPr lang="en-US" sz="2000" b="1"/>
              <a:t>SCOPE</a:t>
            </a:r>
            <a:r>
              <a:rPr lang="en-US" sz="2000"/>
              <a:t> of the project is to design, build and implement a new program for tracking stocks with the capability of adding future functionality as needed.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75F26-C142-4E85-B951-0C75D81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CFC3-90CD-4AEF-9D02-463964AE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User should be able to </a:t>
            </a:r>
            <a:r>
              <a:rPr lang="en-US" sz="2000" dirty="0" err="1"/>
              <a:t>LogIn</a:t>
            </a:r>
            <a:r>
              <a:rPr lang="en-US" sz="2000" dirty="0"/>
              <a:t>/Register to the Application.</a:t>
            </a:r>
          </a:p>
          <a:p>
            <a:r>
              <a:rPr lang="en-US" sz="2000" dirty="0"/>
              <a:t>User can add and updates stock in their Portfolio.</a:t>
            </a:r>
          </a:p>
          <a:p>
            <a:r>
              <a:rPr lang="en-US" sz="2000" dirty="0"/>
              <a:t>Users can view detailed information about stocks they follow.</a:t>
            </a:r>
          </a:p>
          <a:p>
            <a:r>
              <a:rPr lang="en-US" sz="2000" dirty="0"/>
              <a:t>Users can view historical data about each stock in graph format.</a:t>
            </a:r>
          </a:p>
          <a:p>
            <a:r>
              <a:rPr lang="en-US" sz="2000" dirty="0"/>
              <a:t>Users can delete their stocks from the Portfolio.</a:t>
            </a:r>
          </a:p>
          <a:p>
            <a:r>
              <a:rPr lang="en-US" sz="2000" dirty="0"/>
              <a:t>Users can update their own Profile.</a:t>
            </a:r>
          </a:p>
          <a:p>
            <a:r>
              <a:rPr lang="en-US" sz="2000" dirty="0"/>
              <a:t>Admin user will be able to view/update all users’ information.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73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C6BB4-E11E-4411-AB91-03E4139E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Design and Implementation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9CF9-1315-4733-80D6-3FB1F3F0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This is a lightweight application for tracking stocks. Each user will have a dashboard that will provide brief overview of their chosen stocks. Users will also be able to access more detailed information about individual stocks. </a:t>
            </a:r>
          </a:p>
          <a:p>
            <a:r>
              <a:rPr lang="en-US" sz="2000"/>
              <a:t>Constraints:</a:t>
            </a:r>
          </a:p>
          <a:p>
            <a:pPr lvl="1"/>
            <a:r>
              <a:rPr lang="en-US" sz="2000"/>
              <a:t>Stock API only allows limited requests per minute.</a:t>
            </a:r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050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F544-C571-40D2-8355-AF9E2780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Security Measures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B47310A-A2AE-43AF-9F1C-27495D88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9325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AD1CAA9-BFD9-4521-91BD-CF822FB68AB1}"/>
              </a:ext>
            </a:extLst>
          </p:cNvPr>
          <p:cNvSpPr txBox="1"/>
          <p:nvPr/>
        </p:nvSpPr>
        <p:spPr>
          <a:xfrm>
            <a:off x="294588" y="4206881"/>
            <a:ext cx="4136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technologies, techniques and practices were incorporated into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41722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6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E65C0-3E15-4CDD-9F8D-8803E3EF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7" y="4190467"/>
            <a:ext cx="10506456" cy="1101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Technologies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7D23C53-9750-4E5A-881C-F89F435E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04" y="113424"/>
            <a:ext cx="1871927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ORM Tutorials">
            <a:extLst>
              <a:ext uri="{FF2B5EF4-FFF2-40B4-BE49-F238E27FC236}">
                <a16:creationId xmlns:a16="http://schemas.microsoft.com/office/drawing/2014/main" id="{8AC7FAC9-3FF9-4439-B953-808DEBEE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9895" y="186782"/>
            <a:ext cx="2001322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hy you should migrate to Junit 5 | by RIAG Digital | RIAG Digital Techblog  | Medium">
            <a:extLst>
              <a:ext uri="{FF2B5EF4-FFF2-40B4-BE49-F238E27FC236}">
                <a16:creationId xmlns:a16="http://schemas.microsoft.com/office/drawing/2014/main" id="{2348CAC5-A322-41B4-9398-9010A440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0700" y="171715"/>
            <a:ext cx="3227460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t testing void methods with Mockito and JUnit - Knoldus Blogs">
            <a:extLst>
              <a:ext uri="{FF2B5EF4-FFF2-40B4-BE49-F238E27FC236}">
                <a16:creationId xmlns:a16="http://schemas.microsoft.com/office/drawing/2014/main" id="{5A61E54C-D120-4B43-B91D-9BFF5CA4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31" y="2349078"/>
            <a:ext cx="3792797" cy="18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connect to MySQL with JDBC driver | ADMFactory">
            <a:extLst>
              <a:ext uri="{FF2B5EF4-FFF2-40B4-BE49-F238E27FC236}">
                <a16:creationId xmlns:a16="http://schemas.microsoft.com/office/drawing/2014/main" id="{D0AFE811-A1EB-44D0-AD73-7E590DE2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245490"/>
            <a:ext cx="3792797" cy="178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ring MVC + Logback SLF4j example - Mkyong.com">
            <a:extLst>
              <a:ext uri="{FF2B5EF4-FFF2-40B4-BE49-F238E27FC236}">
                <a16:creationId xmlns:a16="http://schemas.microsoft.com/office/drawing/2014/main" id="{DFC5C69F-53C5-4407-8E7A-D271972F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496232"/>
            <a:ext cx="3792797" cy="12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Hibernate. Everything data. - Hibernate">
            <a:extLst>
              <a:ext uri="{FF2B5EF4-FFF2-40B4-BE49-F238E27FC236}">
                <a16:creationId xmlns:a16="http://schemas.microsoft.com/office/drawing/2014/main" id="{2D1FFBFD-94DE-45F2-BF44-F5F0B05B3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32" descr="Spring MVC Tutorial">
            <a:extLst>
              <a:ext uri="{FF2B5EF4-FFF2-40B4-BE49-F238E27FC236}">
                <a16:creationId xmlns:a16="http://schemas.microsoft.com/office/drawing/2014/main" id="{C6EFED18-E102-4F7B-AEAD-D6D81352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7" y="26493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8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RxJS Operators in Angular with ReactiveX | Knoldus Blogs">
            <a:extLst>
              <a:ext uri="{FF2B5EF4-FFF2-40B4-BE49-F238E27FC236}">
                <a16:creationId xmlns:a16="http://schemas.microsoft.com/office/drawing/2014/main" id="{4DE1F61B-83C9-4310-8105-6E075C8A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1156" y="3017167"/>
            <a:ext cx="2613376" cy="7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- Installing Bootstrap -">
            <a:extLst>
              <a:ext uri="{FF2B5EF4-FFF2-40B4-BE49-F238E27FC236}">
                <a16:creationId xmlns:a16="http://schemas.microsoft.com/office/drawing/2014/main" id="{856D980B-762A-4E2B-9A99-A6962DF8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5338" y="4129656"/>
            <a:ext cx="2589181" cy="20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ML, CSS, and Javascript for Web Developers | Coursera">
            <a:extLst>
              <a:ext uri="{FF2B5EF4-FFF2-40B4-BE49-F238E27FC236}">
                <a16:creationId xmlns:a16="http://schemas.microsoft.com/office/drawing/2014/main" id="{34204D8F-2DA2-431F-B928-A5C78E9A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702" y="547444"/>
            <a:ext cx="2572901" cy="2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8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F76FE-215A-4924-B6EA-222566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Front-End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4D2-1E09-473C-AF8F-F98EB6F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@angular-material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@ng2-charts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Twelve Data · GitHub">
            <a:extLst>
              <a:ext uri="{FF2B5EF4-FFF2-40B4-BE49-F238E27FC236}">
                <a16:creationId xmlns:a16="http://schemas.microsoft.com/office/drawing/2014/main" id="{07A8AE36-A0DD-4CA6-B4DF-786F4499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553" y="3593933"/>
            <a:ext cx="2596212" cy="25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ode.js - Coralogix">
            <a:extLst>
              <a:ext uri="{FF2B5EF4-FFF2-40B4-BE49-F238E27FC236}">
                <a16:creationId xmlns:a16="http://schemas.microsoft.com/office/drawing/2014/main" id="{6C8E841F-A422-499C-A717-DE499E06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26" y="1186836"/>
            <a:ext cx="2058830" cy="20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ngular: Why TypeScript?. Victor Savkin is a co-founder of… | by Victor  Savkin | Angular">
            <a:extLst>
              <a:ext uri="{FF2B5EF4-FFF2-40B4-BE49-F238E27FC236}">
                <a16:creationId xmlns:a16="http://schemas.microsoft.com/office/drawing/2014/main" id="{C7B1F1E3-7412-4213-B049-9A013598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70" y="218580"/>
            <a:ext cx="4921356" cy="29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y Testers use Java for Selenium? Selenium Java Tutorial | Edureka">
            <a:extLst>
              <a:ext uri="{FF2B5EF4-FFF2-40B4-BE49-F238E27FC236}">
                <a16:creationId xmlns:a16="http://schemas.microsoft.com/office/drawing/2014/main" id="{BA37E06C-1A98-4F2C-B969-3CE0CEBD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030" y="218580"/>
            <a:ext cx="2596212" cy="13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97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7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4E9F4-1B5A-466A-8F29-17F7C15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CloudServices</a:t>
            </a:r>
          </a:p>
        </p:txBody>
      </p:sp>
      <p:pic>
        <p:nvPicPr>
          <p:cNvPr id="3074" name="Picture 2" descr="How to Evaluate AWS RDS Pricing and Features - ParkMyCloud">
            <a:extLst>
              <a:ext uri="{FF2B5EF4-FFF2-40B4-BE49-F238E27FC236}">
                <a16:creationId xmlns:a16="http://schemas.microsoft.com/office/drawing/2014/main" id="{02B773A8-7866-4082-9E53-3EF39957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40" y="1195273"/>
            <a:ext cx="3793472" cy="2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tomatic Code Review, Testing, Inspection &amp; Auditing | SonarCloud">
            <a:extLst>
              <a:ext uri="{FF2B5EF4-FFF2-40B4-BE49-F238E27FC236}">
                <a16:creationId xmlns:a16="http://schemas.microsoft.com/office/drawing/2014/main" id="{78E7EB75-00A3-40F8-8327-9D0913FD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959" y="784499"/>
            <a:ext cx="3797570" cy="10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 and Github: A Beginner's Guide">
            <a:extLst>
              <a:ext uri="{FF2B5EF4-FFF2-40B4-BE49-F238E27FC236}">
                <a16:creationId xmlns:a16="http://schemas.microsoft.com/office/drawing/2014/main" id="{F43A7BA5-ED52-4E91-9CD8-61EC4E3EB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/>
        </p:blipFill>
        <p:spPr bwMode="auto">
          <a:xfrm>
            <a:off x="4272725" y="2422097"/>
            <a:ext cx="3538586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s of AWS EC2 | by AWS and More | Medium">
            <a:extLst>
              <a:ext uri="{FF2B5EF4-FFF2-40B4-BE49-F238E27FC236}">
                <a16:creationId xmlns:a16="http://schemas.microsoft.com/office/drawing/2014/main" id="{09C8563E-9089-4727-ACF1-B53DAF270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176" y="1310401"/>
            <a:ext cx="3797984" cy="21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8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Jenkins">
            <a:extLst>
              <a:ext uri="{FF2B5EF4-FFF2-40B4-BE49-F238E27FC236}">
                <a16:creationId xmlns:a16="http://schemas.microsoft.com/office/drawing/2014/main" id="{4917B266-424B-4F58-A59D-91F623F2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40" y="4582300"/>
            <a:ext cx="3794760" cy="18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739</Words>
  <Application>Microsoft Office PowerPoint</Application>
  <PresentationFormat>Widescreen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Super Stocks</vt:lpstr>
      <vt:lpstr>Agenda</vt:lpstr>
      <vt:lpstr>Project Scope</vt:lpstr>
      <vt:lpstr>Product Functions</vt:lpstr>
      <vt:lpstr>Design and Implementation Constraints</vt:lpstr>
      <vt:lpstr>Security Measures</vt:lpstr>
      <vt:lpstr>Back-End Technologies</vt:lpstr>
      <vt:lpstr>Front-End Technologies</vt:lpstr>
      <vt:lpstr>CloudServices</vt:lpstr>
      <vt:lpstr>User stories</vt:lpstr>
      <vt:lpstr>User Story - 1</vt:lpstr>
      <vt:lpstr>User Story - 2</vt:lpstr>
      <vt:lpstr>User Story - 3</vt:lpstr>
      <vt:lpstr>User Story – 4</vt:lpstr>
      <vt:lpstr>User Story – 5</vt:lpstr>
      <vt:lpstr>Software Testing</vt:lpstr>
      <vt:lpstr>Unit Testing</vt:lpstr>
      <vt:lpstr>Selenium Testing</vt:lpstr>
      <vt:lpstr>Project Metrics(example)</vt:lpstr>
      <vt:lpstr>Proposed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SuperStocks</dc:title>
  <dc:creator>Hetvi Patel</dc:creator>
  <cp:lastModifiedBy>Hetvi Patel</cp:lastModifiedBy>
  <cp:revision>59</cp:revision>
  <dcterms:created xsi:type="dcterms:W3CDTF">2021-05-24T00:33:17Z</dcterms:created>
  <dcterms:modified xsi:type="dcterms:W3CDTF">2021-05-24T05:58:09Z</dcterms:modified>
</cp:coreProperties>
</file>