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8" r:id="rId10"/>
    <p:sldId id="273" r:id="rId11"/>
    <p:sldId id="267" r:id="rId12"/>
    <p:sldId id="269" r:id="rId13"/>
    <p:sldId id="270" r:id="rId14"/>
    <p:sldId id="271" r:id="rId15"/>
    <p:sldId id="272" r:id="rId16"/>
    <p:sldId id="276" r:id="rId17"/>
    <p:sldId id="274" r:id="rId18"/>
    <p:sldId id="27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485D3-2C5C-4E01-ADD3-4765B2740BC3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EA031-54A6-4104-87DA-42BA0BF11A0B}">
      <dgm:prSet/>
      <dgm:spPr/>
      <dgm:t>
        <a:bodyPr/>
        <a:lstStyle/>
        <a:p>
          <a:r>
            <a:rPr lang="en-US"/>
            <a:t>Access to the database controlled by code (Injection OWASP-1)</a:t>
          </a:r>
        </a:p>
      </dgm:t>
    </dgm:pt>
    <dgm:pt modelId="{164D0464-FB74-4C95-AA03-3247449396E7}" type="parTrans" cxnId="{5EE9AF20-F6A0-404A-8363-70781116C6E6}">
      <dgm:prSet/>
      <dgm:spPr/>
      <dgm:t>
        <a:bodyPr/>
        <a:lstStyle/>
        <a:p>
          <a:endParaRPr lang="en-US"/>
        </a:p>
      </dgm:t>
    </dgm:pt>
    <dgm:pt modelId="{7839FC1C-C82D-4161-BF59-43662DB60720}" type="sibTrans" cxnId="{5EE9AF20-F6A0-404A-8363-70781116C6E6}">
      <dgm:prSet/>
      <dgm:spPr/>
      <dgm:t>
        <a:bodyPr/>
        <a:lstStyle/>
        <a:p>
          <a:endParaRPr lang="en-US"/>
        </a:p>
      </dgm:t>
    </dgm:pt>
    <dgm:pt modelId="{A1A2352E-2880-4E23-9AC4-EF9FCC0040BE}">
      <dgm:prSet/>
      <dgm:spPr/>
      <dgm:t>
        <a:bodyPr/>
        <a:lstStyle/>
        <a:p>
          <a:r>
            <a:rPr lang="en-US"/>
            <a:t>Passwords are hashed by the application (Broken Authentication OWASP-2)</a:t>
          </a:r>
        </a:p>
      </dgm:t>
    </dgm:pt>
    <dgm:pt modelId="{546B984E-80A7-42F7-BDFF-68055EBD8781}" type="parTrans" cxnId="{51C6E8B0-621E-43F4-8BC3-B7D65DB895C6}">
      <dgm:prSet/>
      <dgm:spPr/>
      <dgm:t>
        <a:bodyPr/>
        <a:lstStyle/>
        <a:p>
          <a:endParaRPr lang="en-US"/>
        </a:p>
      </dgm:t>
    </dgm:pt>
    <dgm:pt modelId="{B1B0B502-3A60-4638-B955-3C474BD88937}" type="sibTrans" cxnId="{51C6E8B0-621E-43F4-8BC3-B7D65DB895C6}">
      <dgm:prSet/>
      <dgm:spPr/>
      <dgm:t>
        <a:bodyPr/>
        <a:lstStyle/>
        <a:p>
          <a:endParaRPr lang="en-US"/>
        </a:p>
      </dgm:t>
    </dgm:pt>
    <dgm:pt modelId="{DA5F7A42-F288-40EA-822D-BA2BD33D51A9}">
      <dgm:prSet/>
      <dgm:spPr/>
      <dgm:t>
        <a:bodyPr/>
        <a:lstStyle/>
        <a:p>
          <a:r>
            <a:rPr lang="en-US"/>
            <a:t>Application uses frameworks with a proven record of security (OWIN, Identity, EF) (Using Components with Known Vulnerabilities OWASP-9)</a:t>
          </a:r>
        </a:p>
      </dgm:t>
    </dgm:pt>
    <dgm:pt modelId="{31CD53FC-829A-4055-AF6D-C50C2F2DE5BA}" type="parTrans" cxnId="{578FCBAE-B658-4436-8FFB-68C554FF1382}">
      <dgm:prSet/>
      <dgm:spPr/>
      <dgm:t>
        <a:bodyPr/>
        <a:lstStyle/>
        <a:p>
          <a:endParaRPr lang="en-US"/>
        </a:p>
      </dgm:t>
    </dgm:pt>
    <dgm:pt modelId="{A71058AB-E585-4C5D-9E47-E4D6BA9A268D}" type="sibTrans" cxnId="{578FCBAE-B658-4436-8FFB-68C554FF1382}">
      <dgm:prSet/>
      <dgm:spPr/>
      <dgm:t>
        <a:bodyPr/>
        <a:lstStyle/>
        <a:p>
          <a:endParaRPr lang="en-US"/>
        </a:p>
      </dgm:t>
    </dgm:pt>
    <dgm:pt modelId="{9E9B11CC-9EB2-4AF7-B704-81C510FE982E}" type="pres">
      <dgm:prSet presAssocID="{2ED485D3-2C5C-4E01-ADD3-4765B2740BC3}" presName="linear" presStyleCnt="0">
        <dgm:presLayoutVars>
          <dgm:animLvl val="lvl"/>
          <dgm:resizeHandles val="exact"/>
        </dgm:presLayoutVars>
      </dgm:prSet>
      <dgm:spPr/>
    </dgm:pt>
    <dgm:pt modelId="{E6F8CB63-971A-4DC7-AC52-2D7DFC4612B2}" type="pres">
      <dgm:prSet presAssocID="{791EA031-54A6-4104-87DA-42BA0BF11A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D7FB1A-4140-4015-9EF4-C4C78BB4CCC4}" type="pres">
      <dgm:prSet presAssocID="{7839FC1C-C82D-4161-BF59-43662DB60720}" presName="spacer" presStyleCnt="0"/>
      <dgm:spPr/>
    </dgm:pt>
    <dgm:pt modelId="{22ABCFE8-669F-4A41-950E-8A6C1C45AA52}" type="pres">
      <dgm:prSet presAssocID="{A1A2352E-2880-4E23-9AC4-EF9FCC0040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EE9F24-2D44-4703-9E5D-C576C0D4F0B5}" type="pres">
      <dgm:prSet presAssocID="{B1B0B502-3A60-4638-B955-3C474BD88937}" presName="spacer" presStyleCnt="0"/>
      <dgm:spPr/>
    </dgm:pt>
    <dgm:pt modelId="{A7FAD159-7ADE-4DB7-8DA4-ACCD089FD207}" type="pres">
      <dgm:prSet presAssocID="{DA5F7A42-F288-40EA-822D-BA2BD33D51A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EE9AF20-F6A0-404A-8363-70781116C6E6}" srcId="{2ED485D3-2C5C-4E01-ADD3-4765B2740BC3}" destId="{791EA031-54A6-4104-87DA-42BA0BF11A0B}" srcOrd="0" destOrd="0" parTransId="{164D0464-FB74-4C95-AA03-3247449396E7}" sibTransId="{7839FC1C-C82D-4161-BF59-43662DB60720}"/>
    <dgm:cxn modelId="{44A2AC28-F185-44F8-9037-BF5D239F6212}" type="presOf" srcId="{791EA031-54A6-4104-87DA-42BA0BF11A0B}" destId="{E6F8CB63-971A-4DC7-AC52-2D7DFC4612B2}" srcOrd="0" destOrd="0" presId="urn:microsoft.com/office/officeart/2005/8/layout/vList2"/>
    <dgm:cxn modelId="{D167B269-D3A9-4E71-A7AB-AA8EF402CA80}" type="presOf" srcId="{2ED485D3-2C5C-4E01-ADD3-4765B2740BC3}" destId="{9E9B11CC-9EB2-4AF7-B704-81C510FE982E}" srcOrd="0" destOrd="0" presId="urn:microsoft.com/office/officeart/2005/8/layout/vList2"/>
    <dgm:cxn modelId="{578FCBAE-B658-4436-8FFB-68C554FF1382}" srcId="{2ED485D3-2C5C-4E01-ADD3-4765B2740BC3}" destId="{DA5F7A42-F288-40EA-822D-BA2BD33D51A9}" srcOrd="2" destOrd="0" parTransId="{31CD53FC-829A-4055-AF6D-C50C2F2DE5BA}" sibTransId="{A71058AB-E585-4C5D-9E47-E4D6BA9A268D}"/>
    <dgm:cxn modelId="{51C6E8B0-621E-43F4-8BC3-B7D65DB895C6}" srcId="{2ED485D3-2C5C-4E01-ADD3-4765B2740BC3}" destId="{A1A2352E-2880-4E23-9AC4-EF9FCC0040BE}" srcOrd="1" destOrd="0" parTransId="{546B984E-80A7-42F7-BDFF-68055EBD8781}" sibTransId="{B1B0B502-3A60-4638-B955-3C474BD88937}"/>
    <dgm:cxn modelId="{0A8411C2-DE53-4F1F-BC5C-8D2A2E1CC40A}" type="presOf" srcId="{DA5F7A42-F288-40EA-822D-BA2BD33D51A9}" destId="{A7FAD159-7ADE-4DB7-8DA4-ACCD089FD207}" srcOrd="0" destOrd="0" presId="urn:microsoft.com/office/officeart/2005/8/layout/vList2"/>
    <dgm:cxn modelId="{B70780F9-6196-4B51-B362-8A3DCFB8E639}" type="presOf" srcId="{A1A2352E-2880-4E23-9AC4-EF9FCC0040BE}" destId="{22ABCFE8-669F-4A41-950E-8A6C1C45AA52}" srcOrd="0" destOrd="0" presId="urn:microsoft.com/office/officeart/2005/8/layout/vList2"/>
    <dgm:cxn modelId="{BA85E84A-987B-4B92-881D-6BBA1FA0946C}" type="presParOf" srcId="{9E9B11CC-9EB2-4AF7-B704-81C510FE982E}" destId="{E6F8CB63-971A-4DC7-AC52-2D7DFC4612B2}" srcOrd="0" destOrd="0" presId="urn:microsoft.com/office/officeart/2005/8/layout/vList2"/>
    <dgm:cxn modelId="{6CCC2E6D-E1E6-45EF-84CA-5D49F1224C12}" type="presParOf" srcId="{9E9B11CC-9EB2-4AF7-B704-81C510FE982E}" destId="{D5D7FB1A-4140-4015-9EF4-C4C78BB4CCC4}" srcOrd="1" destOrd="0" presId="urn:microsoft.com/office/officeart/2005/8/layout/vList2"/>
    <dgm:cxn modelId="{6795AF9B-53F2-4A62-8832-91ECB97F21C4}" type="presParOf" srcId="{9E9B11CC-9EB2-4AF7-B704-81C510FE982E}" destId="{22ABCFE8-669F-4A41-950E-8A6C1C45AA52}" srcOrd="2" destOrd="0" presId="urn:microsoft.com/office/officeart/2005/8/layout/vList2"/>
    <dgm:cxn modelId="{55F70145-4028-4A27-8A50-AABB01214FB6}" type="presParOf" srcId="{9E9B11CC-9EB2-4AF7-B704-81C510FE982E}" destId="{61EE9F24-2D44-4703-9E5D-C576C0D4F0B5}" srcOrd="3" destOrd="0" presId="urn:microsoft.com/office/officeart/2005/8/layout/vList2"/>
    <dgm:cxn modelId="{52E7B9B9-D618-43EA-A1B8-D3155E7DA4A2}" type="presParOf" srcId="{9E9B11CC-9EB2-4AF7-B704-81C510FE982E}" destId="{A7FAD159-7ADE-4DB7-8DA4-ACCD089FD2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8CB63-971A-4DC7-AC52-2D7DFC4612B2}">
      <dsp:nvSpPr>
        <dsp:cNvPr id="0" name=""/>
        <dsp:cNvSpPr/>
      </dsp:nvSpPr>
      <dsp:spPr>
        <a:xfrm>
          <a:off x="0" y="257407"/>
          <a:ext cx="4977578" cy="10069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Access to the database controlled by code (Injection OWASP-1)</a:t>
          </a:r>
        </a:p>
      </dsp:txBody>
      <dsp:txXfrm>
        <a:off x="49154" y="306561"/>
        <a:ext cx="4879270" cy="908623"/>
      </dsp:txXfrm>
    </dsp:sp>
    <dsp:sp modelId="{22ABCFE8-669F-4A41-950E-8A6C1C45AA52}">
      <dsp:nvSpPr>
        <dsp:cNvPr id="0" name=""/>
        <dsp:cNvSpPr/>
      </dsp:nvSpPr>
      <dsp:spPr>
        <a:xfrm>
          <a:off x="0" y="1316178"/>
          <a:ext cx="4977578" cy="10069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Passwords are hashed by the application (Broken Authentication OWASP-2)</a:t>
          </a:r>
        </a:p>
      </dsp:txBody>
      <dsp:txXfrm>
        <a:off x="49154" y="1365332"/>
        <a:ext cx="4879270" cy="908623"/>
      </dsp:txXfrm>
    </dsp:sp>
    <dsp:sp modelId="{A7FAD159-7ADE-4DB7-8DA4-ACCD089FD207}">
      <dsp:nvSpPr>
        <dsp:cNvPr id="0" name=""/>
        <dsp:cNvSpPr/>
      </dsp:nvSpPr>
      <dsp:spPr>
        <a:xfrm>
          <a:off x="0" y="2374950"/>
          <a:ext cx="4977578" cy="10069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Application uses frameworks with a proven record of security (OWIN, Identity, EF) (Using Components with Known Vulnerabilities OWASP-9)</a:t>
          </a:r>
        </a:p>
      </dsp:txBody>
      <dsp:txXfrm>
        <a:off x="49154" y="2424104"/>
        <a:ext cx="4879270" cy="90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E12A6-9480-4135-93A0-919BA3C47AB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F613E-4CB7-482C-B5EE-D3ED42C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0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technologies, techniques and practices were incorporated into the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F613E-4CB7-482C-B5EE-D3ED42CF64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Spring(Framework, MVC, Data, Test, ORM)</a:t>
            </a:r>
          </a:p>
          <a:p>
            <a:pPr lvl="0"/>
            <a:r>
              <a:rPr lang="en-US" dirty="0"/>
              <a:t>Hibernate</a:t>
            </a:r>
          </a:p>
          <a:p>
            <a:pPr lvl="0"/>
            <a:r>
              <a:rPr lang="en-US" dirty="0"/>
              <a:t>JDBC/MariaDB</a:t>
            </a:r>
          </a:p>
          <a:p>
            <a:pPr lvl="0"/>
            <a:r>
              <a:rPr lang="en-US" dirty="0"/>
              <a:t>Mockito</a:t>
            </a:r>
          </a:p>
          <a:p>
            <a:pPr lvl="0"/>
            <a:r>
              <a:rPr lang="en-US" dirty="0" err="1"/>
              <a:t>LogBack</a:t>
            </a:r>
            <a:endParaRPr lang="en-US" dirty="0"/>
          </a:p>
          <a:p>
            <a:pPr lvl="0"/>
            <a:r>
              <a:rPr lang="en-US" dirty="0"/>
              <a:t>Junit</a:t>
            </a:r>
          </a:p>
          <a:p>
            <a:pPr lvl="0"/>
            <a:r>
              <a:rPr lang="en-US" dirty="0"/>
              <a:t>Junit 5/Jupiter</a:t>
            </a:r>
          </a:p>
          <a:p>
            <a:pPr lvl="0"/>
            <a:r>
              <a:rPr lang="en-US" dirty="0" err="1"/>
              <a:t>SonarLint</a:t>
            </a:r>
            <a:r>
              <a:rPr lang="en-US" dirty="0"/>
              <a:t>/</a:t>
            </a:r>
            <a:r>
              <a:rPr lang="en-US" dirty="0" err="1"/>
              <a:t>Jacoco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F613E-4CB7-482C-B5EE-D3ED42CF64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DAF9-1E70-4757-9182-84660AE0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C39E-4955-4F03-8295-D4E9588D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0EF6-664E-42E2-9658-AAAB19B6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DE20-6A02-45F7-9800-52472CA5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C486-6188-43D5-97A3-77201020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D911-F098-4BD4-991C-338A1279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1F42C-13A2-4B91-AFCE-94711216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4682-AF68-497D-B4DE-9E0AB48B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FDDC-4AB0-4157-B085-ADFD6EE5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F64B-98AD-421E-901D-3DB9ADB6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28785-0B90-4190-A45E-AD199A3B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A5015-5BE1-411E-AA5A-B14F6023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DC73-541C-482B-AB7C-592FE73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57C7-996F-431D-AC92-389619C8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943F-DBB8-4DF1-850C-0E5F85EB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C48D-4B9A-4048-8457-286B14C3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1D2B-F45B-4D81-8CC1-A8403B31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B0BF-28D2-4FD0-BDAD-2062EAD7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E598-00AD-4817-AD05-3465EC37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A32F-10A8-4D31-9F45-0CAFE852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4929-DAEA-42E7-B8C9-0192ABAA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3DD0-1C2D-48A1-9CD8-6EB654D8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63B-9189-4A7F-9464-C17CAB79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C696-AED2-4EEE-B205-2B5F6998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21B4-8F83-4E67-B5A1-45D6D050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BAB0-E82B-4648-8F24-F2684B12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BBAE-5825-46FF-9215-5575D6052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788FB-24C3-4A55-9D8F-A8507061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226C4-7F07-41CA-AB35-424F2557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CA66C-F094-475E-AFD7-0F5B5C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A309-2DFF-4C41-AAD3-52EFF2D1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0DC1-9B6E-44F7-9595-EE7C950C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F81E-DCF9-4338-A5E6-C590132D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617F-CF7C-4633-A857-1F9EBD315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142B0-81BC-4AE6-AF32-46C6133CE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1E2EA-DBD3-4FC5-A3B1-652CC9BCF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7366D-482E-4BCF-AEDF-C48CF999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A76DF-F605-4FBE-916C-154B9BD1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8829E-9C88-4D54-81F2-129A0D8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3190-37D3-488E-B049-AAC6B205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8A14B-06B2-4291-95D5-28519D0E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C3CDC-927B-44B7-93E3-45E52DCD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D1283-3121-4BE2-B6F8-806BAF71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8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11715-5947-42E6-8B8F-E820177C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E3FF-FC53-479B-82CB-F66AA0D7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33D0E-4FBD-4369-809E-599264C9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041F-85F7-4DA7-BF66-055842FF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CC16-C36A-46EC-9F06-3182F147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14A54-F78D-41C2-8010-047132B3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5169-A19C-408A-8EA2-6060485D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D2F4A-B217-4A45-B03F-8B6F0425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A7E0-D8AF-4BED-ABD4-408961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6C7B-48EA-4AEE-86F4-5AF32F5D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AF4B3-E9B5-418F-BBFB-1C50CD26D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4EFF-57F1-4158-84D3-4EEE87C6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8F59-0CD4-4329-929D-49A10D7B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20D9-0CD5-4F22-8BDC-B54D3EAA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3713-600D-4D31-8BF5-ED2C007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3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4895-BCF7-46F1-997A-7CEED83D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37D4-89CC-4246-B939-AC6522AB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EDCE-253C-4CF8-8848-171659BBC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6E7A-73E7-4C55-A453-AAB1F889095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B229-272E-4218-B528-9B90956C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7561-8860-4C24-8E87-0E2443BB9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lay stock market numbers">
            <a:extLst>
              <a:ext uri="{FF2B5EF4-FFF2-40B4-BE49-F238E27FC236}">
                <a16:creationId xmlns:a16="http://schemas.microsoft.com/office/drawing/2014/main" id="{DE427934-3DB6-4473-880F-3D533CC58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415" b="93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592AD-94BE-4637-AEAF-71A12B57E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Super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DF562-DCDA-43A2-8404-A2AA832B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By Team Super Stocker</a:t>
            </a:r>
          </a:p>
          <a:p>
            <a:r>
              <a:rPr lang="en-US" sz="1700">
                <a:solidFill>
                  <a:srgbClr val="FFFFFF"/>
                </a:solidFill>
              </a:rPr>
              <a:t>Keith Morel</a:t>
            </a:r>
          </a:p>
          <a:p>
            <a:r>
              <a:rPr lang="en-US" sz="1700">
                <a:solidFill>
                  <a:srgbClr val="FFFFFF"/>
                </a:solidFill>
              </a:rPr>
              <a:t>Hetvi Patel</a:t>
            </a:r>
          </a:p>
        </p:txBody>
      </p:sp>
    </p:spTree>
    <p:extLst>
      <p:ext uri="{BB962C8B-B14F-4D97-AF65-F5344CB8AC3E}">
        <p14:creationId xmlns:p14="http://schemas.microsoft.com/office/powerpoint/2010/main" val="310113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6C0A1-1BB4-4FB1-8067-73C6D438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CFDC9-3D03-40DA-B8A2-9ACA1810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Story - 1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45E-077D-4F47-8E9F-34162C3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As a regular user</a:t>
            </a:r>
          </a:p>
          <a:p>
            <a:r>
              <a:rPr lang="en-US" sz="1900" dirty="0">
                <a:solidFill>
                  <a:schemeClr val="bg1"/>
                </a:solidFill>
              </a:rPr>
              <a:t>I want to be able to register for an account,</a:t>
            </a:r>
          </a:p>
          <a:p>
            <a:r>
              <a:rPr lang="en-US" sz="1900" dirty="0">
                <a:solidFill>
                  <a:schemeClr val="bg1"/>
                </a:solidFill>
              </a:rPr>
              <a:t>So that I can log in and view my own stocks.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**Acceptance Criteria**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1. Should be able to enter their first name, last name, email, password.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2. When they click submit, they should be registered and redirected to Landing page.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91C3906-585D-46C5-9B5A-EFE7DDCE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4" y="369913"/>
            <a:ext cx="2394697" cy="278453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D1D35-8909-445A-9FC3-E112A41C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821984"/>
            <a:ext cx="3588640" cy="60109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F9220-AA2D-483E-9D1D-7490DB36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Story - 2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9CB4-4723-4582-8C89-04652934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As a regular user</a:t>
            </a:r>
          </a:p>
          <a:p>
            <a:r>
              <a:rPr lang="en-US" sz="1700" dirty="0">
                <a:solidFill>
                  <a:schemeClr val="bg1"/>
                </a:solidFill>
              </a:rPr>
              <a:t>I want to be able to log in,</a:t>
            </a:r>
          </a:p>
          <a:p>
            <a:r>
              <a:rPr lang="en-US" sz="1700" dirty="0">
                <a:solidFill>
                  <a:schemeClr val="bg1"/>
                </a:solidFill>
              </a:rPr>
              <a:t>So that I can view my and update profile.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Acceptance Criteria</a:t>
            </a:r>
          </a:p>
          <a:p>
            <a:pPr marL="342900" indent="-34290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Able to log in with username and password.</a:t>
            </a:r>
          </a:p>
          <a:p>
            <a:pPr marL="342900" indent="-34290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Should be able to display their first name, last name, email, password(******).</a:t>
            </a:r>
          </a:p>
          <a:p>
            <a:pPr marL="342900" indent="-34290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Should be able to update their information.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73CF4-21DB-4ABC-B879-FE953A4A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09" y="369913"/>
            <a:ext cx="2554808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77222-3211-4BC5-8090-47EE5E09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436206"/>
            <a:ext cx="3588640" cy="13726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08B8C-4011-4D5A-9CF2-CCAE22DC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Story - 3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37D5-2905-4AE5-9BC0-D45240B1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As a regular user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I want to be able to log in,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So that I can add/view/delete stocks to dashboard.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Acceptance Criteria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Able to log in with username and password.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Receive invalid login error on webpage if not providing correct credentials.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Display all my stocks on the Dashboard.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Add, View and Delete Stock to the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DAEDE-6AB1-4A97-BA04-0E0FD365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658672"/>
            <a:ext cx="3588640" cy="22070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FE724-9F60-4530-A880-FDA3DD50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108742"/>
            <a:ext cx="3588640" cy="20275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8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29025-85C3-4244-B016-FE0EF8CE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User Story –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1305-84EC-4F06-AC43-648143DF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As a regular user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I want to be able to click on my stock displayed on Dashboard,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So that I can view detailed stock information.</a:t>
            </a:r>
          </a:p>
          <a:p>
            <a:pPr marL="0" indent="0">
              <a:buNone/>
            </a:pPr>
            <a:endParaRPr lang="en-US" sz="17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Acceptance Criteria</a:t>
            </a:r>
          </a:p>
          <a:p>
            <a:pPr marL="514350" indent="-514350">
              <a:buAutoNum type="arabicPeriod"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Able to click on stock displayed on Dashboard.</a:t>
            </a:r>
          </a:p>
          <a:p>
            <a:pPr marL="514350" indent="-514350">
              <a:buAutoNum type="arabicPeriod"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Should redirect to new page.</a:t>
            </a:r>
          </a:p>
          <a:p>
            <a:pPr marL="514350" indent="-514350">
              <a:buAutoNum type="arabicPeriod"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New page will have detailed stock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E62C8-753F-42A2-8842-B1DB91F7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970560"/>
            <a:ext cx="6014185" cy="29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9DD8B-6A91-4BE1-BF45-ABB42414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User Story – 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9256-D59D-4C9D-A9FF-9F2D47EE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As a Administrator</a:t>
            </a:r>
          </a:p>
          <a:p>
            <a:r>
              <a:rPr lang="en-US" sz="1400" dirty="0">
                <a:solidFill>
                  <a:schemeClr val="bg1"/>
                </a:solidFill>
              </a:rPr>
              <a:t>I want to be able to log in.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So that I can view/update/delete user accounts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Acceptance Criteria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Able to log in with username and password.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Receive invalid login error on webpage if not providing correct credentials.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Redirect to Admin landing page if logged in successfully.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Able to update regular user information.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AE20BF5-7741-4AD0-ABB9-E8E04FAB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96" y="369913"/>
            <a:ext cx="2694034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A50A9E-9B9D-4A45-987F-D370FA94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786098"/>
            <a:ext cx="3588640" cy="6728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F8D3D2-DB33-429D-BB36-6B298458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36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0ECCFA-5DFE-4E16-8B58-45064407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Software Testing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BCD46FC3-61D7-4AF3-95AB-8E5B334D9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087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692E2-23A6-41E5-A4B5-9DC60430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Testing (Overall Coverage)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4DDABB-9CD6-490B-BCE2-3817217C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8" y="1031386"/>
            <a:ext cx="6436548" cy="47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6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FF2AA-87E8-46AB-8E5E-E180593F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Proposed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DF56-2708-4131-85D8-7EAD220D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Utilize another stock API for more detailed information for Stock detail page.</a:t>
            </a:r>
          </a:p>
          <a:p>
            <a:r>
              <a:rPr lang="en-US" sz="2000"/>
              <a:t>Implement advanced security via JWT/cookies, Spring Security.</a:t>
            </a:r>
          </a:p>
          <a:p>
            <a:r>
              <a:rPr lang="en-US" sz="2000"/>
              <a:t>Implement additional features for Admin Users(Banning Users, Restrict Sign up).</a:t>
            </a:r>
          </a:p>
          <a:p>
            <a:r>
              <a:rPr lang="en-US" sz="2000"/>
              <a:t>Display errors in a less intrusive manner.</a:t>
            </a:r>
          </a:p>
        </p:txBody>
      </p:sp>
    </p:spTree>
    <p:extLst>
      <p:ext uri="{BB962C8B-B14F-4D97-AF65-F5344CB8AC3E}">
        <p14:creationId xmlns:p14="http://schemas.microsoft.com/office/powerpoint/2010/main" val="247956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55385-4AF0-4E06-9284-5FD0B13B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2020-A89C-4D00-88B0-31853ADF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Project Scope</a:t>
            </a:r>
          </a:p>
          <a:p>
            <a:r>
              <a:rPr lang="en-US" sz="2000"/>
              <a:t>Product Functions</a:t>
            </a:r>
          </a:p>
          <a:p>
            <a:r>
              <a:rPr lang="en-US" sz="2000"/>
              <a:t>Design and Implementation Constraints</a:t>
            </a:r>
          </a:p>
          <a:p>
            <a:r>
              <a:rPr lang="en-US" sz="2000"/>
              <a:t>Security Measures</a:t>
            </a:r>
          </a:p>
          <a:p>
            <a:r>
              <a:rPr lang="en-US" sz="2000"/>
              <a:t>BackEnd</a:t>
            </a:r>
          </a:p>
          <a:p>
            <a:r>
              <a:rPr lang="en-US" sz="2000"/>
              <a:t>FrontEnd</a:t>
            </a:r>
          </a:p>
          <a:p>
            <a:r>
              <a:rPr lang="en-US" sz="2000"/>
              <a:t>User Stories</a:t>
            </a:r>
          </a:p>
          <a:p>
            <a:r>
              <a:rPr lang="en-US" sz="2000"/>
              <a:t>Proposed Features </a:t>
            </a:r>
          </a:p>
          <a:p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764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24B98-C465-4B00-86C4-DB3037F6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1D5C-2FA3-4696-9DF5-49985886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Super Stocks application is a program for effective and efficient tracking and management of stocks for Users.</a:t>
            </a:r>
          </a:p>
          <a:p>
            <a:r>
              <a:rPr lang="en-US" sz="2000"/>
              <a:t>The </a:t>
            </a:r>
            <a:r>
              <a:rPr lang="en-US" sz="2000" b="1"/>
              <a:t>SCOPE</a:t>
            </a:r>
            <a:r>
              <a:rPr lang="en-US" sz="2000"/>
              <a:t> of the project is to design, build and implement a new program for tracking stocks with the capability of adding future functionality as needed.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2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75F26-C142-4E85-B951-0C75D815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Product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CFC3-90CD-4AEF-9D02-463964AE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User should be able to </a:t>
            </a:r>
            <a:r>
              <a:rPr lang="en-US" sz="2000" dirty="0" err="1"/>
              <a:t>LogIn</a:t>
            </a:r>
            <a:r>
              <a:rPr lang="en-US" sz="2000" dirty="0"/>
              <a:t>/Register to the Application.</a:t>
            </a:r>
          </a:p>
          <a:p>
            <a:r>
              <a:rPr lang="en-US" sz="2000" dirty="0"/>
              <a:t>User can add and updates stock in their Portfolio.</a:t>
            </a:r>
          </a:p>
          <a:p>
            <a:r>
              <a:rPr lang="en-US" sz="2000" dirty="0"/>
              <a:t>Users can view detailed information about stocks they follow.</a:t>
            </a:r>
          </a:p>
          <a:p>
            <a:r>
              <a:rPr lang="en-US" sz="2000" dirty="0"/>
              <a:t>Users can view historical data about each stock in graph format.</a:t>
            </a:r>
          </a:p>
          <a:p>
            <a:r>
              <a:rPr lang="en-US" sz="2000" dirty="0"/>
              <a:t>Users can delete their stocks from the Portfolio.</a:t>
            </a:r>
          </a:p>
          <a:p>
            <a:r>
              <a:rPr lang="en-US" sz="2000" dirty="0"/>
              <a:t>Users can update their own Profile.</a:t>
            </a:r>
          </a:p>
          <a:p>
            <a:r>
              <a:rPr lang="en-US" sz="2000" dirty="0"/>
              <a:t>Admin user will be able to view/update all users’ information.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173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C6BB4-E11E-4411-AB91-03E4139E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Design and Implementation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9CF9-1315-4733-80D6-3FB1F3F0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This is a lightweight application for tracking stocks. Each user will have a dashboard that will provide brief overview of their chosen stocks. Users will also be able to access more detailed information about individual stocks. </a:t>
            </a:r>
          </a:p>
          <a:p>
            <a:r>
              <a:rPr lang="en-US" sz="2000"/>
              <a:t>Constraints:</a:t>
            </a:r>
          </a:p>
          <a:p>
            <a:pPr lvl="1"/>
            <a:r>
              <a:rPr lang="en-US" sz="2000"/>
              <a:t>Stock API only allows limited requests per minute.</a:t>
            </a:r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050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EDAC01A-A409-472B-976B-A4D22004A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81" r="1136" b="1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7" name="Freeform: Shape 46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F5F544-C571-40D2-8355-AF9E2780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Security Measures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B47310A-A2AE-43AF-9F1C-27495D88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599482"/>
              </p:ext>
            </p:extLst>
          </p:nvPr>
        </p:nvGraphicFramePr>
        <p:xfrm>
          <a:off x="6090574" y="2415756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227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60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E65C0-3E15-4CDD-9F8D-8803E3EF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7" y="4190467"/>
            <a:ext cx="10506456" cy="1101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Back-End Technologies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7D23C53-9750-4E5A-881C-F89F435E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04" y="113424"/>
            <a:ext cx="1871927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ORM Tutorials">
            <a:extLst>
              <a:ext uri="{FF2B5EF4-FFF2-40B4-BE49-F238E27FC236}">
                <a16:creationId xmlns:a16="http://schemas.microsoft.com/office/drawing/2014/main" id="{8AC7FAC9-3FF9-4439-B953-808DEBEE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9895" y="186782"/>
            <a:ext cx="2001322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Why you should migrate to Junit 5 | by RIAG Digital | RIAG Digital Techblog  | Medium">
            <a:extLst>
              <a:ext uri="{FF2B5EF4-FFF2-40B4-BE49-F238E27FC236}">
                <a16:creationId xmlns:a16="http://schemas.microsoft.com/office/drawing/2014/main" id="{2348CAC5-A322-41B4-9398-9010A440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0700" y="171715"/>
            <a:ext cx="3227460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nit testing void methods with Mockito and JUnit - Knoldus Blogs">
            <a:extLst>
              <a:ext uri="{FF2B5EF4-FFF2-40B4-BE49-F238E27FC236}">
                <a16:creationId xmlns:a16="http://schemas.microsoft.com/office/drawing/2014/main" id="{5A61E54C-D120-4B43-B91D-9BFF5CA4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4283" y="2272731"/>
            <a:ext cx="3792797" cy="185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to connect to MySQL with JDBC driver | ADMFactory">
            <a:extLst>
              <a:ext uri="{FF2B5EF4-FFF2-40B4-BE49-F238E27FC236}">
                <a16:creationId xmlns:a16="http://schemas.microsoft.com/office/drawing/2014/main" id="{D0AFE811-A1EB-44D0-AD73-7E590DE2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04" y="2336345"/>
            <a:ext cx="3792797" cy="178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pring MVC + Logback SLF4j example - Mkyong.com">
            <a:extLst>
              <a:ext uri="{FF2B5EF4-FFF2-40B4-BE49-F238E27FC236}">
                <a16:creationId xmlns:a16="http://schemas.microsoft.com/office/drawing/2014/main" id="{DFC5C69F-53C5-4407-8E7A-D271972FD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7276" y="2619834"/>
            <a:ext cx="3792797" cy="127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Hibernate. Everything data. - Hibernate">
            <a:extLst>
              <a:ext uri="{FF2B5EF4-FFF2-40B4-BE49-F238E27FC236}">
                <a16:creationId xmlns:a16="http://schemas.microsoft.com/office/drawing/2014/main" id="{2D1FFBFD-94DE-45F2-BF44-F5F0B05B3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Picture 32" descr="Spring MVC Tutorial">
            <a:extLst>
              <a:ext uri="{FF2B5EF4-FFF2-40B4-BE49-F238E27FC236}">
                <a16:creationId xmlns:a16="http://schemas.microsoft.com/office/drawing/2014/main" id="{C6EFED18-E102-4F7B-AEAD-D6D81352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7" y="26493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0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80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RxJS Operators in Angular with ReactiveX | Knoldus Blogs">
            <a:extLst>
              <a:ext uri="{FF2B5EF4-FFF2-40B4-BE49-F238E27FC236}">
                <a16:creationId xmlns:a16="http://schemas.microsoft.com/office/drawing/2014/main" id="{4DE1F61B-83C9-4310-8105-6E075C8A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1156" y="3017167"/>
            <a:ext cx="2613376" cy="7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- Installing Bootstrap -">
            <a:extLst>
              <a:ext uri="{FF2B5EF4-FFF2-40B4-BE49-F238E27FC236}">
                <a16:creationId xmlns:a16="http://schemas.microsoft.com/office/drawing/2014/main" id="{856D980B-762A-4E2B-9A99-A6962DF8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5338" y="4129656"/>
            <a:ext cx="2589181" cy="20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ML, CSS, and Javascript for Web Developers | Coursera">
            <a:extLst>
              <a:ext uri="{FF2B5EF4-FFF2-40B4-BE49-F238E27FC236}">
                <a16:creationId xmlns:a16="http://schemas.microsoft.com/office/drawing/2014/main" id="{34204D8F-2DA2-431F-B928-A5C78E9A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702" y="547444"/>
            <a:ext cx="2572901" cy="25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82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F76FE-215A-4924-B6EA-22256643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Front-End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34D2-1E09-473C-AF8F-F98EB6F3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@angular-material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@ng2-charts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2054" name="Picture 6" descr="Twelve Data · GitHub">
            <a:extLst>
              <a:ext uri="{FF2B5EF4-FFF2-40B4-BE49-F238E27FC236}">
                <a16:creationId xmlns:a16="http://schemas.microsoft.com/office/drawing/2014/main" id="{07A8AE36-A0DD-4CA6-B4DF-786F4499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553" y="3593933"/>
            <a:ext cx="2596212" cy="25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ode.js - Coralogix">
            <a:extLst>
              <a:ext uri="{FF2B5EF4-FFF2-40B4-BE49-F238E27FC236}">
                <a16:creationId xmlns:a16="http://schemas.microsoft.com/office/drawing/2014/main" id="{6C8E841F-A422-499C-A717-DE499E06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26" y="1186836"/>
            <a:ext cx="2058830" cy="20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ngular: Why TypeScript?. Victor Savkin is a co-founder of… | by Victor  Savkin | Angular">
            <a:extLst>
              <a:ext uri="{FF2B5EF4-FFF2-40B4-BE49-F238E27FC236}">
                <a16:creationId xmlns:a16="http://schemas.microsoft.com/office/drawing/2014/main" id="{C7B1F1E3-7412-4213-B049-9A013598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70" y="218580"/>
            <a:ext cx="4921356" cy="29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y Testers use Java for Selenium? Selenium Java Tutorial | Edureka">
            <a:extLst>
              <a:ext uri="{FF2B5EF4-FFF2-40B4-BE49-F238E27FC236}">
                <a16:creationId xmlns:a16="http://schemas.microsoft.com/office/drawing/2014/main" id="{BA37E06C-1A98-4F2C-B969-3CE0CEBD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030" y="218580"/>
            <a:ext cx="2596212" cy="13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97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78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4E9F4-1B5A-466A-8F29-17F7C15D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CloudServices</a:t>
            </a:r>
          </a:p>
        </p:txBody>
      </p:sp>
      <p:pic>
        <p:nvPicPr>
          <p:cNvPr id="3074" name="Picture 2" descr="How to Evaluate AWS RDS Pricing and Features - ParkMyCloud">
            <a:extLst>
              <a:ext uri="{FF2B5EF4-FFF2-40B4-BE49-F238E27FC236}">
                <a16:creationId xmlns:a16="http://schemas.microsoft.com/office/drawing/2014/main" id="{02B773A8-7866-4082-9E53-3EF399572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40" y="1195273"/>
            <a:ext cx="3793472" cy="23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utomatic Code Review, Testing, Inspection &amp; Auditing | SonarCloud">
            <a:extLst>
              <a:ext uri="{FF2B5EF4-FFF2-40B4-BE49-F238E27FC236}">
                <a16:creationId xmlns:a16="http://schemas.microsoft.com/office/drawing/2014/main" id="{78E7EB75-00A3-40F8-8327-9D0913FD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959" y="784499"/>
            <a:ext cx="3797570" cy="108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 and Github: A Beginner's Guide">
            <a:extLst>
              <a:ext uri="{FF2B5EF4-FFF2-40B4-BE49-F238E27FC236}">
                <a16:creationId xmlns:a16="http://schemas.microsoft.com/office/drawing/2014/main" id="{F43A7BA5-ED52-4E91-9CD8-61EC4E3EB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"/>
          <a:stretch/>
        </p:blipFill>
        <p:spPr bwMode="auto">
          <a:xfrm>
            <a:off x="4272725" y="2422097"/>
            <a:ext cx="3538586" cy="20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onents of AWS EC2 | by AWS and More | Medium">
            <a:extLst>
              <a:ext uri="{FF2B5EF4-FFF2-40B4-BE49-F238E27FC236}">
                <a16:creationId xmlns:a16="http://schemas.microsoft.com/office/drawing/2014/main" id="{09C8563E-9089-4727-ACF1-B53DAF270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6176" y="1310401"/>
            <a:ext cx="3797984" cy="213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80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 descr="Jenkins">
            <a:extLst>
              <a:ext uri="{FF2B5EF4-FFF2-40B4-BE49-F238E27FC236}">
                <a16:creationId xmlns:a16="http://schemas.microsoft.com/office/drawing/2014/main" id="{4917B266-424B-4F58-A59D-91F623F2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40" y="4582300"/>
            <a:ext cx="3794760" cy="18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1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690</Words>
  <Application>Microsoft Office PowerPoint</Application>
  <PresentationFormat>Widescreen</PresentationFormat>
  <Paragraphs>108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Office Theme</vt:lpstr>
      <vt:lpstr>Super Stocks</vt:lpstr>
      <vt:lpstr>Agenda</vt:lpstr>
      <vt:lpstr>Project Scope</vt:lpstr>
      <vt:lpstr>Product Functions</vt:lpstr>
      <vt:lpstr>Design and Implementation Constraints</vt:lpstr>
      <vt:lpstr>Security Measures</vt:lpstr>
      <vt:lpstr>Back-End Technologies</vt:lpstr>
      <vt:lpstr>Front-End Technologies</vt:lpstr>
      <vt:lpstr>CloudServices</vt:lpstr>
      <vt:lpstr>User stories</vt:lpstr>
      <vt:lpstr>User Story - 1</vt:lpstr>
      <vt:lpstr>User Story - 2</vt:lpstr>
      <vt:lpstr>User Story - 3</vt:lpstr>
      <vt:lpstr>User Story – 4</vt:lpstr>
      <vt:lpstr>User Story – 5</vt:lpstr>
      <vt:lpstr>Demo</vt:lpstr>
      <vt:lpstr>Software Testing</vt:lpstr>
      <vt:lpstr>Unit Testing (Overall Coverage)</vt:lpstr>
      <vt:lpstr>Proposed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SuperStocks</dc:title>
  <dc:creator>Hetvi Patel</dc:creator>
  <cp:lastModifiedBy>Hetvi Patel</cp:lastModifiedBy>
  <cp:revision>64</cp:revision>
  <dcterms:created xsi:type="dcterms:W3CDTF">2021-05-24T00:33:17Z</dcterms:created>
  <dcterms:modified xsi:type="dcterms:W3CDTF">2021-05-24T15:07:26Z</dcterms:modified>
</cp:coreProperties>
</file>