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66" r:id="rId4"/>
    <p:sldId id="265" r:id="rId5"/>
    <p:sldId id="267" r:id="rId6"/>
    <p:sldId id="264" r:id="rId7"/>
    <p:sldId id="263" r:id="rId8"/>
    <p:sldId id="262" r:id="rId9"/>
    <p:sldId id="261" r:id="rId10"/>
    <p:sldId id="268" r:id="rId11"/>
    <p:sldId id="269" r:id="rId12"/>
    <p:sldId id="26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431"/>
  </p:normalViewPr>
  <p:slideViewPr>
    <p:cSldViewPr snapToGrid="0" snapToObjects="1">
      <p:cViewPr varScale="1">
        <p:scale>
          <a:sx n="89" d="100"/>
          <a:sy n="89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92EC7-8FF9-6E45-AC63-104836F217CD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D4AD-BA5C-9940-972A-74CAFEC8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100 people die per year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Human/driver error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here is to reduce those numbers and removing humans from driving and  create a multi-label image classification system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can be used for self driving cars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Financial hardship for victims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6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augmentation for labels that occurred the least. As we saw, ‘bus’ was not predicted by either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- Increase image size, There was an improvement in the model going from 64 X 64 image size to 86 X 86. That’s all that my computer could handle without crashing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object localization. In this project, we completed object detection (image classification) which is to classify and detect all objects in a image. The next step is object localization which is locating where that object is and drawing a bounding box. This is what bring self driving cars to a reality.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(long short term memory) and YOLO (you only look once) that can be used for multi-label classification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Contained 100k images and 100k videos </a:t>
            </a:r>
          </a:p>
          <a:p>
            <a:r>
              <a:rPr lang="en-US" dirty="0"/>
              <a:t>For the purpose of this project, we used the images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possesses geographic, environmental, and weather diversity, which was useful for training models that are less likely to be surprised by new conditions.</a:t>
            </a:r>
          </a:p>
          <a:p>
            <a:pPr marL="171450" indent="-171450">
              <a:buFontTx/>
              <a:buChar char="-"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Rescale, resize the images  to 86 x 86 image size –largest I could go with out the computer crashing </a:t>
            </a:r>
          </a:p>
          <a:p>
            <a:pPr marL="171450" indent="-171450">
              <a:buFontTx/>
              <a:buChar char="-"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also had to scrub the labels file and extract the important labels each object was being classified as 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Multilabel classification system so you will see more than one label per image, </a:t>
            </a:r>
          </a:p>
          <a:p>
            <a:endParaRPr lang="en-US" dirty="0"/>
          </a:p>
          <a:p>
            <a:r>
              <a:rPr lang="en-US" dirty="0"/>
              <a:t>66k of the 70k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images contained all 12 labels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the strong features and pushing them to the next layer </a:t>
            </a:r>
          </a:p>
          <a:p>
            <a:endParaRPr lang="en-US" dirty="0"/>
          </a:p>
          <a:p>
            <a:r>
              <a:rPr lang="en-US" dirty="0"/>
              <a:t>A feature can be  certain shapes, color, things of that nature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Pooling layer takes the features and </a:t>
            </a:r>
            <a:r>
              <a:rPr lang="en-US" dirty="0" err="1"/>
              <a:t>intensivies</a:t>
            </a:r>
            <a:r>
              <a:rPr lang="en-US" dirty="0"/>
              <a:t> them over the network while discarding the information that doesn’t make sense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Hamming score: predicted wrong labels / total number of labels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Pretrained – inceptionResNetV2</a:t>
            </a:r>
          </a:p>
          <a:p>
            <a:endParaRPr lang="en-US" dirty="0"/>
          </a:p>
          <a:p>
            <a:r>
              <a:rPr lang="en-US" dirty="0"/>
              <a:t>Incorrectly predicted…</a:t>
            </a:r>
          </a:p>
          <a:p>
            <a:r>
              <a:rPr lang="en-US" dirty="0"/>
              <a:t>Did not predict</a:t>
            </a:r>
          </a:p>
          <a:p>
            <a:endParaRPr lang="en-US" dirty="0"/>
          </a:p>
          <a:p>
            <a:r>
              <a:rPr lang="en-US" dirty="0"/>
              <a:t>Interestingly…if we recall on our label occurrence graph, bus had a very low frequency of only appearing in less than 9k images </a:t>
            </a:r>
          </a:p>
          <a:p>
            <a:r>
              <a:rPr lang="en-US" dirty="0"/>
              <a:t>Looks like the pretrained model saw the sign and predicted both traffic light and traffic 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Model is not 100 percent and missing labels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Essentially be used as a second pair of eyes to highlight objects. And could be greatly beneficial in the dark and rush hour. This will help mitigate  car accidents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Diverse data set with no surprises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4D4AD-BA5C-9940-972A-74CAFEC8F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0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30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4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1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6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5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itenpatel3/" TargetMode="External"/><Relationship Id="rId2" Type="http://schemas.openxmlformats.org/officeDocument/2006/relationships/hyperlink" Target="mailto:h.patel.m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Image classification for self driving cars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DCCD-67A4-F542-944C-8AB496C1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algn="ctr"/>
            <a:r>
              <a:rPr lang="en-US" b="1" dirty="0"/>
              <a:t>By </a:t>
            </a:r>
            <a:r>
              <a:rPr lang="en-US" b="1" dirty="0" err="1"/>
              <a:t>hiten</a:t>
            </a:r>
            <a:r>
              <a:rPr lang="en-US" b="1" dirty="0"/>
              <a:t> </a:t>
            </a:r>
            <a:r>
              <a:rPr lang="en-US" b="1" dirty="0" err="1"/>
              <a:t>patel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7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012EA4-FD32-A94C-9549-D7D92968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9" y="1131956"/>
            <a:ext cx="4240726" cy="4172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77392-5FBF-B345-A032-84F5E8A3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95" y="1607895"/>
            <a:ext cx="2006600" cy="3028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2CCCD-3D4E-8A4E-AEFB-319C8F16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92" y="1629398"/>
            <a:ext cx="2019300" cy="2985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E21A9-D6D4-AB46-938E-8F68D22F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02" y="1607818"/>
            <a:ext cx="2006600" cy="3041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2F5FF-276C-614E-92E0-DF8E0385ABC0}"/>
              </a:ext>
            </a:extLst>
          </p:cNvPr>
          <p:cNvSpPr txBox="1"/>
          <p:nvPr/>
        </p:nvSpPr>
        <p:spPr>
          <a:xfrm>
            <a:off x="4369315" y="1021278"/>
            <a:ext cx="738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True Labels 			CNN Model			Pretrained 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61CF9-E3D2-9245-B5A9-0B81CEDA9056}"/>
              </a:ext>
            </a:extLst>
          </p:cNvPr>
          <p:cNvSpPr txBox="1"/>
          <p:nvPr/>
        </p:nvSpPr>
        <p:spPr>
          <a:xfrm>
            <a:off x="4773074" y="5304831"/>
            <a:ext cx="6460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Both CNN model and the Pretrained model predicted 12 of the 12 labels correct.</a:t>
            </a:r>
          </a:p>
          <a:p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9DAF0-6F81-6446-B3A1-7CA55CB90175}"/>
              </a:ext>
            </a:extLst>
          </p:cNvPr>
          <p:cNvSpPr txBox="1"/>
          <p:nvPr/>
        </p:nvSpPr>
        <p:spPr>
          <a:xfrm>
            <a:off x="1805049" y="154379"/>
            <a:ext cx="888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all" dirty="0">
                <a:latin typeface="+mj-lt"/>
                <a:ea typeface="+mj-ea"/>
                <a:cs typeface="+mj-cs"/>
              </a:rPr>
              <a:t>MODEL</a:t>
            </a:r>
            <a:r>
              <a:rPr lang="en-US" dirty="0"/>
              <a:t> </a:t>
            </a:r>
            <a:r>
              <a:rPr lang="en-US" sz="5400" b="1" cap="all" dirty="0">
                <a:latin typeface="+mj-lt"/>
                <a:ea typeface="+mj-ea"/>
                <a:cs typeface="+mj-cs"/>
              </a:rPr>
              <a:t>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87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11" y="124834"/>
            <a:ext cx="8791575" cy="119332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rESULTS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8551F-02F6-7B40-910C-A6EF32014C3C}"/>
              </a:ext>
            </a:extLst>
          </p:cNvPr>
          <p:cNvSpPr txBox="1"/>
          <p:nvPr/>
        </p:nvSpPr>
        <p:spPr>
          <a:xfrm>
            <a:off x="1971304" y="1401288"/>
            <a:ext cx="8455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CNN Model: 89% accuracy </a:t>
            </a:r>
          </a:p>
          <a:p>
            <a:pPr lvl="1"/>
            <a:r>
              <a:rPr lang="en-US" sz="3600" dirty="0"/>
              <a:t>Pretrained Model: 87% accuracy </a:t>
            </a:r>
          </a:p>
          <a:p>
            <a:r>
              <a:rPr lang="en-US" sz="3600" dirty="0"/>
              <a:t>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Pretrained model incorrectly predicted a ‘traffic light’ in the image </a:t>
            </a:r>
          </a:p>
          <a:p>
            <a:endParaRPr lang="en-US" sz="36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Both models failed to predict a ‘bus’ in the image 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807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11" y="124834"/>
            <a:ext cx="8791575" cy="119332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8551F-02F6-7B40-910C-A6EF32014C3C}"/>
              </a:ext>
            </a:extLst>
          </p:cNvPr>
          <p:cNvSpPr txBox="1"/>
          <p:nvPr/>
        </p:nvSpPr>
        <p:spPr>
          <a:xfrm>
            <a:off x="1971304" y="1401288"/>
            <a:ext cx="8455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Car companies can use the CNN image classification model as a driver assistant</a:t>
            </a:r>
          </a:p>
          <a:p>
            <a:r>
              <a:rPr lang="en-US" sz="3600" dirty="0"/>
              <a:t>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Starting point to create a self driving electric vehicle </a:t>
            </a:r>
          </a:p>
          <a:p>
            <a:endParaRPr lang="en-US" sz="36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3600" dirty="0"/>
              <a:t>Building your own? CNN and a diverse dataset 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610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5003"/>
            <a:ext cx="8791575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Future 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7CBDF-95DD-494A-8D9D-3F545F33A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70" y="1911927"/>
            <a:ext cx="5943357" cy="3574474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12A54-0A1E-0A4B-BA76-5BD2C828DD5B}"/>
              </a:ext>
            </a:extLst>
          </p:cNvPr>
          <p:cNvSpPr txBox="1"/>
          <p:nvPr/>
        </p:nvSpPr>
        <p:spPr>
          <a:xfrm>
            <a:off x="6679627" y="1021279"/>
            <a:ext cx="49757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/>
              <a:t> Data Augmentation 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/>
              <a:t> Increase Image Size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/>
              <a:t>Explore Other Frameworks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/>
              <a:t>Object Localization </a:t>
            </a:r>
            <a:endParaRPr lang="en-US" sz="3200" dirty="0"/>
          </a:p>
          <a:p>
            <a:pPr marL="285750" indent="-285750">
              <a:buFont typeface="Wingdings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52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9485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for your time </a:t>
            </a:r>
            <a:br>
              <a:rPr lang="en-US" sz="5400" b="1" dirty="0"/>
            </a:br>
            <a:r>
              <a:rPr lang="en-US" sz="5400" b="1" dirty="0"/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AAE2A-2107-F64E-B98B-CC1EEC26875B}"/>
              </a:ext>
            </a:extLst>
          </p:cNvPr>
          <p:cNvSpPr txBox="1"/>
          <p:nvPr/>
        </p:nvSpPr>
        <p:spPr>
          <a:xfrm>
            <a:off x="2220686" y="3336966"/>
            <a:ext cx="84473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Contact: Hiten Patel </a:t>
            </a:r>
          </a:p>
          <a:p>
            <a:pPr algn="ctr"/>
            <a:r>
              <a:rPr lang="en-US" sz="3200" dirty="0"/>
              <a:t>Email: </a:t>
            </a:r>
          </a:p>
          <a:p>
            <a:pPr algn="ctr"/>
            <a:r>
              <a:rPr lang="en-US" sz="3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h.patel.ms@gmail.com</a:t>
            </a:r>
            <a:endParaRPr lang="en-US" sz="3200" dirty="0">
              <a:solidFill>
                <a:srgbClr val="00B0F0"/>
              </a:solidFill>
            </a:endParaRPr>
          </a:p>
          <a:p>
            <a:pPr algn="ctr"/>
            <a:r>
              <a:rPr lang="en-US" sz="3200" dirty="0" err="1"/>
              <a:t>Linkedin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https://www.linkedin.com/in/hitenpatel3/</a:t>
            </a:r>
            <a:endParaRPr lang="en-US" sz="3200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46" y="124836"/>
            <a:ext cx="8791575" cy="94394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Business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A3DB1-1E1A-7C4D-8B74-A0E26F79F1ED}"/>
              </a:ext>
            </a:extLst>
          </p:cNvPr>
          <p:cNvSpPr txBox="1"/>
          <p:nvPr/>
        </p:nvSpPr>
        <p:spPr>
          <a:xfrm>
            <a:off x="5023262" y="1068779"/>
            <a:ext cx="716873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6 million car accidents  per year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3 million people are injured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37,000 deaths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96% due to human error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Image classification system to help identify objects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Self driving cars will allow for accurate and safer  transportation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/>
              <a:t> Reduce accidents, deaths, traffic,  and financial hardship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B4D7F-8281-F04E-9CC8-1AF39362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1" y="2083974"/>
            <a:ext cx="4537501" cy="30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8753"/>
            <a:ext cx="8791575" cy="7243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err="1"/>
              <a:t>Osemn</a:t>
            </a:r>
            <a:r>
              <a:rPr lang="en-US" sz="5400" b="1" dirty="0"/>
              <a:t> process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5E361-BE57-254C-ACBE-5E3689A3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35" y="1168427"/>
            <a:ext cx="9167751" cy="48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9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127"/>
            <a:ext cx="8791575" cy="84314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Obtain &amp; Scrub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DAFA-E264-CE4A-AFBF-4A40EC8248F9}"/>
              </a:ext>
            </a:extLst>
          </p:cNvPr>
          <p:cNvSpPr txBox="1"/>
          <p:nvPr/>
        </p:nvSpPr>
        <p:spPr>
          <a:xfrm>
            <a:off x="1583374" y="926275"/>
            <a:ext cx="8740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The data set was obtained by</a:t>
            </a:r>
          </a:p>
          <a:p>
            <a:endParaRPr lang="en-US" sz="32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Contained over 100,000 images</a:t>
            </a:r>
          </a:p>
          <a:p>
            <a:endParaRPr lang="en-US" sz="32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/>
              <a:t>Resize images and extract important labels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37F0A-AB70-8743-999C-FD798014F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145" y="926275"/>
            <a:ext cx="3782904" cy="1059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01D75-4C44-3449-B1F9-028486688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3731573"/>
            <a:ext cx="2933700" cy="293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8DD5F-CF25-A047-9AD8-2884A4B1E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643" y="3731573"/>
            <a:ext cx="2933700" cy="293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F8E1B-A97B-FA4E-9440-D84F4F3B8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4264" y="3731573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421" y="0"/>
            <a:ext cx="8791575" cy="8845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Explore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7ADDA-A642-9446-BF41-F457192E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66" y="884567"/>
            <a:ext cx="7540830" cy="58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792" y="184213"/>
            <a:ext cx="8791575" cy="87269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Explore more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0B8A5-A279-8F48-ABF4-C1F29900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926276"/>
            <a:ext cx="785812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1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422" y="0"/>
            <a:ext cx="8791575" cy="14606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Convolutional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44504-B52E-444C-915B-E8E22C03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12" y="1460664"/>
            <a:ext cx="33401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2BFAF-9F30-3C4D-BB7D-78A5CD4D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4" y="4061247"/>
            <a:ext cx="2530764" cy="259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2AF71-698E-F140-8DF6-25EF7A2FBBC4}"/>
              </a:ext>
            </a:extLst>
          </p:cNvPr>
          <p:cNvSpPr txBox="1"/>
          <p:nvPr/>
        </p:nvSpPr>
        <p:spPr>
          <a:xfrm>
            <a:off x="4726379" y="1638795"/>
            <a:ext cx="68164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Image is scanned by a deep neural network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Networks are made of input and an output layer, as well as multiple hidden layers</a:t>
            </a:r>
          </a:p>
          <a:p>
            <a:endParaRPr lang="en-US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Convolutional (Conv2d) layers analyze the picture and push it through to the next layer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Each layer helps determine the ”weight” of a feature in the picture.  </a:t>
            </a:r>
          </a:p>
        </p:txBody>
      </p:sp>
    </p:spTree>
    <p:extLst>
      <p:ext uri="{BB962C8B-B14F-4D97-AF65-F5344CB8AC3E}">
        <p14:creationId xmlns:p14="http://schemas.microsoft.com/office/powerpoint/2010/main" val="98590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0AB7-04F6-174D-BDED-7BCE5FC7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"/>
            <a:ext cx="8791575" cy="93815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Model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EADD5-5C5C-CF4D-B16A-72029DA35D1C}"/>
              </a:ext>
            </a:extLst>
          </p:cNvPr>
          <p:cNvSpPr txBox="1"/>
          <p:nvPr/>
        </p:nvSpPr>
        <p:spPr>
          <a:xfrm>
            <a:off x="6626431" y="819396"/>
            <a:ext cx="52726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400" b="1" u="sng" dirty="0"/>
              <a:t>FINAL CNN MODEL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Hamming Loss Score: 11%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Accuracy: 89%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Followed a Conv2D-Conv2D-Pool pattern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Faster training time than pretrained model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3A35E-C1E4-AA43-807F-A439858B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2" y="2006931"/>
            <a:ext cx="6000421" cy="3733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D5048-232E-FF43-9DEA-87A96E16E32C}"/>
              </a:ext>
            </a:extLst>
          </p:cNvPr>
          <p:cNvSpPr txBox="1"/>
          <p:nvPr/>
        </p:nvSpPr>
        <p:spPr>
          <a:xfrm>
            <a:off x="6697683" y="3776353"/>
            <a:ext cx="5130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400" b="1" u="sng" dirty="0"/>
              <a:t>PRETRAINED MODEL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Hamming Loss Score: 13%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Accuracy: 87%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InceptionResNetV2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012EA4-FD32-A94C-9549-D7D92968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1" y="1330037"/>
            <a:ext cx="4042492" cy="3633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77392-5FBF-B345-A032-84F5E8A3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95" y="1591843"/>
            <a:ext cx="2006600" cy="306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2CCCD-3D4E-8A4E-AEFB-319C8F164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92" y="1591843"/>
            <a:ext cx="2019300" cy="3060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E21A9-D6D4-AB46-938E-8F68D22F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602" y="1591843"/>
            <a:ext cx="2006600" cy="3073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2F5FF-276C-614E-92E0-DF8E0385ABC0}"/>
              </a:ext>
            </a:extLst>
          </p:cNvPr>
          <p:cNvSpPr txBox="1"/>
          <p:nvPr/>
        </p:nvSpPr>
        <p:spPr>
          <a:xfrm>
            <a:off x="4369315" y="1021278"/>
            <a:ext cx="738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True Labels 			CNN Model			Pretrained Model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61CF9-E3D2-9245-B5A9-0B81CEDA9056}"/>
              </a:ext>
            </a:extLst>
          </p:cNvPr>
          <p:cNvSpPr txBox="1"/>
          <p:nvPr/>
        </p:nvSpPr>
        <p:spPr>
          <a:xfrm>
            <a:off x="4655127" y="4963255"/>
            <a:ext cx="6460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/>
              <a:t>CNN model predicted 11 of the 12 labels correct. Did not predict ‘bus’.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/>
              <a:t>Pretrained model predicted 10/12 labels correct. Incorrectly predicted ‘traffic light’ and did not predict ‘bus’.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9DAF0-6F81-6446-B3A1-7CA55CB90175}"/>
              </a:ext>
            </a:extLst>
          </p:cNvPr>
          <p:cNvSpPr txBox="1"/>
          <p:nvPr/>
        </p:nvSpPr>
        <p:spPr>
          <a:xfrm>
            <a:off x="1805049" y="154379"/>
            <a:ext cx="888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all" dirty="0">
                <a:latin typeface="+mj-lt"/>
                <a:ea typeface="+mj-ea"/>
                <a:cs typeface="+mj-cs"/>
              </a:rPr>
              <a:t>MODEL</a:t>
            </a:r>
            <a:r>
              <a:rPr lang="en-US" dirty="0"/>
              <a:t> </a:t>
            </a:r>
            <a:r>
              <a:rPr lang="en-US" sz="5400" b="1" cap="all" dirty="0">
                <a:latin typeface="+mj-lt"/>
                <a:ea typeface="+mj-ea"/>
                <a:cs typeface="+mj-cs"/>
              </a:rPr>
              <a:t>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15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{5801E03C-C84F-5F40-A013-E2B69A0EC0F5}tf10001122</Template>
  <TotalTime>609</TotalTime>
  <Words>844</Words>
  <Application>Microsoft Macintosh PowerPoint</Application>
  <PresentationFormat>Widescreen</PresentationFormat>
  <Paragraphs>120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Image classification for self driving cars </vt:lpstr>
      <vt:lpstr>Business value </vt:lpstr>
      <vt:lpstr>Osemn process </vt:lpstr>
      <vt:lpstr>Obtain &amp; Scrub</vt:lpstr>
      <vt:lpstr>Explore </vt:lpstr>
      <vt:lpstr>Explore more </vt:lpstr>
      <vt:lpstr>Convolutional neural network</vt:lpstr>
      <vt:lpstr>Model comparison </vt:lpstr>
      <vt:lpstr>PowerPoint Presentation</vt:lpstr>
      <vt:lpstr>PowerPoint Presentation</vt:lpstr>
      <vt:lpstr>rESULTS</vt:lpstr>
      <vt:lpstr>recommendations</vt:lpstr>
      <vt:lpstr>Future work </vt:lpstr>
      <vt:lpstr>Thank you for your time 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cp:lastPrinted>2020-12-17T01:50:30Z</cp:lastPrinted>
  <dcterms:created xsi:type="dcterms:W3CDTF">2020-12-16T21:41:30Z</dcterms:created>
  <dcterms:modified xsi:type="dcterms:W3CDTF">2020-12-17T22:07:45Z</dcterms:modified>
</cp:coreProperties>
</file>