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57" r:id="rId3"/>
    <p:sldId id="266" r:id="rId4"/>
    <p:sldId id="265" r:id="rId5"/>
    <p:sldId id="267" r:id="rId6"/>
    <p:sldId id="264" r:id="rId7"/>
    <p:sldId id="263" r:id="rId8"/>
    <p:sldId id="262" r:id="rId9"/>
    <p:sldId id="261" r:id="rId10"/>
    <p:sldId id="270" r:id="rId11"/>
    <p:sldId id="269" r:id="rId12"/>
    <p:sldId id="260" r:id="rId13"/>
    <p:sldId id="25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431"/>
  </p:normalViewPr>
  <p:slideViewPr>
    <p:cSldViewPr snapToGrid="0" snapToObjects="1">
      <p:cViewPr varScale="1">
        <p:scale>
          <a:sx n="89" d="100"/>
          <a:sy n="89" d="100"/>
        </p:scale>
        <p:origin x="14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92EC7-8FF9-6E45-AC63-104836F217CD}" type="datetimeFigureOut">
              <a:rPr lang="en-US" smtClean="0"/>
              <a:t>12/17/20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4D4AD-BA5C-9940-972A-74CAFEC8F3F4}" type="slidenum">
              <a:rPr lang="en-US" smtClean="0"/>
              <a:t>‹#›</a:t>
            </a:fld>
            <a:endParaRPr lang="en-US"/>
          </a:p>
        </p:txBody>
      </p:sp>
    </p:spTree>
    <p:extLst>
      <p:ext uri="{BB962C8B-B14F-4D97-AF65-F5344CB8AC3E}">
        <p14:creationId xmlns:p14="http://schemas.microsoft.com/office/powerpoint/2010/main" val="2131732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driver/passenger/</a:t>
            </a:r>
            <a:r>
              <a:rPr lang="en-US" dirty="0" err="1"/>
              <a:t>ped</a:t>
            </a:r>
            <a:r>
              <a:rPr lang="en-US" dirty="0"/>
              <a:t>/bike </a:t>
            </a:r>
          </a:p>
          <a:p>
            <a:pPr marL="171450" indent="-171450">
              <a:buFontTx/>
              <a:buChar char="-"/>
            </a:pPr>
            <a:r>
              <a:rPr lang="en-US" dirty="0"/>
              <a:t>100 people die per day </a:t>
            </a:r>
          </a:p>
          <a:p>
            <a:pPr marL="171450" indent="-171450">
              <a:buFontTx/>
              <a:buChar char="-"/>
            </a:pPr>
            <a:r>
              <a:rPr lang="en-US" dirty="0"/>
              <a:t>Human/driver error = 5.7 million </a:t>
            </a:r>
          </a:p>
          <a:p>
            <a:pPr marL="171450" indent="-171450">
              <a:buFontTx/>
              <a:buChar char="-"/>
            </a:pPr>
            <a:r>
              <a:rPr lang="en-US" dirty="0"/>
              <a:t>Goal here is to reduce those numbers and removing humans from driving and  create a multi-label image classification system </a:t>
            </a:r>
          </a:p>
          <a:p>
            <a:pPr marL="171450" indent="-171450">
              <a:buFontTx/>
              <a:buChar char="-"/>
            </a:pPr>
            <a:r>
              <a:rPr lang="en-US" dirty="0"/>
              <a:t>Which can be used for self driving cars </a:t>
            </a:r>
          </a:p>
          <a:p>
            <a:pPr marL="171450" indent="-171450">
              <a:buFontTx/>
              <a:buChar char="-"/>
            </a:pPr>
            <a:r>
              <a:rPr lang="en-US" dirty="0"/>
              <a:t>Financial hardship for victims </a:t>
            </a:r>
          </a:p>
        </p:txBody>
      </p:sp>
      <p:sp>
        <p:nvSpPr>
          <p:cNvPr id="4" name="Slide Number Placeholder 3"/>
          <p:cNvSpPr>
            <a:spLocks noGrp="1"/>
          </p:cNvSpPr>
          <p:nvPr>
            <p:ph type="sldNum" sz="quarter" idx="5"/>
          </p:nvPr>
        </p:nvSpPr>
        <p:spPr/>
        <p:txBody>
          <a:bodyPr/>
          <a:lstStyle/>
          <a:p>
            <a:fld id="{E394D4AD-BA5C-9940-972A-74CAFEC8F3F4}" type="slidenum">
              <a:rPr lang="en-US" smtClean="0"/>
              <a:t>2</a:t>
            </a:fld>
            <a:endParaRPr lang="en-US"/>
          </a:p>
        </p:txBody>
      </p:sp>
    </p:spTree>
    <p:extLst>
      <p:ext uri="{BB962C8B-B14F-4D97-AF65-F5344CB8AC3E}">
        <p14:creationId xmlns:p14="http://schemas.microsoft.com/office/powerpoint/2010/main" val="3715276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Model is not 100 percent and missing labels</a:t>
            </a:r>
          </a:p>
          <a:p>
            <a:pPr marL="171450" indent="-171450">
              <a:buFontTx/>
              <a:buChar char="-"/>
            </a:pPr>
            <a:r>
              <a:rPr lang="en-US" dirty="0"/>
              <a:t>Essentially be used as a second pair of eyes to highlight objects. And could be greatly beneficial in the dark and rush hour. This will help mitigate  car accidents </a:t>
            </a:r>
          </a:p>
          <a:p>
            <a:pPr marL="171450" indent="-171450">
              <a:buFontTx/>
              <a:buChar char="-"/>
            </a:pPr>
            <a:endParaRPr lang="en-US" dirty="0"/>
          </a:p>
          <a:p>
            <a:pPr marL="171450" indent="-171450">
              <a:buFontTx/>
              <a:buChar char="-"/>
            </a:pPr>
            <a:r>
              <a:rPr lang="en-US" dirty="0"/>
              <a:t>Diverse data set with no surprises </a:t>
            </a:r>
          </a:p>
        </p:txBody>
      </p:sp>
      <p:sp>
        <p:nvSpPr>
          <p:cNvPr id="4" name="Slide Number Placeholder 3"/>
          <p:cNvSpPr>
            <a:spLocks noGrp="1"/>
          </p:cNvSpPr>
          <p:nvPr>
            <p:ph type="sldNum" sz="quarter" idx="5"/>
          </p:nvPr>
        </p:nvSpPr>
        <p:spPr/>
        <p:txBody>
          <a:bodyPr/>
          <a:lstStyle/>
          <a:p>
            <a:fld id="{E394D4AD-BA5C-9940-972A-74CAFEC8F3F4}" type="slidenum">
              <a:rPr lang="en-US" smtClean="0"/>
              <a:t>12</a:t>
            </a:fld>
            <a:endParaRPr lang="en-US"/>
          </a:p>
        </p:txBody>
      </p:sp>
    </p:spTree>
    <p:extLst>
      <p:ext uri="{BB962C8B-B14F-4D97-AF65-F5344CB8AC3E}">
        <p14:creationId xmlns:p14="http://schemas.microsoft.com/office/powerpoint/2010/main" val="2540368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Data augmentation for labels that occurred the least. As we saw, ‘bus’ was not predicted by either model</a:t>
            </a:r>
          </a:p>
          <a:p>
            <a:pPr marL="171450" indent="-171450">
              <a:buFontTx/>
              <a:buChar char="-"/>
            </a:pPr>
            <a:r>
              <a:rPr lang="en-US" dirty="0"/>
              <a:t>- Increase image size, There was an improvement in the model going from 64 X 64 image size to 86 X 86. That’s all that my computer could handle without crashing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LSTM (long short term memory) and YOLO (you only look once) that can be used for multi-label classification problem</a:t>
            </a:r>
            <a:endParaRPr lang="en-US" dirty="0"/>
          </a:p>
          <a:p>
            <a:pPr marL="171450" indent="-171450">
              <a:buFontTx/>
              <a:buChar char="-"/>
            </a:pPr>
            <a:r>
              <a:rPr lang="en-US" sz="1200" b="0" i="0" kern="1200" dirty="0">
                <a:solidFill>
                  <a:schemeClr val="tx1"/>
                </a:solidFill>
                <a:effectLst/>
                <a:latin typeface="+mn-lt"/>
                <a:ea typeface="+mn-ea"/>
                <a:cs typeface="+mn-cs"/>
              </a:rPr>
              <a:t>Adding object localization. In this project, we completed object detection (image classification) which is to classify and detect all objects in a image. The next step is object localization which is locating where that object is and drawing a bounding box. This is what bring self driving cars to a reality. </a:t>
            </a:r>
          </a:p>
        </p:txBody>
      </p:sp>
      <p:sp>
        <p:nvSpPr>
          <p:cNvPr id="4" name="Slide Number Placeholder 3"/>
          <p:cNvSpPr>
            <a:spLocks noGrp="1"/>
          </p:cNvSpPr>
          <p:nvPr>
            <p:ph type="sldNum" sz="quarter" idx="5"/>
          </p:nvPr>
        </p:nvSpPr>
        <p:spPr/>
        <p:txBody>
          <a:bodyPr/>
          <a:lstStyle/>
          <a:p>
            <a:fld id="{E394D4AD-BA5C-9940-972A-74CAFEC8F3F4}" type="slidenum">
              <a:rPr lang="en-US" smtClean="0"/>
              <a:t>13</a:t>
            </a:fld>
            <a:endParaRPr lang="en-US"/>
          </a:p>
        </p:txBody>
      </p:sp>
    </p:spTree>
    <p:extLst>
      <p:ext uri="{BB962C8B-B14F-4D97-AF65-F5344CB8AC3E}">
        <p14:creationId xmlns:p14="http://schemas.microsoft.com/office/powerpoint/2010/main" val="284428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 100k images and 100k videos </a:t>
            </a:r>
          </a:p>
          <a:p>
            <a:r>
              <a:rPr lang="en-US" dirty="0"/>
              <a:t>For the purpose of this project, we used the images only</a:t>
            </a:r>
          </a:p>
          <a:p>
            <a:pPr marL="171450" indent="-171450">
              <a:buFontTx/>
              <a:buChar char="-"/>
            </a:pPr>
            <a:r>
              <a:rPr lang="en-US" dirty="0"/>
              <a:t>The </a:t>
            </a:r>
            <a:r>
              <a:rPr lang="en-US" sz="1200" b="0" kern="1200" dirty="0">
                <a:solidFill>
                  <a:schemeClr val="tx1"/>
                </a:solidFill>
                <a:effectLst/>
                <a:latin typeface="+mn-lt"/>
                <a:ea typeface="+mn-ea"/>
                <a:cs typeface="+mn-cs"/>
              </a:rPr>
              <a:t>dataset possesses geographic, environmental, and weather diversity, which was useful for training models that are less likely to be surprised by new conditions.</a:t>
            </a:r>
          </a:p>
          <a:p>
            <a:pPr marL="171450" indent="-171450">
              <a:buFontTx/>
              <a:buChar char="-"/>
            </a:pPr>
            <a:r>
              <a:rPr lang="en-US" sz="1200" b="0" kern="1200" dirty="0">
                <a:solidFill>
                  <a:schemeClr val="tx1"/>
                </a:solidFill>
                <a:effectLst/>
                <a:latin typeface="+mn-lt"/>
                <a:ea typeface="+mn-ea"/>
                <a:cs typeface="+mn-cs"/>
              </a:rPr>
              <a:t>Rescale, resize the images  to 86 x 86 image size –largest I could go with out the computer crashing </a:t>
            </a:r>
          </a:p>
          <a:p>
            <a:pPr marL="171450" indent="-171450">
              <a:buFontTx/>
              <a:buChar char="-"/>
            </a:pPr>
            <a:r>
              <a:rPr lang="en-US" sz="1200" b="0" kern="1200" dirty="0">
                <a:solidFill>
                  <a:schemeClr val="tx1"/>
                </a:solidFill>
                <a:effectLst/>
                <a:latin typeface="+mn-lt"/>
                <a:ea typeface="+mn-ea"/>
                <a:cs typeface="+mn-cs"/>
              </a:rPr>
              <a:t>- we also had to scrub the labels file and extract the important labels each object was being classified as and converted to one-hot-encoding </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394D4AD-BA5C-9940-972A-74CAFEC8F3F4}" type="slidenum">
              <a:rPr lang="en-US" smtClean="0"/>
              <a:t>4</a:t>
            </a:fld>
            <a:endParaRPr lang="en-US"/>
          </a:p>
        </p:txBody>
      </p:sp>
    </p:spTree>
    <p:extLst>
      <p:ext uri="{BB962C8B-B14F-4D97-AF65-F5344CB8AC3E}">
        <p14:creationId xmlns:p14="http://schemas.microsoft.com/office/powerpoint/2010/main" val="15724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Multilabel classification system so you will see more than one label per image, </a:t>
            </a:r>
          </a:p>
          <a:p>
            <a:endParaRPr lang="en-US" dirty="0"/>
          </a:p>
          <a:p>
            <a:r>
              <a:rPr lang="en-US" dirty="0"/>
              <a:t>66k of the 70k in the training set </a:t>
            </a:r>
          </a:p>
        </p:txBody>
      </p:sp>
      <p:sp>
        <p:nvSpPr>
          <p:cNvPr id="4" name="Slide Number Placeholder 3"/>
          <p:cNvSpPr>
            <a:spLocks noGrp="1"/>
          </p:cNvSpPr>
          <p:nvPr>
            <p:ph type="sldNum" sz="quarter" idx="5"/>
          </p:nvPr>
        </p:nvSpPr>
        <p:spPr/>
        <p:txBody>
          <a:bodyPr/>
          <a:lstStyle/>
          <a:p>
            <a:fld id="{E394D4AD-BA5C-9940-972A-74CAFEC8F3F4}" type="slidenum">
              <a:rPr lang="en-US" smtClean="0"/>
              <a:t>5</a:t>
            </a:fld>
            <a:endParaRPr lang="en-US"/>
          </a:p>
        </p:txBody>
      </p:sp>
    </p:spTree>
    <p:extLst>
      <p:ext uri="{BB962C8B-B14F-4D97-AF65-F5344CB8AC3E}">
        <p14:creationId xmlns:p14="http://schemas.microsoft.com/office/powerpoint/2010/main" val="54246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images contained all 12 labels </a:t>
            </a:r>
          </a:p>
          <a:p>
            <a:endParaRPr lang="en-US" dirty="0"/>
          </a:p>
        </p:txBody>
      </p:sp>
      <p:sp>
        <p:nvSpPr>
          <p:cNvPr id="4" name="Slide Number Placeholder 3"/>
          <p:cNvSpPr>
            <a:spLocks noGrp="1"/>
          </p:cNvSpPr>
          <p:nvPr>
            <p:ph type="sldNum" sz="quarter" idx="5"/>
          </p:nvPr>
        </p:nvSpPr>
        <p:spPr/>
        <p:txBody>
          <a:bodyPr/>
          <a:lstStyle/>
          <a:p>
            <a:fld id="{E394D4AD-BA5C-9940-972A-74CAFEC8F3F4}" type="slidenum">
              <a:rPr lang="en-US" smtClean="0"/>
              <a:t>6</a:t>
            </a:fld>
            <a:endParaRPr lang="en-US"/>
          </a:p>
        </p:txBody>
      </p:sp>
    </p:spTree>
    <p:extLst>
      <p:ext uri="{BB962C8B-B14F-4D97-AF65-F5344CB8AC3E}">
        <p14:creationId xmlns:p14="http://schemas.microsoft.com/office/powerpoint/2010/main" val="96560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the strong features and pushing them to the next layer </a:t>
            </a:r>
          </a:p>
          <a:p>
            <a:endParaRPr lang="en-US" dirty="0"/>
          </a:p>
          <a:p>
            <a:r>
              <a:rPr lang="en-US" dirty="0"/>
              <a:t>A feature can be  certain shapes, color, things of that nature</a:t>
            </a:r>
          </a:p>
          <a:p>
            <a:r>
              <a:rPr lang="en-US" dirty="0"/>
              <a:t> </a:t>
            </a:r>
          </a:p>
          <a:p>
            <a:r>
              <a:rPr lang="en-US" dirty="0"/>
              <a:t>Pooling layer takes the features and </a:t>
            </a:r>
            <a:r>
              <a:rPr lang="en-US" dirty="0" err="1"/>
              <a:t>intensivies</a:t>
            </a:r>
            <a:r>
              <a:rPr lang="en-US" dirty="0"/>
              <a:t> them over the network while discarding the information that doesn’t make sense </a:t>
            </a:r>
          </a:p>
        </p:txBody>
      </p:sp>
      <p:sp>
        <p:nvSpPr>
          <p:cNvPr id="4" name="Slide Number Placeholder 3"/>
          <p:cNvSpPr>
            <a:spLocks noGrp="1"/>
          </p:cNvSpPr>
          <p:nvPr>
            <p:ph type="sldNum" sz="quarter" idx="5"/>
          </p:nvPr>
        </p:nvSpPr>
        <p:spPr/>
        <p:txBody>
          <a:bodyPr/>
          <a:lstStyle/>
          <a:p>
            <a:fld id="{E394D4AD-BA5C-9940-972A-74CAFEC8F3F4}" type="slidenum">
              <a:rPr lang="en-US" smtClean="0"/>
              <a:t>7</a:t>
            </a:fld>
            <a:endParaRPr lang="en-US"/>
          </a:p>
        </p:txBody>
      </p:sp>
    </p:spTree>
    <p:extLst>
      <p:ext uri="{BB962C8B-B14F-4D97-AF65-F5344CB8AC3E}">
        <p14:creationId xmlns:p14="http://schemas.microsoft.com/office/powerpoint/2010/main" val="1130246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Hamming score: predicted wrong labels / total number of labels </a:t>
            </a:r>
          </a:p>
        </p:txBody>
      </p:sp>
      <p:sp>
        <p:nvSpPr>
          <p:cNvPr id="4" name="Slide Number Placeholder 3"/>
          <p:cNvSpPr>
            <a:spLocks noGrp="1"/>
          </p:cNvSpPr>
          <p:nvPr>
            <p:ph type="sldNum" sz="quarter" idx="5"/>
          </p:nvPr>
        </p:nvSpPr>
        <p:spPr/>
        <p:txBody>
          <a:bodyPr/>
          <a:lstStyle/>
          <a:p>
            <a:fld id="{E394D4AD-BA5C-9940-972A-74CAFEC8F3F4}" type="slidenum">
              <a:rPr lang="en-US" smtClean="0"/>
              <a:t>8</a:t>
            </a:fld>
            <a:endParaRPr lang="en-US"/>
          </a:p>
        </p:txBody>
      </p:sp>
    </p:spTree>
    <p:extLst>
      <p:ext uri="{BB962C8B-B14F-4D97-AF65-F5344CB8AC3E}">
        <p14:creationId xmlns:p14="http://schemas.microsoft.com/office/powerpoint/2010/main" val="72483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Pretrained – inceptionResNetV2</a:t>
            </a:r>
          </a:p>
          <a:p>
            <a:endParaRPr lang="en-US" dirty="0"/>
          </a:p>
          <a:p>
            <a:r>
              <a:rPr lang="en-US" dirty="0"/>
              <a:t>Incorrectly predicted…</a:t>
            </a:r>
          </a:p>
          <a:p>
            <a:r>
              <a:rPr lang="en-US" dirty="0"/>
              <a:t>Did not predict</a:t>
            </a:r>
          </a:p>
          <a:p>
            <a:endParaRPr lang="en-US" dirty="0"/>
          </a:p>
          <a:p>
            <a:r>
              <a:rPr lang="en-US" dirty="0"/>
              <a:t>Interestingly…if we recall on our label occurrence graph, bus had a very low frequency of only appearing in less than 9k images </a:t>
            </a:r>
          </a:p>
          <a:p>
            <a:r>
              <a:rPr lang="en-US" dirty="0"/>
              <a:t>Looks like the pretrained model saw the sign and predicted both traffic light and traffic sign </a:t>
            </a:r>
          </a:p>
        </p:txBody>
      </p:sp>
      <p:sp>
        <p:nvSpPr>
          <p:cNvPr id="4" name="Slide Number Placeholder 3"/>
          <p:cNvSpPr>
            <a:spLocks noGrp="1"/>
          </p:cNvSpPr>
          <p:nvPr>
            <p:ph type="sldNum" sz="quarter" idx="5"/>
          </p:nvPr>
        </p:nvSpPr>
        <p:spPr/>
        <p:txBody>
          <a:bodyPr/>
          <a:lstStyle/>
          <a:p>
            <a:fld id="{E394D4AD-BA5C-9940-972A-74CAFEC8F3F4}" type="slidenum">
              <a:rPr lang="en-US" smtClean="0"/>
              <a:t>9</a:t>
            </a:fld>
            <a:endParaRPr lang="en-US"/>
          </a:p>
        </p:txBody>
      </p:sp>
    </p:spTree>
    <p:extLst>
      <p:ext uri="{BB962C8B-B14F-4D97-AF65-F5344CB8AC3E}">
        <p14:creationId xmlns:p14="http://schemas.microsoft.com/office/powerpoint/2010/main" val="64271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Pretrained – inceptionResNetV2</a:t>
            </a:r>
          </a:p>
          <a:p>
            <a:endParaRPr lang="en-US" dirty="0"/>
          </a:p>
          <a:p>
            <a:r>
              <a:rPr lang="en-US" dirty="0"/>
              <a:t>Incorrectly predicted…</a:t>
            </a:r>
          </a:p>
          <a:p>
            <a:r>
              <a:rPr lang="en-US" dirty="0"/>
              <a:t>Did not predict</a:t>
            </a:r>
          </a:p>
          <a:p>
            <a:endParaRPr lang="en-US" dirty="0"/>
          </a:p>
          <a:p>
            <a:r>
              <a:rPr lang="en-US" dirty="0"/>
              <a:t>Interestingly…if we recall on our label occurrence graph, bus had a very low frequency of only appearing in less than 9k images </a:t>
            </a:r>
          </a:p>
          <a:p>
            <a:r>
              <a:rPr lang="en-US" dirty="0"/>
              <a:t>Looks like the pretrained model saw the sign and predicted both traffic light and traffic sign </a:t>
            </a:r>
          </a:p>
        </p:txBody>
      </p:sp>
      <p:sp>
        <p:nvSpPr>
          <p:cNvPr id="4" name="Slide Number Placeholder 3"/>
          <p:cNvSpPr>
            <a:spLocks noGrp="1"/>
          </p:cNvSpPr>
          <p:nvPr>
            <p:ph type="sldNum" sz="quarter" idx="5"/>
          </p:nvPr>
        </p:nvSpPr>
        <p:spPr/>
        <p:txBody>
          <a:bodyPr/>
          <a:lstStyle/>
          <a:p>
            <a:fld id="{E394D4AD-BA5C-9940-972A-74CAFEC8F3F4}" type="slidenum">
              <a:rPr lang="en-US" smtClean="0"/>
              <a:t>10</a:t>
            </a:fld>
            <a:endParaRPr lang="en-US"/>
          </a:p>
        </p:txBody>
      </p:sp>
    </p:spTree>
    <p:extLst>
      <p:ext uri="{BB962C8B-B14F-4D97-AF65-F5344CB8AC3E}">
        <p14:creationId xmlns:p14="http://schemas.microsoft.com/office/powerpoint/2010/main" val="1396805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models may be confusing traffic light with traffic sign or vice versa</a:t>
            </a:r>
          </a:p>
          <a:p>
            <a:r>
              <a:rPr lang="en-US" dirty="0"/>
              <a:t>The models did not predict bus, truck, person, or motor. Which makes sense to a degree because in the training set, the images contained these items the least. </a:t>
            </a:r>
          </a:p>
          <a:p>
            <a:endParaRPr lang="en-US" dirty="0"/>
          </a:p>
        </p:txBody>
      </p:sp>
      <p:sp>
        <p:nvSpPr>
          <p:cNvPr id="4" name="Slide Number Placeholder 3"/>
          <p:cNvSpPr>
            <a:spLocks noGrp="1"/>
          </p:cNvSpPr>
          <p:nvPr>
            <p:ph type="sldNum" sz="quarter" idx="5"/>
          </p:nvPr>
        </p:nvSpPr>
        <p:spPr/>
        <p:txBody>
          <a:bodyPr/>
          <a:lstStyle/>
          <a:p>
            <a:fld id="{E394D4AD-BA5C-9940-972A-74CAFEC8F3F4}" type="slidenum">
              <a:rPr lang="en-US" smtClean="0"/>
              <a:t>11</a:t>
            </a:fld>
            <a:endParaRPr lang="en-US"/>
          </a:p>
        </p:txBody>
      </p:sp>
    </p:spTree>
    <p:extLst>
      <p:ext uri="{BB962C8B-B14F-4D97-AF65-F5344CB8AC3E}">
        <p14:creationId xmlns:p14="http://schemas.microsoft.com/office/powerpoint/2010/main" val="4284207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12/17/20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753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202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720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9303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44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9519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2293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0069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89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816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865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174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940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456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834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930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15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12/17/20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125492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hitenpatel3/" TargetMode="External"/><Relationship Id="rId2" Type="http://schemas.openxmlformats.org/officeDocument/2006/relationships/hyperlink" Target="mailto:h.patel.ms@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876424" y="1122363"/>
            <a:ext cx="8791575" cy="2387600"/>
          </a:xfrm>
        </p:spPr>
        <p:txBody>
          <a:bodyPr>
            <a:normAutofit/>
          </a:bodyPr>
          <a:lstStyle/>
          <a:p>
            <a:pPr algn="ctr"/>
            <a:r>
              <a:rPr lang="en-US" sz="5400" b="1" dirty="0"/>
              <a:t>Image classification for self driving cars </a:t>
            </a:r>
          </a:p>
        </p:txBody>
      </p:sp>
      <p:sp>
        <p:nvSpPr>
          <p:cNvPr id="3" name="Subtitle 2">
            <a:extLst>
              <a:ext uri="{FF2B5EF4-FFF2-40B4-BE49-F238E27FC236}">
                <a16:creationId xmlns:a16="http://schemas.microsoft.com/office/drawing/2014/main" id="{DC91DCCD-67A4-F542-944C-8AB496C133A0}"/>
              </a:ext>
            </a:extLst>
          </p:cNvPr>
          <p:cNvSpPr>
            <a:spLocks noGrp="1"/>
          </p:cNvSpPr>
          <p:nvPr>
            <p:ph type="subTitle" idx="1"/>
          </p:nvPr>
        </p:nvSpPr>
        <p:spPr>
          <a:xfrm>
            <a:off x="1876424" y="3602038"/>
            <a:ext cx="8791575" cy="1655762"/>
          </a:xfrm>
        </p:spPr>
        <p:txBody>
          <a:bodyPr/>
          <a:lstStyle/>
          <a:p>
            <a:pPr algn="ctr"/>
            <a:r>
              <a:rPr lang="en-US" b="1" dirty="0"/>
              <a:t>By </a:t>
            </a:r>
            <a:r>
              <a:rPr lang="en-US" b="1" dirty="0" err="1"/>
              <a:t>hiten</a:t>
            </a:r>
            <a:r>
              <a:rPr lang="en-US" b="1" dirty="0"/>
              <a:t> </a:t>
            </a:r>
            <a:r>
              <a:rPr lang="en-US" b="1" dirty="0" err="1"/>
              <a:t>patel</a:t>
            </a:r>
            <a:r>
              <a:rPr lang="en-US" b="1" dirty="0"/>
              <a:t> </a:t>
            </a:r>
          </a:p>
        </p:txBody>
      </p:sp>
    </p:spTree>
    <p:extLst>
      <p:ext uri="{BB962C8B-B14F-4D97-AF65-F5344CB8AC3E}">
        <p14:creationId xmlns:p14="http://schemas.microsoft.com/office/powerpoint/2010/main" val="13287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B012EA4-FD32-A94C-9549-D7D929680320}"/>
              </a:ext>
            </a:extLst>
          </p:cNvPr>
          <p:cNvPicPr>
            <a:picLocks noChangeAspect="1"/>
          </p:cNvPicPr>
          <p:nvPr/>
        </p:nvPicPr>
        <p:blipFill>
          <a:blip r:embed="rId3"/>
          <a:stretch>
            <a:fillRect/>
          </a:stretch>
        </p:blipFill>
        <p:spPr>
          <a:xfrm>
            <a:off x="279346" y="1011705"/>
            <a:ext cx="3633218" cy="3633218"/>
          </a:xfrm>
          <a:prstGeom prst="rect">
            <a:avLst/>
          </a:prstGeom>
        </p:spPr>
      </p:pic>
      <p:pic>
        <p:nvPicPr>
          <p:cNvPr id="15" name="Picture 14">
            <a:extLst>
              <a:ext uri="{FF2B5EF4-FFF2-40B4-BE49-F238E27FC236}">
                <a16:creationId xmlns:a16="http://schemas.microsoft.com/office/drawing/2014/main" id="{F392CCCD-3D4E-8A4E-AEFB-319C8F164491}"/>
              </a:ext>
            </a:extLst>
          </p:cNvPr>
          <p:cNvPicPr>
            <a:picLocks noChangeAspect="1"/>
          </p:cNvPicPr>
          <p:nvPr/>
        </p:nvPicPr>
        <p:blipFill>
          <a:blip r:embed="rId4"/>
          <a:stretch>
            <a:fillRect/>
          </a:stretch>
        </p:blipFill>
        <p:spPr>
          <a:xfrm>
            <a:off x="4402482" y="1136483"/>
            <a:ext cx="3074473" cy="3404787"/>
          </a:xfrm>
          <a:prstGeom prst="rect">
            <a:avLst/>
          </a:prstGeom>
        </p:spPr>
      </p:pic>
      <p:pic>
        <p:nvPicPr>
          <p:cNvPr id="17" name="Picture 16">
            <a:extLst>
              <a:ext uri="{FF2B5EF4-FFF2-40B4-BE49-F238E27FC236}">
                <a16:creationId xmlns:a16="http://schemas.microsoft.com/office/drawing/2014/main" id="{CBCE21A9-D6D4-AB46-938E-8F68D22FFB0C}"/>
              </a:ext>
            </a:extLst>
          </p:cNvPr>
          <p:cNvPicPr>
            <a:picLocks noChangeAspect="1"/>
          </p:cNvPicPr>
          <p:nvPr/>
        </p:nvPicPr>
        <p:blipFill>
          <a:blip r:embed="rId5"/>
          <a:stretch>
            <a:fillRect/>
          </a:stretch>
        </p:blipFill>
        <p:spPr>
          <a:xfrm>
            <a:off x="8257727" y="1166696"/>
            <a:ext cx="3115124" cy="3492715"/>
          </a:xfrm>
          <a:prstGeom prst="rect">
            <a:avLst/>
          </a:prstGeom>
        </p:spPr>
      </p:pic>
      <p:sp>
        <p:nvSpPr>
          <p:cNvPr id="19" name="TextBox 18">
            <a:extLst>
              <a:ext uri="{FF2B5EF4-FFF2-40B4-BE49-F238E27FC236}">
                <a16:creationId xmlns:a16="http://schemas.microsoft.com/office/drawing/2014/main" id="{10C2F5FF-276C-614E-92E0-DF8E0385ABC0}"/>
              </a:ext>
            </a:extLst>
          </p:cNvPr>
          <p:cNvSpPr txBox="1"/>
          <p:nvPr/>
        </p:nvSpPr>
        <p:spPr>
          <a:xfrm>
            <a:off x="4369315" y="788003"/>
            <a:ext cx="7387256" cy="400110"/>
          </a:xfrm>
          <a:prstGeom prst="rect">
            <a:avLst/>
          </a:prstGeom>
          <a:noFill/>
        </p:spPr>
        <p:txBody>
          <a:bodyPr wrap="square" rtlCol="0">
            <a:spAutoFit/>
          </a:bodyPr>
          <a:lstStyle/>
          <a:p>
            <a:r>
              <a:rPr lang="en-US" sz="2000" b="1" dirty="0"/>
              <a:t>		CNN Model						Pretrained Model </a:t>
            </a:r>
          </a:p>
        </p:txBody>
      </p:sp>
      <p:sp>
        <p:nvSpPr>
          <p:cNvPr id="20" name="TextBox 19">
            <a:extLst>
              <a:ext uri="{FF2B5EF4-FFF2-40B4-BE49-F238E27FC236}">
                <a16:creationId xmlns:a16="http://schemas.microsoft.com/office/drawing/2014/main" id="{CFC61CF9-E3D2-9245-B5A9-0B81CEDA9056}"/>
              </a:ext>
            </a:extLst>
          </p:cNvPr>
          <p:cNvSpPr txBox="1"/>
          <p:nvPr/>
        </p:nvSpPr>
        <p:spPr>
          <a:xfrm>
            <a:off x="2257425" y="4708105"/>
            <a:ext cx="9701212" cy="2246769"/>
          </a:xfrm>
          <a:prstGeom prst="rect">
            <a:avLst/>
          </a:prstGeom>
          <a:noFill/>
        </p:spPr>
        <p:txBody>
          <a:bodyPr wrap="square" rtlCol="0">
            <a:spAutoFit/>
          </a:bodyPr>
          <a:lstStyle/>
          <a:p>
            <a:pPr marL="285750" indent="-285750">
              <a:buFont typeface="Wingdings" pitchFamily="2" charset="2"/>
              <a:buChar char="Ø"/>
            </a:pPr>
            <a:r>
              <a:rPr lang="en-US" sz="2000" b="1" dirty="0"/>
              <a:t>The final model did not predict 'bus', 'truck', 'motor' or 'person'. 8 of 12 labels predicted correctly.</a:t>
            </a:r>
          </a:p>
          <a:p>
            <a:pPr marL="285750" indent="-285750">
              <a:buFont typeface="Wingdings" pitchFamily="2" charset="2"/>
              <a:buChar char="Ø"/>
            </a:pPr>
            <a:r>
              <a:rPr lang="en-US" sz="2000" b="1" dirty="0"/>
              <a:t>The inception model did not predict 'bus', 'truck', 'motor', 'traffic light' or 'person' leaving the model being correct on 7/12 labels.</a:t>
            </a:r>
          </a:p>
          <a:p>
            <a:pPr marL="285750" indent="-285750">
              <a:buFont typeface="Wingdings" pitchFamily="2" charset="2"/>
              <a:buChar char="Ø"/>
            </a:pPr>
            <a:r>
              <a:rPr lang="en-US" sz="2000" b="1" dirty="0"/>
              <a:t>Both models did not predict the same labels except 'traffic light'. This could be because those same labels are on the lower side of occurrences in the training set. The pretrained model could be confusing 'traffic light' and 'traffic sign'.</a:t>
            </a:r>
          </a:p>
        </p:txBody>
      </p:sp>
      <p:sp>
        <p:nvSpPr>
          <p:cNvPr id="22" name="TextBox 21">
            <a:extLst>
              <a:ext uri="{FF2B5EF4-FFF2-40B4-BE49-F238E27FC236}">
                <a16:creationId xmlns:a16="http://schemas.microsoft.com/office/drawing/2014/main" id="{7539DAF0-6F81-6446-B3A1-7CA55CB90175}"/>
              </a:ext>
            </a:extLst>
          </p:cNvPr>
          <p:cNvSpPr txBox="1"/>
          <p:nvPr/>
        </p:nvSpPr>
        <p:spPr>
          <a:xfrm>
            <a:off x="1805049" y="97948"/>
            <a:ext cx="8882743" cy="923330"/>
          </a:xfrm>
          <a:prstGeom prst="rect">
            <a:avLst/>
          </a:prstGeom>
          <a:noFill/>
        </p:spPr>
        <p:txBody>
          <a:bodyPr wrap="square" rtlCol="0">
            <a:spAutoFit/>
          </a:bodyPr>
          <a:lstStyle/>
          <a:p>
            <a:pPr algn="ctr"/>
            <a:r>
              <a:rPr lang="en-US" sz="5400" b="1" cap="all" dirty="0">
                <a:latin typeface="+mj-lt"/>
                <a:ea typeface="+mj-ea"/>
                <a:cs typeface="+mj-cs"/>
              </a:rPr>
              <a:t>MODEL</a:t>
            </a:r>
            <a:r>
              <a:rPr lang="en-US" dirty="0"/>
              <a:t> </a:t>
            </a:r>
            <a:r>
              <a:rPr lang="en-US" sz="5400" b="1" cap="all" dirty="0">
                <a:latin typeface="+mj-lt"/>
                <a:ea typeface="+mj-ea"/>
                <a:cs typeface="+mj-cs"/>
              </a:rPr>
              <a:t>COMPARISON</a:t>
            </a:r>
            <a:r>
              <a:rPr lang="en-US" dirty="0"/>
              <a:t> </a:t>
            </a:r>
          </a:p>
        </p:txBody>
      </p:sp>
    </p:spTree>
    <p:extLst>
      <p:ext uri="{BB962C8B-B14F-4D97-AF65-F5344CB8AC3E}">
        <p14:creationId xmlns:p14="http://schemas.microsoft.com/office/powerpoint/2010/main" val="117844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448911" y="124834"/>
            <a:ext cx="8791575" cy="1193325"/>
          </a:xfrm>
        </p:spPr>
        <p:txBody>
          <a:bodyPr>
            <a:normAutofit/>
          </a:bodyPr>
          <a:lstStyle/>
          <a:p>
            <a:pPr algn="ctr"/>
            <a:r>
              <a:rPr lang="en-US" sz="5400" b="1" dirty="0" err="1"/>
              <a:t>rESULTS</a:t>
            </a:r>
            <a:endParaRPr lang="en-US" sz="5400" b="1" dirty="0"/>
          </a:p>
        </p:txBody>
      </p:sp>
      <p:sp>
        <p:nvSpPr>
          <p:cNvPr id="4" name="TextBox 3">
            <a:extLst>
              <a:ext uri="{FF2B5EF4-FFF2-40B4-BE49-F238E27FC236}">
                <a16:creationId xmlns:a16="http://schemas.microsoft.com/office/drawing/2014/main" id="{F4F8551F-02F6-7B40-910C-A6EF32014C3C}"/>
              </a:ext>
            </a:extLst>
          </p:cNvPr>
          <p:cNvSpPr txBox="1"/>
          <p:nvPr/>
        </p:nvSpPr>
        <p:spPr>
          <a:xfrm>
            <a:off x="1971304" y="1401288"/>
            <a:ext cx="8455231" cy="6124754"/>
          </a:xfrm>
          <a:prstGeom prst="rect">
            <a:avLst/>
          </a:prstGeom>
          <a:noFill/>
        </p:spPr>
        <p:txBody>
          <a:bodyPr wrap="square" rtlCol="0">
            <a:spAutoFit/>
          </a:bodyPr>
          <a:lstStyle/>
          <a:p>
            <a:pPr marL="457200" indent="-457200">
              <a:buFont typeface="Wingdings" pitchFamily="2" charset="2"/>
              <a:buChar char="v"/>
            </a:pPr>
            <a:r>
              <a:rPr lang="en-US" sz="3600" dirty="0"/>
              <a:t> CNN Model: 89% accuracy </a:t>
            </a:r>
          </a:p>
          <a:p>
            <a:pPr lvl="1"/>
            <a:r>
              <a:rPr lang="en-US" sz="3600" dirty="0"/>
              <a:t>Pretrained Model: 86% accuracy </a:t>
            </a:r>
          </a:p>
          <a:p>
            <a:r>
              <a:rPr lang="en-US" sz="3600" dirty="0"/>
              <a:t> </a:t>
            </a:r>
          </a:p>
          <a:p>
            <a:pPr marL="457200" indent="-457200">
              <a:buFont typeface="Wingdings" pitchFamily="2" charset="2"/>
              <a:buChar char="v"/>
            </a:pPr>
            <a:r>
              <a:rPr lang="en-US" sz="3600" dirty="0"/>
              <a:t> The CNN model incorrectly predicted a ‘traffic light’ and the pretrained model did not predict a ‘traffic light’. </a:t>
            </a:r>
          </a:p>
          <a:p>
            <a:endParaRPr lang="en-US" sz="3600" dirty="0"/>
          </a:p>
          <a:p>
            <a:pPr marL="457200" indent="-457200">
              <a:buFont typeface="Wingdings" pitchFamily="2" charset="2"/>
              <a:buChar char="v"/>
            </a:pPr>
            <a:r>
              <a:rPr lang="en-US" sz="3600" dirty="0"/>
              <a:t> Both models failed to predict a ‘bus’, ’truck’, ‘person’ or ‘motor’ in a image </a:t>
            </a:r>
            <a:br>
              <a:rPr lang="en-US" sz="3600" dirty="0"/>
            </a:br>
            <a:endParaRPr lang="en-US" sz="3600" dirty="0"/>
          </a:p>
          <a:p>
            <a:pPr marL="457200" indent="-457200">
              <a:buFont typeface="Wingdings" pitchFamily="2" charset="2"/>
              <a:buChar char="v"/>
            </a:pPr>
            <a:endParaRPr lang="en-US" sz="3200" dirty="0"/>
          </a:p>
        </p:txBody>
      </p:sp>
    </p:spTree>
    <p:extLst>
      <p:ext uri="{BB962C8B-B14F-4D97-AF65-F5344CB8AC3E}">
        <p14:creationId xmlns:p14="http://schemas.microsoft.com/office/powerpoint/2010/main" val="398807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448911" y="124834"/>
            <a:ext cx="8791575" cy="1193325"/>
          </a:xfrm>
        </p:spPr>
        <p:txBody>
          <a:bodyPr>
            <a:normAutofit/>
          </a:bodyPr>
          <a:lstStyle/>
          <a:p>
            <a:pPr algn="ctr"/>
            <a:r>
              <a:rPr lang="en-US" sz="5400" b="1" dirty="0"/>
              <a:t>recommendations</a:t>
            </a:r>
          </a:p>
        </p:txBody>
      </p:sp>
      <p:sp>
        <p:nvSpPr>
          <p:cNvPr id="4" name="TextBox 3">
            <a:extLst>
              <a:ext uri="{FF2B5EF4-FFF2-40B4-BE49-F238E27FC236}">
                <a16:creationId xmlns:a16="http://schemas.microsoft.com/office/drawing/2014/main" id="{F4F8551F-02F6-7B40-910C-A6EF32014C3C}"/>
              </a:ext>
            </a:extLst>
          </p:cNvPr>
          <p:cNvSpPr txBox="1"/>
          <p:nvPr/>
        </p:nvSpPr>
        <p:spPr>
          <a:xfrm>
            <a:off x="1971304" y="1401288"/>
            <a:ext cx="8455231" cy="5016758"/>
          </a:xfrm>
          <a:prstGeom prst="rect">
            <a:avLst/>
          </a:prstGeom>
          <a:noFill/>
        </p:spPr>
        <p:txBody>
          <a:bodyPr wrap="square" rtlCol="0">
            <a:spAutoFit/>
          </a:bodyPr>
          <a:lstStyle/>
          <a:p>
            <a:pPr marL="457200" indent="-457200">
              <a:buFont typeface="Wingdings" pitchFamily="2" charset="2"/>
              <a:buChar char="v"/>
            </a:pPr>
            <a:r>
              <a:rPr lang="en-US" sz="3600" dirty="0"/>
              <a:t> Car companies can use the CNN image classification model as a driver assistant</a:t>
            </a:r>
          </a:p>
          <a:p>
            <a:r>
              <a:rPr lang="en-US" sz="3600" dirty="0"/>
              <a:t> </a:t>
            </a:r>
          </a:p>
          <a:p>
            <a:pPr marL="457200" indent="-457200">
              <a:buFont typeface="Wingdings" pitchFamily="2" charset="2"/>
              <a:buChar char="v"/>
            </a:pPr>
            <a:r>
              <a:rPr lang="en-US" sz="3600" dirty="0"/>
              <a:t> Starting point to create a self driving electric vehicle </a:t>
            </a:r>
          </a:p>
          <a:p>
            <a:endParaRPr lang="en-US" sz="3600" dirty="0"/>
          </a:p>
          <a:p>
            <a:pPr marL="457200" indent="-457200">
              <a:buFont typeface="Wingdings" pitchFamily="2" charset="2"/>
              <a:buChar char="v"/>
            </a:pPr>
            <a:r>
              <a:rPr lang="en-US" sz="3600" dirty="0"/>
              <a:t> Building your own? Use a CNN and a diverse dataset </a:t>
            </a:r>
          </a:p>
          <a:p>
            <a:pPr marL="457200" indent="-457200">
              <a:buFont typeface="Wingdings" pitchFamily="2" charset="2"/>
              <a:buChar char="v"/>
            </a:pPr>
            <a:endParaRPr lang="en-US" sz="3200" dirty="0"/>
          </a:p>
        </p:txBody>
      </p:sp>
    </p:spTree>
    <p:extLst>
      <p:ext uri="{BB962C8B-B14F-4D97-AF65-F5344CB8AC3E}">
        <p14:creationId xmlns:p14="http://schemas.microsoft.com/office/powerpoint/2010/main" val="150610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876424" y="95003"/>
            <a:ext cx="8791575" cy="914400"/>
          </a:xfrm>
        </p:spPr>
        <p:txBody>
          <a:bodyPr>
            <a:normAutofit/>
          </a:bodyPr>
          <a:lstStyle/>
          <a:p>
            <a:pPr algn="ctr"/>
            <a:r>
              <a:rPr lang="en-US" sz="5400" b="1" dirty="0"/>
              <a:t>Future work </a:t>
            </a:r>
          </a:p>
        </p:txBody>
      </p:sp>
      <p:pic>
        <p:nvPicPr>
          <p:cNvPr id="5" name="Picture 4">
            <a:extLst>
              <a:ext uri="{FF2B5EF4-FFF2-40B4-BE49-F238E27FC236}">
                <a16:creationId xmlns:a16="http://schemas.microsoft.com/office/drawing/2014/main" id="{B677CBDF-95DD-494A-8D9D-3F545F33A70E}"/>
              </a:ext>
            </a:extLst>
          </p:cNvPr>
          <p:cNvPicPr>
            <a:picLocks noChangeAspect="1"/>
          </p:cNvPicPr>
          <p:nvPr/>
        </p:nvPicPr>
        <p:blipFill>
          <a:blip r:embed="rId3">
            <a:extLst>
              <a:ext uri="{BEBA8EAE-BF5A-486C-A8C5-ECC9F3942E4B}">
                <a14:imgProps xmlns:a14="http://schemas.microsoft.com/office/drawing/2010/main">
                  <a14:imgLayer>
                    <a14:imgEffect>
                      <a14:brightnessContrast bright="20000" contrast="-20000"/>
                    </a14:imgEffect>
                  </a14:imgLayer>
                </a14:imgProps>
              </a:ext>
            </a:extLst>
          </a:blip>
          <a:stretch>
            <a:fillRect/>
          </a:stretch>
        </p:blipFill>
        <p:spPr>
          <a:xfrm>
            <a:off x="736270" y="1911927"/>
            <a:ext cx="5943357" cy="3574474"/>
          </a:xfrm>
          <a:prstGeom prst="rect">
            <a:avLst/>
          </a:prstGeom>
          <a:ln>
            <a:solidFill>
              <a:schemeClr val="tx2">
                <a:lumMod val="10000"/>
              </a:schemeClr>
            </a:solidFill>
          </a:ln>
          <a:effectLst>
            <a:glow rad="63500">
              <a:schemeClr val="accent1">
                <a:satMod val="175000"/>
                <a:alpha val="40000"/>
              </a:schemeClr>
            </a:glow>
          </a:effectLst>
        </p:spPr>
      </p:pic>
      <p:sp>
        <p:nvSpPr>
          <p:cNvPr id="7" name="TextBox 6">
            <a:extLst>
              <a:ext uri="{FF2B5EF4-FFF2-40B4-BE49-F238E27FC236}">
                <a16:creationId xmlns:a16="http://schemas.microsoft.com/office/drawing/2014/main" id="{5FA12A54-0A1E-0A4B-BA76-5BD2C828DD5B}"/>
              </a:ext>
            </a:extLst>
          </p:cNvPr>
          <p:cNvSpPr txBox="1"/>
          <p:nvPr/>
        </p:nvSpPr>
        <p:spPr>
          <a:xfrm>
            <a:off x="6879652" y="1749941"/>
            <a:ext cx="4975761" cy="4278094"/>
          </a:xfrm>
          <a:prstGeom prst="rect">
            <a:avLst/>
          </a:prstGeom>
          <a:noFill/>
        </p:spPr>
        <p:txBody>
          <a:bodyPr wrap="square" rtlCol="0">
            <a:spAutoFit/>
          </a:bodyPr>
          <a:lstStyle/>
          <a:p>
            <a:pPr marL="285750" indent="-285750">
              <a:lnSpc>
                <a:spcPct val="150000"/>
              </a:lnSpc>
              <a:buFont typeface="Wingdings" pitchFamily="2" charset="2"/>
              <a:buChar char="Ø"/>
            </a:pPr>
            <a:r>
              <a:rPr lang="en-US" sz="3200" dirty="0"/>
              <a:t> Data Augmentation </a:t>
            </a:r>
          </a:p>
          <a:p>
            <a:pPr marL="285750" indent="-285750">
              <a:lnSpc>
                <a:spcPct val="150000"/>
              </a:lnSpc>
              <a:buFont typeface="Wingdings" pitchFamily="2" charset="2"/>
              <a:buChar char="Ø"/>
            </a:pPr>
            <a:r>
              <a:rPr lang="en-US" sz="3200" dirty="0"/>
              <a:t> Increase Image Size</a:t>
            </a:r>
          </a:p>
          <a:p>
            <a:pPr marL="285750" indent="-285750">
              <a:buFont typeface="Wingdings" pitchFamily="2" charset="2"/>
              <a:buChar char="Ø"/>
            </a:pPr>
            <a:r>
              <a:rPr lang="en-US" sz="3200" dirty="0"/>
              <a:t> Explore Other Frameworks</a:t>
            </a:r>
          </a:p>
          <a:p>
            <a:pPr marL="1200150" lvl="2" indent="-285750">
              <a:buFont typeface="Wingdings" pitchFamily="2" charset="2"/>
              <a:buChar char="Ø"/>
            </a:pPr>
            <a:r>
              <a:rPr lang="en-US" sz="3200" dirty="0"/>
              <a:t>LSTM </a:t>
            </a:r>
          </a:p>
          <a:p>
            <a:pPr marL="1200150" lvl="2" indent="-285750">
              <a:buFont typeface="Wingdings" pitchFamily="2" charset="2"/>
              <a:buChar char="Ø"/>
            </a:pPr>
            <a:r>
              <a:rPr lang="en-US" sz="3200" dirty="0"/>
              <a:t>YOLO </a:t>
            </a:r>
          </a:p>
          <a:p>
            <a:pPr marL="285750" indent="-285750">
              <a:lnSpc>
                <a:spcPct val="150000"/>
              </a:lnSpc>
              <a:buFont typeface="Wingdings" pitchFamily="2" charset="2"/>
              <a:buChar char="Ø"/>
            </a:pPr>
            <a:r>
              <a:rPr lang="en-US" sz="3200" dirty="0"/>
              <a:t> Object Localization </a:t>
            </a:r>
          </a:p>
          <a:p>
            <a:pPr marL="285750" indent="-285750">
              <a:buFont typeface="Wingdings" pitchFamily="2" charset="2"/>
              <a:buChar char="Ø"/>
            </a:pPr>
            <a:endParaRPr lang="en-US" sz="3200" dirty="0"/>
          </a:p>
        </p:txBody>
      </p:sp>
    </p:spTree>
    <p:extLst>
      <p:ext uri="{BB962C8B-B14F-4D97-AF65-F5344CB8AC3E}">
        <p14:creationId xmlns:p14="http://schemas.microsoft.com/office/powerpoint/2010/main" val="409552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876424" y="694852"/>
            <a:ext cx="8791575" cy="2387600"/>
          </a:xfrm>
        </p:spPr>
        <p:txBody>
          <a:bodyPr>
            <a:normAutofit/>
          </a:bodyPr>
          <a:lstStyle/>
          <a:p>
            <a:pPr algn="ctr"/>
            <a:r>
              <a:rPr lang="en-US" sz="5400" b="1" dirty="0"/>
              <a:t>Thank you for your time </a:t>
            </a:r>
            <a:br>
              <a:rPr lang="en-US" sz="5400" b="1" dirty="0"/>
            </a:br>
            <a:r>
              <a:rPr lang="en-US" sz="5400" b="1" dirty="0"/>
              <a:t>questions?</a:t>
            </a:r>
          </a:p>
        </p:txBody>
      </p:sp>
      <p:sp>
        <p:nvSpPr>
          <p:cNvPr id="6" name="TextBox 5">
            <a:extLst>
              <a:ext uri="{FF2B5EF4-FFF2-40B4-BE49-F238E27FC236}">
                <a16:creationId xmlns:a16="http://schemas.microsoft.com/office/drawing/2014/main" id="{62FAAE2A-2107-F64E-B98B-CC1EEC26875B}"/>
              </a:ext>
            </a:extLst>
          </p:cNvPr>
          <p:cNvSpPr txBox="1"/>
          <p:nvPr/>
        </p:nvSpPr>
        <p:spPr>
          <a:xfrm>
            <a:off x="2220686" y="3336966"/>
            <a:ext cx="8447313" cy="2831544"/>
          </a:xfrm>
          <a:prstGeom prst="rect">
            <a:avLst/>
          </a:prstGeom>
          <a:noFill/>
        </p:spPr>
        <p:txBody>
          <a:bodyPr wrap="square" rtlCol="0">
            <a:spAutoFit/>
          </a:bodyPr>
          <a:lstStyle/>
          <a:p>
            <a:pPr algn="ctr"/>
            <a:r>
              <a:rPr lang="en-US" sz="3200" dirty="0"/>
              <a:t>Contact: Hiten Patel </a:t>
            </a:r>
          </a:p>
          <a:p>
            <a:pPr algn="ctr"/>
            <a:r>
              <a:rPr lang="en-US" sz="3200" dirty="0"/>
              <a:t>Email: </a:t>
            </a:r>
          </a:p>
          <a:p>
            <a:pPr algn="ctr"/>
            <a:r>
              <a:rPr lang="en-US" sz="3200" dirty="0">
                <a:solidFill>
                  <a:srgbClr val="00B0F0"/>
                </a:solidFill>
                <a:hlinkClick r:id="rId2">
                  <a:extLst>
                    <a:ext uri="{A12FA001-AC4F-418D-AE19-62706E023703}">
                      <ahyp:hlinkClr xmlns:ahyp="http://schemas.microsoft.com/office/drawing/2018/hyperlinkcolor" val="tx"/>
                    </a:ext>
                  </a:extLst>
                </a:hlinkClick>
              </a:rPr>
              <a:t>h.patel.ms@gmail.com</a:t>
            </a:r>
            <a:endParaRPr lang="en-US" sz="3200" dirty="0">
              <a:solidFill>
                <a:srgbClr val="00B0F0"/>
              </a:solidFill>
            </a:endParaRPr>
          </a:p>
          <a:p>
            <a:pPr algn="ctr"/>
            <a:r>
              <a:rPr lang="en-US" sz="3200" dirty="0" err="1"/>
              <a:t>Linkedin</a:t>
            </a:r>
            <a:r>
              <a:rPr lang="en-US" sz="3200" dirty="0"/>
              <a:t>: </a:t>
            </a:r>
            <a:r>
              <a:rPr lang="en-US" sz="3200" dirty="0">
                <a:solidFill>
                  <a:srgbClr val="00B0F0"/>
                </a:solidFill>
                <a:hlinkClick r:id="rId3">
                  <a:extLst>
                    <a:ext uri="{A12FA001-AC4F-418D-AE19-62706E023703}">
                      <ahyp:hlinkClr xmlns:ahyp="http://schemas.microsoft.com/office/drawing/2018/hyperlinkcolor" val="tx"/>
                    </a:ext>
                  </a:extLst>
                </a:hlinkClick>
              </a:rPr>
              <a:t>https://www.linkedin.com/in/hitenpatel3/</a:t>
            </a:r>
            <a:endParaRPr lang="en-US" sz="3200" dirty="0">
              <a:solidFill>
                <a:srgbClr val="00B0F0"/>
              </a:solidFill>
            </a:endParaRPr>
          </a:p>
          <a:p>
            <a:pPr algn="ctr"/>
            <a:endParaRPr lang="en-US" dirty="0"/>
          </a:p>
        </p:txBody>
      </p:sp>
    </p:spTree>
    <p:extLst>
      <p:ext uri="{BB962C8B-B14F-4D97-AF65-F5344CB8AC3E}">
        <p14:creationId xmlns:p14="http://schemas.microsoft.com/office/powerpoint/2010/main" val="212900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769546" y="124836"/>
            <a:ext cx="8791575" cy="943943"/>
          </a:xfrm>
        </p:spPr>
        <p:txBody>
          <a:bodyPr>
            <a:normAutofit/>
          </a:bodyPr>
          <a:lstStyle/>
          <a:p>
            <a:pPr algn="ctr"/>
            <a:r>
              <a:rPr lang="en-US" sz="5400" b="1" dirty="0"/>
              <a:t>Project motivation</a:t>
            </a:r>
          </a:p>
        </p:txBody>
      </p:sp>
      <p:sp>
        <p:nvSpPr>
          <p:cNvPr id="4" name="TextBox 3">
            <a:extLst>
              <a:ext uri="{FF2B5EF4-FFF2-40B4-BE49-F238E27FC236}">
                <a16:creationId xmlns:a16="http://schemas.microsoft.com/office/drawing/2014/main" id="{49CA3DB1-1E1A-7C4D-8B74-A0E26F79F1ED}"/>
              </a:ext>
            </a:extLst>
          </p:cNvPr>
          <p:cNvSpPr txBox="1"/>
          <p:nvPr/>
        </p:nvSpPr>
        <p:spPr>
          <a:xfrm>
            <a:off x="5023262" y="1240229"/>
            <a:ext cx="7168738" cy="7001917"/>
          </a:xfrm>
          <a:prstGeom prst="rect">
            <a:avLst/>
          </a:prstGeom>
          <a:noFill/>
        </p:spPr>
        <p:txBody>
          <a:bodyPr wrap="square" rtlCol="0">
            <a:spAutoFit/>
          </a:bodyPr>
          <a:lstStyle/>
          <a:p>
            <a:pPr marL="285750" indent="-285750">
              <a:lnSpc>
                <a:spcPct val="150000"/>
              </a:lnSpc>
              <a:buFont typeface="Wingdings" pitchFamily="2" charset="2"/>
              <a:buChar char="v"/>
            </a:pPr>
            <a:r>
              <a:rPr lang="en-US" sz="2600" dirty="0"/>
              <a:t> Car Accident stats per year:</a:t>
            </a:r>
          </a:p>
          <a:p>
            <a:pPr marL="914400" lvl="1" indent="-457200">
              <a:buFont typeface="Courier New" panose="02070309020205020404" pitchFamily="49" charset="0"/>
              <a:buChar char="o"/>
            </a:pPr>
            <a:r>
              <a:rPr lang="en-US" sz="2600" dirty="0"/>
              <a:t>6 million  car accidents </a:t>
            </a:r>
          </a:p>
          <a:p>
            <a:pPr marL="914400" lvl="1" indent="-457200">
              <a:buFont typeface="Courier New" panose="02070309020205020404" pitchFamily="49" charset="0"/>
              <a:buChar char="o"/>
            </a:pPr>
            <a:r>
              <a:rPr lang="en-US" sz="2600" dirty="0"/>
              <a:t>3 million people suffer injuries </a:t>
            </a:r>
          </a:p>
          <a:p>
            <a:pPr marL="914400" lvl="1" indent="-457200">
              <a:buFont typeface="Courier New" panose="02070309020205020404" pitchFamily="49" charset="0"/>
              <a:buChar char="o"/>
            </a:pPr>
            <a:r>
              <a:rPr lang="en-US" sz="2600" dirty="0"/>
              <a:t>37,000 deaths </a:t>
            </a:r>
          </a:p>
          <a:p>
            <a:pPr marL="285750" indent="-285750">
              <a:lnSpc>
                <a:spcPct val="150000"/>
              </a:lnSpc>
              <a:buFont typeface="Wingdings" pitchFamily="2" charset="2"/>
              <a:buChar char="v"/>
            </a:pPr>
            <a:r>
              <a:rPr lang="en-US" sz="2600" dirty="0"/>
              <a:t> 96% due to human error</a:t>
            </a:r>
          </a:p>
          <a:p>
            <a:pPr marL="285750" indent="-285750">
              <a:buFont typeface="Wingdings" pitchFamily="2" charset="2"/>
              <a:buChar char="v"/>
            </a:pPr>
            <a:r>
              <a:rPr lang="en-US" sz="2600" dirty="0"/>
              <a:t>Self driving vehicles will allow for more accurate and safer transportation. This will mitigate accidents, injuries, and deaths.</a:t>
            </a:r>
          </a:p>
          <a:p>
            <a:endParaRPr lang="en-US" sz="2600" dirty="0"/>
          </a:p>
          <a:p>
            <a:pPr marL="285750" indent="-285750">
              <a:buFont typeface="Wingdings" pitchFamily="2" charset="2"/>
              <a:buChar char="v"/>
            </a:pPr>
            <a:r>
              <a:rPr lang="en-US" sz="2600" dirty="0"/>
              <a:t>The goal is to build a multi-label image classification model to help identify objects which then can be used in self driving vehicles. </a:t>
            </a:r>
          </a:p>
          <a:p>
            <a:pPr marL="285750" indent="-285750">
              <a:lnSpc>
                <a:spcPct val="150000"/>
              </a:lnSpc>
              <a:buFont typeface="Wingdings" pitchFamily="2" charset="2"/>
              <a:buChar char="v"/>
            </a:pPr>
            <a:endParaRPr lang="en-US" sz="2600" dirty="0"/>
          </a:p>
          <a:p>
            <a:pPr marL="285750" indent="-285750">
              <a:buFont typeface="Wingdings" pitchFamily="2" charset="2"/>
              <a:buChar char="v"/>
            </a:pPr>
            <a:endParaRPr lang="en-US" sz="2400" dirty="0"/>
          </a:p>
          <a:p>
            <a:pPr marL="285750" indent="-285750">
              <a:buFont typeface="Wingdings" pitchFamily="2" charset="2"/>
              <a:buChar char="v"/>
            </a:pPr>
            <a:endParaRPr lang="en-US" sz="2400" dirty="0"/>
          </a:p>
          <a:p>
            <a:pPr marL="285750" indent="-285750">
              <a:buFont typeface="Wingdings" pitchFamily="2" charset="2"/>
              <a:buChar char="v"/>
            </a:pPr>
            <a:endParaRPr lang="en-US" sz="2400" dirty="0"/>
          </a:p>
        </p:txBody>
      </p:sp>
      <p:pic>
        <p:nvPicPr>
          <p:cNvPr id="6" name="Picture 5">
            <a:extLst>
              <a:ext uri="{FF2B5EF4-FFF2-40B4-BE49-F238E27FC236}">
                <a16:creationId xmlns:a16="http://schemas.microsoft.com/office/drawing/2014/main" id="{00CB4D7F-8281-F04E-9CC8-1AF39362D8EA}"/>
              </a:ext>
            </a:extLst>
          </p:cNvPr>
          <p:cNvPicPr>
            <a:picLocks noChangeAspect="1"/>
          </p:cNvPicPr>
          <p:nvPr/>
        </p:nvPicPr>
        <p:blipFill>
          <a:blip r:embed="rId3"/>
          <a:stretch>
            <a:fillRect/>
          </a:stretch>
        </p:blipFill>
        <p:spPr>
          <a:xfrm>
            <a:off x="485761" y="2083974"/>
            <a:ext cx="4537501" cy="3013961"/>
          </a:xfrm>
          <a:prstGeom prst="rect">
            <a:avLst/>
          </a:prstGeom>
        </p:spPr>
      </p:pic>
    </p:spTree>
    <p:extLst>
      <p:ext uri="{BB962C8B-B14F-4D97-AF65-F5344CB8AC3E}">
        <p14:creationId xmlns:p14="http://schemas.microsoft.com/office/powerpoint/2010/main" val="148944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876424" y="118753"/>
            <a:ext cx="8791575" cy="724395"/>
          </a:xfrm>
        </p:spPr>
        <p:txBody>
          <a:bodyPr>
            <a:normAutofit fontScale="90000"/>
          </a:bodyPr>
          <a:lstStyle/>
          <a:p>
            <a:pPr algn="ctr"/>
            <a:r>
              <a:rPr lang="en-US" sz="5400" b="1" dirty="0" err="1"/>
              <a:t>Osemn</a:t>
            </a:r>
            <a:r>
              <a:rPr lang="en-US" sz="5400" b="1" dirty="0"/>
              <a:t> process </a:t>
            </a:r>
          </a:p>
        </p:txBody>
      </p:sp>
      <p:pic>
        <p:nvPicPr>
          <p:cNvPr id="5" name="Picture 4">
            <a:extLst>
              <a:ext uri="{FF2B5EF4-FFF2-40B4-BE49-F238E27FC236}">
                <a16:creationId xmlns:a16="http://schemas.microsoft.com/office/drawing/2014/main" id="{5415E361-BE57-254C-ACBE-5E3689A33885}"/>
              </a:ext>
            </a:extLst>
          </p:cNvPr>
          <p:cNvPicPr>
            <a:picLocks noChangeAspect="1"/>
          </p:cNvPicPr>
          <p:nvPr/>
        </p:nvPicPr>
        <p:blipFill>
          <a:blip r:embed="rId2"/>
          <a:stretch>
            <a:fillRect/>
          </a:stretch>
        </p:blipFill>
        <p:spPr>
          <a:xfrm>
            <a:off x="1688335" y="1168427"/>
            <a:ext cx="9167751" cy="4806670"/>
          </a:xfrm>
          <a:prstGeom prst="rect">
            <a:avLst/>
          </a:prstGeom>
        </p:spPr>
      </p:pic>
    </p:spTree>
    <p:extLst>
      <p:ext uri="{BB962C8B-B14F-4D97-AF65-F5344CB8AC3E}">
        <p14:creationId xmlns:p14="http://schemas.microsoft.com/office/powerpoint/2010/main" val="172959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876424" y="83127"/>
            <a:ext cx="8791575" cy="843148"/>
          </a:xfrm>
        </p:spPr>
        <p:txBody>
          <a:bodyPr>
            <a:normAutofit/>
          </a:bodyPr>
          <a:lstStyle/>
          <a:p>
            <a:pPr algn="ctr"/>
            <a:r>
              <a:rPr lang="en-US" sz="5400" b="1" dirty="0"/>
              <a:t>Obtain &amp; Scrub</a:t>
            </a:r>
          </a:p>
        </p:txBody>
      </p:sp>
      <p:sp>
        <p:nvSpPr>
          <p:cNvPr id="4" name="TextBox 3">
            <a:extLst>
              <a:ext uri="{FF2B5EF4-FFF2-40B4-BE49-F238E27FC236}">
                <a16:creationId xmlns:a16="http://schemas.microsoft.com/office/drawing/2014/main" id="{18E9DAFA-E264-CE4A-AFBF-4A40EC8248F9}"/>
              </a:ext>
            </a:extLst>
          </p:cNvPr>
          <p:cNvSpPr txBox="1"/>
          <p:nvPr/>
        </p:nvSpPr>
        <p:spPr>
          <a:xfrm>
            <a:off x="1583374" y="926275"/>
            <a:ext cx="10060939" cy="2616101"/>
          </a:xfrm>
          <a:prstGeom prst="rect">
            <a:avLst/>
          </a:prstGeom>
          <a:noFill/>
        </p:spPr>
        <p:txBody>
          <a:bodyPr wrap="square" rtlCol="0">
            <a:spAutoFit/>
          </a:bodyPr>
          <a:lstStyle/>
          <a:p>
            <a:pPr marL="285750" indent="-285750">
              <a:buFont typeface="Wingdings" pitchFamily="2" charset="2"/>
              <a:buChar char="v"/>
            </a:pPr>
            <a:r>
              <a:rPr lang="en-US" sz="3200" dirty="0"/>
              <a:t> The data set was obtained by Berkeley Deep Drive</a:t>
            </a:r>
          </a:p>
          <a:p>
            <a:pPr marL="285750" indent="-285750">
              <a:buFont typeface="Wingdings" pitchFamily="2" charset="2"/>
              <a:buChar char="v"/>
            </a:pPr>
            <a:r>
              <a:rPr lang="en-US" sz="3200" dirty="0"/>
              <a:t> Contained over 100,000 images</a:t>
            </a:r>
          </a:p>
          <a:p>
            <a:pPr marL="285750" indent="-285750">
              <a:buFont typeface="Wingdings" pitchFamily="2" charset="2"/>
              <a:buChar char="v"/>
            </a:pPr>
            <a:r>
              <a:rPr lang="en-US" sz="3200" dirty="0"/>
              <a:t> Resize images to 86x86 and converted to array</a:t>
            </a:r>
          </a:p>
          <a:p>
            <a:pPr marL="285750" indent="-285750">
              <a:buFont typeface="Wingdings" pitchFamily="2" charset="2"/>
              <a:buChar char="v"/>
            </a:pPr>
            <a:r>
              <a:rPr lang="en-US" sz="3200" dirty="0"/>
              <a:t> Extract important labels and convert to one-hot-encoding</a:t>
            </a:r>
          </a:p>
          <a:p>
            <a:endParaRPr lang="en-US" dirty="0"/>
          </a:p>
          <a:p>
            <a:pPr marL="285750" indent="-285750">
              <a:buFont typeface="Wingdings" pitchFamily="2" charset="2"/>
              <a:buChar char="v"/>
            </a:pPr>
            <a:endParaRPr lang="en-US" dirty="0"/>
          </a:p>
        </p:txBody>
      </p:sp>
      <p:pic>
        <p:nvPicPr>
          <p:cNvPr id="8" name="Picture 7">
            <a:extLst>
              <a:ext uri="{FF2B5EF4-FFF2-40B4-BE49-F238E27FC236}">
                <a16:creationId xmlns:a16="http://schemas.microsoft.com/office/drawing/2014/main" id="{C6E01D75-4C44-3449-B1F9-028486688DE3}"/>
              </a:ext>
            </a:extLst>
          </p:cNvPr>
          <p:cNvPicPr>
            <a:picLocks noChangeAspect="1"/>
          </p:cNvPicPr>
          <p:nvPr/>
        </p:nvPicPr>
        <p:blipFill>
          <a:blip r:embed="rId3"/>
          <a:stretch>
            <a:fillRect/>
          </a:stretch>
        </p:blipFill>
        <p:spPr>
          <a:xfrm>
            <a:off x="409574" y="3731573"/>
            <a:ext cx="2933700" cy="2933700"/>
          </a:xfrm>
          <a:prstGeom prst="rect">
            <a:avLst/>
          </a:prstGeom>
        </p:spPr>
      </p:pic>
      <p:pic>
        <p:nvPicPr>
          <p:cNvPr id="10" name="Picture 9">
            <a:extLst>
              <a:ext uri="{FF2B5EF4-FFF2-40B4-BE49-F238E27FC236}">
                <a16:creationId xmlns:a16="http://schemas.microsoft.com/office/drawing/2014/main" id="{59A8DD5F-CF25-A047-9AD8-2884A4B1EFD0}"/>
              </a:ext>
            </a:extLst>
          </p:cNvPr>
          <p:cNvPicPr>
            <a:picLocks noChangeAspect="1"/>
          </p:cNvPicPr>
          <p:nvPr/>
        </p:nvPicPr>
        <p:blipFill>
          <a:blip r:embed="rId4"/>
          <a:stretch>
            <a:fillRect/>
          </a:stretch>
        </p:blipFill>
        <p:spPr>
          <a:xfrm>
            <a:off x="4486643" y="3731573"/>
            <a:ext cx="2933700" cy="2933700"/>
          </a:xfrm>
          <a:prstGeom prst="rect">
            <a:avLst/>
          </a:prstGeom>
        </p:spPr>
      </p:pic>
      <p:pic>
        <p:nvPicPr>
          <p:cNvPr id="12" name="Picture 11">
            <a:extLst>
              <a:ext uri="{FF2B5EF4-FFF2-40B4-BE49-F238E27FC236}">
                <a16:creationId xmlns:a16="http://schemas.microsoft.com/office/drawing/2014/main" id="{4C6F8E1B-A97B-FA4E-9440-D84F4F3B871A}"/>
              </a:ext>
            </a:extLst>
          </p:cNvPr>
          <p:cNvPicPr>
            <a:picLocks noChangeAspect="1"/>
          </p:cNvPicPr>
          <p:nvPr/>
        </p:nvPicPr>
        <p:blipFill>
          <a:blip r:embed="rId5"/>
          <a:stretch>
            <a:fillRect/>
          </a:stretch>
        </p:blipFill>
        <p:spPr>
          <a:xfrm>
            <a:off x="8594264" y="3731573"/>
            <a:ext cx="2933700" cy="2933700"/>
          </a:xfrm>
          <a:prstGeom prst="rect">
            <a:avLst/>
          </a:prstGeom>
        </p:spPr>
      </p:pic>
    </p:spTree>
    <p:extLst>
      <p:ext uri="{BB962C8B-B14F-4D97-AF65-F5344CB8AC3E}">
        <p14:creationId xmlns:p14="http://schemas.microsoft.com/office/powerpoint/2010/main" val="22006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781421" y="0"/>
            <a:ext cx="8791575" cy="884567"/>
          </a:xfrm>
        </p:spPr>
        <p:txBody>
          <a:bodyPr>
            <a:normAutofit/>
          </a:bodyPr>
          <a:lstStyle/>
          <a:p>
            <a:pPr algn="ctr"/>
            <a:r>
              <a:rPr lang="en-US" sz="5400" b="1" dirty="0"/>
              <a:t>Explore </a:t>
            </a:r>
          </a:p>
        </p:txBody>
      </p:sp>
      <p:pic>
        <p:nvPicPr>
          <p:cNvPr id="6" name="Picture 5">
            <a:extLst>
              <a:ext uri="{FF2B5EF4-FFF2-40B4-BE49-F238E27FC236}">
                <a16:creationId xmlns:a16="http://schemas.microsoft.com/office/drawing/2014/main" id="{85E7ADDA-A642-9446-BF41-F457192E7E24}"/>
              </a:ext>
            </a:extLst>
          </p:cNvPr>
          <p:cNvPicPr>
            <a:picLocks noChangeAspect="1"/>
          </p:cNvPicPr>
          <p:nvPr/>
        </p:nvPicPr>
        <p:blipFill>
          <a:blip r:embed="rId3"/>
          <a:stretch>
            <a:fillRect/>
          </a:stretch>
        </p:blipFill>
        <p:spPr>
          <a:xfrm>
            <a:off x="2375066" y="884567"/>
            <a:ext cx="7540830" cy="5816252"/>
          </a:xfrm>
          <a:prstGeom prst="rect">
            <a:avLst/>
          </a:prstGeom>
        </p:spPr>
      </p:pic>
    </p:spTree>
    <p:extLst>
      <p:ext uri="{BB962C8B-B14F-4D97-AF65-F5344CB8AC3E}">
        <p14:creationId xmlns:p14="http://schemas.microsoft.com/office/powerpoint/2010/main" val="394698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650792" y="184213"/>
            <a:ext cx="8791575" cy="872692"/>
          </a:xfrm>
        </p:spPr>
        <p:txBody>
          <a:bodyPr>
            <a:normAutofit/>
          </a:bodyPr>
          <a:lstStyle/>
          <a:p>
            <a:pPr algn="ctr"/>
            <a:r>
              <a:rPr lang="en-US" sz="5400" b="1" dirty="0"/>
              <a:t>Explore more </a:t>
            </a:r>
          </a:p>
        </p:txBody>
      </p:sp>
      <p:pic>
        <p:nvPicPr>
          <p:cNvPr id="5" name="Picture 4">
            <a:extLst>
              <a:ext uri="{FF2B5EF4-FFF2-40B4-BE49-F238E27FC236}">
                <a16:creationId xmlns:a16="http://schemas.microsoft.com/office/drawing/2014/main" id="{7A50B8A5-A279-8F48-ABF4-C1F299004139}"/>
              </a:ext>
            </a:extLst>
          </p:cNvPr>
          <p:cNvPicPr>
            <a:picLocks noChangeAspect="1"/>
          </p:cNvPicPr>
          <p:nvPr/>
        </p:nvPicPr>
        <p:blipFill>
          <a:blip r:embed="rId3"/>
          <a:stretch>
            <a:fillRect/>
          </a:stretch>
        </p:blipFill>
        <p:spPr>
          <a:xfrm>
            <a:off x="2271712" y="926276"/>
            <a:ext cx="7858125" cy="5760720"/>
          </a:xfrm>
          <a:prstGeom prst="rect">
            <a:avLst/>
          </a:prstGeom>
        </p:spPr>
      </p:pic>
    </p:spTree>
    <p:extLst>
      <p:ext uri="{BB962C8B-B14F-4D97-AF65-F5344CB8AC3E}">
        <p14:creationId xmlns:p14="http://schemas.microsoft.com/office/powerpoint/2010/main" val="171751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781422" y="0"/>
            <a:ext cx="8791575" cy="1460664"/>
          </a:xfrm>
        </p:spPr>
        <p:txBody>
          <a:bodyPr>
            <a:normAutofit fontScale="90000"/>
          </a:bodyPr>
          <a:lstStyle/>
          <a:p>
            <a:pPr algn="ctr"/>
            <a:r>
              <a:rPr lang="en-US" sz="5400" b="1" dirty="0"/>
              <a:t>Convolutional neural network</a:t>
            </a:r>
          </a:p>
        </p:txBody>
      </p:sp>
      <p:pic>
        <p:nvPicPr>
          <p:cNvPr id="5" name="Picture 4">
            <a:extLst>
              <a:ext uri="{FF2B5EF4-FFF2-40B4-BE49-F238E27FC236}">
                <a16:creationId xmlns:a16="http://schemas.microsoft.com/office/drawing/2014/main" id="{85D44504-B52E-444C-915B-E8E22C03C300}"/>
              </a:ext>
            </a:extLst>
          </p:cNvPr>
          <p:cNvPicPr>
            <a:picLocks noChangeAspect="1"/>
          </p:cNvPicPr>
          <p:nvPr/>
        </p:nvPicPr>
        <p:blipFill>
          <a:blip r:embed="rId3"/>
          <a:stretch>
            <a:fillRect/>
          </a:stretch>
        </p:blipFill>
        <p:spPr>
          <a:xfrm>
            <a:off x="1219612" y="1460664"/>
            <a:ext cx="3340100" cy="2438400"/>
          </a:xfrm>
          <a:prstGeom prst="rect">
            <a:avLst/>
          </a:prstGeom>
        </p:spPr>
      </p:pic>
      <p:pic>
        <p:nvPicPr>
          <p:cNvPr id="7" name="Picture 6">
            <a:extLst>
              <a:ext uri="{FF2B5EF4-FFF2-40B4-BE49-F238E27FC236}">
                <a16:creationId xmlns:a16="http://schemas.microsoft.com/office/drawing/2014/main" id="{FB62BFAF-9F30-3C4D-BB7D-78A5CD4DD1CC}"/>
              </a:ext>
            </a:extLst>
          </p:cNvPr>
          <p:cNvPicPr>
            <a:picLocks noChangeAspect="1"/>
          </p:cNvPicPr>
          <p:nvPr/>
        </p:nvPicPr>
        <p:blipFill>
          <a:blip r:embed="rId4"/>
          <a:stretch>
            <a:fillRect/>
          </a:stretch>
        </p:blipFill>
        <p:spPr>
          <a:xfrm>
            <a:off x="1589974" y="4061247"/>
            <a:ext cx="2530764" cy="2596962"/>
          </a:xfrm>
          <a:prstGeom prst="rect">
            <a:avLst/>
          </a:prstGeom>
        </p:spPr>
      </p:pic>
      <p:sp>
        <p:nvSpPr>
          <p:cNvPr id="8" name="TextBox 7">
            <a:extLst>
              <a:ext uri="{FF2B5EF4-FFF2-40B4-BE49-F238E27FC236}">
                <a16:creationId xmlns:a16="http://schemas.microsoft.com/office/drawing/2014/main" id="{BF32AF71-698E-F140-8DF6-25EF7A2FBBC4}"/>
              </a:ext>
            </a:extLst>
          </p:cNvPr>
          <p:cNvSpPr txBox="1"/>
          <p:nvPr/>
        </p:nvSpPr>
        <p:spPr>
          <a:xfrm>
            <a:off x="4726379" y="1638795"/>
            <a:ext cx="6816437" cy="4401205"/>
          </a:xfrm>
          <a:prstGeom prst="rect">
            <a:avLst/>
          </a:prstGeom>
          <a:noFill/>
        </p:spPr>
        <p:txBody>
          <a:bodyPr wrap="square" rtlCol="0">
            <a:spAutoFit/>
          </a:bodyPr>
          <a:lstStyle/>
          <a:p>
            <a:pPr marL="285750" indent="-285750">
              <a:buFont typeface="Wingdings" pitchFamily="2" charset="2"/>
              <a:buChar char="Ø"/>
            </a:pPr>
            <a:r>
              <a:rPr lang="en-US" sz="2800" dirty="0"/>
              <a:t> Image is scanned by a deep neural network</a:t>
            </a:r>
          </a:p>
          <a:p>
            <a:r>
              <a:rPr lang="en-US" sz="2800" dirty="0"/>
              <a:t> </a:t>
            </a:r>
          </a:p>
          <a:p>
            <a:pPr marL="285750" indent="-285750">
              <a:buFont typeface="Wingdings" pitchFamily="2" charset="2"/>
              <a:buChar char="Ø"/>
            </a:pPr>
            <a:r>
              <a:rPr lang="en-US" sz="2800" dirty="0"/>
              <a:t> Networks are made of input and an output layer, as well as multiple hidden layers</a:t>
            </a:r>
          </a:p>
          <a:p>
            <a:endParaRPr lang="en-US" sz="2800" dirty="0"/>
          </a:p>
          <a:p>
            <a:pPr marL="285750" indent="-285750">
              <a:buFont typeface="Wingdings" pitchFamily="2" charset="2"/>
              <a:buChar char="Ø"/>
            </a:pPr>
            <a:r>
              <a:rPr lang="en-US" sz="2800" dirty="0"/>
              <a:t> Convolutional (Conv2d) layers analyze the picture and push it through to the next layer</a:t>
            </a:r>
          </a:p>
          <a:p>
            <a:r>
              <a:rPr lang="en-US" sz="2800" dirty="0"/>
              <a:t> </a:t>
            </a:r>
          </a:p>
          <a:p>
            <a:pPr marL="285750" indent="-285750">
              <a:buFont typeface="Wingdings" pitchFamily="2" charset="2"/>
              <a:buChar char="Ø"/>
            </a:pPr>
            <a:r>
              <a:rPr lang="en-US" sz="2800" dirty="0"/>
              <a:t> Each layer helps determine the ”weight” of a feature in the picture.  </a:t>
            </a:r>
          </a:p>
        </p:txBody>
      </p:sp>
    </p:spTree>
    <p:extLst>
      <p:ext uri="{BB962C8B-B14F-4D97-AF65-F5344CB8AC3E}">
        <p14:creationId xmlns:p14="http://schemas.microsoft.com/office/powerpoint/2010/main" val="98590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AB7-04F6-174D-BDED-7BCE5FC7A25D}"/>
              </a:ext>
            </a:extLst>
          </p:cNvPr>
          <p:cNvSpPr>
            <a:spLocks noGrp="1"/>
          </p:cNvSpPr>
          <p:nvPr>
            <p:ph type="ctrTitle"/>
          </p:nvPr>
        </p:nvSpPr>
        <p:spPr>
          <a:xfrm>
            <a:off x="1876424" y="1"/>
            <a:ext cx="8791575" cy="938150"/>
          </a:xfrm>
        </p:spPr>
        <p:txBody>
          <a:bodyPr>
            <a:normAutofit/>
          </a:bodyPr>
          <a:lstStyle/>
          <a:p>
            <a:pPr algn="ctr"/>
            <a:r>
              <a:rPr lang="en-US" sz="5400" b="1" dirty="0"/>
              <a:t>Model comparison </a:t>
            </a:r>
          </a:p>
        </p:txBody>
      </p:sp>
      <p:sp>
        <p:nvSpPr>
          <p:cNvPr id="6" name="TextBox 5">
            <a:extLst>
              <a:ext uri="{FF2B5EF4-FFF2-40B4-BE49-F238E27FC236}">
                <a16:creationId xmlns:a16="http://schemas.microsoft.com/office/drawing/2014/main" id="{6DAEADD5-5C5C-CF4D-B16A-72029DA35D1C}"/>
              </a:ext>
            </a:extLst>
          </p:cNvPr>
          <p:cNvSpPr txBox="1"/>
          <p:nvPr/>
        </p:nvSpPr>
        <p:spPr>
          <a:xfrm>
            <a:off x="6626431" y="819396"/>
            <a:ext cx="5272644" cy="3323987"/>
          </a:xfrm>
          <a:prstGeom prst="rect">
            <a:avLst/>
          </a:prstGeom>
          <a:noFill/>
        </p:spPr>
        <p:txBody>
          <a:bodyPr wrap="square" rtlCol="0">
            <a:spAutoFit/>
          </a:bodyPr>
          <a:lstStyle/>
          <a:p>
            <a:endParaRPr lang="en-US" b="1" dirty="0">
              <a:solidFill>
                <a:srgbClr val="FF0000"/>
              </a:solidFill>
            </a:endParaRPr>
          </a:p>
          <a:p>
            <a:pPr algn="ctr"/>
            <a:r>
              <a:rPr lang="en-US" sz="2400" b="1" u="sng" dirty="0"/>
              <a:t>FINAL CNN MODEL </a:t>
            </a:r>
            <a:endParaRPr lang="en-US" sz="2000" dirty="0"/>
          </a:p>
          <a:p>
            <a:pPr marL="285750" indent="-285750">
              <a:lnSpc>
                <a:spcPct val="150000"/>
              </a:lnSpc>
              <a:buFont typeface="Wingdings" pitchFamily="2" charset="2"/>
              <a:buChar char="Ø"/>
            </a:pPr>
            <a:r>
              <a:rPr lang="en-US" sz="2000" dirty="0"/>
              <a:t> Hamming Loss Score: 11%</a:t>
            </a:r>
          </a:p>
          <a:p>
            <a:pPr>
              <a:lnSpc>
                <a:spcPct val="150000"/>
              </a:lnSpc>
            </a:pPr>
            <a:r>
              <a:rPr lang="en-US" sz="2000" dirty="0"/>
              <a:t> (predicted wrong labels/total labels)</a:t>
            </a:r>
          </a:p>
          <a:p>
            <a:pPr marL="285750" indent="-285750">
              <a:lnSpc>
                <a:spcPct val="150000"/>
              </a:lnSpc>
              <a:buFont typeface="Wingdings" pitchFamily="2" charset="2"/>
              <a:buChar char="Ø"/>
            </a:pPr>
            <a:r>
              <a:rPr lang="en-US" sz="2000" dirty="0"/>
              <a:t> Accuracy: 89% (1 – Hamming Loss Score)</a:t>
            </a:r>
          </a:p>
          <a:p>
            <a:pPr marL="285750" indent="-285750">
              <a:lnSpc>
                <a:spcPct val="150000"/>
              </a:lnSpc>
              <a:buFont typeface="Wingdings" pitchFamily="2" charset="2"/>
              <a:buChar char="Ø"/>
            </a:pPr>
            <a:r>
              <a:rPr lang="en-US" sz="2000" dirty="0"/>
              <a:t> Followed a Conv2D-Conv2D-Pool pattern</a:t>
            </a:r>
          </a:p>
          <a:p>
            <a:pPr marL="285750" indent="-285750">
              <a:lnSpc>
                <a:spcPct val="150000"/>
              </a:lnSpc>
              <a:buFont typeface="Wingdings" pitchFamily="2" charset="2"/>
              <a:buChar char="Ø"/>
            </a:pPr>
            <a:r>
              <a:rPr lang="en-US" sz="2000" dirty="0"/>
              <a:t> Faster training time than pretrained model </a:t>
            </a:r>
          </a:p>
          <a:p>
            <a:pPr marL="285750" indent="-285750">
              <a:buFont typeface="Wingdings" pitchFamily="2" charset="2"/>
              <a:buChar char="Ø"/>
            </a:pPr>
            <a:endParaRPr lang="en-US" b="1" dirty="0">
              <a:solidFill>
                <a:srgbClr val="FF0000"/>
              </a:solidFill>
            </a:endParaRPr>
          </a:p>
        </p:txBody>
      </p:sp>
      <p:pic>
        <p:nvPicPr>
          <p:cNvPr id="8" name="Picture 7">
            <a:extLst>
              <a:ext uri="{FF2B5EF4-FFF2-40B4-BE49-F238E27FC236}">
                <a16:creationId xmlns:a16="http://schemas.microsoft.com/office/drawing/2014/main" id="{1D23A35E-C1E4-AA43-807F-A439858BE628}"/>
              </a:ext>
            </a:extLst>
          </p:cNvPr>
          <p:cNvPicPr>
            <a:picLocks noChangeAspect="1"/>
          </p:cNvPicPr>
          <p:nvPr/>
        </p:nvPicPr>
        <p:blipFill>
          <a:blip r:embed="rId3"/>
          <a:stretch>
            <a:fillRect/>
          </a:stretch>
        </p:blipFill>
        <p:spPr>
          <a:xfrm>
            <a:off x="317252" y="2006931"/>
            <a:ext cx="6000421" cy="3733637"/>
          </a:xfrm>
          <a:prstGeom prst="rect">
            <a:avLst/>
          </a:prstGeom>
        </p:spPr>
      </p:pic>
      <p:sp>
        <p:nvSpPr>
          <p:cNvPr id="11" name="TextBox 10">
            <a:extLst>
              <a:ext uri="{FF2B5EF4-FFF2-40B4-BE49-F238E27FC236}">
                <a16:creationId xmlns:a16="http://schemas.microsoft.com/office/drawing/2014/main" id="{569D5048-232E-FF43-9DEA-87A96E16E32C}"/>
              </a:ext>
            </a:extLst>
          </p:cNvPr>
          <p:cNvSpPr txBox="1"/>
          <p:nvPr/>
        </p:nvSpPr>
        <p:spPr>
          <a:xfrm>
            <a:off x="6697683" y="3776353"/>
            <a:ext cx="5130140" cy="2862322"/>
          </a:xfrm>
          <a:prstGeom prst="rect">
            <a:avLst/>
          </a:prstGeom>
          <a:noFill/>
        </p:spPr>
        <p:txBody>
          <a:bodyPr wrap="square" rtlCol="0">
            <a:spAutoFit/>
          </a:bodyPr>
          <a:lstStyle/>
          <a:p>
            <a:endParaRPr lang="en-US" b="1" dirty="0">
              <a:solidFill>
                <a:srgbClr val="FF0000"/>
              </a:solidFill>
            </a:endParaRPr>
          </a:p>
          <a:p>
            <a:pPr algn="ctr"/>
            <a:r>
              <a:rPr lang="en-US" sz="2400" b="1" u="sng" dirty="0"/>
              <a:t>PRETRAINED MODEL </a:t>
            </a:r>
            <a:endParaRPr lang="en-US" dirty="0"/>
          </a:p>
          <a:p>
            <a:pPr marL="285750" indent="-285750">
              <a:lnSpc>
                <a:spcPct val="150000"/>
              </a:lnSpc>
              <a:buFont typeface="Wingdings" pitchFamily="2" charset="2"/>
              <a:buChar char="Ø"/>
            </a:pPr>
            <a:r>
              <a:rPr lang="en-US" sz="2000" dirty="0"/>
              <a:t> Hamming Loss Score: 13%</a:t>
            </a:r>
          </a:p>
          <a:p>
            <a:pPr>
              <a:lnSpc>
                <a:spcPct val="150000"/>
              </a:lnSpc>
            </a:pPr>
            <a:r>
              <a:rPr lang="en-US" sz="2000" dirty="0"/>
              <a:t>(predicted wrong labels/total labels)</a:t>
            </a:r>
          </a:p>
          <a:p>
            <a:pPr marL="285750" indent="-285750">
              <a:lnSpc>
                <a:spcPct val="150000"/>
              </a:lnSpc>
              <a:buFont typeface="Wingdings" pitchFamily="2" charset="2"/>
              <a:buChar char="Ø"/>
            </a:pPr>
            <a:r>
              <a:rPr lang="en-US" sz="2000" dirty="0"/>
              <a:t> Accuracy: 87% (1 – Hamming Loss Score)</a:t>
            </a:r>
          </a:p>
          <a:p>
            <a:pPr marL="285750" indent="-285750">
              <a:lnSpc>
                <a:spcPct val="150000"/>
              </a:lnSpc>
              <a:buFont typeface="Wingdings" pitchFamily="2" charset="2"/>
              <a:buChar char="Ø"/>
            </a:pPr>
            <a:r>
              <a:rPr lang="en-US" sz="2000" dirty="0"/>
              <a:t> InceptionResNetV2 model </a:t>
            </a:r>
          </a:p>
          <a:p>
            <a:endParaRPr lang="en-US" dirty="0"/>
          </a:p>
        </p:txBody>
      </p:sp>
    </p:spTree>
    <p:extLst>
      <p:ext uri="{BB962C8B-B14F-4D97-AF65-F5344CB8AC3E}">
        <p14:creationId xmlns:p14="http://schemas.microsoft.com/office/powerpoint/2010/main" val="90565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B012EA4-FD32-A94C-9549-D7D929680320}"/>
              </a:ext>
            </a:extLst>
          </p:cNvPr>
          <p:cNvPicPr>
            <a:picLocks noChangeAspect="1"/>
          </p:cNvPicPr>
          <p:nvPr/>
        </p:nvPicPr>
        <p:blipFill>
          <a:blip r:embed="rId3"/>
          <a:stretch>
            <a:fillRect/>
          </a:stretch>
        </p:blipFill>
        <p:spPr>
          <a:xfrm>
            <a:off x="359428" y="1330037"/>
            <a:ext cx="3633218" cy="3633218"/>
          </a:xfrm>
          <a:prstGeom prst="rect">
            <a:avLst/>
          </a:prstGeom>
        </p:spPr>
      </p:pic>
      <p:pic>
        <p:nvPicPr>
          <p:cNvPr id="15" name="Picture 14">
            <a:extLst>
              <a:ext uri="{FF2B5EF4-FFF2-40B4-BE49-F238E27FC236}">
                <a16:creationId xmlns:a16="http://schemas.microsoft.com/office/drawing/2014/main" id="{F392CCCD-3D4E-8A4E-AEFB-319C8F164491}"/>
              </a:ext>
            </a:extLst>
          </p:cNvPr>
          <p:cNvPicPr>
            <a:picLocks noChangeAspect="1"/>
          </p:cNvPicPr>
          <p:nvPr/>
        </p:nvPicPr>
        <p:blipFill>
          <a:blip r:embed="rId4"/>
          <a:stretch>
            <a:fillRect/>
          </a:stretch>
        </p:blipFill>
        <p:spPr>
          <a:xfrm>
            <a:off x="4235510" y="1365210"/>
            <a:ext cx="3198783" cy="3562872"/>
          </a:xfrm>
          <a:prstGeom prst="rect">
            <a:avLst/>
          </a:prstGeom>
        </p:spPr>
      </p:pic>
      <p:pic>
        <p:nvPicPr>
          <p:cNvPr id="17" name="Picture 16">
            <a:extLst>
              <a:ext uri="{FF2B5EF4-FFF2-40B4-BE49-F238E27FC236}">
                <a16:creationId xmlns:a16="http://schemas.microsoft.com/office/drawing/2014/main" id="{CBCE21A9-D6D4-AB46-938E-8F68D22FFB0C}"/>
              </a:ext>
            </a:extLst>
          </p:cNvPr>
          <p:cNvPicPr>
            <a:picLocks noChangeAspect="1"/>
          </p:cNvPicPr>
          <p:nvPr/>
        </p:nvPicPr>
        <p:blipFill>
          <a:blip r:embed="rId5"/>
          <a:stretch>
            <a:fillRect/>
          </a:stretch>
        </p:blipFill>
        <p:spPr>
          <a:xfrm>
            <a:off x="8062943" y="1356039"/>
            <a:ext cx="3328987" cy="3637393"/>
          </a:xfrm>
          <a:prstGeom prst="rect">
            <a:avLst/>
          </a:prstGeom>
        </p:spPr>
      </p:pic>
      <p:sp>
        <p:nvSpPr>
          <p:cNvPr id="19" name="TextBox 18">
            <a:extLst>
              <a:ext uri="{FF2B5EF4-FFF2-40B4-BE49-F238E27FC236}">
                <a16:creationId xmlns:a16="http://schemas.microsoft.com/office/drawing/2014/main" id="{10C2F5FF-276C-614E-92E0-DF8E0385ABC0}"/>
              </a:ext>
            </a:extLst>
          </p:cNvPr>
          <p:cNvSpPr txBox="1"/>
          <p:nvPr/>
        </p:nvSpPr>
        <p:spPr>
          <a:xfrm>
            <a:off x="4369315" y="1021278"/>
            <a:ext cx="7387256" cy="400110"/>
          </a:xfrm>
          <a:prstGeom prst="rect">
            <a:avLst/>
          </a:prstGeom>
          <a:noFill/>
        </p:spPr>
        <p:txBody>
          <a:bodyPr wrap="square" rtlCol="0">
            <a:spAutoFit/>
          </a:bodyPr>
          <a:lstStyle/>
          <a:p>
            <a:r>
              <a:rPr lang="en-US" sz="2000" b="1" dirty="0"/>
              <a:t>		CNN Model						Pretrained Model </a:t>
            </a:r>
          </a:p>
        </p:txBody>
      </p:sp>
      <p:sp>
        <p:nvSpPr>
          <p:cNvPr id="20" name="TextBox 19">
            <a:extLst>
              <a:ext uri="{FF2B5EF4-FFF2-40B4-BE49-F238E27FC236}">
                <a16:creationId xmlns:a16="http://schemas.microsoft.com/office/drawing/2014/main" id="{CFC61CF9-E3D2-9245-B5A9-0B81CEDA9056}"/>
              </a:ext>
            </a:extLst>
          </p:cNvPr>
          <p:cNvSpPr txBox="1"/>
          <p:nvPr/>
        </p:nvSpPr>
        <p:spPr>
          <a:xfrm>
            <a:off x="3992647" y="4963255"/>
            <a:ext cx="7763924" cy="1323439"/>
          </a:xfrm>
          <a:prstGeom prst="rect">
            <a:avLst/>
          </a:prstGeom>
          <a:noFill/>
        </p:spPr>
        <p:txBody>
          <a:bodyPr wrap="square" rtlCol="0">
            <a:spAutoFit/>
          </a:bodyPr>
          <a:lstStyle/>
          <a:p>
            <a:pPr marL="285750" indent="-285750">
              <a:buFont typeface="Wingdings" pitchFamily="2" charset="2"/>
              <a:buChar char="Ø"/>
            </a:pPr>
            <a:r>
              <a:rPr lang="en-US" sz="2000" b="1" dirty="0"/>
              <a:t>The final model did not predict 'truck' and incorrectly predicted 'traffic light'. The model got 10/12 labels correct.</a:t>
            </a:r>
          </a:p>
          <a:p>
            <a:pPr marL="285750" indent="-285750">
              <a:buFont typeface="Wingdings" pitchFamily="2" charset="2"/>
              <a:buChar char="Ø"/>
            </a:pPr>
            <a:r>
              <a:rPr lang="en-US" sz="2000" b="1" dirty="0"/>
              <a:t>The inception model did not predict 'truck'. The model got 11/12 labels correct.</a:t>
            </a:r>
          </a:p>
        </p:txBody>
      </p:sp>
      <p:sp>
        <p:nvSpPr>
          <p:cNvPr id="22" name="TextBox 21">
            <a:extLst>
              <a:ext uri="{FF2B5EF4-FFF2-40B4-BE49-F238E27FC236}">
                <a16:creationId xmlns:a16="http://schemas.microsoft.com/office/drawing/2014/main" id="{7539DAF0-6F81-6446-B3A1-7CA55CB90175}"/>
              </a:ext>
            </a:extLst>
          </p:cNvPr>
          <p:cNvSpPr txBox="1"/>
          <p:nvPr/>
        </p:nvSpPr>
        <p:spPr>
          <a:xfrm>
            <a:off x="1805049" y="154379"/>
            <a:ext cx="8882743" cy="923330"/>
          </a:xfrm>
          <a:prstGeom prst="rect">
            <a:avLst/>
          </a:prstGeom>
          <a:noFill/>
        </p:spPr>
        <p:txBody>
          <a:bodyPr wrap="square" rtlCol="0">
            <a:spAutoFit/>
          </a:bodyPr>
          <a:lstStyle/>
          <a:p>
            <a:pPr algn="ctr"/>
            <a:r>
              <a:rPr lang="en-US" sz="5400" b="1" cap="all" dirty="0">
                <a:latin typeface="+mj-lt"/>
                <a:ea typeface="+mj-ea"/>
                <a:cs typeface="+mj-cs"/>
              </a:rPr>
              <a:t>MODEL</a:t>
            </a:r>
            <a:r>
              <a:rPr lang="en-US" dirty="0"/>
              <a:t> </a:t>
            </a:r>
            <a:r>
              <a:rPr lang="en-US" sz="5400" b="1" cap="all" dirty="0">
                <a:latin typeface="+mj-lt"/>
                <a:ea typeface="+mj-ea"/>
                <a:cs typeface="+mj-cs"/>
              </a:rPr>
              <a:t>COMPARISON</a:t>
            </a:r>
            <a:r>
              <a:rPr lang="en-US" dirty="0"/>
              <a:t> </a:t>
            </a:r>
          </a:p>
        </p:txBody>
      </p:sp>
    </p:spTree>
    <p:extLst>
      <p:ext uri="{BB962C8B-B14F-4D97-AF65-F5344CB8AC3E}">
        <p14:creationId xmlns:p14="http://schemas.microsoft.com/office/powerpoint/2010/main" val="3080154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{5801E03C-C84F-5F40-A013-E2B69A0EC0F5}tf10001122</Template>
  <TotalTime>3269</TotalTime>
  <Words>1139</Words>
  <Application>Microsoft Macintosh PowerPoint</Application>
  <PresentationFormat>Widescreen</PresentationFormat>
  <Paragraphs>134</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Trebuchet MS</vt:lpstr>
      <vt:lpstr>Tw Cen MT</vt:lpstr>
      <vt:lpstr>Wingdings</vt:lpstr>
      <vt:lpstr>Circuit</vt:lpstr>
      <vt:lpstr>Image classification for self driving cars </vt:lpstr>
      <vt:lpstr>Project motivation</vt:lpstr>
      <vt:lpstr>Osemn process </vt:lpstr>
      <vt:lpstr>Obtain &amp; Scrub</vt:lpstr>
      <vt:lpstr>Explore </vt:lpstr>
      <vt:lpstr>Explore more </vt:lpstr>
      <vt:lpstr>Convolutional neural network</vt:lpstr>
      <vt:lpstr>Model comparison </vt:lpstr>
      <vt:lpstr>PowerPoint Presentation</vt:lpstr>
      <vt:lpstr>PowerPoint Presentation</vt:lpstr>
      <vt:lpstr>rESULTS</vt:lpstr>
      <vt:lpstr>recommendations</vt:lpstr>
      <vt:lpstr>Future work </vt:lpstr>
      <vt:lpstr>Thank you for your time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41</cp:revision>
  <cp:lastPrinted>2020-12-17T22:43:58Z</cp:lastPrinted>
  <dcterms:created xsi:type="dcterms:W3CDTF">2020-12-16T21:41:30Z</dcterms:created>
  <dcterms:modified xsi:type="dcterms:W3CDTF">2020-12-19T18:27:25Z</dcterms:modified>
</cp:coreProperties>
</file>