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71" r:id="rId8"/>
    <p:sldId id="267" r:id="rId9"/>
    <p:sldId id="272" r:id="rId10"/>
    <p:sldId id="273" r:id="rId11"/>
    <p:sldId id="268" r:id="rId12"/>
    <p:sldId id="274" r:id="rId13"/>
    <p:sldId id="270" r:id="rId14"/>
    <p:sldId id="275" r:id="rId15"/>
    <p:sldId id="276" r:id="rId16"/>
    <p:sldId id="277" r:id="rId17"/>
    <p:sldId id="269" r:id="rId18"/>
    <p:sldId id="27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17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351D-D3C2-EC79-865A-F390780F5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70EA-CBBB-EF8D-B56E-E39F3685A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B21D-EBC1-C851-A8C0-BA94E03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EBCE-4321-FF09-D76A-094313F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2CDF-D5D3-9932-B5BF-E186C140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100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68C-04AC-865C-92D6-431E51DD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AF03C-C0B9-1C63-2B2A-2A393132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FC06-8598-C8A5-F4C3-DCE1A2C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966E-8800-0548-0086-1EFECC68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3D-3DBD-7C4B-2C76-A31CBE55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316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C5EC4-D166-D7B5-0D14-581598EF5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960ED-9CF1-9CA0-4C4D-7B0494E2F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02AD-F1EA-7054-7738-77511A46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23D9-6A26-90E7-03E9-0DCAE9D1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7423-B638-6829-08B1-E61BF96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79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DCE-0137-1438-B783-C7526F32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C411-F2F9-54C9-2639-334C30C2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EAF7-8BBC-983D-71AE-C28FFFF9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E954-EBE5-A316-210A-58FFAFEB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AE4F-1321-C86E-B961-477AF08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404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E7A7-0CE8-E4C0-4A5A-66E6B7CD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A219D-D63A-1553-3C45-35DB4AD3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0157-17DE-1F5D-0861-8A88450E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B763-8A95-4E4C-69E4-E09ABD1E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F08C-B2E5-B5D1-B86F-DC37C606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515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91B1-3146-716E-87EC-9BED639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B6B2-DA41-E7DC-2EEB-B3A763851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7096-4A3A-75B7-3C50-A8D91FFC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E50E-387B-F29D-8A6F-0CB7725F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65852-403B-C909-0471-F489DF2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68A6-B8AA-C891-0F11-7C05BD16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035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E840-37B5-69B4-2AA4-8BFFCED4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1C90-56E4-FFA7-4FD6-B2402A53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81333-49FA-BC1A-4264-00916573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D3F51-3C2F-90C8-A4C5-91F93231F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C5644-D3CA-E918-5472-1ECED9B04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839F8-7C9D-0D36-112B-71A1D4CB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25AD-60BE-25F8-1DEF-6BD187CB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77479-E99C-EC4E-000E-D14CB5FF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636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DBB-5174-6689-F563-F2B9E431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92972-F523-5CB9-98AD-842337AD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A4E7D-9639-ED30-64F6-65A17599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B6A89-2E98-C35A-0929-98C1A588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9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7901B-DA59-C8E8-2DFF-52CF8ADB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FBC5-1D53-FAC5-4073-C5748FC7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4A617-79F3-CAEF-5639-4D86C40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122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29E9-BE51-D85D-23EF-04D86035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99AC-43BD-6FED-7978-E16A8210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E795E-5501-07C9-94DE-BB1B3E611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919A9-4D3B-82CD-F335-DDB2700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8B80-7E09-CB3D-85E3-BA05376E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58CE-4A07-A4AA-72C7-57A6AC15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943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2DEF-5A2D-F7CA-6254-7C88BA49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D7801-BAEC-404D-0484-E99C7C95B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D0EF1-BB38-BD3D-9BE0-B2B12CF0C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A5F1-EF62-9AAA-B75B-388F0332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410DE-BA18-983F-290A-B3455452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4BC03-0591-B1CB-2E6F-F6291ED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653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51B9-9610-8340-F6ED-5C7D0968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5B80-428A-ED21-ABB5-9860A305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51A0-CD82-6AF6-6A8F-61D448AE4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9F7B-A2D2-4755-B82A-1C7B8ADB2FFB}" type="datetimeFigureOut">
              <a:rPr lang="en-ZA" smtClean="0"/>
              <a:t>2023/04/25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4BAF-0EC7-919E-C0CD-2C4965454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FA82-45C3-0214-AD35-7202919F7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C657-ACDA-44F7-9709-DFC9C19211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04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un.ac.za/sci-bioinformati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stat.jhsph.edu/~hji/courses/computing/lawrence_science93.pdf" TargetMode="External"/><Relationship Id="rId2" Type="http://schemas.openxmlformats.org/officeDocument/2006/relationships/hyperlink" Target="https://www.cs.cmu.edu/~ckingsf/class/02-714/Lec13-gibbs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NRjhfyXWHuQ&amp;t=615s" TargetMode="External"/><Relationship Id="rId4" Type="http://schemas.openxmlformats.org/officeDocument/2006/relationships/hyperlink" Target="https://ocw.mit.edu/courses/7-91j-foundations-of-computational-and-systems-biology-spring-2014/5b2e28907ea0396609fd2cbccd2dd462_MIT7_91JS14_Lecture9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1100" y="1374449"/>
            <a:ext cx="66650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Sequence motif finding: Gibbs 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2873C-D5B1-ED4A-8B8B-5E03681F2417}"/>
              </a:ext>
            </a:extLst>
          </p:cNvPr>
          <p:cNvSpPr txBox="1"/>
          <p:nvPr/>
        </p:nvSpPr>
        <p:spPr>
          <a:xfrm>
            <a:off x="5048983" y="4397095"/>
            <a:ext cx="2413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Hugh Patterton</a:t>
            </a:r>
            <a:endParaRPr lang="en-Z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1FD5B-DD7E-1258-07DD-E9811FF74244}"/>
              </a:ext>
            </a:extLst>
          </p:cNvPr>
          <p:cNvSpPr txBox="1"/>
          <p:nvPr/>
        </p:nvSpPr>
        <p:spPr>
          <a:xfrm>
            <a:off x="4329540" y="5052689"/>
            <a:ext cx="40230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Center for Bioinformatics and Computational Biology</a:t>
            </a:r>
          </a:p>
          <a:p>
            <a:r>
              <a:rPr lang="en-US" sz="1400" i="1" dirty="0"/>
              <a:t>Stellenbosch University</a:t>
            </a:r>
          </a:p>
          <a:p>
            <a:r>
              <a:rPr lang="en-US" sz="1400" i="1" dirty="0"/>
              <a:t>South Africa</a:t>
            </a:r>
          </a:p>
          <a:p>
            <a:endParaRPr lang="en-US" sz="1400" i="1" dirty="0"/>
          </a:p>
          <a:p>
            <a:r>
              <a:rPr lang="en-US" sz="1400" i="1" dirty="0">
                <a:hlinkClick r:id="rId2"/>
              </a:rPr>
              <a:t>sun.ac.za/</a:t>
            </a:r>
            <a:r>
              <a:rPr lang="en-US" sz="1400" i="1" dirty="0" err="1">
                <a:hlinkClick r:id="rId2"/>
              </a:rPr>
              <a:t>sci</a:t>
            </a:r>
            <a:r>
              <a:rPr lang="en-US" sz="1400" i="1" dirty="0">
                <a:hlinkClick r:id="rId2"/>
              </a:rPr>
              <a:t>-bioinformatics</a:t>
            </a:r>
            <a:endParaRPr lang="en-ZA" sz="1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845CF-578B-A9D4-7B85-25FE31E57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8" y="1529959"/>
            <a:ext cx="1568030" cy="36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9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66095-7311-C382-BA3D-402AA86E0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215" y="2941510"/>
            <a:ext cx="856837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calculate_Ax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site_sequence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background_matrix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site_sequence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symbol_indexes.append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symbol_alphabet.index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site_sequence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numerator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demoninator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numerator *=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]][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demoninator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*=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background_matrix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Ax = numerator/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demoninator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7386C-E43D-F56A-D8AC-4B810BF7CA05}"/>
              </a:ext>
            </a:extLst>
          </p:cNvPr>
          <p:cNvSpPr txBox="1"/>
          <p:nvPr/>
        </p:nvSpPr>
        <p:spPr>
          <a:xfrm>
            <a:off x="5152312" y="441435"/>
            <a:ext cx="18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Calculating A</a:t>
            </a:r>
            <a:r>
              <a:rPr lang="en-US" sz="2400" baseline="-25000" dirty="0">
                <a:solidFill>
                  <a:srgbClr val="C00000"/>
                </a:solidFill>
              </a:rPr>
              <a:t>x</a:t>
            </a:r>
            <a:endParaRPr lang="en-ZA" sz="2400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055C33-5F10-532A-B290-4AE11121F805}"/>
                  </a:ext>
                </a:extLst>
              </p:cNvPr>
              <p:cNvSpPr txBox="1"/>
              <p:nvPr/>
            </p:nvSpPr>
            <p:spPr>
              <a:xfrm>
                <a:off x="4951358" y="1566672"/>
                <a:ext cx="6095342" cy="545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ZA" dirty="0"/>
                  <a:t>A</a:t>
                </a:r>
                <a:r>
                  <a:rPr lang="en-ZA" baseline="-25000" dirty="0"/>
                  <a:t>x</a:t>
                </a:r>
                <a:r>
                  <a:rPr lang="en-ZA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Z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055C33-5F10-532A-B290-4AE11121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358" y="1566672"/>
                <a:ext cx="6095342" cy="545727"/>
              </a:xfrm>
              <a:prstGeom prst="rect">
                <a:avLst/>
              </a:prstGeom>
              <a:blipFill>
                <a:blip r:embed="rId2"/>
                <a:stretch>
                  <a:fillRect l="-800" t="-71111" b="-10222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7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0D4F2-8AE8-4CE0-C3D1-06F58549ACA7}"/>
              </a:ext>
            </a:extLst>
          </p:cNvPr>
          <p:cNvSpPr txBox="1"/>
          <p:nvPr/>
        </p:nvSpPr>
        <p:spPr>
          <a:xfrm>
            <a:off x="3462009" y="771985"/>
            <a:ext cx="526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Calculating the probability of a sequence</a:t>
            </a:r>
            <a:endParaRPr lang="en-ZA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0BAA1-542B-BFFB-DBC5-E242AFE884D3}"/>
                  </a:ext>
                </a:extLst>
              </p:cNvPr>
              <p:cNvSpPr txBox="1"/>
              <p:nvPr/>
            </p:nvSpPr>
            <p:spPr>
              <a:xfrm>
                <a:off x="2692094" y="2668182"/>
                <a:ext cx="7210244" cy="1956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dirty="0"/>
                  <a:t>A</a:t>
                </a:r>
                <a:r>
                  <a:rPr lang="en-ZA" baseline="-25000" dirty="0"/>
                  <a:t>x</a:t>
                </a:r>
                <a:r>
                  <a:rPr lang="en-ZA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ZA" dirty="0"/>
              </a:p>
              <a:p>
                <a:r>
                  <a:rPr lang="en-ZA" dirty="0"/>
                  <a:t>So for the first 6 bp sequence in the “removed sequence”, </a:t>
                </a:r>
                <a:r>
                  <a:rPr lang="en-ZA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TTTGCG </a:t>
                </a:r>
                <a:r>
                  <a:rPr lang="en-ZA" dirty="0"/>
                  <a:t>we have</a:t>
                </a:r>
              </a:p>
              <a:p>
                <a:endParaRPr lang="en-ZA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0.04×1.04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0.2045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dirty="0"/>
                          <m:t>0.2045</m:t>
                        </m:r>
                        <m:r>
                          <m:rPr>
                            <m:nor/>
                          </m:rPr>
                          <a:rPr lang="en-ZA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dirty="0"/>
                          <m:t>0.2045</m:t>
                        </m:r>
                        <m:r>
                          <m:rPr>
                            <m:nor/>
                          </m:rPr>
                          <a:rPr lang="en-ZA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dirty="0"/>
                          <m:t>0.3045</m:t>
                        </m:r>
                        <m:r>
                          <m:rPr>
                            <m:nor/>
                          </m:rPr>
                          <a:rPr lang="en-ZA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dirty="0"/>
                          <m:t>0.2727</m:t>
                        </m:r>
                        <m:r>
                          <m:rPr>
                            <m:nor/>
                          </m:rPr>
                          <a:rPr lang="en-ZA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dirty="0"/>
                          <m:t>0.3045</m:t>
                        </m:r>
                        <m:r>
                          <m:rPr>
                            <m:nor/>
                          </m:rPr>
                          <a:rPr lang="en-ZA" dirty="0"/>
                          <m:t> </m:t>
                        </m:r>
                      </m:den>
                    </m:f>
                  </m:oMath>
                </a14:m>
                <a:r>
                  <a:rPr lang="en-ZA" dirty="0"/>
                  <a:t> = 16.96</a:t>
                </a:r>
              </a:p>
              <a:p>
                <a:endParaRPr lang="en-Z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0BAA1-542B-BFFB-DBC5-E242AFE8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94" y="2668182"/>
                <a:ext cx="7210244" cy="1956946"/>
              </a:xfrm>
              <a:prstGeom prst="rect">
                <a:avLst/>
              </a:prstGeom>
              <a:blipFill>
                <a:blip r:embed="rId2"/>
                <a:stretch>
                  <a:fillRect l="-2030" t="-22430" r="-11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5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863F6C-E626-885C-9EC5-5E664EA825A9}"/>
                  </a:ext>
                </a:extLst>
              </p:cNvPr>
              <p:cNvSpPr txBox="1"/>
              <p:nvPr/>
            </p:nvSpPr>
            <p:spPr>
              <a:xfrm>
                <a:off x="2781823" y="1300545"/>
                <a:ext cx="6628353" cy="100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dirty="0"/>
                  <a:t>A</a:t>
                </a:r>
                <a:r>
                  <a:rPr lang="en-ZA" baseline="-25000" dirty="0"/>
                  <a:t>x</a:t>
                </a:r>
                <a:r>
                  <a:rPr lang="en-ZA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ZA" dirty="0"/>
              </a:p>
              <a:p>
                <a:r>
                  <a:rPr lang="en-ZA" dirty="0"/>
                  <a:t>We can calculate </a:t>
                </a:r>
                <a:r>
                  <a:rPr lang="en-ZA" i="1" dirty="0" err="1"/>
                  <a:t>A</a:t>
                </a:r>
                <a:r>
                  <a:rPr lang="en-ZA" i="1" baseline="-25000" dirty="0" err="1"/>
                  <a:t>x</a:t>
                </a:r>
                <a:r>
                  <a:rPr lang="en-ZA" dirty="0"/>
                  <a:t> for every starting position </a:t>
                </a:r>
                <a:r>
                  <a:rPr lang="en-ZA" i="1" dirty="0"/>
                  <a:t>x</a:t>
                </a:r>
                <a:r>
                  <a:rPr lang="en-ZA" dirty="0"/>
                  <a:t> of the target sequence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863F6C-E626-885C-9EC5-5E664EA82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823" y="1300545"/>
                <a:ext cx="6628353" cy="1007392"/>
              </a:xfrm>
              <a:prstGeom prst="rect">
                <a:avLst/>
              </a:prstGeom>
              <a:blipFill>
                <a:blip r:embed="rId2"/>
                <a:stretch>
                  <a:fillRect l="-2114" t="-42771" r="-1379" b="-1325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C3CB6F4-1F45-8369-A7D8-1D25FEBD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85" y="3713327"/>
            <a:ext cx="3995514" cy="2996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7351D-9FFF-01DC-5CE5-AF00DE7B7B21}"/>
              </a:ext>
            </a:extLst>
          </p:cNvPr>
          <p:cNvSpPr txBox="1"/>
          <p:nvPr/>
        </p:nvSpPr>
        <p:spPr>
          <a:xfrm>
            <a:off x="6437733" y="4130328"/>
            <a:ext cx="3700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datum point 13 is very large (</a:t>
            </a:r>
            <a:r>
              <a:rPr lang="en-US" i="1" dirty="0"/>
              <a:t>A</a:t>
            </a:r>
            <a:r>
              <a:rPr lang="en-US" i="1" baseline="-25000" dirty="0"/>
              <a:t>x</a:t>
            </a:r>
            <a:r>
              <a:rPr lang="en-US" dirty="0"/>
              <a:t> = 298799)</a:t>
            </a:r>
          </a:p>
          <a:p>
            <a:r>
              <a:rPr lang="en-US" dirty="0"/>
              <a:t>The sequence here is GCCACT</a:t>
            </a:r>
          </a:p>
          <a:p>
            <a:r>
              <a:rPr lang="en-US" dirty="0"/>
              <a:t>If you look-up the non-background corrected</a:t>
            </a:r>
            <a:r>
              <a:rPr lang="en-US" i="1" dirty="0"/>
              <a:t> </a:t>
            </a:r>
            <a:r>
              <a:rPr lang="en-US" i="1" dirty="0" err="1"/>
              <a:t>q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/>
              <a:t>values for this sequence, you will find that </a:t>
            </a:r>
            <a:r>
              <a:rPr lang="en-US" dirty="0" err="1"/>
              <a:t>i</a:t>
            </a:r>
            <a:r>
              <a:rPr lang="en-US" dirty="0"/>
              <a:t> matches the current “consensus” pretty closely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52FD5-DBC8-3A79-8DB1-F162373A83CC}"/>
              </a:ext>
            </a:extLst>
          </p:cNvPr>
          <p:cNvSpPr txBox="1"/>
          <p:nvPr/>
        </p:nvSpPr>
        <p:spPr>
          <a:xfrm>
            <a:off x="2511184" y="3207966"/>
            <a:ext cx="707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TTTGCGTGATCGAGCCACTATCTTCAATAGGTAATTCGAGGATCCGCCGA</a:t>
            </a:r>
          </a:p>
          <a:p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7097FA-3064-0639-74D0-D4D125C92C5E}"/>
              </a:ext>
            </a:extLst>
          </p:cNvPr>
          <p:cNvGrpSpPr/>
          <p:nvPr/>
        </p:nvGrpSpPr>
        <p:grpSpPr>
          <a:xfrm>
            <a:off x="2251599" y="2493433"/>
            <a:ext cx="7143337" cy="824500"/>
            <a:chOff x="2266839" y="2352463"/>
            <a:chExt cx="7143337" cy="8245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EE8068-82F5-040B-D59E-4B92947CE517}"/>
                </a:ext>
              </a:extLst>
            </p:cNvPr>
            <p:cNvGrpSpPr/>
            <p:nvPr/>
          </p:nvGrpSpPr>
          <p:grpSpPr>
            <a:xfrm>
              <a:off x="2640823" y="3028662"/>
              <a:ext cx="776452" cy="106836"/>
              <a:chOff x="2672255" y="2727672"/>
              <a:chExt cx="776452" cy="1068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0142B8-42F1-1A7A-6D5F-27E8A5AEA850}"/>
                  </a:ext>
                </a:extLst>
              </p:cNvPr>
              <p:cNvCxnSpPr/>
              <p:nvPr/>
            </p:nvCxnSpPr>
            <p:spPr>
              <a:xfrm>
                <a:off x="2672255" y="2727672"/>
                <a:ext cx="776452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A2138F8-9AC7-DEB7-B8B5-ECAA58F8E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90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C61978-3C17-B8A2-37C1-F4B4FC172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5788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F1B1A5-7663-2BB9-BD28-2E7FB73A996C}"/>
                </a:ext>
              </a:extLst>
            </p:cNvPr>
            <p:cNvGrpSpPr/>
            <p:nvPr/>
          </p:nvGrpSpPr>
          <p:grpSpPr>
            <a:xfrm>
              <a:off x="2764648" y="2900850"/>
              <a:ext cx="776452" cy="106836"/>
              <a:chOff x="2672255" y="2727672"/>
              <a:chExt cx="776452" cy="10683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678436-216C-BB69-90FC-8AD4B530F3D3}"/>
                  </a:ext>
                </a:extLst>
              </p:cNvPr>
              <p:cNvCxnSpPr/>
              <p:nvPr/>
            </p:nvCxnSpPr>
            <p:spPr>
              <a:xfrm>
                <a:off x="2672255" y="2727672"/>
                <a:ext cx="776452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8F67C5A-30BA-67EC-0839-06CCFAC31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90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FDCB04-F0FD-4680-F703-362B98FC1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5788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7E278E-D49C-78D0-9400-98AF948F2375}"/>
                </a:ext>
              </a:extLst>
            </p:cNvPr>
            <p:cNvGrpSpPr/>
            <p:nvPr/>
          </p:nvGrpSpPr>
          <p:grpSpPr>
            <a:xfrm>
              <a:off x="2918001" y="2772620"/>
              <a:ext cx="776452" cy="106836"/>
              <a:chOff x="2672255" y="2727672"/>
              <a:chExt cx="776452" cy="1068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D43FCB9-1C06-8C46-CB05-41CA08F2D6B8}"/>
                  </a:ext>
                </a:extLst>
              </p:cNvPr>
              <p:cNvCxnSpPr/>
              <p:nvPr/>
            </p:nvCxnSpPr>
            <p:spPr>
              <a:xfrm>
                <a:off x="2672255" y="2727672"/>
                <a:ext cx="776452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9E14058-A661-477A-1301-430F9280C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90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59BD3A-09FF-0CDC-6783-9B84EF54C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5788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DF260E-F3EC-0FD5-42A4-9402F9D9BEE8}"/>
                </a:ext>
              </a:extLst>
            </p:cNvPr>
            <p:cNvGrpSpPr/>
            <p:nvPr/>
          </p:nvGrpSpPr>
          <p:grpSpPr>
            <a:xfrm>
              <a:off x="3029049" y="2642022"/>
              <a:ext cx="776452" cy="106836"/>
              <a:chOff x="2672255" y="2727672"/>
              <a:chExt cx="776452" cy="1068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4227B20-E914-7DF0-B445-E742B5980F44}"/>
                  </a:ext>
                </a:extLst>
              </p:cNvPr>
              <p:cNvCxnSpPr/>
              <p:nvPr/>
            </p:nvCxnSpPr>
            <p:spPr>
              <a:xfrm>
                <a:off x="2672255" y="2727672"/>
                <a:ext cx="776452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902C21B-60EA-5B84-42D6-3F2BDA53C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90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A109F0E-9FCD-699E-087F-A1DA596B9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5788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4385C9-DBE5-8AC2-503C-DD124D0AE8A6}"/>
                </a:ext>
              </a:extLst>
            </p:cNvPr>
            <p:cNvSpPr txBox="1"/>
            <p:nvPr/>
          </p:nvSpPr>
          <p:spPr>
            <a:xfrm>
              <a:off x="2266839" y="2838409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sz="1600" baseline="-25000" dirty="0"/>
                <a:t>1</a:t>
              </a:r>
              <a:endParaRPr lang="en-ZA" sz="16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A49372-DE6A-475F-523D-92CA862112EB}"/>
                </a:ext>
              </a:extLst>
            </p:cNvPr>
            <p:cNvSpPr txBox="1"/>
            <p:nvPr/>
          </p:nvSpPr>
          <p:spPr>
            <a:xfrm>
              <a:off x="2410675" y="2676427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sz="1600" baseline="-25000" dirty="0"/>
                <a:t>2</a:t>
              </a:r>
              <a:endParaRPr lang="en-ZA" sz="16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3D0DA-D315-B976-D409-D0C1E2A2D44C}"/>
                </a:ext>
              </a:extLst>
            </p:cNvPr>
            <p:cNvSpPr txBox="1"/>
            <p:nvPr/>
          </p:nvSpPr>
          <p:spPr>
            <a:xfrm>
              <a:off x="2554511" y="2514445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sz="1600" baseline="-25000" dirty="0"/>
                <a:t>3</a:t>
              </a:r>
              <a:endParaRPr lang="en-ZA" sz="16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2D26B1-CE67-2242-FC1E-B3807FE8C880}"/>
                </a:ext>
              </a:extLst>
            </p:cNvPr>
            <p:cNvSpPr txBox="1"/>
            <p:nvPr/>
          </p:nvSpPr>
          <p:spPr>
            <a:xfrm>
              <a:off x="2698347" y="2352463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sz="1600" baseline="-25000" dirty="0"/>
                <a:t>4</a:t>
              </a:r>
              <a:endParaRPr lang="en-ZA" sz="16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2614F80-E3A7-C072-83B9-C081C45520B3}"/>
                </a:ext>
              </a:extLst>
            </p:cNvPr>
            <p:cNvGrpSpPr/>
            <p:nvPr/>
          </p:nvGrpSpPr>
          <p:grpSpPr>
            <a:xfrm>
              <a:off x="8633724" y="3037068"/>
              <a:ext cx="776452" cy="106836"/>
              <a:chOff x="2672255" y="2727672"/>
              <a:chExt cx="776452" cy="1068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B4FF0E2-C021-7A1E-0A8C-44949AA0ABD2}"/>
                  </a:ext>
                </a:extLst>
              </p:cNvPr>
              <p:cNvCxnSpPr/>
              <p:nvPr/>
            </p:nvCxnSpPr>
            <p:spPr>
              <a:xfrm>
                <a:off x="2672255" y="2727672"/>
                <a:ext cx="776452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1607B7-3FD1-DC4C-A4CD-66BC0F8EA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190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C900759-F7A7-BC1B-B000-8EE0329B2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5788" y="2728091"/>
                <a:ext cx="0" cy="10641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C2644D-F8E9-B231-226A-F401F78D7479}"/>
                </a:ext>
              </a:extLst>
            </p:cNvPr>
            <p:cNvSpPr txBox="1"/>
            <p:nvPr/>
          </p:nvSpPr>
          <p:spPr>
            <a:xfrm>
              <a:off x="8193328" y="2771273"/>
              <a:ext cx="524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sz="1600" baseline="-25000" dirty="0"/>
                <a:t>L-W</a:t>
              </a:r>
              <a:endParaRPr lang="en-ZA" sz="1600" baseline="-250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39B070-4B6B-2E0E-F003-998FF9DD80C4}"/>
                </a:ext>
              </a:extLst>
            </p:cNvPr>
            <p:cNvCxnSpPr/>
            <p:nvPr/>
          </p:nvCxnSpPr>
          <p:spPr>
            <a:xfrm>
              <a:off x="4112895" y="2933700"/>
              <a:ext cx="39662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98F9E8F-F84B-9846-F1B3-10682C1D34CF}"/>
              </a:ext>
            </a:extLst>
          </p:cNvPr>
          <p:cNvSpPr txBox="1"/>
          <p:nvPr/>
        </p:nvSpPr>
        <p:spPr>
          <a:xfrm>
            <a:off x="2750469" y="491883"/>
            <a:ext cx="669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Calculate A</a:t>
            </a:r>
            <a:r>
              <a:rPr lang="en-US" sz="2400" baseline="-25000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</a:rPr>
              <a:t> for every site on the removed sequence</a:t>
            </a:r>
            <a:endParaRPr lang="en-ZA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2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C42A6-72FC-F5A7-DCAF-E7647E055D1F}"/>
              </a:ext>
            </a:extLst>
          </p:cNvPr>
          <p:cNvSpPr txBox="1"/>
          <p:nvPr/>
        </p:nvSpPr>
        <p:spPr>
          <a:xfrm>
            <a:off x="4725714" y="441434"/>
            <a:ext cx="254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Probability interval</a:t>
            </a:r>
            <a:endParaRPr lang="en-ZA" sz="24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637FF-4934-3362-6C03-79F74296BB4C}"/>
              </a:ext>
            </a:extLst>
          </p:cNvPr>
          <p:cNvSpPr txBox="1"/>
          <p:nvPr/>
        </p:nvSpPr>
        <p:spPr>
          <a:xfrm>
            <a:off x="1111469" y="1265183"/>
            <a:ext cx="1001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convert the series of </a:t>
            </a:r>
            <a:r>
              <a:rPr lang="en-US" i="1" dirty="0"/>
              <a:t>A</a:t>
            </a:r>
            <a:r>
              <a:rPr lang="en-US" i="1" baseline="-25000" dirty="0"/>
              <a:t>x</a:t>
            </a:r>
            <a:r>
              <a:rPr lang="en-US" dirty="0"/>
              <a:t> values determined for the removed sequence to probabilistic values by normalizing to the sum of all </a:t>
            </a:r>
            <a:r>
              <a:rPr lang="en-US" i="1" dirty="0"/>
              <a:t>A</a:t>
            </a:r>
            <a:r>
              <a:rPr lang="en-US" i="1" baseline="-25000" dirty="0"/>
              <a:t>x</a:t>
            </a:r>
            <a:r>
              <a:rPr lang="en-US" dirty="0"/>
              <a:t> values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957E0-08F5-F513-E912-498330A7365A}"/>
                  </a:ext>
                </a:extLst>
              </p:cNvPr>
              <p:cNvSpPr txBox="1"/>
              <p:nvPr/>
            </p:nvSpPr>
            <p:spPr>
              <a:xfrm>
                <a:off x="2424342" y="2323443"/>
                <a:ext cx="6152646" cy="1260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dirty="0"/>
                  <a:t>16.9609, 865.0038, 865.7633, 81976.9600, 31.1900 … 679.7594</a:t>
                </a:r>
              </a:p>
              <a:p>
                <a:endParaRPr lang="en-Z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957E0-08F5-F513-E912-498330A73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342" y="2323443"/>
                <a:ext cx="6152646" cy="1260986"/>
              </a:xfrm>
              <a:prstGeom prst="rect">
                <a:avLst/>
              </a:prstGeom>
              <a:blipFill>
                <a:blip r:embed="rId2"/>
                <a:stretch>
                  <a:fillRect l="-892" t="-241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C649D885-C813-4847-2AA7-75DD3C76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130" y="4078308"/>
            <a:ext cx="437972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Ax_to_probability_distribution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(Ax):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number_of_entries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(Ax)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sum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number_of_entries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sum += Ax[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Ax_normalised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number_of_entries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Ax_normalised.append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(Ax[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]/sum)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Ax_normalised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0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81282-DC84-1210-9B47-B65798E22305}"/>
              </a:ext>
            </a:extLst>
          </p:cNvPr>
          <p:cNvSpPr txBox="1"/>
          <p:nvPr/>
        </p:nvSpPr>
        <p:spPr>
          <a:xfrm>
            <a:off x="3626959" y="415290"/>
            <a:ext cx="493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Selecting the consensus site sequence</a:t>
            </a:r>
            <a:endParaRPr lang="en-ZA" sz="24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E7B27-EA4A-A935-30A7-70518D62DFFA}"/>
              </a:ext>
            </a:extLst>
          </p:cNvPr>
          <p:cNvSpPr txBox="1"/>
          <p:nvPr/>
        </p:nvSpPr>
        <p:spPr>
          <a:xfrm>
            <a:off x="1861184" y="1093470"/>
            <a:ext cx="8524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now have a site sampled from the probability distribution </a:t>
            </a:r>
            <a:r>
              <a:rPr lang="en-US" dirty="0" err="1"/>
              <a:t>A’</a:t>
            </a:r>
            <a:r>
              <a:rPr lang="en-US" baseline="-25000" dirty="0" err="1"/>
              <a:t>x</a:t>
            </a:r>
            <a:r>
              <a:rPr lang="en-US" dirty="0"/>
              <a:t>, that should contain a site that closely matches the </a:t>
            </a:r>
            <a:r>
              <a:rPr lang="en-US" dirty="0" err="1"/>
              <a:t>q</a:t>
            </a:r>
            <a:r>
              <a:rPr lang="en-US" baseline="-25000" dirty="0" err="1"/>
              <a:t>ij</a:t>
            </a:r>
            <a:r>
              <a:rPr lang="en-US" dirty="0"/>
              <a:t> matrix of the remaining sequences (one sequence was removed to calculate A</a:t>
            </a:r>
            <a:r>
              <a:rPr lang="en-US" baseline="-25000" dirty="0"/>
              <a:t>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 the sequence of this site to that of the sites used to construct the </a:t>
            </a:r>
            <a:r>
              <a:rPr lang="en-US" dirty="0" err="1"/>
              <a:t>qij</a:t>
            </a:r>
            <a:r>
              <a:rPr lang="en-US" dirty="0"/>
              <a:t>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list of site sequences is now scored against the starting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scoring calculates how many of the symbols at each position in the list of site sequences are identical.  </a:t>
            </a:r>
            <a:r>
              <a:rPr lang="en-US" dirty="0" err="1"/>
              <a:t>Thye</a:t>
            </a:r>
            <a:r>
              <a:rPr lang="en-US" dirty="0"/>
              <a:t> maximum at each position is subtracted from the number of sequences;  is the symbol in all site sequences are the same, the score is 0.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6628-DE51-F57B-199C-60A182442AAF}"/>
              </a:ext>
            </a:extLst>
          </p:cNvPr>
          <p:cNvSpPr txBox="1"/>
          <p:nvPr/>
        </p:nvSpPr>
        <p:spPr>
          <a:xfrm>
            <a:off x="1931670" y="3669030"/>
            <a:ext cx="1011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GCGTGG</a:t>
            </a:r>
          </a:p>
          <a:p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GTCGTT</a:t>
            </a:r>
          </a:p>
          <a:p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GCAGCA</a:t>
            </a:r>
          </a:p>
          <a:p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AGCCAC</a:t>
            </a:r>
          </a:p>
          <a:p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GCCAGT</a:t>
            </a: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GGATCC</a:t>
            </a:r>
            <a:endParaRPr lang="en-Z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2BD252-495C-A9B0-B090-0438B1D4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6146"/>
              </p:ext>
            </p:extLst>
          </p:nvPr>
        </p:nvGraphicFramePr>
        <p:xfrm>
          <a:off x="3739328" y="3669030"/>
          <a:ext cx="58508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41">
                  <a:extLst>
                    <a:ext uri="{9D8B030D-6E8A-4147-A177-3AD203B41FA5}">
                      <a16:colId xmlns:a16="http://schemas.microsoft.com/office/drawing/2014/main" val="1331167280"/>
                    </a:ext>
                  </a:extLst>
                </a:gridCol>
                <a:gridCol w="835841">
                  <a:extLst>
                    <a:ext uri="{9D8B030D-6E8A-4147-A177-3AD203B41FA5}">
                      <a16:colId xmlns:a16="http://schemas.microsoft.com/office/drawing/2014/main" val="705199327"/>
                    </a:ext>
                  </a:extLst>
                </a:gridCol>
                <a:gridCol w="835841">
                  <a:extLst>
                    <a:ext uri="{9D8B030D-6E8A-4147-A177-3AD203B41FA5}">
                      <a16:colId xmlns:a16="http://schemas.microsoft.com/office/drawing/2014/main" val="887650953"/>
                    </a:ext>
                  </a:extLst>
                </a:gridCol>
                <a:gridCol w="835841">
                  <a:extLst>
                    <a:ext uri="{9D8B030D-6E8A-4147-A177-3AD203B41FA5}">
                      <a16:colId xmlns:a16="http://schemas.microsoft.com/office/drawing/2014/main" val="858020846"/>
                    </a:ext>
                  </a:extLst>
                </a:gridCol>
                <a:gridCol w="835841">
                  <a:extLst>
                    <a:ext uri="{9D8B030D-6E8A-4147-A177-3AD203B41FA5}">
                      <a16:colId xmlns:a16="http://schemas.microsoft.com/office/drawing/2014/main" val="1560817042"/>
                    </a:ext>
                  </a:extLst>
                </a:gridCol>
                <a:gridCol w="835841">
                  <a:extLst>
                    <a:ext uri="{9D8B030D-6E8A-4147-A177-3AD203B41FA5}">
                      <a16:colId xmlns:a16="http://schemas.microsoft.com/office/drawing/2014/main" val="593236669"/>
                    </a:ext>
                  </a:extLst>
                </a:gridCol>
                <a:gridCol w="835841">
                  <a:extLst>
                    <a:ext uri="{9D8B030D-6E8A-4147-A177-3AD203B41FA5}">
                      <a16:colId xmlns:a16="http://schemas.microsoft.com/office/drawing/2014/main" val="2023492535"/>
                    </a:ext>
                  </a:extLst>
                </a:gridCol>
              </a:tblGrid>
              <a:tr h="19184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</a:t>
                      </a:r>
                      <a:endParaRPr lang="en-ZA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Position</a:t>
                      </a:r>
                      <a:endParaRPr lang="en-Z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31030"/>
                  </a:ext>
                </a:extLst>
              </a:tr>
              <a:tr h="191841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ZA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ZA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ZA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ZA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ZA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ZA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124275"/>
                  </a:ext>
                </a:extLst>
              </a:tr>
              <a:tr h="191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Z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Z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Z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61720"/>
                  </a:ext>
                </a:extLst>
              </a:tr>
              <a:tr h="191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3931"/>
                  </a:ext>
                </a:extLst>
              </a:tr>
              <a:tr h="191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Z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95999"/>
                  </a:ext>
                </a:extLst>
              </a:tr>
              <a:tr h="191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Z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Z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85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D0CD64-DE00-0DCB-9787-2ECB230BAC9D}"/>
              </a:ext>
            </a:extLst>
          </p:cNvPr>
          <p:cNvSpPr txBox="1"/>
          <p:nvPr/>
        </p:nvSpPr>
        <p:spPr>
          <a:xfrm>
            <a:off x="3573619" y="5764530"/>
            <a:ext cx="656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= (6-5)+(6-3) +(6-3) +(6-2) +(6-2) +(6-2) = 19 (pretty bad score)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3208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1A93E-EE72-B4CA-B728-379E5E05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449825"/>
            <a:ext cx="9313768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score_motifs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list_of_sites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length_of_site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list_of_sites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number_of_motifs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list_of_sites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row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length_of_site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counts = []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counts.append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row.copy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position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length_of_site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motif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list_of_sites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motif[position] 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counts[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][position]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# get maximum counts in each column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score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motif_position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length_of_site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max_symbol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([counts[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motif_position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# the score is the number of symbols in a column that is not the maximum symbol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score +=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number_of_motifs-max_symbol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score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60CFC-344C-1FA6-90E4-A416D523FBF6}"/>
              </a:ext>
            </a:extLst>
          </p:cNvPr>
          <p:cNvSpPr txBox="1"/>
          <p:nvPr/>
        </p:nvSpPr>
        <p:spPr>
          <a:xfrm>
            <a:off x="4989447" y="481400"/>
            <a:ext cx="221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Scoring function</a:t>
            </a:r>
            <a:endParaRPr lang="en-ZA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F7A9-7A4D-4158-7343-66C284263B2D}"/>
              </a:ext>
            </a:extLst>
          </p:cNvPr>
          <p:cNvSpPr txBox="1"/>
          <p:nvPr/>
        </p:nvSpPr>
        <p:spPr>
          <a:xfrm>
            <a:off x="3245051" y="1279565"/>
            <a:ext cx="8290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GCGTGG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GTCGTT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TTCGAG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GCAGCA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AGCCAC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GCCAGT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72C9D-1382-E734-2D97-EB0D7461AFD0}"/>
              </a:ext>
            </a:extLst>
          </p:cNvPr>
          <p:cNvSpPr txBox="1"/>
          <p:nvPr/>
        </p:nvSpPr>
        <p:spPr>
          <a:xfrm>
            <a:off x="4930833" y="1623060"/>
            <a:ext cx="257556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Calculate score from starting list of random sites</a:t>
            </a:r>
            <a:endParaRPr lang="en-ZA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125-8154-9836-1D45-C7A8B5527798}"/>
              </a:ext>
            </a:extLst>
          </p:cNvPr>
          <p:cNvSpPr txBox="1"/>
          <p:nvPr/>
        </p:nvSpPr>
        <p:spPr>
          <a:xfrm>
            <a:off x="3245051" y="4140368"/>
            <a:ext cx="8290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GCGTGG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GTCGTT</a:t>
            </a:r>
          </a:p>
          <a:p>
            <a:r>
              <a:rPr lang="en-ZA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GGATCC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GCAGCA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AGCCAC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GCCAGT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9236F-870B-7563-7ADC-EFB43ABDA544}"/>
              </a:ext>
            </a:extLst>
          </p:cNvPr>
          <p:cNvSpPr txBox="1"/>
          <p:nvPr/>
        </p:nvSpPr>
        <p:spPr>
          <a:xfrm>
            <a:off x="4382886" y="2596023"/>
            <a:ext cx="367145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Remove one</a:t>
            </a:r>
          </a:p>
          <a:p>
            <a:r>
              <a:rPr lang="en-US" sz="1400" dirty="0"/>
              <a:t>Calculate </a:t>
            </a:r>
            <a:r>
              <a:rPr lang="en-US" sz="1400" dirty="0" err="1"/>
              <a:t>q</a:t>
            </a:r>
            <a:r>
              <a:rPr lang="en-US" sz="1400" baseline="-25000" dirty="0" err="1"/>
              <a:t>ij</a:t>
            </a:r>
            <a:r>
              <a:rPr lang="en-US" sz="1400" dirty="0"/>
              <a:t> and </a:t>
            </a:r>
            <a:r>
              <a:rPr lang="en-US" sz="1400" dirty="0" err="1"/>
              <a:t>b</a:t>
            </a:r>
            <a:r>
              <a:rPr lang="en-US" sz="1400" baseline="-25000" dirty="0" err="1"/>
              <a:t>ij</a:t>
            </a:r>
            <a:r>
              <a:rPr lang="en-US" sz="1400" dirty="0"/>
              <a:t> matrices</a:t>
            </a:r>
          </a:p>
          <a:p>
            <a:r>
              <a:rPr lang="en-US" sz="1400" dirty="0"/>
              <a:t>Calculate A</a:t>
            </a:r>
            <a:r>
              <a:rPr lang="en-US" sz="1400" baseline="-25000" dirty="0"/>
              <a:t>x</a:t>
            </a:r>
            <a:r>
              <a:rPr lang="en-US" sz="1400" dirty="0"/>
              <a:t> for each site on removed sequence</a:t>
            </a:r>
          </a:p>
          <a:p>
            <a:r>
              <a:rPr lang="en-US" sz="1400" dirty="0"/>
              <a:t>Resample removed sequence</a:t>
            </a:r>
          </a:p>
          <a:p>
            <a:r>
              <a:rPr lang="en-US" sz="1400" dirty="0"/>
              <a:t>Add sampled site to list</a:t>
            </a:r>
            <a:endParaRPr lang="en-ZA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FD6A5-CADE-A3CB-0E9E-5708AD73132B}"/>
              </a:ext>
            </a:extLst>
          </p:cNvPr>
          <p:cNvSpPr txBox="1"/>
          <p:nvPr/>
        </p:nvSpPr>
        <p:spPr>
          <a:xfrm>
            <a:off x="4930833" y="4215317"/>
            <a:ext cx="257556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Calculate score from list of sites</a:t>
            </a:r>
            <a:endParaRPr lang="en-ZA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14949-15CD-A291-0C04-D07CFC7AC2C9}"/>
              </a:ext>
            </a:extLst>
          </p:cNvPr>
          <p:cNvSpPr txBox="1"/>
          <p:nvPr/>
        </p:nvSpPr>
        <p:spPr>
          <a:xfrm>
            <a:off x="4403324" y="4865116"/>
            <a:ext cx="363057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 score is better than previous, keep this score and list</a:t>
            </a:r>
            <a:endParaRPr lang="en-ZA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540100-4778-AA0F-8664-B8DB1F9CF8C2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218613" y="2146280"/>
            <a:ext cx="0" cy="449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0923E6-78EB-BEA8-C33E-4D1B3840276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218613" y="3765574"/>
            <a:ext cx="0" cy="449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FB89E1-EC35-E2A0-FF87-C8B1D6715AF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218613" y="4523094"/>
            <a:ext cx="0" cy="342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1C2C7C-438F-43A8-B0EC-E963EEE4FFE3}"/>
              </a:ext>
            </a:extLst>
          </p:cNvPr>
          <p:cNvSpPr/>
          <p:nvPr/>
        </p:nvSpPr>
        <p:spPr>
          <a:xfrm>
            <a:off x="8137443" y="3360420"/>
            <a:ext cx="492206" cy="1766304"/>
          </a:xfrm>
          <a:custGeom>
            <a:avLst/>
            <a:gdLst>
              <a:gd name="connsiteX0" fmla="*/ 0 w 1039820"/>
              <a:gd name="connsiteY0" fmla="*/ 2350770 h 2350770"/>
              <a:gd name="connsiteX1" fmla="*/ 838200 w 1039820"/>
              <a:gd name="connsiteY1" fmla="*/ 1870710 h 2350770"/>
              <a:gd name="connsiteX2" fmla="*/ 982980 w 1039820"/>
              <a:gd name="connsiteY2" fmla="*/ 598170 h 2350770"/>
              <a:gd name="connsiteX3" fmla="*/ 60960 w 1039820"/>
              <a:gd name="connsiteY3" fmla="*/ 0 h 235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820" h="2350770">
                <a:moveTo>
                  <a:pt x="0" y="2350770"/>
                </a:moveTo>
                <a:cubicBezTo>
                  <a:pt x="337185" y="2256790"/>
                  <a:pt x="674370" y="2162810"/>
                  <a:pt x="838200" y="1870710"/>
                </a:cubicBezTo>
                <a:cubicBezTo>
                  <a:pt x="1002030" y="1578610"/>
                  <a:pt x="1112520" y="909955"/>
                  <a:pt x="982980" y="598170"/>
                </a:cubicBezTo>
                <a:cubicBezTo>
                  <a:pt x="853440" y="286385"/>
                  <a:pt x="457200" y="143192"/>
                  <a:pt x="6096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8FE72-9410-B59F-237D-32CF60DD27D7}"/>
              </a:ext>
            </a:extLst>
          </p:cNvPr>
          <p:cNvSpPr txBox="1"/>
          <p:nvPr/>
        </p:nvSpPr>
        <p:spPr>
          <a:xfrm>
            <a:off x="4550930" y="445085"/>
            <a:ext cx="3717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Iterate over scoring function</a:t>
            </a:r>
            <a:endParaRPr lang="en-ZA" sz="24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BC3C4-869A-1F85-546B-63084B826053}"/>
              </a:ext>
            </a:extLst>
          </p:cNvPr>
          <p:cNvSpPr txBox="1"/>
          <p:nvPr/>
        </p:nvSpPr>
        <p:spPr>
          <a:xfrm>
            <a:off x="5394477" y="5730358"/>
            <a:ext cx="16482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Convergence or</a:t>
            </a:r>
          </a:p>
          <a:p>
            <a:r>
              <a:rPr lang="en-US" sz="1400" dirty="0"/>
              <a:t>iteration terminates</a:t>
            </a:r>
            <a:endParaRPr lang="en-ZA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53C302-55BE-9B1C-C3F8-EFA913ADA018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6218613" y="5388336"/>
            <a:ext cx="0" cy="342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0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49A0A0D-6460-1EC3-68F0-BFF76F37BA61}"/>
              </a:ext>
            </a:extLst>
          </p:cNvPr>
          <p:cNvSpPr txBox="1"/>
          <p:nvPr/>
        </p:nvSpPr>
        <p:spPr>
          <a:xfrm>
            <a:off x="3679537" y="267700"/>
            <a:ext cx="483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Gibbs motif sampling code flow chart</a:t>
            </a:r>
            <a:endParaRPr lang="en-ZA" sz="2400" dirty="0">
              <a:solidFill>
                <a:srgbClr val="C0000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53F13E-1731-6C41-F7E9-1C3C43F74B90}"/>
              </a:ext>
            </a:extLst>
          </p:cNvPr>
          <p:cNvGrpSpPr/>
          <p:nvPr/>
        </p:nvGrpSpPr>
        <p:grpSpPr>
          <a:xfrm>
            <a:off x="1509276" y="1054844"/>
            <a:ext cx="9173448" cy="5306411"/>
            <a:chOff x="1320430" y="1070084"/>
            <a:chExt cx="9173448" cy="53064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236B6C-0354-32AF-6EE4-8FFCB1DE20B9}"/>
                </a:ext>
              </a:extLst>
            </p:cNvPr>
            <p:cNvSpPr txBox="1"/>
            <p:nvPr/>
          </p:nvSpPr>
          <p:spPr>
            <a:xfrm>
              <a:off x="6657197" y="1070084"/>
              <a:ext cx="154305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Get the sequences</a:t>
              </a:r>
              <a:endParaRPr lang="en-ZA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3518C7-ABB0-49A6-EF9B-4CFEAF5FF20E}"/>
                </a:ext>
              </a:extLst>
            </p:cNvPr>
            <p:cNvSpPr txBox="1"/>
            <p:nvPr/>
          </p:nvSpPr>
          <p:spPr>
            <a:xfrm>
              <a:off x="6573968" y="1812163"/>
              <a:ext cx="164654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Randomly remove 1</a:t>
              </a:r>
              <a:endParaRPr lang="en-ZA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22A31C-EAD8-1840-E1C6-8BBD4B52241D}"/>
                </a:ext>
              </a:extLst>
            </p:cNvPr>
            <p:cNvSpPr txBox="1"/>
            <p:nvPr/>
          </p:nvSpPr>
          <p:spPr>
            <a:xfrm>
              <a:off x="5973356" y="2499700"/>
              <a:ext cx="260808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Randomly select sites of width W</a:t>
              </a:r>
              <a:endParaRPr lang="en-ZA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28075F-EA55-471B-AB50-12647C1A55C9}"/>
                </a:ext>
              </a:extLst>
            </p:cNvPr>
            <p:cNvSpPr txBox="1"/>
            <p:nvPr/>
          </p:nvSpPr>
          <p:spPr>
            <a:xfrm>
              <a:off x="5101739" y="3214510"/>
              <a:ext cx="393421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Pass matrix of site sequences to calculate </a:t>
              </a:r>
              <a:r>
                <a:rPr lang="en-US" sz="1400" i="1" dirty="0" err="1"/>
                <a:t>q</a:t>
              </a:r>
              <a:r>
                <a:rPr lang="en-US" sz="1400" i="1" baseline="-25000" dirty="0" err="1"/>
                <a:t>ij</a:t>
              </a:r>
              <a:r>
                <a:rPr lang="en-US" sz="1400" dirty="0"/>
                <a:t> matrix </a:t>
              </a:r>
              <a:endParaRPr lang="en-ZA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5F1DAE-F8D9-438D-156F-28E22690AD4F}"/>
                </a:ext>
              </a:extLst>
            </p:cNvPr>
            <p:cNvSpPr txBox="1"/>
            <p:nvPr/>
          </p:nvSpPr>
          <p:spPr>
            <a:xfrm>
              <a:off x="5154125" y="3929318"/>
              <a:ext cx="385131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Pass non-site sequence to calculate background </a:t>
              </a:r>
              <a:r>
                <a:rPr lang="en-US" sz="1400" i="1" dirty="0" err="1"/>
                <a:t>p</a:t>
              </a:r>
              <a:r>
                <a:rPr lang="en-US" sz="1400" i="1" baseline="-25000" dirty="0" err="1"/>
                <a:t>ij</a:t>
              </a:r>
              <a:endParaRPr lang="en-ZA" sz="1400" i="1" baseline="-25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9D9C4E-DB32-5C16-EBD4-114800E67771}"/>
                </a:ext>
              </a:extLst>
            </p:cNvPr>
            <p:cNvSpPr txBox="1"/>
            <p:nvPr/>
          </p:nvSpPr>
          <p:spPr>
            <a:xfrm>
              <a:off x="4680726" y="4644126"/>
              <a:ext cx="458824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Calculate </a:t>
              </a:r>
              <a:r>
                <a:rPr lang="en-US" sz="1400" i="1" dirty="0"/>
                <a:t>A</a:t>
              </a:r>
              <a:r>
                <a:rPr lang="en-US" sz="1400" i="1" baseline="-25000" dirty="0"/>
                <a:t>x</a:t>
              </a:r>
              <a:r>
                <a:rPr lang="en-US" sz="1400" i="1" dirty="0"/>
                <a:t> </a:t>
              </a:r>
              <a:r>
                <a:rPr lang="en-US" sz="1400" dirty="0"/>
                <a:t>for every W site sequence in removed sequence</a:t>
              </a:r>
              <a:endParaRPr lang="en-ZA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6EF87-A36B-BC3B-A62A-6CED2D896540}"/>
                </a:ext>
              </a:extLst>
            </p:cNvPr>
            <p:cNvSpPr txBox="1"/>
            <p:nvPr/>
          </p:nvSpPr>
          <p:spPr>
            <a:xfrm>
              <a:off x="2604795" y="5358934"/>
              <a:ext cx="78890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 according to normalized </a:t>
              </a:r>
              <a:r>
                <a:rPr lang="en-US" sz="1400" i="1" dirty="0"/>
                <a:t>A</a:t>
              </a:r>
              <a:r>
                <a:rPr lang="en-US" sz="1400" i="1" baseline="-25000" dirty="0"/>
                <a:t>x</a:t>
              </a:r>
              <a:r>
                <a:rPr lang="en-US" sz="1400" i="1" dirty="0"/>
                <a:t> </a:t>
              </a:r>
              <a:r>
                <a:rPr lang="en-US" sz="1400" dirty="0"/>
                <a:t>for site sequence and define new site sequence for removed sequence</a:t>
              </a:r>
              <a:endParaRPr lang="en-ZA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802514-A46D-3020-C12A-12A918604292}"/>
                </a:ext>
              </a:extLst>
            </p:cNvPr>
            <p:cNvSpPr txBox="1"/>
            <p:nvPr/>
          </p:nvSpPr>
          <p:spPr>
            <a:xfrm>
              <a:off x="4936596" y="6068718"/>
              <a:ext cx="419249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 new site sequence to current list of site sequences</a:t>
              </a:r>
              <a:endParaRPr lang="en-ZA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C4C0D-68FC-CD7C-31AB-3210179F0ED9}"/>
                </a:ext>
              </a:extLst>
            </p:cNvPr>
            <p:cNvSpPr txBox="1"/>
            <p:nvPr/>
          </p:nvSpPr>
          <p:spPr>
            <a:xfrm>
              <a:off x="1320430" y="1116250"/>
              <a:ext cx="228613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 back removed sequence</a:t>
              </a:r>
              <a:endParaRPr lang="en-ZA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82A1A94-5939-5136-ECE9-F7953D34750C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7397239" y="1377861"/>
              <a:ext cx="31484" cy="4343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06CF96-C4C9-D12B-B55C-7219334E1B8B}"/>
                </a:ext>
              </a:extLst>
            </p:cNvPr>
            <p:cNvCxnSpPr/>
            <p:nvPr/>
          </p:nvCxnSpPr>
          <p:spPr>
            <a:xfrm>
              <a:off x="7622558" y="2154224"/>
              <a:ext cx="0" cy="345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7C1204-A66B-CD0A-3C6B-540A78746164}"/>
                </a:ext>
              </a:extLst>
            </p:cNvPr>
            <p:cNvCxnSpPr/>
            <p:nvPr/>
          </p:nvCxnSpPr>
          <p:spPr>
            <a:xfrm>
              <a:off x="7622558" y="2869032"/>
              <a:ext cx="0" cy="345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8E6C72A-E0B6-7B97-05BD-9EBB725AECEB}"/>
                </a:ext>
              </a:extLst>
            </p:cNvPr>
            <p:cNvCxnSpPr/>
            <p:nvPr/>
          </p:nvCxnSpPr>
          <p:spPr>
            <a:xfrm>
              <a:off x="7622558" y="3583842"/>
              <a:ext cx="0" cy="345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53908B-49C3-0632-8610-1C5502B7FB73}"/>
                </a:ext>
              </a:extLst>
            </p:cNvPr>
            <p:cNvCxnSpPr/>
            <p:nvPr/>
          </p:nvCxnSpPr>
          <p:spPr>
            <a:xfrm>
              <a:off x="7622558" y="4298650"/>
              <a:ext cx="0" cy="345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ECC19F7-A76D-5AE1-E550-63938D108168}"/>
                </a:ext>
              </a:extLst>
            </p:cNvPr>
            <p:cNvCxnSpPr/>
            <p:nvPr/>
          </p:nvCxnSpPr>
          <p:spPr>
            <a:xfrm>
              <a:off x="7622558" y="5013458"/>
              <a:ext cx="0" cy="345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BFC23B-DD11-3190-F67F-330161BCD3AA}"/>
                </a:ext>
              </a:extLst>
            </p:cNvPr>
            <p:cNvCxnSpPr/>
            <p:nvPr/>
          </p:nvCxnSpPr>
          <p:spPr>
            <a:xfrm>
              <a:off x="7613949" y="5728268"/>
              <a:ext cx="0" cy="345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03380A-D8F6-BAE4-2D61-18A4E46F4163}"/>
                </a:ext>
              </a:extLst>
            </p:cNvPr>
            <p:cNvSpPr txBox="1"/>
            <p:nvPr/>
          </p:nvSpPr>
          <p:spPr>
            <a:xfrm>
              <a:off x="1456950" y="3513819"/>
              <a:ext cx="1663966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 the score of the new list better than the old list?</a:t>
              </a:r>
              <a:endParaRPr lang="en-ZA" sz="1400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7C61FFC-D970-25F3-7DDE-8AF6FCFF41D2}"/>
                </a:ext>
              </a:extLst>
            </p:cNvPr>
            <p:cNvCxnSpPr>
              <a:cxnSpLocks/>
              <a:stCxn id="9" idx="1"/>
              <a:endCxn id="10" idx="2"/>
            </p:cNvCxnSpPr>
            <p:nvPr/>
          </p:nvCxnSpPr>
          <p:spPr>
            <a:xfrm rot="10800000">
              <a:off x="2288934" y="4252483"/>
              <a:ext cx="2647663" cy="197012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FA6EE3-3714-F53B-30A7-1EFA71C9B3C0}"/>
                </a:ext>
              </a:extLst>
            </p:cNvPr>
            <p:cNvSpPr txBox="1"/>
            <p:nvPr/>
          </p:nvSpPr>
          <p:spPr>
            <a:xfrm>
              <a:off x="1457750" y="2005341"/>
              <a:ext cx="1663166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Retain the better scoring list of site sequences</a:t>
              </a:r>
              <a:endParaRPr lang="en-ZA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BD87A6-EC31-CBE6-37C5-CCDF600028F5}"/>
                </a:ext>
              </a:extLst>
            </p:cNvPr>
            <p:cNvSpPr txBox="1"/>
            <p:nvPr/>
          </p:nvSpPr>
          <p:spPr>
            <a:xfrm>
              <a:off x="3988813" y="1668704"/>
              <a:ext cx="1545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Repeat </a:t>
              </a:r>
              <a:r>
                <a:rPr lang="en-US" sz="1400" i="1" dirty="0"/>
                <a:t>Q</a:t>
              </a:r>
              <a:r>
                <a:rPr lang="en-US" sz="1400" dirty="0"/>
                <a:t> times, or</a:t>
              </a:r>
            </a:p>
            <a:p>
              <a:r>
                <a:rPr lang="en-US" sz="1400" dirty="0"/>
                <a:t>to convergence</a:t>
              </a:r>
              <a:endParaRPr lang="en-ZA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362937-3212-2468-6F3F-8DA286C07DBA}"/>
                </a:ext>
              </a:extLst>
            </p:cNvPr>
            <p:cNvCxnSpPr>
              <a:stCxn id="10" idx="0"/>
              <a:endCxn id="16" idx="2"/>
            </p:cNvCxnSpPr>
            <p:nvPr/>
          </p:nvCxnSpPr>
          <p:spPr>
            <a:xfrm flipV="1">
              <a:off x="2288933" y="2744005"/>
              <a:ext cx="400" cy="7698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FACD35-3EDF-8EC5-E06C-86595FBCD92D}"/>
                </a:ext>
              </a:extLst>
            </p:cNvPr>
            <p:cNvCxnSpPr>
              <a:stCxn id="16" idx="0"/>
              <a:endCxn id="13" idx="2"/>
            </p:cNvCxnSpPr>
            <p:nvPr/>
          </p:nvCxnSpPr>
          <p:spPr>
            <a:xfrm flipV="1">
              <a:off x="2289333" y="1424027"/>
              <a:ext cx="174167" cy="581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340D111F-C509-D92E-0D1F-DADE11397E30}"/>
                </a:ext>
              </a:extLst>
            </p:cNvPr>
            <p:cNvCxnSpPr>
              <a:stCxn id="13" idx="3"/>
              <a:endCxn id="18" idx="0"/>
            </p:cNvCxnSpPr>
            <p:nvPr/>
          </p:nvCxnSpPr>
          <p:spPr>
            <a:xfrm>
              <a:off x="3606569" y="1270139"/>
              <a:ext cx="1155052" cy="39856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8BF28F-5006-9AA1-CB58-C2018F1304F6}"/>
                </a:ext>
              </a:extLst>
            </p:cNvPr>
            <p:cNvCxnSpPr>
              <a:stCxn id="18" idx="3"/>
              <a:endCxn id="3" idx="1"/>
            </p:cNvCxnSpPr>
            <p:nvPr/>
          </p:nvCxnSpPr>
          <p:spPr>
            <a:xfrm>
              <a:off x="5534429" y="1930314"/>
              <a:ext cx="1039539" cy="357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2AD8DB-E4DD-98E0-DA56-87E541E9A335}"/>
                </a:ext>
              </a:extLst>
            </p:cNvPr>
            <p:cNvSpPr txBox="1"/>
            <p:nvPr/>
          </p:nvSpPr>
          <p:spPr>
            <a:xfrm>
              <a:off x="3546829" y="2541489"/>
              <a:ext cx="1699504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Consensus sequence</a:t>
              </a:r>
              <a:endParaRPr lang="en-ZA" sz="14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488612D-19E8-16CE-F64A-04E7C65B9E80}"/>
                </a:ext>
              </a:extLst>
            </p:cNvPr>
            <p:cNvCxnSpPr>
              <a:stCxn id="18" idx="2"/>
              <a:endCxn id="41" idx="0"/>
            </p:cNvCxnSpPr>
            <p:nvPr/>
          </p:nvCxnSpPr>
          <p:spPr>
            <a:xfrm flipH="1">
              <a:off x="4396581" y="2191924"/>
              <a:ext cx="365040" cy="349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97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645CA-2E29-83B7-735E-3E441F9C9A47}"/>
              </a:ext>
            </a:extLst>
          </p:cNvPr>
          <p:cNvSpPr txBox="1"/>
          <p:nvPr/>
        </p:nvSpPr>
        <p:spPr>
          <a:xfrm>
            <a:off x="2319966" y="2065020"/>
            <a:ext cx="7552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	['GTAAGT', 'CCCCGG', 'CACCTT', 'TTACTC', 'CATCTT', 'GTCCGG']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	['GTAAGT', 'CCCCGG', 'CACCTT', 'TTACTC', 'CATCTT', 'GTCCGG']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	['GGCTCG', 'GGCCAC', 'GGATCC', 'TACGCC', 'ATACCG', 'GGCCAC']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	['GGCTCG', 'GGCCAC', 'GGATCC', 'TACGCC', 'ATACCG', 'GGCCAC']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	['GGCTCG', 'GGCCAC', 'GGATCC', 'TACGCC', 'ATACCG', 'GGCCAC’]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|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|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|	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997 	['GGATCC', 'CCCGGC', 'TACTCT', 'GGATCC', 'GGATCC', 'GGATCC']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998 	['GGATCC', 'CCCGGC', 'TACTCT', 'GGATCC', 'GGATCC', 'GGATCC']</a:t>
            </a: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999 	['GGATCC', 'CCCGGC', 'TACTCT', 'GGATCC', 'GGATCC', 'GGATCC’]</a:t>
            </a:r>
          </a:p>
          <a:p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consensus = GGATCC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718A9-790B-4F80-BEBA-B7588EEC2045}"/>
              </a:ext>
            </a:extLst>
          </p:cNvPr>
          <p:cNvSpPr txBox="1"/>
          <p:nvPr/>
        </p:nvSpPr>
        <p:spPr>
          <a:xfrm>
            <a:off x="2788920" y="5597574"/>
            <a:ext cx="674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the Gibbs sampler should be run a number of times to get a representative consensus site sequence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138C3-E5DB-2BA2-98E5-A4DEE462D4F2}"/>
              </a:ext>
            </a:extLst>
          </p:cNvPr>
          <p:cNvSpPr txBox="1"/>
          <p:nvPr/>
        </p:nvSpPr>
        <p:spPr>
          <a:xfrm>
            <a:off x="3073378" y="499110"/>
            <a:ext cx="604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Running  sequences with a hidden GGATCC site</a:t>
            </a:r>
            <a:endParaRPr lang="en-ZA" sz="24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22A3E-D15A-A1DD-0602-FDC5EBF6FBA2}"/>
              </a:ext>
            </a:extLst>
          </p:cNvPr>
          <p:cNvSpPr txBox="1"/>
          <p:nvPr/>
        </p:nvSpPr>
        <p:spPr>
          <a:xfrm>
            <a:off x="3130601" y="1174343"/>
            <a:ext cx="670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is the progression of possible sites evolving during 1000 iterations for N=6</a:t>
            </a:r>
            <a:endParaRPr lang="en-ZA" sz="1600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DC8E3E-32A8-B027-F618-3DD04E8701BD}"/>
              </a:ext>
            </a:extLst>
          </p:cNvPr>
          <p:cNvGrpSpPr/>
          <p:nvPr/>
        </p:nvGrpSpPr>
        <p:grpSpPr>
          <a:xfrm>
            <a:off x="3802736" y="1592580"/>
            <a:ext cx="2727960" cy="445770"/>
            <a:chOff x="3874770" y="1604010"/>
            <a:chExt cx="2727960" cy="44577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6F4C74-F967-2442-0C45-FBE27431C63C}"/>
                </a:ext>
              </a:extLst>
            </p:cNvPr>
            <p:cNvSpPr/>
            <p:nvPr/>
          </p:nvSpPr>
          <p:spPr>
            <a:xfrm>
              <a:off x="3874770" y="1619250"/>
              <a:ext cx="2712720" cy="388620"/>
            </a:xfrm>
            <a:custGeom>
              <a:avLst/>
              <a:gdLst>
                <a:gd name="connsiteX0" fmla="*/ 2712720 w 2712720"/>
                <a:gd name="connsiteY0" fmla="*/ 0 h 388620"/>
                <a:gd name="connsiteX1" fmla="*/ 575310 w 2712720"/>
                <a:gd name="connsiteY1" fmla="*/ 91440 h 388620"/>
                <a:gd name="connsiteX2" fmla="*/ 0 w 2712720"/>
                <a:gd name="connsiteY2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2720" h="388620">
                  <a:moveTo>
                    <a:pt x="2712720" y="0"/>
                  </a:moveTo>
                  <a:cubicBezTo>
                    <a:pt x="1870075" y="13335"/>
                    <a:pt x="1027430" y="26670"/>
                    <a:pt x="575310" y="91440"/>
                  </a:cubicBezTo>
                  <a:cubicBezTo>
                    <a:pt x="123190" y="156210"/>
                    <a:pt x="61595" y="272415"/>
                    <a:pt x="0" y="38862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BC20E7-57FE-AFDB-AC3D-B52B7535245E}"/>
                </a:ext>
              </a:extLst>
            </p:cNvPr>
            <p:cNvSpPr/>
            <p:nvPr/>
          </p:nvSpPr>
          <p:spPr>
            <a:xfrm>
              <a:off x="4834890" y="1604010"/>
              <a:ext cx="1767840" cy="434340"/>
            </a:xfrm>
            <a:custGeom>
              <a:avLst/>
              <a:gdLst>
                <a:gd name="connsiteX0" fmla="*/ 1767840 w 1767840"/>
                <a:gd name="connsiteY0" fmla="*/ 0 h 434340"/>
                <a:gd name="connsiteX1" fmla="*/ 320040 w 1767840"/>
                <a:gd name="connsiteY1" fmla="*/ 182880 h 434340"/>
                <a:gd name="connsiteX2" fmla="*/ 0 w 1767840"/>
                <a:gd name="connsiteY2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7840" h="434340">
                  <a:moveTo>
                    <a:pt x="1767840" y="0"/>
                  </a:moveTo>
                  <a:cubicBezTo>
                    <a:pt x="1191260" y="55245"/>
                    <a:pt x="614680" y="110490"/>
                    <a:pt x="320040" y="182880"/>
                  </a:cubicBezTo>
                  <a:cubicBezTo>
                    <a:pt x="25400" y="255270"/>
                    <a:pt x="12700" y="344805"/>
                    <a:pt x="0" y="43434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98D69B-FC76-ABC3-37E2-2478A2D88037}"/>
                </a:ext>
              </a:extLst>
            </p:cNvPr>
            <p:cNvSpPr/>
            <p:nvPr/>
          </p:nvSpPr>
          <p:spPr>
            <a:xfrm>
              <a:off x="5977890" y="1607820"/>
              <a:ext cx="601980" cy="441960"/>
            </a:xfrm>
            <a:custGeom>
              <a:avLst/>
              <a:gdLst>
                <a:gd name="connsiteX0" fmla="*/ 601980 w 601980"/>
                <a:gd name="connsiteY0" fmla="*/ 0 h 441960"/>
                <a:gd name="connsiteX1" fmla="*/ 182880 w 601980"/>
                <a:gd name="connsiteY1" fmla="*/ 217170 h 441960"/>
                <a:gd name="connsiteX2" fmla="*/ 0 w 60198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441960">
                  <a:moveTo>
                    <a:pt x="601980" y="0"/>
                  </a:moveTo>
                  <a:cubicBezTo>
                    <a:pt x="442595" y="71755"/>
                    <a:pt x="283210" y="143510"/>
                    <a:pt x="182880" y="217170"/>
                  </a:cubicBezTo>
                  <a:cubicBezTo>
                    <a:pt x="82550" y="290830"/>
                    <a:pt x="41275" y="366395"/>
                    <a:pt x="0" y="44196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105F51-78CD-2E7A-70E7-3ECEDDA17763}"/>
              </a:ext>
            </a:extLst>
          </p:cNvPr>
          <p:cNvGrpSpPr/>
          <p:nvPr/>
        </p:nvGrpSpPr>
        <p:grpSpPr>
          <a:xfrm flipH="1">
            <a:off x="6481166" y="1592580"/>
            <a:ext cx="2727960" cy="445770"/>
            <a:chOff x="3874770" y="1604010"/>
            <a:chExt cx="2727960" cy="44577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B33059-97B0-D13F-007E-32B8D16CCE32}"/>
                </a:ext>
              </a:extLst>
            </p:cNvPr>
            <p:cNvSpPr/>
            <p:nvPr/>
          </p:nvSpPr>
          <p:spPr>
            <a:xfrm>
              <a:off x="3874770" y="1619250"/>
              <a:ext cx="2712720" cy="388620"/>
            </a:xfrm>
            <a:custGeom>
              <a:avLst/>
              <a:gdLst>
                <a:gd name="connsiteX0" fmla="*/ 2712720 w 2712720"/>
                <a:gd name="connsiteY0" fmla="*/ 0 h 388620"/>
                <a:gd name="connsiteX1" fmla="*/ 575310 w 2712720"/>
                <a:gd name="connsiteY1" fmla="*/ 91440 h 388620"/>
                <a:gd name="connsiteX2" fmla="*/ 0 w 2712720"/>
                <a:gd name="connsiteY2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2720" h="388620">
                  <a:moveTo>
                    <a:pt x="2712720" y="0"/>
                  </a:moveTo>
                  <a:cubicBezTo>
                    <a:pt x="1870075" y="13335"/>
                    <a:pt x="1027430" y="26670"/>
                    <a:pt x="575310" y="91440"/>
                  </a:cubicBezTo>
                  <a:cubicBezTo>
                    <a:pt x="123190" y="156210"/>
                    <a:pt x="61595" y="272415"/>
                    <a:pt x="0" y="38862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026B8E-DBA8-F200-E11E-26CAEB2B7689}"/>
                </a:ext>
              </a:extLst>
            </p:cNvPr>
            <p:cNvSpPr/>
            <p:nvPr/>
          </p:nvSpPr>
          <p:spPr>
            <a:xfrm>
              <a:off x="4834890" y="1604010"/>
              <a:ext cx="1767840" cy="434340"/>
            </a:xfrm>
            <a:custGeom>
              <a:avLst/>
              <a:gdLst>
                <a:gd name="connsiteX0" fmla="*/ 1767840 w 1767840"/>
                <a:gd name="connsiteY0" fmla="*/ 0 h 434340"/>
                <a:gd name="connsiteX1" fmla="*/ 320040 w 1767840"/>
                <a:gd name="connsiteY1" fmla="*/ 182880 h 434340"/>
                <a:gd name="connsiteX2" fmla="*/ 0 w 1767840"/>
                <a:gd name="connsiteY2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7840" h="434340">
                  <a:moveTo>
                    <a:pt x="1767840" y="0"/>
                  </a:moveTo>
                  <a:cubicBezTo>
                    <a:pt x="1191260" y="55245"/>
                    <a:pt x="614680" y="110490"/>
                    <a:pt x="320040" y="182880"/>
                  </a:cubicBezTo>
                  <a:cubicBezTo>
                    <a:pt x="25400" y="255270"/>
                    <a:pt x="12700" y="344805"/>
                    <a:pt x="0" y="43434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6342A5-1CD8-4BD9-7F37-59638B7EC19F}"/>
                </a:ext>
              </a:extLst>
            </p:cNvPr>
            <p:cNvSpPr/>
            <p:nvPr/>
          </p:nvSpPr>
          <p:spPr>
            <a:xfrm>
              <a:off x="5977890" y="1607820"/>
              <a:ext cx="601980" cy="441960"/>
            </a:xfrm>
            <a:custGeom>
              <a:avLst/>
              <a:gdLst>
                <a:gd name="connsiteX0" fmla="*/ 601980 w 601980"/>
                <a:gd name="connsiteY0" fmla="*/ 0 h 441960"/>
                <a:gd name="connsiteX1" fmla="*/ 182880 w 601980"/>
                <a:gd name="connsiteY1" fmla="*/ 217170 h 441960"/>
                <a:gd name="connsiteX2" fmla="*/ 0 w 60198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441960">
                  <a:moveTo>
                    <a:pt x="601980" y="0"/>
                  </a:moveTo>
                  <a:cubicBezTo>
                    <a:pt x="442595" y="71755"/>
                    <a:pt x="283210" y="143510"/>
                    <a:pt x="182880" y="217170"/>
                  </a:cubicBezTo>
                  <a:cubicBezTo>
                    <a:pt x="82550" y="290830"/>
                    <a:pt x="41275" y="366395"/>
                    <a:pt x="0" y="44196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50348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C8889-5DD8-F8A1-B507-5866CE5366C0}"/>
              </a:ext>
            </a:extLst>
          </p:cNvPr>
          <p:cNvSpPr txBox="1"/>
          <p:nvPr/>
        </p:nvSpPr>
        <p:spPr>
          <a:xfrm>
            <a:off x="1493782" y="2916718"/>
            <a:ext cx="620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hlinkClick r:id="rId2"/>
              </a:rPr>
              <a:t>https://www.cs.cmu.edu/~ckingsf/class/02-714/Lec13-gibbs.pdf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BE8C4-30BD-B6A7-5D2B-0C8FEC5F3C82}"/>
              </a:ext>
            </a:extLst>
          </p:cNvPr>
          <p:cNvSpPr txBox="1"/>
          <p:nvPr/>
        </p:nvSpPr>
        <p:spPr>
          <a:xfrm>
            <a:off x="1493782" y="2278117"/>
            <a:ext cx="1020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hlinkClick r:id="rId3"/>
              </a:rPr>
              <a:t>Lawrence Detecting subtle sequence signals: a </a:t>
            </a:r>
            <a:r>
              <a:rPr lang="en-ZA" dirty="0" err="1">
                <a:hlinkClick r:id="rId3"/>
              </a:rPr>
              <a:t>gibbs</a:t>
            </a:r>
            <a:r>
              <a:rPr lang="en-ZA" dirty="0">
                <a:hlinkClick r:id="rId3"/>
              </a:rPr>
              <a:t> sampling strategy for multiple alignment Science 1993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6E885-7983-B2FA-E000-A8FF7C96F979}"/>
              </a:ext>
            </a:extLst>
          </p:cNvPr>
          <p:cNvSpPr txBox="1"/>
          <p:nvPr/>
        </p:nvSpPr>
        <p:spPr>
          <a:xfrm>
            <a:off x="1462252" y="3571951"/>
            <a:ext cx="7078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hlinkClick r:id="rId4"/>
              </a:rPr>
              <a:t>https://ocw.mit.edu/courses/7-91j-foundations-of-computational-and-systems-biology-spring-2014/5b2e28907ea0396609fd2cbccd2dd462_MIT7_91JS14_Lecture9.pdf</a:t>
            </a:r>
            <a:endParaRPr lang="en-ZA" dirty="0"/>
          </a:p>
          <a:p>
            <a:endParaRPr lang="en-ZA" dirty="0"/>
          </a:p>
          <a:p>
            <a:r>
              <a:rPr lang="en-ZA" dirty="0">
                <a:hlinkClick r:id="rId5"/>
              </a:rPr>
              <a:t>https://www.youtube.com/watch?v=NRjhfyXWHuQ&amp;t=615s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AF006-ADD0-AB3D-F10E-8C987B70DA13}"/>
              </a:ext>
            </a:extLst>
          </p:cNvPr>
          <p:cNvSpPr txBox="1"/>
          <p:nvPr/>
        </p:nvSpPr>
        <p:spPr>
          <a:xfrm>
            <a:off x="5315466" y="587265"/>
            <a:ext cx="156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References</a:t>
            </a:r>
            <a:endParaRPr lang="en-ZA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2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1EC3A1-7802-208B-4C5E-BC4BF7F16F9B}"/>
              </a:ext>
            </a:extLst>
          </p:cNvPr>
          <p:cNvSpPr txBox="1"/>
          <p:nvPr/>
        </p:nvSpPr>
        <p:spPr>
          <a:xfrm>
            <a:off x="5913634" y="1024060"/>
            <a:ext cx="60050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2-dimensional plot is shown left:</a:t>
            </a:r>
          </a:p>
          <a:p>
            <a:pPr lvl="1"/>
            <a:r>
              <a:rPr lang="en-US" i="1" dirty="0"/>
              <a:t>X: -4 </a:t>
            </a:r>
            <a:r>
              <a:rPr lang="en-US" i="1" dirty="0">
                <a:sym typeface="Symbol" panose="05050102010706020507" pitchFamily="18" charset="2"/>
              </a:rPr>
              <a:t> x  4, </a:t>
            </a:r>
            <a:r>
              <a:rPr lang="en-US" dirty="0">
                <a:sym typeface="Symbol" panose="05050102010706020507" pitchFamily="18" charset="2"/>
              </a:rPr>
              <a:t>and</a:t>
            </a:r>
          </a:p>
          <a:p>
            <a:pPr lvl="1"/>
            <a:r>
              <a:rPr lang="en-US" i="1" dirty="0">
                <a:sym typeface="Symbol" panose="05050102010706020507" pitchFamily="18" charset="2"/>
              </a:rPr>
              <a:t>Y:  </a:t>
            </a:r>
            <a:r>
              <a:rPr lang="en-US" i="1" dirty="0"/>
              <a:t>-4 </a:t>
            </a:r>
            <a:r>
              <a:rPr lang="en-US" i="1" dirty="0">
                <a:sym typeface="Symbol" panose="05050102010706020507" pitchFamily="18" charset="2"/>
              </a:rPr>
              <a:t> y 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We are interested in sampling this distribution, i.e., choose a specific point based on the probability associated with that point.  The key from purple to yellow indicates the probabilities associated with each datum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Note that the probabilities are not symmetrical.  The plot is wider bottom-left to top-right than it is top-left to bottom-right.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It is very </a:t>
            </a:r>
            <a:r>
              <a:rPr lang="en-US" b="1" dirty="0">
                <a:sym typeface="Symbol" panose="05050102010706020507" pitchFamily="18" charset="2"/>
              </a:rPr>
              <a:t>difficult</a:t>
            </a:r>
            <a:r>
              <a:rPr lang="en-US" dirty="0">
                <a:sym typeface="Symbol" panose="05050102010706020507" pitchFamily="18" charset="2"/>
              </a:rPr>
              <a:t> to reliably </a:t>
            </a:r>
            <a:r>
              <a:rPr lang="en-US" b="1" dirty="0">
                <a:sym typeface="Symbol" panose="05050102010706020507" pitchFamily="18" charset="2"/>
              </a:rPr>
              <a:t>sample from a 2-dimensional probability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trick is to </a:t>
            </a:r>
            <a:r>
              <a:rPr lang="en-US" b="1" dirty="0">
                <a:sym typeface="Symbol" panose="05050102010706020507" pitchFamily="18" charset="2"/>
              </a:rPr>
              <a:t>keep Y constant </a:t>
            </a:r>
            <a:r>
              <a:rPr lang="en-US" dirty="0">
                <a:sym typeface="Symbol" panose="05050102010706020507" pitchFamily="18" charset="2"/>
              </a:rPr>
              <a:t>and </a:t>
            </a:r>
            <a:r>
              <a:rPr lang="en-US" b="1" dirty="0">
                <a:sym typeface="Symbol" panose="05050102010706020507" pitchFamily="18" charset="2"/>
              </a:rPr>
              <a:t>sample X</a:t>
            </a:r>
            <a:r>
              <a:rPr lang="en-US" dirty="0">
                <a:sym typeface="Symbol" panose="05050102010706020507" pitchFamily="18" charset="2"/>
              </a:rPr>
              <a:t>, and then to keep that </a:t>
            </a:r>
            <a:r>
              <a:rPr lang="en-US" b="1" dirty="0">
                <a:sym typeface="Symbol" panose="05050102010706020507" pitchFamily="18" charset="2"/>
              </a:rPr>
              <a:t>sampled X constant </a:t>
            </a:r>
            <a:r>
              <a:rPr lang="en-US" dirty="0">
                <a:sym typeface="Symbol" panose="05050102010706020507" pitchFamily="18" charset="2"/>
              </a:rPr>
              <a:t>and </a:t>
            </a:r>
            <a:r>
              <a:rPr lang="en-US" b="1" dirty="0">
                <a:sym typeface="Symbol" panose="05050102010706020507" pitchFamily="18" charset="2"/>
              </a:rPr>
              <a:t>sample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This is shown by the red line connecting the various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This approach tends to sample with higher frequency in the region of the 2-dimensional distribution where the probability is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This is the basis of </a:t>
            </a:r>
            <a:r>
              <a:rPr lang="en-US" b="1" dirty="0">
                <a:sym typeface="Symbol" panose="05050102010706020507" pitchFamily="18" charset="2"/>
              </a:rPr>
              <a:t>Gibbs sampling</a:t>
            </a:r>
            <a:endParaRPr lang="en-Z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15CA0-7130-9CFC-D907-5E6F4DBD957A}"/>
              </a:ext>
            </a:extLst>
          </p:cNvPr>
          <p:cNvSpPr txBox="1"/>
          <p:nvPr/>
        </p:nvSpPr>
        <p:spPr>
          <a:xfrm>
            <a:off x="2931704" y="441104"/>
            <a:ext cx="632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Sampling a 2-dimensional probability distribution</a:t>
            </a:r>
            <a:endParaRPr lang="en-ZA" sz="2400" dirty="0">
              <a:solidFill>
                <a:srgbClr val="C0000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727D6B-C210-0D5D-230D-E1489BCD223F}"/>
              </a:ext>
            </a:extLst>
          </p:cNvPr>
          <p:cNvGrpSpPr/>
          <p:nvPr/>
        </p:nvGrpSpPr>
        <p:grpSpPr>
          <a:xfrm>
            <a:off x="595148" y="1746031"/>
            <a:ext cx="5068614" cy="3992154"/>
            <a:chOff x="788275" y="1584435"/>
            <a:chExt cx="5068614" cy="3992154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0C77EAC3-0E79-23A5-722B-D30DFB33D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0" t="9045" r="10130"/>
            <a:stretch/>
          </p:blipFill>
          <p:spPr>
            <a:xfrm>
              <a:off x="788275" y="1584435"/>
              <a:ext cx="5068614" cy="399215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8ECB85-0EE7-39E1-349D-E37058EC35B6}"/>
                </a:ext>
              </a:extLst>
            </p:cNvPr>
            <p:cNvSpPr/>
            <p:nvPr/>
          </p:nvSpPr>
          <p:spPr>
            <a:xfrm>
              <a:off x="3523593" y="4138449"/>
              <a:ext cx="63062" cy="670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CCA1E4-4E06-2C96-3035-1734A37977CC}"/>
                </a:ext>
              </a:extLst>
            </p:cNvPr>
            <p:cNvSpPr/>
            <p:nvPr/>
          </p:nvSpPr>
          <p:spPr>
            <a:xfrm>
              <a:off x="3523593" y="3017783"/>
              <a:ext cx="63062" cy="670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CCDE93-567E-8EAE-3AD2-591A2BDEF2B2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555124" y="3084786"/>
              <a:ext cx="0" cy="10536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3D924C-9D17-DCD0-EDBE-D612DE433427}"/>
                </a:ext>
              </a:extLst>
            </p:cNvPr>
            <p:cNvSpPr/>
            <p:nvPr/>
          </p:nvSpPr>
          <p:spPr>
            <a:xfrm>
              <a:off x="3132082" y="3017783"/>
              <a:ext cx="63062" cy="670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9C86AA-3524-5131-31CB-C04ED1E2A76D}"/>
                </a:ext>
              </a:extLst>
            </p:cNvPr>
            <p:cNvCxnSpPr>
              <a:stCxn id="7" idx="3"/>
              <a:endCxn id="15" idx="3"/>
            </p:cNvCxnSpPr>
            <p:nvPr/>
          </p:nvCxnSpPr>
          <p:spPr>
            <a:xfrm flipH="1">
              <a:off x="3195144" y="3051285"/>
              <a:ext cx="39151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9F6D43-E607-AECD-D8F3-B918B79D222C}"/>
                </a:ext>
              </a:extLst>
            </p:cNvPr>
            <p:cNvSpPr/>
            <p:nvPr/>
          </p:nvSpPr>
          <p:spPr>
            <a:xfrm>
              <a:off x="3132082" y="3429000"/>
              <a:ext cx="63062" cy="6700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223E50-38A2-83E0-D419-D34C22C12B00}"/>
                </a:ext>
              </a:extLst>
            </p:cNvPr>
            <p:cNvSpPr/>
            <p:nvPr/>
          </p:nvSpPr>
          <p:spPr>
            <a:xfrm>
              <a:off x="2772102" y="3429000"/>
              <a:ext cx="63062" cy="670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4D3E80-DDE0-A0DC-095B-282D1B7D0718}"/>
                </a:ext>
              </a:extLst>
            </p:cNvPr>
            <p:cNvSpPr/>
            <p:nvPr/>
          </p:nvSpPr>
          <p:spPr>
            <a:xfrm>
              <a:off x="2772102" y="3611617"/>
              <a:ext cx="63062" cy="670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50DD1A-E702-6E9B-35B7-D641C1AFA56D}"/>
                </a:ext>
              </a:extLst>
            </p:cNvPr>
            <p:cNvSpPr/>
            <p:nvPr/>
          </p:nvSpPr>
          <p:spPr>
            <a:xfrm>
              <a:off x="2987564" y="3611617"/>
              <a:ext cx="63062" cy="670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21AC6A-21C3-7D9B-D1B1-C39670DD0EE3}"/>
                </a:ext>
              </a:extLst>
            </p:cNvPr>
            <p:cNvSpPr/>
            <p:nvPr/>
          </p:nvSpPr>
          <p:spPr>
            <a:xfrm>
              <a:off x="2978367" y="3321165"/>
              <a:ext cx="63062" cy="6700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7D38FC-79D2-8B35-9758-E7A9F290C413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3163613" y="3084786"/>
              <a:ext cx="0" cy="3442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BCF5D4-7D06-D33C-D909-A7E4F9267271}"/>
                </a:ext>
              </a:extLst>
            </p:cNvPr>
            <p:cNvCxnSpPr>
              <a:stCxn id="18" idx="1"/>
              <a:endCxn id="18" idx="1"/>
            </p:cNvCxnSpPr>
            <p:nvPr/>
          </p:nvCxnSpPr>
          <p:spPr>
            <a:xfrm>
              <a:off x="3132082" y="346250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842695B-B7EC-BE6A-54CA-40E02C3B688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337" y="3469833"/>
              <a:ext cx="37574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C5A699-FA5B-CC2B-BF37-2D35E947A38E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2803633" y="3496003"/>
              <a:ext cx="0" cy="1156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9141C0-761D-0BDF-90A2-2FAA6FB769D4}"/>
                </a:ext>
              </a:extLst>
            </p:cNvPr>
            <p:cNvCxnSpPr>
              <a:cxnSpLocks/>
              <a:stCxn id="20" idx="1"/>
              <a:endCxn id="21" idx="3"/>
            </p:cNvCxnSpPr>
            <p:nvPr/>
          </p:nvCxnSpPr>
          <p:spPr>
            <a:xfrm>
              <a:off x="2772102" y="3645119"/>
              <a:ext cx="27852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922BDF-3DBA-9EC7-93A8-6BC6B6FE5340}"/>
                </a:ext>
              </a:extLst>
            </p:cNvPr>
            <p:cNvCxnSpPr>
              <a:stCxn id="21" idx="3"/>
              <a:endCxn id="21" idx="3"/>
            </p:cNvCxnSpPr>
            <p:nvPr/>
          </p:nvCxnSpPr>
          <p:spPr>
            <a:xfrm>
              <a:off x="3050626" y="364511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1B6EFD-D661-D666-87CE-AEE0B83162DC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 flipV="1">
              <a:off x="3009898" y="3321165"/>
              <a:ext cx="9197" cy="3574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2755754-8012-78B0-E32D-25D1557F5361}"/>
              </a:ext>
            </a:extLst>
          </p:cNvPr>
          <p:cNvSpPr txBox="1"/>
          <p:nvPr/>
        </p:nvSpPr>
        <p:spPr>
          <a:xfrm>
            <a:off x="2080931" y="585681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 err="1"/>
              <a:t>x|y</a:t>
            </a:r>
            <a:r>
              <a:rPr lang="en-US" dirty="0"/>
              <a:t>) and </a:t>
            </a:r>
            <a:r>
              <a:rPr lang="en-US" i="1" dirty="0"/>
              <a:t>p</a:t>
            </a:r>
            <a:r>
              <a:rPr lang="en-US" dirty="0"/>
              <a:t> (</a:t>
            </a:r>
            <a:r>
              <a:rPr lang="en-US" dirty="0" err="1"/>
              <a:t>y|x</a:t>
            </a:r>
            <a:r>
              <a:rPr lang="en-US" dirty="0"/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36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BAAD5F-5F9B-AF28-4CA0-30DEDFCD453F}"/>
              </a:ext>
            </a:extLst>
          </p:cNvPr>
          <p:cNvSpPr/>
          <p:nvPr/>
        </p:nvSpPr>
        <p:spPr>
          <a:xfrm>
            <a:off x="4260628" y="1403131"/>
            <a:ext cx="717331" cy="197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31BD3-3056-60CF-659C-4ED746BBFDDF}"/>
              </a:ext>
            </a:extLst>
          </p:cNvPr>
          <p:cNvSpPr/>
          <p:nvPr/>
        </p:nvSpPr>
        <p:spPr>
          <a:xfrm>
            <a:off x="6092059" y="1650124"/>
            <a:ext cx="717331" cy="197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4898-BAF9-0875-3D0D-08E1567C2BCF}"/>
              </a:ext>
            </a:extLst>
          </p:cNvPr>
          <p:cNvSpPr/>
          <p:nvPr/>
        </p:nvSpPr>
        <p:spPr>
          <a:xfrm>
            <a:off x="3775842" y="2142897"/>
            <a:ext cx="717331" cy="197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736E2-1B82-2DE2-0C43-6DEFF7F34A99}"/>
              </a:ext>
            </a:extLst>
          </p:cNvPr>
          <p:cNvSpPr/>
          <p:nvPr/>
        </p:nvSpPr>
        <p:spPr>
          <a:xfrm>
            <a:off x="7684376" y="2385949"/>
            <a:ext cx="717331" cy="197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B95C9-FD1B-E726-E0C1-DA69522092D9}"/>
              </a:ext>
            </a:extLst>
          </p:cNvPr>
          <p:cNvSpPr/>
          <p:nvPr/>
        </p:nvSpPr>
        <p:spPr>
          <a:xfrm>
            <a:off x="6220810" y="2632941"/>
            <a:ext cx="717331" cy="197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12DD3-3D24-F773-DC11-E5E7156106A9}"/>
              </a:ext>
            </a:extLst>
          </p:cNvPr>
          <p:cNvSpPr txBox="1"/>
          <p:nvPr/>
        </p:nvSpPr>
        <p:spPr>
          <a:xfrm>
            <a:off x="1721523" y="3219784"/>
            <a:ext cx="94584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Assume that the motif that we are searching for is 6 bp wide (W = 6)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Randomly remove one of the sequences 0-5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For the remaining 5 sequences, randomly choose a 6 bp substring (boxes above)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Calculate the score of this substring as a matrix (see next slide)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Calculate the match of this matrix to every position in the removed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Sample the removed sequence in terms of the probability of the match at each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the sampled site sequence to the list of site sequences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the new site sequence list scores better, retain 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Randomly choose a new substring in the group of 5 sequences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Assign the identified substring in the removed sequence at the chosen substring, and add the removed sequence back with the other 5 sequences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Randomly choose another sequence to remove, and repeat from step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Continue for a set number of iterations of until convergence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Output the site sequence list</a:t>
            </a:r>
            <a:endParaRPr lang="en-Z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A4DEC-A3B3-6F35-FA5A-CEA674A057FF}"/>
              </a:ext>
            </a:extLst>
          </p:cNvPr>
          <p:cNvSpPr txBox="1"/>
          <p:nvPr/>
        </p:nvSpPr>
        <p:spPr>
          <a:xfrm>
            <a:off x="2960527" y="673976"/>
            <a:ext cx="627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Gibbs sampling for motifs – a rough description</a:t>
            </a:r>
            <a:endParaRPr lang="en-ZA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3DE56-2289-07AA-126F-C215F6EBA641}"/>
              </a:ext>
            </a:extLst>
          </p:cNvPr>
          <p:cNvSpPr txBox="1"/>
          <p:nvPr/>
        </p:nvSpPr>
        <p:spPr>
          <a:xfrm>
            <a:off x="1601109" y="1337864"/>
            <a:ext cx="8202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0	CTAAGGGCGTGGGGACTAATCAGCAATTAGGCTTAACCTAGTCGGATCCT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1	GGAGGATCCTGCCATTCAATGGTCGTTATTAAAGAAAACTGGATGCCCGG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2	TTTGCGTGATCGAGCCACTATCTTCAATAGGTAATTCGAGGATCCGCCGA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3	CTGCAGCAGGCGAGCGAGCGTCCTTGGGGCCCAGAAAGGGATCCTCGGGG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4	GGTCCTTCTCGTCAGTCGCCGAGGATCCTAGCCCAGCCACGGTGCTGCGA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5 	TCTAGCAGGCGGATCCGAGGGTGCCAGTGGCCCTTCCATTCCACGCTAAA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5B63B92-A94F-FC82-CA67-370F641CFB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8717" y="1604241"/>
            <a:ext cx="855279" cy="39666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CB6FC2-00A3-FE41-2A97-751A4A5B4889}"/>
              </a:ext>
            </a:extLst>
          </p:cNvPr>
          <p:cNvSpPr txBox="1"/>
          <p:nvPr/>
        </p:nvSpPr>
        <p:spPr>
          <a:xfrm>
            <a:off x="9837683" y="1230868"/>
            <a:ext cx="1170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Randomly chosen sequence</a:t>
            </a:r>
            <a:endParaRPr lang="en-Z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6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F0B96-FF04-F990-966C-2FAAFE12C8BB}"/>
              </a:ext>
            </a:extLst>
          </p:cNvPr>
          <p:cNvSpPr txBox="1"/>
          <p:nvPr/>
        </p:nvSpPr>
        <p:spPr>
          <a:xfrm>
            <a:off x="1095702" y="1561302"/>
            <a:ext cx="1107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GCGTGG</a:t>
            </a:r>
          </a:p>
          <a:p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GTCGTT</a:t>
            </a:r>
          </a:p>
          <a:p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GCAGCA</a:t>
            </a:r>
          </a:p>
          <a:p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AGCCAC</a:t>
            </a:r>
          </a:p>
          <a:p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GCCAGT</a:t>
            </a:r>
            <a:endParaRPr lang="en-ZA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911A8E-F7D6-4D84-7957-6762B6EA0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06535"/>
              </p:ext>
            </p:extLst>
          </p:nvPr>
        </p:nvGraphicFramePr>
        <p:xfrm>
          <a:off x="2727112" y="1051660"/>
          <a:ext cx="65880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43">
                  <a:extLst>
                    <a:ext uri="{9D8B030D-6E8A-4147-A177-3AD203B41FA5}">
                      <a16:colId xmlns:a16="http://schemas.microsoft.com/office/drawing/2014/main" val="1237200679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668338676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199872598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05831449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223399385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97627198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134117009"/>
                    </a:ext>
                  </a:extLst>
                </a:gridCol>
              </a:tblGrid>
              <a:tr h="273065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Symbol</a:t>
                      </a:r>
                      <a:endParaRPr lang="en-ZA" sz="14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</a:t>
                      </a:r>
                      <a:r>
                        <a:rPr lang="en-US" sz="1400" baseline="-25000" dirty="0" err="1"/>
                        <a:t>ij</a:t>
                      </a:r>
                      <a:endParaRPr lang="en-ZA" sz="14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86259"/>
                  </a:ext>
                </a:extLst>
              </a:tr>
              <a:tr h="273065">
                <a:tc vMerge="1"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  <a:endParaRPr lang="en-ZA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Position</a:t>
                      </a:r>
                      <a:endParaRPr lang="en-ZA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48563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  <a:endParaRPr lang="en-Z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24278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50318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0585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71902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472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0D051-1AC5-AAE0-A8CB-340F8379FD90}"/>
              </a:ext>
            </a:extLst>
          </p:cNvPr>
          <p:cNvSpPr txBox="1"/>
          <p:nvPr/>
        </p:nvSpPr>
        <p:spPr>
          <a:xfrm>
            <a:off x="4549134" y="413845"/>
            <a:ext cx="309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Gibbs frequency matrix</a:t>
            </a:r>
            <a:endParaRPr lang="en-ZA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E50E492-A5D2-7FB6-CC6C-FC87CDAA9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40924"/>
              </p:ext>
            </p:extLst>
          </p:nvPr>
        </p:nvGraphicFramePr>
        <p:xfrm>
          <a:off x="2735652" y="4388694"/>
          <a:ext cx="65880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43">
                  <a:extLst>
                    <a:ext uri="{9D8B030D-6E8A-4147-A177-3AD203B41FA5}">
                      <a16:colId xmlns:a16="http://schemas.microsoft.com/office/drawing/2014/main" val="1237200679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668338676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199872598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05831449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223399385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97627198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134117009"/>
                    </a:ext>
                  </a:extLst>
                </a:gridCol>
              </a:tblGrid>
              <a:tr h="273065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Symbol</a:t>
                      </a:r>
                      <a:endParaRPr lang="en-ZA" sz="14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Frequency</a:t>
                      </a:r>
                      <a:endParaRPr lang="en-ZA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86259"/>
                  </a:ext>
                </a:extLst>
              </a:tr>
              <a:tr h="273065">
                <a:tc vMerge="1"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  <a:endParaRPr lang="en-ZA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Position</a:t>
                      </a:r>
                      <a:endParaRPr lang="en-ZA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48563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  <a:endParaRPr lang="en-Z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24278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50318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0585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71902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4725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DE975D-6EC6-A2C0-16A3-3714A567EA2C}"/>
              </a:ext>
            </a:extLst>
          </p:cNvPr>
          <p:cNvCxnSpPr/>
          <p:nvPr/>
        </p:nvCxnSpPr>
        <p:spPr>
          <a:xfrm>
            <a:off x="4822932" y="3429000"/>
            <a:ext cx="0" cy="6503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1727DB-D9E3-F10F-17B5-CC3B9401BD3C}"/>
              </a:ext>
            </a:extLst>
          </p:cNvPr>
          <p:cNvSpPr txBox="1"/>
          <p:nvPr/>
        </p:nvSpPr>
        <p:spPr>
          <a:xfrm>
            <a:off x="1492470" y="3429000"/>
            <a:ext cx="344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Normalise</a:t>
            </a:r>
            <a:r>
              <a:rPr lang="en-US" sz="1600" dirty="0">
                <a:solidFill>
                  <a:srgbClr val="FF0000"/>
                </a:solidFill>
              </a:rPr>
              <a:t> to the sum of each column to get frequency</a:t>
            </a:r>
            <a:endParaRPr lang="en-ZA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03AC1-8B77-A491-968F-AC6708867177}"/>
              </a:ext>
            </a:extLst>
          </p:cNvPr>
          <p:cNvSpPr txBox="1"/>
          <p:nvPr/>
        </p:nvSpPr>
        <p:spPr>
          <a:xfrm>
            <a:off x="255901" y="5343066"/>
            <a:ext cx="261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 consensus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GCCGNT</a:t>
            </a:r>
            <a:endParaRPr lang="en-Z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FCF283-123B-FA20-F2E0-5027CFAEC955}"/>
                  </a:ext>
                </a:extLst>
              </p:cNvPr>
              <p:cNvSpPr txBox="1"/>
              <p:nvPr/>
            </p:nvSpPr>
            <p:spPr>
              <a:xfrm>
                <a:off x="5304456" y="3277335"/>
                <a:ext cx="5782644" cy="837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600" i="1" dirty="0"/>
                  <a:t>p</a:t>
                </a:r>
                <a:r>
                  <a:rPr lang="en-ZA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ZA" sz="1600" dirty="0"/>
              </a:p>
              <a:p>
                <a:r>
                  <a:rPr lang="en-ZA" sz="1600" dirty="0"/>
                  <a:t>where the probability</a:t>
                </a:r>
                <a:r>
                  <a:rPr lang="en-ZA" sz="1600" i="1" dirty="0"/>
                  <a:t> p </a:t>
                </a:r>
                <a:r>
                  <a:rPr lang="en-ZA" sz="1600" dirty="0"/>
                  <a:t>to see observe a symbol </a:t>
                </a:r>
                <a:r>
                  <a:rPr lang="en-ZA" sz="1600" i="1" dirty="0" err="1"/>
                  <a:t>c</a:t>
                </a:r>
                <a:r>
                  <a:rPr lang="en-ZA" sz="1600" i="1" baseline="-25000" dirty="0" err="1"/>
                  <a:t>j</a:t>
                </a:r>
                <a:r>
                  <a:rPr lang="en-ZA" sz="1600" dirty="0"/>
                  <a:t> at position </a:t>
                </a:r>
                <a:r>
                  <a:rPr lang="en-ZA" sz="1600" i="1" dirty="0" err="1"/>
                  <a:t>i</a:t>
                </a:r>
                <a:r>
                  <a:rPr lang="en-ZA" sz="1600" dirty="0"/>
                  <a:t>, </a:t>
                </a:r>
              </a:p>
              <a:p>
                <a:r>
                  <a:rPr lang="en-ZA" sz="1600" dirty="0"/>
                  <a:t>divided by the number of sequences </a:t>
                </a:r>
                <a:r>
                  <a:rPr lang="en-ZA" sz="1600" i="1" dirty="0"/>
                  <a:t>N-1</a:t>
                </a:r>
                <a:r>
                  <a:rPr lang="en-ZA" sz="1600" dirty="0"/>
                  <a:t> (we removed one sequence)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FCF283-123B-FA20-F2E0-5027CFAE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456" y="3277335"/>
                <a:ext cx="5782644" cy="837217"/>
              </a:xfrm>
              <a:prstGeom prst="rect">
                <a:avLst/>
              </a:prstGeom>
              <a:blipFill>
                <a:blip r:embed="rId2"/>
                <a:stretch>
                  <a:fillRect l="-2107" t="-2190" r="-1054" b="-1386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78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68583-943D-53C7-F0DF-9C0AD3AF561D}"/>
              </a:ext>
            </a:extLst>
          </p:cNvPr>
          <p:cNvSpPr txBox="1"/>
          <p:nvPr/>
        </p:nvSpPr>
        <p:spPr>
          <a:xfrm>
            <a:off x="4552293" y="267948"/>
            <a:ext cx="30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Background correction</a:t>
            </a:r>
            <a:endParaRPr lang="en-ZA" sz="24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CDCCB-C931-AF6B-4E04-B003EE103376}"/>
              </a:ext>
            </a:extLst>
          </p:cNvPr>
          <p:cNvSpPr txBox="1"/>
          <p:nvPr/>
        </p:nvSpPr>
        <p:spPr>
          <a:xfrm>
            <a:off x="9896803" y="2027027"/>
            <a:ext cx="1170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Randomly chosen sequence</a:t>
            </a:r>
            <a:endParaRPr lang="en-ZA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9A406-1F15-0B73-A026-ABF42B2077B1}"/>
              </a:ext>
            </a:extLst>
          </p:cNvPr>
          <p:cNvSpPr txBox="1"/>
          <p:nvPr/>
        </p:nvSpPr>
        <p:spPr>
          <a:xfrm>
            <a:off x="1235381" y="797133"/>
            <a:ext cx="997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chance that the defined “consensus sequence” will be found randomly in the background sequence?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must normalize for the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only background sequences that are not part of the randomly selected substrings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655B4A-7995-8A69-FF4F-AE050E4E78C1}"/>
              </a:ext>
            </a:extLst>
          </p:cNvPr>
          <p:cNvSpPr/>
          <p:nvPr/>
        </p:nvSpPr>
        <p:spPr>
          <a:xfrm>
            <a:off x="3588757" y="2199290"/>
            <a:ext cx="717331" cy="197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6BFFF1-7717-2B82-24AC-B5137EF40D16}"/>
              </a:ext>
            </a:extLst>
          </p:cNvPr>
          <p:cNvSpPr/>
          <p:nvPr/>
        </p:nvSpPr>
        <p:spPr>
          <a:xfrm>
            <a:off x="5050739" y="2195163"/>
            <a:ext cx="4647688" cy="209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5F2C27-85B6-EE22-FD7D-D0AA795A178A}"/>
              </a:ext>
            </a:extLst>
          </p:cNvPr>
          <p:cNvSpPr/>
          <p:nvPr/>
        </p:nvSpPr>
        <p:spPr>
          <a:xfrm>
            <a:off x="3588757" y="2456499"/>
            <a:ext cx="2572414" cy="186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919683-F2FF-16E1-3C3E-D2DD962130E1}"/>
              </a:ext>
            </a:extLst>
          </p:cNvPr>
          <p:cNvSpPr/>
          <p:nvPr/>
        </p:nvSpPr>
        <p:spPr>
          <a:xfrm>
            <a:off x="6863061" y="2451390"/>
            <a:ext cx="2836673" cy="196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BE706-AE10-0A2A-9CCD-32738F2A053E}"/>
              </a:ext>
            </a:extLst>
          </p:cNvPr>
          <p:cNvSpPr/>
          <p:nvPr/>
        </p:nvSpPr>
        <p:spPr>
          <a:xfrm>
            <a:off x="4543560" y="2939588"/>
            <a:ext cx="5156174" cy="196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2953C4-BB9A-7E22-7FC5-BA29BC104E14}"/>
              </a:ext>
            </a:extLst>
          </p:cNvPr>
          <p:cNvSpPr/>
          <p:nvPr/>
        </p:nvSpPr>
        <p:spPr>
          <a:xfrm>
            <a:off x="3578764" y="3179581"/>
            <a:ext cx="4164731" cy="186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7AF76-C005-72AC-0F03-7F60C5F4CD4D}"/>
              </a:ext>
            </a:extLst>
          </p:cNvPr>
          <p:cNvSpPr/>
          <p:nvPr/>
        </p:nvSpPr>
        <p:spPr>
          <a:xfrm>
            <a:off x="8460827" y="3175510"/>
            <a:ext cx="1238907" cy="203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95C55-396B-DCC4-54E8-F47D0DB47B1A}"/>
              </a:ext>
            </a:extLst>
          </p:cNvPr>
          <p:cNvSpPr/>
          <p:nvPr/>
        </p:nvSpPr>
        <p:spPr>
          <a:xfrm>
            <a:off x="3578764" y="3433225"/>
            <a:ext cx="2701166" cy="197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3E696A-6C1B-9C07-B813-5E1D10598AF1}"/>
              </a:ext>
            </a:extLst>
          </p:cNvPr>
          <p:cNvSpPr/>
          <p:nvPr/>
        </p:nvSpPr>
        <p:spPr>
          <a:xfrm>
            <a:off x="6997261" y="3435596"/>
            <a:ext cx="2701166" cy="197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5C8271-D186-61E5-B33E-EA9BABDC24A4}"/>
              </a:ext>
            </a:extLst>
          </p:cNvPr>
          <p:cNvSpPr/>
          <p:nvPr/>
        </p:nvSpPr>
        <p:spPr>
          <a:xfrm>
            <a:off x="3588757" y="2931274"/>
            <a:ext cx="250572" cy="20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7D3D094-E80F-9D54-CD70-ADBF69AF5F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81280" y="2396991"/>
            <a:ext cx="855279" cy="39666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C3EE8568-8CE6-E25C-8D0E-D91F13AC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32835"/>
              </p:ext>
            </p:extLst>
          </p:nvPr>
        </p:nvGraphicFramePr>
        <p:xfrm>
          <a:off x="836660" y="3999387"/>
          <a:ext cx="6588000" cy="244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500">
                  <a:extLst>
                    <a:ext uri="{9D8B030D-6E8A-4147-A177-3AD203B41FA5}">
                      <a16:colId xmlns:a16="http://schemas.microsoft.com/office/drawing/2014/main" val="1237200679"/>
                    </a:ext>
                  </a:extLst>
                </a:gridCol>
                <a:gridCol w="823500">
                  <a:extLst>
                    <a:ext uri="{9D8B030D-6E8A-4147-A177-3AD203B41FA5}">
                      <a16:colId xmlns:a16="http://schemas.microsoft.com/office/drawing/2014/main" val="3668338676"/>
                    </a:ext>
                  </a:extLst>
                </a:gridCol>
                <a:gridCol w="823500">
                  <a:extLst>
                    <a:ext uri="{9D8B030D-6E8A-4147-A177-3AD203B41FA5}">
                      <a16:colId xmlns:a16="http://schemas.microsoft.com/office/drawing/2014/main" val="1998725982"/>
                    </a:ext>
                  </a:extLst>
                </a:gridCol>
                <a:gridCol w="823500">
                  <a:extLst>
                    <a:ext uri="{9D8B030D-6E8A-4147-A177-3AD203B41FA5}">
                      <a16:colId xmlns:a16="http://schemas.microsoft.com/office/drawing/2014/main" val="3058314492"/>
                    </a:ext>
                  </a:extLst>
                </a:gridCol>
                <a:gridCol w="823500">
                  <a:extLst>
                    <a:ext uri="{9D8B030D-6E8A-4147-A177-3AD203B41FA5}">
                      <a16:colId xmlns:a16="http://schemas.microsoft.com/office/drawing/2014/main" val="3223399385"/>
                    </a:ext>
                  </a:extLst>
                </a:gridCol>
                <a:gridCol w="823500">
                  <a:extLst>
                    <a:ext uri="{9D8B030D-6E8A-4147-A177-3AD203B41FA5}">
                      <a16:colId xmlns:a16="http://schemas.microsoft.com/office/drawing/2014/main" val="3976271982"/>
                    </a:ext>
                  </a:extLst>
                </a:gridCol>
                <a:gridCol w="823500">
                  <a:extLst>
                    <a:ext uri="{9D8B030D-6E8A-4147-A177-3AD203B41FA5}">
                      <a16:colId xmlns:a16="http://schemas.microsoft.com/office/drawing/2014/main" val="134117009"/>
                    </a:ext>
                  </a:extLst>
                </a:gridCol>
                <a:gridCol w="823500">
                  <a:extLst>
                    <a:ext uri="{9D8B030D-6E8A-4147-A177-3AD203B41FA5}">
                      <a16:colId xmlns:a16="http://schemas.microsoft.com/office/drawing/2014/main" val="1040881607"/>
                    </a:ext>
                  </a:extLst>
                </a:gridCol>
              </a:tblGrid>
              <a:tr h="273065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Symbol</a:t>
                      </a:r>
                      <a:endParaRPr lang="en-ZA" sz="14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  <a:endParaRPr lang="en-ZA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86259"/>
                  </a:ext>
                </a:extLst>
              </a:tr>
              <a:tr h="273065">
                <a:tc vMerge="1"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  <a:endParaRPr lang="en-ZA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</a:t>
                      </a:r>
                      <a:endParaRPr lang="en-ZA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48563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0" dirty="0">
                          <a:sym typeface="Symbol" panose="05050102010706020507" pitchFamily="18" charset="2"/>
                        </a:rPr>
                        <a:t></a:t>
                      </a:r>
                      <a:endParaRPr lang="en-ZA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24278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50318"/>
                  </a:ext>
                </a:extLst>
              </a:tr>
              <a:tr h="310539"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0585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71902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47250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  <a:endParaRPr lang="en-ZA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220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09645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93350618-EB9D-EA6B-1564-E6FD9F44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7046"/>
              </p:ext>
            </p:extLst>
          </p:nvPr>
        </p:nvGraphicFramePr>
        <p:xfrm>
          <a:off x="9120758" y="4397768"/>
          <a:ext cx="1947040" cy="18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520">
                  <a:extLst>
                    <a:ext uri="{9D8B030D-6E8A-4147-A177-3AD203B41FA5}">
                      <a16:colId xmlns:a16="http://schemas.microsoft.com/office/drawing/2014/main" val="1237200679"/>
                    </a:ext>
                  </a:extLst>
                </a:gridCol>
                <a:gridCol w="973520">
                  <a:extLst>
                    <a:ext uri="{9D8B030D-6E8A-4147-A177-3AD203B41FA5}">
                      <a16:colId xmlns:a16="http://schemas.microsoft.com/office/drawing/2014/main" val="1040881607"/>
                    </a:ext>
                  </a:extLst>
                </a:gridCol>
              </a:tblGrid>
              <a:tr h="273065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Symbol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Frequency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86259"/>
                  </a:ext>
                </a:extLst>
              </a:tr>
              <a:tr h="273065">
                <a:tc vMerge="1"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48563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0.3045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50318"/>
                  </a:ext>
                </a:extLst>
              </a:tr>
              <a:tr h="310539"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0.2182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0585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0.2045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71902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0.2727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4725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B8C95D0-F9B4-A1FA-9845-1DDA8F1250D3}"/>
              </a:ext>
            </a:extLst>
          </p:cNvPr>
          <p:cNvSpPr txBox="1"/>
          <p:nvPr/>
        </p:nvSpPr>
        <p:spPr>
          <a:xfrm>
            <a:off x="7597089" y="4003688"/>
            <a:ext cx="15015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Normalize the sum of each symbol to the total number of symbols</a:t>
            </a:r>
            <a:endParaRPr lang="en-ZA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8AE25-FE12-A0E1-C586-C2B56BDDB579}"/>
              </a:ext>
            </a:extLst>
          </p:cNvPr>
          <p:cNvCxnSpPr>
            <a:cxnSpLocks/>
          </p:cNvCxnSpPr>
          <p:nvPr/>
        </p:nvCxnSpPr>
        <p:spPr>
          <a:xfrm>
            <a:off x="7583214" y="5221456"/>
            <a:ext cx="12848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E1C2FC-0941-ADFC-2A0A-2AA04EEB4046}"/>
              </a:ext>
            </a:extLst>
          </p:cNvPr>
          <p:cNvSpPr txBox="1"/>
          <p:nvPr/>
        </p:nvSpPr>
        <p:spPr>
          <a:xfrm>
            <a:off x="1660229" y="2134023"/>
            <a:ext cx="8202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0	CTAAGGGCGTGGGGACTAATCAGCAATTAGGCTTAACCTAGTCGGATCCT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1	GGAGGATCCTGCCATTCAATGGTCGTTATTAAAGAAAACTGGATGCCCGG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2	TTTGCGTGATCGAGCCACTATCTTCAATAGGTAATTCGAGGATCCGCCGA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3	CTGCAGCAGGCGAGCGAGCGTCCTTGGGGCCCAGAAAGGGATCCTCGGGG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4	GGTCCTTCTCGTCAGTCGCCGAGGATCCTAGCCCAGCCACGGTGCTGCGA</a:t>
            </a:r>
          </a:p>
          <a:p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5 	TCTAGCAGGCGGATCCGAGGGTGCCAGTGGCCCTTCCATTCCACGCTAAA</a:t>
            </a:r>
          </a:p>
        </p:txBody>
      </p:sp>
    </p:spTree>
    <p:extLst>
      <p:ext uri="{BB962C8B-B14F-4D97-AF65-F5344CB8AC3E}">
        <p14:creationId xmlns:p14="http://schemas.microsoft.com/office/powerpoint/2010/main" val="180525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2D70C-96F2-6E01-C148-414290EB544E}"/>
              </a:ext>
            </a:extLst>
          </p:cNvPr>
          <p:cNvSpPr txBox="1"/>
          <p:nvPr/>
        </p:nvSpPr>
        <p:spPr>
          <a:xfrm>
            <a:off x="3072512" y="472966"/>
            <a:ext cx="611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Incorporate pseudo counts into the frequencies</a:t>
            </a:r>
            <a:endParaRPr lang="en-ZA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523CC9-FD2D-9175-47DD-40D017E64F31}"/>
                  </a:ext>
                </a:extLst>
              </p:cNvPr>
              <p:cNvSpPr txBox="1"/>
              <p:nvPr/>
            </p:nvSpPr>
            <p:spPr>
              <a:xfrm>
                <a:off x="1048407" y="1308538"/>
                <a:ext cx="9794327" cy="303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ensure that we never observe 0 occurrences, we incorporate a </a:t>
                </a:r>
                <a:r>
                  <a:rPr lang="en-US" dirty="0" err="1"/>
                  <a:t>pseudocount</a:t>
                </a:r>
                <a:r>
                  <a:rPr lang="en-US" dirty="0"/>
                  <a:t>, based on Laplace’s rule of succession, where we use the expected observation frequency of a homogenous distribution</a:t>
                </a:r>
              </a:p>
              <a:p>
                <a:endParaRPr lang="en-US" dirty="0"/>
              </a:p>
              <a:p>
                <a:r>
                  <a:rPr lang="en-US" i="1" dirty="0" err="1"/>
                  <a:t>q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ZA" dirty="0"/>
              </a:p>
              <a:p>
                <a:endParaRPr lang="en-ZA" dirty="0"/>
              </a:p>
              <a:p>
                <a:r>
                  <a:rPr lang="en-ZA" dirty="0"/>
                  <a:t>where the probability </a:t>
                </a:r>
                <a:r>
                  <a:rPr lang="en-ZA" i="1" dirty="0" err="1"/>
                  <a:t>q</a:t>
                </a:r>
                <a:r>
                  <a:rPr lang="en-ZA" i="1" baseline="-25000" dirty="0" err="1"/>
                  <a:t>ij</a:t>
                </a:r>
                <a:r>
                  <a:rPr lang="en-ZA" dirty="0"/>
                  <a:t> to observe symbol </a:t>
                </a:r>
                <a:r>
                  <a:rPr lang="en-ZA" i="1" dirty="0"/>
                  <a:t>j</a:t>
                </a:r>
                <a:r>
                  <a:rPr lang="en-ZA" dirty="0"/>
                  <a:t> at position </a:t>
                </a:r>
                <a:r>
                  <a:rPr lang="en-ZA" i="1" dirty="0" err="1"/>
                  <a:t>i</a:t>
                </a:r>
                <a:r>
                  <a:rPr lang="en-ZA" dirty="0"/>
                  <a:t> in the site sequence, </a:t>
                </a:r>
                <a:r>
                  <a:rPr lang="en-ZA" i="1" dirty="0"/>
                  <a:t>N</a:t>
                </a:r>
                <a:r>
                  <a:rPr lang="en-ZA" dirty="0"/>
                  <a:t> is the number of sequences, </a:t>
                </a:r>
                <a:r>
                  <a:rPr lang="en-ZA" i="1" dirty="0" err="1"/>
                  <a:t>b</a:t>
                </a:r>
                <a:r>
                  <a:rPr lang="en-ZA" i="1" baseline="-25000" dirty="0" err="1"/>
                  <a:t>j</a:t>
                </a:r>
                <a:r>
                  <a:rPr lang="en-ZA" dirty="0"/>
                  <a:t> is the </a:t>
                </a:r>
                <a:r>
                  <a:rPr lang="en-ZA" dirty="0" err="1"/>
                  <a:t>pseudocount</a:t>
                </a:r>
                <a:r>
                  <a:rPr lang="en-ZA" dirty="0"/>
                  <a:t> for symbol </a:t>
                </a:r>
                <a:r>
                  <a:rPr lang="en-ZA" i="1" dirty="0"/>
                  <a:t>j</a:t>
                </a:r>
                <a:r>
                  <a:rPr lang="en-ZA" dirty="0"/>
                  <a:t> (=0.25) and </a:t>
                </a:r>
                <a:r>
                  <a:rPr lang="en-ZA" i="1" dirty="0"/>
                  <a:t>B</a:t>
                </a:r>
                <a:r>
                  <a:rPr lang="en-ZA" dirty="0"/>
                  <a:t> is the sum of the </a:t>
                </a:r>
                <a:r>
                  <a:rPr lang="en-ZA" dirty="0" err="1"/>
                  <a:t>pseudocounts</a:t>
                </a:r>
                <a:r>
                  <a:rPr lang="en-ZA" dirty="0"/>
                  <a:t> </a:t>
                </a:r>
                <a:r>
                  <a:rPr lang="en-ZA" i="1" dirty="0"/>
                  <a:t>(N-1)</a:t>
                </a:r>
                <a:r>
                  <a:rPr lang="en-ZA" i="1" dirty="0" err="1"/>
                  <a:t>b</a:t>
                </a:r>
                <a:r>
                  <a:rPr lang="en-ZA" i="1" baseline="-25000" dirty="0" err="1"/>
                  <a:t>j</a:t>
                </a:r>
                <a:r>
                  <a:rPr lang="en-ZA" i="1" baseline="-25000" dirty="0"/>
                  <a:t> </a:t>
                </a:r>
                <a:r>
                  <a:rPr lang="en-ZA" dirty="0"/>
                  <a:t>(=1.25)</a:t>
                </a:r>
              </a:p>
              <a:p>
                <a:endParaRPr lang="en-ZA" dirty="0"/>
              </a:p>
              <a:p>
                <a:endParaRPr lang="en-Z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523CC9-FD2D-9175-47DD-40D017E6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07" y="1308538"/>
                <a:ext cx="9794327" cy="3031599"/>
              </a:xfrm>
              <a:prstGeom prst="rect">
                <a:avLst/>
              </a:prstGeom>
              <a:blipFill>
                <a:blip r:embed="rId2"/>
                <a:stretch>
                  <a:fillRect l="-560" t="-1207" r="-7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8F5849-7851-8FEE-3C3F-B805ACEB1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21390"/>
              </p:ext>
            </p:extLst>
          </p:nvPr>
        </p:nvGraphicFramePr>
        <p:xfrm>
          <a:off x="2336259" y="3973736"/>
          <a:ext cx="65880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43">
                  <a:extLst>
                    <a:ext uri="{9D8B030D-6E8A-4147-A177-3AD203B41FA5}">
                      <a16:colId xmlns:a16="http://schemas.microsoft.com/office/drawing/2014/main" val="1237200679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668338676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199872598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05831449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223399385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3976271982"/>
                    </a:ext>
                  </a:extLst>
                </a:gridCol>
                <a:gridCol w="941143">
                  <a:extLst>
                    <a:ext uri="{9D8B030D-6E8A-4147-A177-3AD203B41FA5}">
                      <a16:colId xmlns:a16="http://schemas.microsoft.com/office/drawing/2014/main" val="134117009"/>
                    </a:ext>
                  </a:extLst>
                </a:gridCol>
              </a:tblGrid>
              <a:tr h="273065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Symbol</a:t>
                      </a:r>
                      <a:endParaRPr lang="en-ZA" sz="14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aseline="0" dirty="0" err="1"/>
                        <a:t>q</a:t>
                      </a:r>
                      <a:r>
                        <a:rPr lang="en-US" sz="1400" baseline="-25000" dirty="0" err="1"/>
                        <a:t>ij</a:t>
                      </a:r>
                      <a:endParaRPr lang="en-ZA" sz="14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86259"/>
                  </a:ext>
                </a:extLst>
              </a:tr>
              <a:tr h="273065">
                <a:tc vMerge="1"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  <a:endParaRPr lang="en-ZA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Position</a:t>
                      </a:r>
                      <a:endParaRPr lang="en-ZA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48563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  <a:endParaRPr lang="en-Z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24278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50318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0585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2.04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71902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1.04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4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4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DD593-118B-8223-6493-597D4571C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419" y="1147102"/>
            <a:ext cx="8884163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calculate_q_matrix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site_sequences,pseudocount,symbol_alphabet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count_row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site_width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count_matrix.append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count_row.copy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copy.deepcopy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# calculate count matrix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position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count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index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[index][position] 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count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][position] = count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#use count matrix to calculate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q_matrix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4C044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position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site_width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][position]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][position]+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pseudocount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number_of_sequences+number_of_sequences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pseudocount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count_matrix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q_matrix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FA713-3A98-8795-DCC7-6D42F9B29728}"/>
              </a:ext>
            </a:extLst>
          </p:cNvPr>
          <p:cNvSpPr txBox="1"/>
          <p:nvPr/>
        </p:nvSpPr>
        <p:spPr>
          <a:xfrm>
            <a:off x="4240924" y="441434"/>
            <a:ext cx="3168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Calculating the q-matrix</a:t>
            </a:r>
            <a:endParaRPr lang="en-ZA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8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42873-1C5C-54B6-1E7D-AEC2154C5272}"/>
              </a:ext>
            </a:extLst>
          </p:cNvPr>
          <p:cNvSpPr txBox="1"/>
          <p:nvPr/>
        </p:nvSpPr>
        <p:spPr>
          <a:xfrm>
            <a:off x="3937438" y="480848"/>
            <a:ext cx="4162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Background using </a:t>
            </a:r>
            <a:r>
              <a:rPr lang="en-US" sz="2400" dirty="0" err="1">
                <a:solidFill>
                  <a:srgbClr val="C00000"/>
                </a:solidFill>
              </a:rPr>
              <a:t>peudo</a:t>
            </a:r>
            <a:r>
              <a:rPr lang="en-US" sz="2400" dirty="0">
                <a:solidFill>
                  <a:srgbClr val="C00000"/>
                </a:solidFill>
              </a:rPr>
              <a:t> counts</a:t>
            </a:r>
            <a:endParaRPr lang="en-ZA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15280-BED2-5F0C-EF65-4CCF86F623C3}"/>
                  </a:ext>
                </a:extLst>
              </p:cNvPr>
              <p:cNvSpPr txBox="1"/>
              <p:nvPr/>
            </p:nvSpPr>
            <p:spPr>
              <a:xfrm>
                <a:off x="2283045" y="1078649"/>
                <a:ext cx="8543923" cy="3142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p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ZA" dirty="0"/>
              </a:p>
              <a:p>
                <a:endParaRPr lang="en-ZA" dirty="0"/>
              </a:p>
              <a:p>
                <a:r>
                  <a:rPr lang="en-ZA" dirty="0"/>
                  <a:t>Where </a:t>
                </a:r>
                <a:r>
                  <a:rPr lang="en-ZA" i="1" dirty="0"/>
                  <a:t>c</a:t>
                </a:r>
                <a:r>
                  <a:rPr lang="en-ZA" i="1" baseline="-25000" dirty="0"/>
                  <a:t>i </a:t>
                </a:r>
                <a:r>
                  <a:rPr lang="en-ZA" dirty="0"/>
                  <a:t>represents the symbol count in the full set of symbols excluded from the randomly selected site, </a:t>
                </a:r>
                <a:r>
                  <a:rPr lang="en-ZA" i="1" dirty="0" err="1"/>
                  <a:t>b</a:t>
                </a:r>
                <a:r>
                  <a:rPr lang="en-ZA" i="1" baseline="-25000" dirty="0" err="1"/>
                  <a:t>j</a:t>
                </a:r>
                <a:r>
                  <a:rPr lang="en-ZA" dirty="0"/>
                  <a:t> is the </a:t>
                </a:r>
                <a:r>
                  <a:rPr lang="en-ZA" dirty="0" err="1"/>
                  <a:t>pseudocount</a:t>
                </a:r>
                <a:r>
                  <a:rPr lang="en-ZA" dirty="0"/>
                  <a:t> associated with each instance of each symbol, </a:t>
                </a:r>
                <a:r>
                  <a:rPr lang="en-ZA" i="1" dirty="0"/>
                  <a:t>C</a:t>
                </a:r>
                <a:r>
                  <a:rPr lang="en-ZA" dirty="0"/>
                  <a:t> is the total number of symbols in the set, and </a:t>
                </a:r>
                <a:r>
                  <a:rPr lang="en-ZA" i="1" dirty="0"/>
                  <a:t>B</a:t>
                </a:r>
                <a:r>
                  <a:rPr lang="en-ZA" dirty="0"/>
                  <a:t> is the cumulative </a:t>
                </a:r>
                <a:r>
                  <a:rPr lang="en-ZA" dirty="0" err="1"/>
                  <a:t>pseudocount</a:t>
                </a:r>
                <a:r>
                  <a:rPr lang="en-ZA" dirty="0"/>
                  <a:t> associated with this set (</a:t>
                </a:r>
                <a:r>
                  <a:rPr lang="en-ZA" i="1" dirty="0" err="1"/>
                  <a:t>C×b</a:t>
                </a:r>
                <a:r>
                  <a:rPr lang="en-ZA" i="1" baseline="-25000" dirty="0" err="1"/>
                  <a:t>j</a:t>
                </a:r>
                <a:r>
                  <a:rPr lang="en-ZA" dirty="0"/>
                  <a:t>)</a:t>
                </a:r>
              </a:p>
              <a:p>
                <a:r>
                  <a:rPr lang="en-ZA" dirty="0"/>
                  <a:t>For example, for G</a:t>
                </a:r>
              </a:p>
              <a:p>
                <a:endParaRPr lang="en-ZA" dirty="0"/>
              </a:p>
              <a:p>
                <a:r>
                  <a:rPr lang="en-ZA" dirty="0"/>
                  <a:t>p</a:t>
                </a:r>
                <a:r>
                  <a:rPr lang="en-ZA" baseline="-25000" dirty="0"/>
                  <a:t>0G </a:t>
                </a:r>
                <a:r>
                  <a:rPr lang="en-ZA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67+67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220+220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×0.25</m:t>
                        </m:r>
                      </m:den>
                    </m:f>
                  </m:oMath>
                </a14:m>
                <a:r>
                  <a:rPr lang="en-Z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83.75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275</m:t>
                        </m:r>
                      </m:den>
                    </m:f>
                  </m:oMath>
                </a14:m>
                <a:r>
                  <a:rPr lang="en-ZA" dirty="0"/>
                  <a:t> = 0.3045</a:t>
                </a: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15280-BED2-5F0C-EF65-4CCF86F6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5" y="1078649"/>
                <a:ext cx="8543923" cy="3142527"/>
              </a:xfrm>
              <a:prstGeom prst="rect">
                <a:avLst/>
              </a:prstGeom>
              <a:blipFill>
                <a:blip r:embed="rId2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E5689DE-3C57-77EF-47F5-3656FD7AD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44437"/>
              </p:ext>
            </p:extLst>
          </p:nvPr>
        </p:nvGraphicFramePr>
        <p:xfrm>
          <a:off x="5010728" y="4258637"/>
          <a:ext cx="1947040" cy="183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520">
                  <a:extLst>
                    <a:ext uri="{9D8B030D-6E8A-4147-A177-3AD203B41FA5}">
                      <a16:colId xmlns:a16="http://schemas.microsoft.com/office/drawing/2014/main" val="1237200679"/>
                    </a:ext>
                  </a:extLst>
                </a:gridCol>
                <a:gridCol w="973520">
                  <a:extLst>
                    <a:ext uri="{9D8B030D-6E8A-4147-A177-3AD203B41FA5}">
                      <a16:colId xmlns:a16="http://schemas.microsoft.com/office/drawing/2014/main" val="1040881607"/>
                    </a:ext>
                  </a:extLst>
                </a:gridCol>
              </a:tblGrid>
              <a:tr h="273065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Symbol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</a:t>
                      </a:r>
                      <a:r>
                        <a:rPr lang="en-US" sz="1400" baseline="-25000" dirty="0" err="1"/>
                        <a:t>ij</a:t>
                      </a:r>
                      <a:endParaRPr lang="en-ZA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86259"/>
                  </a:ext>
                </a:extLst>
              </a:tr>
              <a:tr h="273065">
                <a:tc vMerge="1"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48563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G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0.3045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50318"/>
                  </a:ext>
                </a:extLst>
              </a:tr>
              <a:tr h="310539">
                <a:tc>
                  <a:txBody>
                    <a:bodyPr/>
                    <a:lstStyle/>
                    <a:p>
                      <a:r>
                        <a:rPr lang="en-US" sz="1400" b="1" dirty="0"/>
                        <a:t>A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0.2182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0585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0.2045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71902"/>
                  </a:ext>
                </a:extLst>
              </a:tr>
              <a:tr h="273065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0.2727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4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46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5633D-4B6E-83E8-3D16-57391708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62" y="1914912"/>
            <a:ext cx="899156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calculate_background_matrix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background_sequences,symbol_alphabet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background_sequences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background_sequences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[j]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background_sequences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].count(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[j])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b_matrix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index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symbol_alphabet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b_matrix.append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number_of_symbols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[index]/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total_length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b_matrix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E7614-BF97-9F4D-3429-3E9519C4A9B1}"/>
              </a:ext>
            </a:extLst>
          </p:cNvPr>
          <p:cNvSpPr txBox="1"/>
          <p:nvPr/>
        </p:nvSpPr>
        <p:spPr>
          <a:xfrm>
            <a:off x="3856188" y="441434"/>
            <a:ext cx="4479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Calculating the background-matrix</a:t>
            </a:r>
            <a:endParaRPr lang="en-ZA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6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2582</Words>
  <Application>Microsoft Office PowerPoint</Application>
  <PresentationFormat>Widescreen</PresentationFormat>
  <Paragraphs>388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Lucida Console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Patterton, H, Prof [hpatterton@sun.ac.za]</dc:creator>
  <cp:lastModifiedBy>Patterton, H, Prof [hpatterton@sun.ac.za]</cp:lastModifiedBy>
  <cp:revision>6</cp:revision>
  <dcterms:created xsi:type="dcterms:W3CDTF">2023-04-17T06:55:38Z</dcterms:created>
  <dcterms:modified xsi:type="dcterms:W3CDTF">2023-04-26T20:37:38Z</dcterms:modified>
</cp:coreProperties>
</file>