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8" r:id="rId4"/>
    <p:sldId id="259" r:id="rId5"/>
    <p:sldId id="262" r:id="rId6"/>
    <p:sldId id="288" r:id="rId7"/>
    <p:sldId id="292" r:id="rId8"/>
    <p:sldId id="289" r:id="rId9"/>
    <p:sldId id="290" r:id="rId10"/>
    <p:sldId id="291" r:id="rId11"/>
    <p:sldId id="266" r:id="rId12"/>
    <p:sldId id="268" r:id="rId13"/>
    <p:sldId id="269" r:id="rId14"/>
    <p:sldId id="271" r:id="rId15"/>
    <p:sldId id="273" r:id="rId16"/>
    <p:sldId id="274" r:id="rId17"/>
    <p:sldId id="275" r:id="rId18"/>
    <p:sldId id="276" r:id="rId19"/>
    <p:sldId id="277" r:id="rId20"/>
    <p:sldId id="278" r:id="rId21"/>
    <p:sldId id="279" r:id="rId22"/>
    <p:sldId id="281" r:id="rId23"/>
    <p:sldId id="293" r:id="rId24"/>
    <p:sldId id="284" r:id="rId25"/>
    <p:sldId id="285" r:id="rId26"/>
    <p:sldId id="286" r:id="rId27"/>
    <p:sldId id="28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62903" autoAdjust="0"/>
  </p:normalViewPr>
  <p:slideViewPr>
    <p:cSldViewPr>
      <p:cViewPr varScale="1">
        <p:scale>
          <a:sx n="44" d="100"/>
          <a:sy n="44" d="100"/>
        </p:scale>
        <p:origin x="-212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8E69AE-B1B0-4E50-B824-52A5C6306F6E}" type="datetimeFigureOut">
              <a:rPr lang="en-US" smtClean="0"/>
              <a:pPr/>
              <a:t>10/03/2013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8D026E-066F-482A-B4A4-CA96FF9CD14B}" type="slidenum">
              <a:rPr lang="en-US" smtClean="0"/>
              <a:pPr/>
              <a:t>‹#›</a:t>
            </a:fld>
            <a:endParaRPr lang="en-US"/>
          </a:p>
        </p:txBody>
      </p:sp>
    </p:spTree>
    <p:extLst>
      <p:ext uri="{BB962C8B-B14F-4D97-AF65-F5344CB8AC3E}">
        <p14:creationId xmlns="" xmlns:p14="http://schemas.microsoft.com/office/powerpoint/2010/main" val="943779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Hôm</a:t>
            </a:r>
            <a:r>
              <a:rPr lang="en-US" baseline="0" dirty="0" smtClean="0"/>
              <a:t> nay, </a:t>
            </a:r>
            <a:r>
              <a:rPr lang="en-US" baseline="0" dirty="0" err="1" smtClean="0"/>
              <a:t>nhóm</a:t>
            </a:r>
            <a:r>
              <a:rPr lang="en-US" baseline="0" dirty="0" smtClean="0"/>
              <a:t> </a:t>
            </a:r>
            <a:r>
              <a:rPr lang="en-US" baseline="0" dirty="0" err="1" smtClean="0"/>
              <a:t>xin</a:t>
            </a:r>
            <a:r>
              <a:rPr lang="en-US" baseline="0" dirty="0" smtClean="0"/>
              <a:t> </a:t>
            </a:r>
            <a:r>
              <a:rPr lang="en-US" baseline="0" dirty="0" err="1" smtClean="0"/>
              <a:t>báo</a:t>
            </a:r>
            <a:r>
              <a:rPr lang="en-US" baseline="0" dirty="0" smtClean="0"/>
              <a:t> </a:t>
            </a:r>
            <a:r>
              <a:rPr lang="en-US" baseline="0" dirty="0" err="1" smtClean="0"/>
              <a:t>cáo</a:t>
            </a:r>
            <a:r>
              <a:rPr lang="en-US" baseline="0" dirty="0" smtClean="0"/>
              <a:t> </a:t>
            </a:r>
            <a:r>
              <a:rPr lang="en-US" baseline="0" dirty="0" err="1" smtClean="0"/>
              <a:t>trước</a:t>
            </a:r>
            <a:r>
              <a:rPr lang="en-US" baseline="0" dirty="0" smtClean="0"/>
              <a:t> </a:t>
            </a:r>
            <a:r>
              <a:rPr lang="en-US" baseline="0" dirty="0" err="1" smtClean="0"/>
              <a:t>hội</a:t>
            </a:r>
            <a:r>
              <a:rPr lang="en-US" baseline="0" dirty="0" smtClean="0"/>
              <a:t> </a:t>
            </a:r>
            <a:r>
              <a:rPr lang="en-US" baseline="0" dirty="0" err="1" smtClean="0"/>
              <a:t>đồng</a:t>
            </a:r>
            <a:r>
              <a:rPr lang="en-US" baseline="0" dirty="0" smtClean="0"/>
              <a:t> </a:t>
            </a:r>
            <a:r>
              <a:rPr lang="en-US" baseline="0" dirty="0" err="1" smtClean="0"/>
              <a:t>khóa</a:t>
            </a:r>
            <a:r>
              <a:rPr lang="en-US" baseline="0" dirty="0" smtClean="0"/>
              <a:t> </a:t>
            </a:r>
            <a:r>
              <a:rPr lang="en-US" baseline="0" dirty="0" err="1" smtClean="0"/>
              <a:t>luận</a:t>
            </a:r>
            <a:r>
              <a:rPr lang="en-US" baseline="0" dirty="0" smtClean="0"/>
              <a:t> </a:t>
            </a:r>
            <a:r>
              <a:rPr lang="en-US" baseline="0" dirty="0" err="1" smtClean="0"/>
              <a:t>tốt</a:t>
            </a:r>
            <a:r>
              <a:rPr lang="en-US" baseline="0" dirty="0" smtClean="0"/>
              <a:t> </a:t>
            </a:r>
            <a:r>
              <a:rPr lang="en-US" baseline="0" dirty="0" err="1" smtClean="0"/>
              <a:t>nghiệp</a:t>
            </a:r>
            <a:r>
              <a:rPr lang="en-US" baseline="0" dirty="0" smtClean="0"/>
              <a:t> </a:t>
            </a:r>
            <a:r>
              <a:rPr lang="en-US" baseline="0" dirty="0" err="1" smtClean="0"/>
              <a:t>mà</a:t>
            </a:r>
            <a:r>
              <a:rPr lang="en-US" baseline="0" dirty="0" smtClean="0"/>
              <a:t> </a:t>
            </a:r>
            <a:r>
              <a:rPr lang="en-US" baseline="0" dirty="0" err="1" smtClean="0"/>
              <a:t>nhóm</a:t>
            </a:r>
            <a:r>
              <a:rPr lang="en-US" baseline="0" dirty="0" smtClean="0"/>
              <a:t> </a:t>
            </a:r>
            <a:r>
              <a:rPr lang="en-US" baseline="0" dirty="0" err="1" smtClean="0"/>
              <a:t>đã</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trong</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qua. </a:t>
            </a:r>
            <a:r>
              <a:rPr lang="en-US" baseline="0" dirty="0" err="1" smtClean="0"/>
              <a:t>Đề</a:t>
            </a:r>
            <a:r>
              <a:rPr lang="en-US" baseline="0" dirty="0" smtClean="0"/>
              <a:t> </a:t>
            </a:r>
            <a:r>
              <a:rPr lang="en-US" baseline="0" dirty="0" err="1" smtClean="0"/>
              <a:t>tài</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Data mining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hệ</a:t>
            </a:r>
            <a:r>
              <a:rPr lang="en-US" baseline="0" dirty="0" smtClean="0"/>
              <a: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ra</a:t>
            </a:r>
            <a:r>
              <a:rPr lang="en-US" baseline="0" dirty="0" smtClean="0"/>
              <a:t> </a:t>
            </a:r>
            <a:r>
              <a:rPr lang="en-US" baseline="0" dirty="0" err="1" smtClean="0"/>
              <a:t>quyết</a:t>
            </a:r>
            <a:r>
              <a:rPr lang="en-US" baseline="0" dirty="0" smtClean="0"/>
              <a:t> </a:t>
            </a:r>
            <a:r>
              <a:rPr lang="en-US" baseline="0" dirty="0" err="1" smtClean="0"/>
              <a:t>định</a:t>
            </a:r>
            <a:r>
              <a:rPr lang="en-US" baseline="0" dirty="0" smtClean="0"/>
              <a:t> </a:t>
            </a:r>
            <a:r>
              <a:rPr lang="en-US" baseline="0" dirty="0" err="1" smtClean="0"/>
              <a:t>trong</a:t>
            </a:r>
            <a:r>
              <a:rPr lang="en-US" baseline="0" dirty="0" smtClean="0"/>
              <a:t> </a:t>
            </a:r>
            <a:r>
              <a:rPr lang="en-US" baseline="0" dirty="0" err="1" smtClean="0"/>
              <a:t>khám</a:t>
            </a:r>
            <a:r>
              <a:rPr lang="en-US" baseline="0" dirty="0" smtClean="0"/>
              <a:t> </a:t>
            </a:r>
            <a:r>
              <a:rPr lang="en-US" baseline="0" dirty="0" err="1" smtClean="0"/>
              <a:t>chữa</a:t>
            </a:r>
            <a:r>
              <a:rPr lang="en-US" baseline="0" dirty="0" smtClean="0"/>
              <a:t> </a:t>
            </a:r>
            <a:r>
              <a:rPr lang="en-US" baseline="0" dirty="0" err="1" smtClean="0"/>
              <a:t>bệnh</a:t>
            </a:r>
            <a:r>
              <a:rPr lang="en-US" baseline="0" dirty="0" smtClean="0"/>
              <a:t> </a:t>
            </a:r>
            <a:r>
              <a:rPr lang="en-US" baseline="0" dirty="0" err="1" smtClean="0"/>
              <a:t>tiểu</a:t>
            </a:r>
            <a:r>
              <a:rPr lang="en-US" baseline="0" dirty="0" smtClean="0"/>
              <a:t> </a:t>
            </a:r>
            <a:r>
              <a:rPr lang="en-US" baseline="0" dirty="0" err="1" smtClean="0"/>
              <a:t>đường</a:t>
            </a:r>
            <a:r>
              <a:rPr lang="en-US" baseline="0" dirty="0" smtClean="0"/>
              <a:t>”, </a:t>
            </a:r>
            <a:r>
              <a:rPr lang="en-US" baseline="0" dirty="0" err="1" smtClean="0"/>
              <a:t>ta</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hiểu</a:t>
            </a:r>
            <a:r>
              <a:rPr lang="en-US" baseline="0" dirty="0" smtClean="0"/>
              <a:t> </a:t>
            </a:r>
            <a:r>
              <a:rPr lang="en-US" baseline="0" dirty="0" err="1" smtClean="0"/>
              <a:t>là</a:t>
            </a:r>
            <a:r>
              <a:rPr lang="en-US" baseline="0" dirty="0" smtClean="0"/>
              <a:t> </a:t>
            </a:r>
            <a:r>
              <a:rPr lang="en-US" baseline="0" dirty="0" err="1" smtClean="0"/>
              <a:t>chẩn</a:t>
            </a:r>
            <a:r>
              <a:rPr lang="en-US" baseline="0" dirty="0" smtClean="0"/>
              <a:t> </a:t>
            </a:r>
            <a:r>
              <a:rPr lang="en-US" baseline="0" dirty="0" err="1" smtClean="0"/>
              <a:t>đoán</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mắc</a:t>
            </a:r>
            <a:r>
              <a:rPr lang="en-US" baseline="0" dirty="0" smtClean="0"/>
              <a:t> </a:t>
            </a:r>
            <a:r>
              <a:rPr lang="en-US" baseline="0" dirty="0" err="1" smtClean="0"/>
              <a:t>bệnh</a:t>
            </a:r>
            <a:r>
              <a:rPr lang="en-US" baseline="0" dirty="0" smtClean="0"/>
              <a:t> </a:t>
            </a:r>
            <a:r>
              <a:rPr lang="en-US" baseline="0" dirty="0" err="1" smtClean="0"/>
              <a:t>tiểu</a:t>
            </a:r>
            <a:r>
              <a:rPr lang="en-US" baseline="0" dirty="0" smtClean="0"/>
              <a:t> </a:t>
            </a:r>
            <a:r>
              <a:rPr lang="en-US" baseline="0" dirty="0" err="1" smtClean="0"/>
              <a:t>đường</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a:t>
            </a:r>
            <a:r>
              <a:rPr lang="en-US" sz="1200" baseline="0" dirty="0" err="1" smtClean="0"/>
              <a:t>Trong</a:t>
            </a:r>
            <a:r>
              <a:rPr lang="en-US" sz="1200" baseline="0" dirty="0" smtClean="0"/>
              <a:t> </a:t>
            </a:r>
            <a:r>
              <a:rPr lang="en-US" sz="1200" baseline="0" dirty="0" err="1" smtClean="0"/>
              <a:t>thời</a:t>
            </a:r>
            <a:r>
              <a:rPr lang="en-US" sz="1200" baseline="0" dirty="0" smtClean="0"/>
              <a:t> </a:t>
            </a:r>
            <a:r>
              <a:rPr lang="en-US" sz="1200" baseline="0" dirty="0" err="1" smtClean="0"/>
              <a:t>gian</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đề</a:t>
            </a:r>
            <a:r>
              <a:rPr lang="en-US" sz="1200" baseline="0" dirty="0" smtClean="0"/>
              <a:t> </a:t>
            </a:r>
            <a:r>
              <a:rPr lang="en-US" sz="1200" baseline="0" dirty="0" err="1" smtClean="0"/>
              <a:t>tài</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tại</a:t>
            </a:r>
            <a:r>
              <a:rPr lang="en-US" sz="1200" baseline="0" dirty="0" smtClean="0"/>
              <a:t> </a:t>
            </a:r>
            <a:r>
              <a:rPr lang="en-US" sz="1200" baseline="0" dirty="0" err="1" smtClean="0"/>
              <a:t>các</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như</a:t>
            </a:r>
            <a:r>
              <a:rPr lang="en-US" sz="1200" baseline="0" dirty="0" smtClean="0"/>
              <a:t> BV </a:t>
            </a:r>
            <a:r>
              <a:rPr lang="en-US" sz="1200" baseline="0" dirty="0" err="1" smtClean="0"/>
              <a:t>Quân</a:t>
            </a:r>
            <a:r>
              <a:rPr lang="en-US" sz="1200" baseline="0" dirty="0" smtClean="0"/>
              <a:t> </a:t>
            </a:r>
            <a:r>
              <a:rPr lang="en-US" sz="1200" baseline="0" dirty="0" err="1" smtClean="0"/>
              <a:t>Dân</a:t>
            </a:r>
            <a:r>
              <a:rPr lang="en-US" sz="1200" baseline="0" dirty="0" smtClean="0"/>
              <a:t> </a:t>
            </a:r>
            <a:r>
              <a:rPr lang="en-US" sz="1200" baseline="0" dirty="0" err="1" smtClean="0"/>
              <a:t>Miền</a:t>
            </a:r>
            <a:r>
              <a:rPr lang="en-US" sz="1200" baseline="0" dirty="0" smtClean="0"/>
              <a:t> </a:t>
            </a:r>
            <a:r>
              <a:rPr lang="en-US" sz="1200" baseline="0" dirty="0" err="1" smtClean="0"/>
              <a:t>Đông</a:t>
            </a:r>
            <a:r>
              <a:rPr lang="en-US" sz="1200" baseline="0" dirty="0" smtClean="0"/>
              <a:t>, </a:t>
            </a:r>
            <a:r>
              <a:rPr lang="en-US" sz="1200" baseline="0" dirty="0" err="1" smtClean="0"/>
              <a:t>Quận</a:t>
            </a:r>
            <a:r>
              <a:rPr lang="en-US" sz="1200" baseline="0" dirty="0" smtClean="0"/>
              <a:t> 9, </a:t>
            </a:r>
            <a:r>
              <a:rPr lang="en-US" sz="1200" baseline="0" dirty="0" err="1" smtClean="0"/>
              <a:t>Chợ</a:t>
            </a:r>
            <a:r>
              <a:rPr lang="en-US" sz="1200" baseline="0" dirty="0" smtClean="0"/>
              <a:t> </a:t>
            </a:r>
            <a:r>
              <a:rPr lang="en-US" sz="1200" baseline="0" dirty="0" err="1" smtClean="0"/>
              <a:t>Rẫy</a:t>
            </a:r>
            <a:r>
              <a:rPr lang="en-US" sz="1200" baseline="0" dirty="0" smtClean="0"/>
              <a:t>, </a:t>
            </a:r>
            <a:r>
              <a:rPr lang="en-US" sz="1200" baseline="0" dirty="0" err="1" smtClean="0"/>
              <a:t>Thủ</a:t>
            </a:r>
            <a:r>
              <a:rPr lang="en-US" sz="1200" baseline="0" dirty="0" smtClean="0"/>
              <a:t> </a:t>
            </a:r>
            <a:r>
              <a:rPr lang="en-US" sz="1200" baseline="0" dirty="0" err="1" smtClean="0"/>
              <a:t>Đức</a:t>
            </a:r>
            <a:r>
              <a:rPr lang="en-US" sz="1200" baseline="0" dirty="0" smtClean="0"/>
              <a:t>, </a:t>
            </a:r>
            <a:r>
              <a:rPr lang="en-US" sz="1200" baseline="0" dirty="0" err="1" smtClean="0"/>
              <a:t>Đa</a:t>
            </a:r>
            <a:r>
              <a:rPr lang="en-US" sz="1200" baseline="0" dirty="0" smtClean="0"/>
              <a:t> </a:t>
            </a:r>
            <a:r>
              <a:rPr lang="en-US" sz="1200" baseline="0" dirty="0" err="1" smtClean="0"/>
              <a:t>Khoa</a:t>
            </a:r>
            <a:r>
              <a:rPr lang="en-US" sz="1200" baseline="0" dirty="0" smtClean="0"/>
              <a:t> </a:t>
            </a:r>
            <a:r>
              <a:rPr lang="en-US" sz="1200" baseline="0" dirty="0" err="1" smtClean="0"/>
              <a:t>Thủ</a:t>
            </a:r>
            <a:r>
              <a:rPr lang="en-US" sz="1200" baseline="0" dirty="0" smtClean="0"/>
              <a:t> </a:t>
            </a:r>
            <a:r>
              <a:rPr lang="en-US" sz="1200" baseline="0" dirty="0" err="1" smtClean="0"/>
              <a:t>Đức</a:t>
            </a:r>
            <a:r>
              <a:rPr lang="en-US" sz="1200" baseline="0" dirty="0" smtClean="0"/>
              <a:t>. </a:t>
            </a:r>
            <a:r>
              <a:rPr lang="en-US" sz="1200" baseline="0" dirty="0" err="1" smtClean="0"/>
              <a:t>Nhưng</a:t>
            </a:r>
            <a:r>
              <a:rPr lang="en-US" sz="1200" baseline="0" dirty="0" smtClean="0"/>
              <a:t> </a:t>
            </a:r>
            <a:r>
              <a:rPr lang="en-US" sz="1200" baseline="0" dirty="0" err="1" smtClean="0"/>
              <a:t>chỉ</a:t>
            </a:r>
            <a:r>
              <a:rPr lang="en-US" sz="1200" baseline="0" dirty="0" smtClean="0"/>
              <a:t> </a:t>
            </a:r>
            <a:r>
              <a:rPr lang="en-US" sz="1200" baseline="0" dirty="0" err="1" smtClean="0"/>
              <a:t>có</a:t>
            </a:r>
            <a:r>
              <a:rPr lang="en-US" sz="1200" baseline="0" dirty="0" smtClean="0"/>
              <a:t> 2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trên</a:t>
            </a:r>
            <a:r>
              <a:rPr lang="en-US" sz="1200" baseline="0" dirty="0" smtClean="0"/>
              <a:t> </a:t>
            </a:r>
            <a:r>
              <a:rPr lang="en-US" sz="1200" baseline="0" dirty="0" err="1" smtClean="0"/>
              <a:t>đồng</a:t>
            </a:r>
            <a:r>
              <a:rPr lang="en-US" sz="1200" baseline="0" dirty="0" smtClean="0"/>
              <a:t> ý </a:t>
            </a:r>
            <a:r>
              <a:rPr lang="en-US" sz="1200" baseline="0" dirty="0" err="1" smtClean="0"/>
              <a:t>cung</a:t>
            </a:r>
            <a:r>
              <a:rPr lang="en-US" sz="1200" baseline="0" dirty="0" smtClean="0"/>
              <a:t> </a:t>
            </a:r>
            <a:r>
              <a:rPr lang="en-US" sz="1200" baseline="0" dirty="0" err="1" smtClean="0"/>
              <a:t>cấp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cho</a:t>
            </a:r>
            <a:r>
              <a:rPr lang="en-US" sz="1200" baseline="0" dirty="0" smtClean="0"/>
              <a:t> </a:t>
            </a:r>
            <a:r>
              <a:rPr lang="en-US" sz="1200" baseline="0" dirty="0" err="1" smtClean="0"/>
              <a:t>nhóm</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đề</a:t>
            </a:r>
            <a:r>
              <a:rPr lang="en-US" sz="1200" baseline="0" dirty="0" smtClean="0"/>
              <a:t> </a:t>
            </a:r>
            <a:r>
              <a:rPr lang="en-US" sz="1200" baseline="0" dirty="0" err="1" smtClean="0"/>
              <a:t>tài</a:t>
            </a:r>
            <a:r>
              <a:rPr lang="en-US" sz="1200" baseline="0" dirty="0" smtClean="0"/>
              <a:t>. </a:t>
            </a:r>
            <a:r>
              <a:rPr lang="en-US" sz="1200" baseline="0" dirty="0" err="1" smtClean="0"/>
              <a:t>Riêng</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ở BV ĐKTĐ </a:t>
            </a:r>
            <a:r>
              <a:rPr lang="en-US" sz="1200" baseline="0" dirty="0" err="1" smtClean="0"/>
              <a:t>hoàn</a:t>
            </a:r>
            <a:r>
              <a:rPr lang="en-US" sz="1200" baseline="0" dirty="0" smtClean="0"/>
              <a:t> </a:t>
            </a:r>
            <a:r>
              <a:rPr lang="en-US" sz="1200" baseline="0" dirty="0" err="1" smtClean="0"/>
              <a:t>toàn</a:t>
            </a:r>
            <a:r>
              <a:rPr lang="en-US" sz="1200" baseline="0" dirty="0" smtClean="0"/>
              <a:t> </a:t>
            </a:r>
            <a:r>
              <a:rPr lang="en-US" sz="1200" baseline="0" dirty="0" err="1" smtClean="0"/>
              <a:t>không</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được</a:t>
            </a:r>
            <a:r>
              <a:rPr lang="en-US" sz="1200" baseline="0" dirty="0" smtClean="0"/>
              <a:t> do </a:t>
            </a:r>
            <a:r>
              <a:rPr lang="en-US" sz="1200" baseline="0" dirty="0" err="1" smtClean="0"/>
              <a:t>Mã</a:t>
            </a:r>
            <a:r>
              <a:rPr lang="en-US" sz="1200" baseline="0" dirty="0" smtClean="0"/>
              <a:t> BN </a:t>
            </a:r>
            <a:r>
              <a:rPr lang="en-US" sz="1200" baseline="0" dirty="0" err="1" smtClean="0"/>
              <a:t>không</a:t>
            </a:r>
            <a:r>
              <a:rPr lang="en-US" sz="1200" baseline="0" dirty="0" smtClean="0"/>
              <a:t> </a:t>
            </a:r>
            <a:r>
              <a:rPr lang="en-US" sz="1200" baseline="0" dirty="0" err="1" smtClean="0"/>
              <a:t>thế</a:t>
            </a:r>
            <a:r>
              <a:rPr lang="en-US" sz="1200" baseline="0" dirty="0" smtClean="0"/>
              <a:t> </a:t>
            </a:r>
            <a:r>
              <a:rPr lang="en-US" sz="1200" baseline="0" dirty="0" err="1" smtClean="0"/>
              <a:t>kết</a:t>
            </a:r>
            <a:r>
              <a:rPr lang="en-US" sz="1200" baseline="0" dirty="0" smtClean="0"/>
              <a:t> </a:t>
            </a:r>
            <a:r>
              <a:rPr lang="en-US" sz="1200" baseline="0" dirty="0" err="1" smtClean="0"/>
              <a:t>được</a:t>
            </a:r>
            <a:r>
              <a:rPr lang="en-US" sz="1200" baseline="0" dirty="0" smtClean="0"/>
              <a:t> </a:t>
            </a:r>
            <a:r>
              <a:rPr lang="en-US" sz="1200" baseline="0" dirty="0" err="1" smtClean="0"/>
              <a:t>giữa</a:t>
            </a:r>
            <a:r>
              <a:rPr lang="en-US" sz="1200" baseline="0" dirty="0" smtClean="0"/>
              <a:t> 2 </a:t>
            </a:r>
            <a:r>
              <a:rPr lang="en-US" sz="1200" baseline="0" dirty="0" err="1" smtClean="0"/>
              <a:t>bộ</a:t>
            </a:r>
            <a:r>
              <a:rPr lang="en-US" sz="1200" baseline="0" dirty="0" smtClean="0"/>
              <a:t> </a:t>
            </a:r>
            <a:r>
              <a:rPr lang="en-US" sz="1200" baseline="0" dirty="0" err="1" smtClean="0"/>
              <a:t>dữ</a:t>
            </a:r>
            <a:r>
              <a:rPr lang="en-US" sz="1200" baseline="0" dirty="0" smtClean="0"/>
              <a:t> </a:t>
            </a:r>
            <a:r>
              <a:rPr lang="en-US" sz="1200" baseline="0" dirty="0" err="1" smtClean="0"/>
              <a:t>liệu</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tiền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lvl="0"/>
            <a:r>
              <a:rPr lang="en-US" sz="1200" kern="120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1</a:t>
            </a:r>
            <a:r>
              <a:rPr lang="en-US" sz="1200"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234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167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67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2</a:t>
            </a:r>
            <a:r>
              <a:rPr lang="en-US" sz="1200"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832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243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589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3</a:t>
            </a:r>
            <a:r>
              <a:rPr lang="en-US" sz="1200"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832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243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589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Lúc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thế</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thấy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lượng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nguyên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a:t>
            </a:r>
          </a:p>
          <a:p>
            <a:pPr lvl="0">
              <a:buFontTx/>
              <a:buChar char="-"/>
            </a:pP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mắc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đầy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đủ</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huyết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đồ</a:t>
            </a:r>
            <a:r>
              <a:rPr lang="en-US" sz="1200" kern="1200" baseline="0" dirty="0" smtClean="0">
                <a:solidFill>
                  <a:schemeClr val="tx1"/>
                </a:solidFill>
                <a:latin typeface="+mn-lt"/>
                <a:ea typeface="+mn-ea"/>
                <a:cs typeface="+mn-cs"/>
              </a:rPr>
              <a:t>.</a:t>
            </a:r>
          </a:p>
          <a:p>
            <a:pPr lvl="0">
              <a:buFontTx/>
              <a:buChar char="-"/>
            </a:pP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mắc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hầu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sinh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hóa</a:t>
            </a: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kiểm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huyết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Ngoài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họ</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kiểm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quan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đến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thấy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lí</a:t>
            </a:r>
            <a:r>
              <a:rPr lang="en-US" sz="1200" kern="1200" baseline="0" dirty="0" smtClean="0">
                <a:solidFill>
                  <a:schemeClr val="tx1"/>
                </a:solidFill>
                <a:latin typeface="+mn-lt"/>
                <a:ea typeface="+mn-ea"/>
                <a:cs typeface="+mn-cs"/>
              </a:rPr>
              <a:t> do </a:t>
            </a:r>
            <a:r>
              <a:rPr lang="en-US" sz="1200" kern="1200" baseline="0" dirty="0" err="1" smtClean="0">
                <a:solidFill>
                  <a:schemeClr val="tx1"/>
                </a:solidFill>
                <a:latin typeface="+mn-lt"/>
                <a:ea typeface="+mn-ea"/>
                <a:cs typeface="+mn-cs"/>
              </a:rPr>
              <a:t>vì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rằng</a:t>
            </a:r>
            <a:r>
              <a:rPr lang="en-US" sz="1200" kern="1200" baseline="0" dirty="0" smtClean="0">
                <a:solidFill>
                  <a:schemeClr val="tx1"/>
                </a:solidFill>
                <a:latin typeface="+mn-lt"/>
                <a:ea typeface="+mn-ea"/>
                <a:cs typeface="+mn-cs"/>
              </a:rPr>
              <a:t> ý </a:t>
            </a:r>
            <a:r>
              <a:rPr lang="en-US" sz="1200" kern="1200" baseline="0" dirty="0" err="1" smtClean="0">
                <a:solidFill>
                  <a:schemeClr val="tx1"/>
                </a:solidFill>
                <a:latin typeface="+mn-lt"/>
                <a:ea typeface="+mn-ea"/>
                <a:cs typeface="+mn-cs"/>
              </a:rPr>
              <a:t>thức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phòng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còn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kém</a:t>
            </a:r>
            <a:r>
              <a:rPr lang="en-US" sz="1200" kern="1200" baseline="0" dirty="0" smtClean="0">
                <a:solidFill>
                  <a:schemeClr val="tx1"/>
                </a:solidFill>
                <a:latin typeface="+mn-lt"/>
                <a:ea typeface="+mn-ea"/>
                <a:cs typeface="+mn-cs"/>
              </a:rPr>
              <a:t>.</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được</a:t>
            </a:r>
            <a:r>
              <a:rPr lang="en-US" sz="1200" baseline="0" dirty="0" smtClean="0"/>
              <a:t> </a:t>
            </a:r>
            <a:r>
              <a:rPr lang="en-US" sz="1200" baseline="0" dirty="0" err="1" smtClean="0"/>
              <a:t>đề</a:t>
            </a:r>
            <a:r>
              <a:rPr lang="en-US" sz="1200" baseline="0" dirty="0" smtClean="0"/>
              <a:t> </a:t>
            </a:r>
            <a:r>
              <a:rPr lang="en-US" sz="1200" baseline="0" dirty="0" err="1" smtClean="0"/>
              <a:t>xuất</a:t>
            </a:r>
            <a:r>
              <a:rPr lang="en-US" sz="1200" baseline="0" dirty="0" smtClean="0"/>
              <a:t> </a:t>
            </a:r>
            <a:r>
              <a:rPr lang="en-US" sz="1200" baseline="0" dirty="0" err="1" smtClean="0"/>
              <a:t>bởi</a:t>
            </a:r>
            <a:r>
              <a:rPr lang="en-US" sz="1200" baseline="0" dirty="0" smtClean="0"/>
              <a:t> </a:t>
            </a:r>
            <a:r>
              <a:rPr lang="en-US" sz="1200" baseline="0" dirty="0" err="1" smtClean="0"/>
              <a:t>hai</a:t>
            </a:r>
            <a:r>
              <a:rPr lang="en-US" sz="1200" baseline="0" dirty="0" smtClean="0"/>
              <a:t> </a:t>
            </a:r>
            <a:r>
              <a:rPr lang="en-US" sz="1200" baseline="0" dirty="0" err="1" smtClean="0"/>
              <a:t>tác</a:t>
            </a:r>
            <a:r>
              <a:rPr lang="en-US" sz="1200" baseline="0" dirty="0" smtClean="0"/>
              <a:t> </a:t>
            </a:r>
            <a:r>
              <a:rPr lang="en-US" sz="1200" baseline="0" dirty="0" err="1" smtClean="0"/>
              <a:t>giả</a:t>
            </a:r>
            <a:r>
              <a:rPr lang="en-US" sz="1200" baseline="0" dirty="0" smtClean="0"/>
              <a:t>, </a:t>
            </a:r>
            <a:r>
              <a:rPr lang="en-US" sz="1200" baseline="0" dirty="0" err="1" smtClean="0"/>
              <a:t>Doust</a:t>
            </a:r>
            <a:r>
              <a:rPr lang="en-US" sz="1200" baseline="0" dirty="0" smtClean="0"/>
              <a:t> </a:t>
            </a:r>
            <a:r>
              <a:rPr lang="en-US" sz="1200" baseline="0" dirty="0" err="1" smtClean="0"/>
              <a:t>Dominck</a:t>
            </a:r>
            <a:r>
              <a:rPr lang="en-US" sz="1200" baseline="0" dirty="0" smtClean="0"/>
              <a:t> </a:t>
            </a:r>
            <a:r>
              <a:rPr lang="en-US" sz="1200" baseline="0" dirty="0" err="1" smtClean="0"/>
              <a:t>và</a:t>
            </a:r>
            <a:r>
              <a:rPr lang="en-US" sz="1200" baseline="0" dirty="0" smtClean="0"/>
              <a:t> Walsh </a:t>
            </a:r>
            <a:r>
              <a:rPr lang="en-US" sz="1200" baseline="0" dirty="0" err="1" smtClean="0"/>
              <a:t>Zarck</a:t>
            </a:r>
            <a:r>
              <a:rPr lang="en-US" sz="1200" baseline="0" dirty="0" smtClean="0"/>
              <a:t> </a:t>
            </a:r>
            <a:r>
              <a:rPr lang="en-US" sz="1200" baseline="0" dirty="0" err="1" smtClean="0"/>
              <a:t>gồm</a:t>
            </a:r>
            <a:r>
              <a:rPr lang="en-US" sz="1200" baseline="0" dirty="0" smtClean="0"/>
              <a:t> 48 </a:t>
            </a:r>
            <a:r>
              <a:rPr lang="en-US" sz="1200" baseline="0" dirty="0" err="1" smtClean="0"/>
              <a:t>thuộc</a:t>
            </a:r>
            <a:r>
              <a:rPr lang="en-US" sz="1200" baseline="0" dirty="0" smtClean="0"/>
              <a:t> </a:t>
            </a:r>
            <a:r>
              <a:rPr lang="en-US" sz="1200" baseline="0" dirty="0" err="1" smtClean="0"/>
              <a:t>tính</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Sau</a:t>
            </a:r>
            <a:r>
              <a:rPr lang="en-US" sz="1200" baseline="0" dirty="0" smtClean="0"/>
              <a:t> </a:t>
            </a:r>
            <a:r>
              <a:rPr lang="en-US" sz="1200" baseline="0" dirty="0" err="1" smtClean="0"/>
              <a:t>khi</a:t>
            </a:r>
            <a:r>
              <a:rPr lang="en-US" sz="1200" baseline="0" dirty="0" smtClean="0"/>
              <a:t> </a:t>
            </a:r>
            <a:r>
              <a:rPr lang="en-US" sz="1200" baseline="0" dirty="0" err="1" smtClean="0"/>
              <a:t>áp</a:t>
            </a:r>
            <a:r>
              <a:rPr lang="en-US" sz="1200" baseline="0" dirty="0" smtClean="0"/>
              <a:t> </a:t>
            </a:r>
            <a:r>
              <a:rPr lang="en-US" sz="1200" baseline="0" dirty="0" err="1" smtClean="0"/>
              <a:t>dụng</a:t>
            </a:r>
            <a:r>
              <a:rPr lang="en-US" sz="1200" baseline="0" dirty="0" smtClean="0"/>
              <a:t> </a:t>
            </a:r>
            <a:r>
              <a:rPr lang="en-US" sz="1200" baseline="0" dirty="0" err="1" smtClean="0"/>
              <a:t>vào</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mà</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được</a:t>
            </a:r>
            <a:r>
              <a:rPr lang="en-US" sz="1200" baseline="0" dirty="0" smtClean="0"/>
              <a:t>, </a:t>
            </a:r>
            <a:r>
              <a:rPr lang="en-US" sz="1200" baseline="0" dirty="0" err="1" smtClean="0"/>
              <a:t>nhóm</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nên</a:t>
            </a:r>
            <a:r>
              <a:rPr lang="en-US" sz="1200" baseline="0" dirty="0" smtClean="0"/>
              <a:t> </a:t>
            </a: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gồm</a:t>
            </a:r>
            <a:r>
              <a:rPr lang="en-US" sz="1200" baseline="0" dirty="0" smtClean="0"/>
              <a:t> 35 </a:t>
            </a:r>
            <a:r>
              <a:rPr lang="en-US" sz="1200" baseline="0" dirty="0" err="1" smtClean="0"/>
              <a:t>thuộc</a:t>
            </a:r>
            <a:r>
              <a:rPr lang="en-US" sz="1200" baseline="0" dirty="0" smtClean="0"/>
              <a:t> </a:t>
            </a:r>
            <a:r>
              <a:rPr lang="en-US" sz="1200" baseline="0" dirty="0" err="1" smtClean="0"/>
              <a:t>tính</a:t>
            </a:r>
            <a:r>
              <a:rPr lang="en-US" sz="1200" baseline="0" dirty="0" smtClean="0"/>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được</a:t>
            </a:r>
            <a:r>
              <a:rPr lang="en-US" sz="1200" baseline="0" dirty="0" smtClean="0"/>
              <a:t> </a:t>
            </a:r>
            <a:r>
              <a:rPr lang="en-US" sz="1200" baseline="0" dirty="0" err="1" smtClean="0"/>
              <a:t>chia</a:t>
            </a:r>
            <a:r>
              <a:rPr lang="en-US" sz="1200" baseline="0" dirty="0" smtClean="0"/>
              <a:t> </a:t>
            </a:r>
            <a:r>
              <a:rPr lang="en-US" sz="1200" baseline="0" dirty="0" err="1" smtClean="0"/>
              <a:t>làm</a:t>
            </a:r>
            <a:r>
              <a:rPr lang="en-US" sz="1200" baseline="0" dirty="0" smtClean="0"/>
              <a:t> 7 </a:t>
            </a:r>
            <a:r>
              <a:rPr lang="en-US" sz="1200" baseline="0" dirty="0" err="1" smtClean="0"/>
              <a:t>phần</a:t>
            </a:r>
            <a:r>
              <a:rPr lang="en-US" sz="1200" baseline="0" dirty="0" smtClean="0"/>
              <a:t> </a:t>
            </a:r>
            <a:r>
              <a:rPr lang="en-US" sz="1200" baseline="0" dirty="0" err="1" smtClean="0"/>
              <a:t>gồm</a:t>
            </a:r>
            <a:r>
              <a:rPr lang="en-US" sz="1200" baseline="0" dirty="0" smtClean="0"/>
              <a:t>:  </a:t>
            </a:r>
            <a:r>
              <a:rPr lang="en-US" sz="1200" baseline="0" dirty="0" err="1" smtClean="0"/>
              <a:t>thông</a:t>
            </a:r>
            <a:r>
              <a:rPr lang="en-US" sz="1200" baseline="0" dirty="0" smtClean="0"/>
              <a:t> tin </a:t>
            </a:r>
            <a:r>
              <a:rPr lang="en-US" sz="1200" baseline="0" dirty="0" err="1" smtClean="0"/>
              <a:t>cá</a:t>
            </a:r>
            <a:r>
              <a:rPr lang="en-US" sz="1200" baseline="0" dirty="0" smtClean="0"/>
              <a:t> </a:t>
            </a:r>
            <a:r>
              <a:rPr lang="en-US" sz="1200" baseline="0" dirty="0" err="1" smtClean="0"/>
              <a:t>nhân</a:t>
            </a:r>
            <a:r>
              <a:rPr lang="en-US" sz="1200" baseline="0" dirty="0" smtClean="0"/>
              <a:t>, </a:t>
            </a:r>
            <a:r>
              <a:rPr lang="en-US" sz="1200" baseline="0" dirty="0" err="1" smtClean="0"/>
              <a:t>xét</a:t>
            </a:r>
            <a:r>
              <a:rPr lang="en-US" sz="1200" baseline="0" dirty="0" smtClean="0"/>
              <a:t> </a:t>
            </a:r>
            <a:r>
              <a:rPr lang="en-US" sz="1200" baseline="0" dirty="0" err="1" smtClean="0"/>
              <a:t>nghiệm</a:t>
            </a:r>
            <a:r>
              <a:rPr lang="en-US" sz="1200" baseline="0" dirty="0" smtClean="0"/>
              <a:t> </a:t>
            </a:r>
            <a:r>
              <a:rPr lang="en-US" sz="1200" baseline="0" dirty="0" err="1" smtClean="0"/>
              <a:t>máu</a:t>
            </a:r>
            <a:r>
              <a:rPr lang="en-US" sz="1200" baseline="0" dirty="0" smtClean="0"/>
              <a:t> </a:t>
            </a:r>
            <a:r>
              <a:rPr lang="en-US" sz="1200" baseline="0" dirty="0" err="1" smtClean="0"/>
              <a:t>mỡ</a:t>
            </a:r>
            <a:r>
              <a:rPr lang="en-US" sz="1200" baseline="0" dirty="0" smtClean="0"/>
              <a:t>, </a:t>
            </a:r>
            <a:r>
              <a:rPr lang="en-US" sz="1200" baseline="0" dirty="0" err="1" smtClean="0"/>
              <a:t>huyết</a:t>
            </a:r>
            <a:r>
              <a:rPr lang="en-US" sz="1200" baseline="0" dirty="0" smtClean="0"/>
              <a:t> </a:t>
            </a:r>
            <a:r>
              <a:rPr lang="en-US" sz="1200" baseline="0" dirty="0" err="1" smtClean="0"/>
              <a:t>đồ</a:t>
            </a:r>
            <a:r>
              <a:rPr lang="en-US" sz="1200" baseline="0" dirty="0" smtClean="0"/>
              <a:t>, </a:t>
            </a:r>
            <a:r>
              <a:rPr lang="en-US" sz="1200" baseline="0" dirty="0" err="1" smtClean="0"/>
              <a:t>sinh</a:t>
            </a:r>
            <a:r>
              <a:rPr lang="en-US" sz="1200" baseline="0" dirty="0" smtClean="0"/>
              <a:t> </a:t>
            </a:r>
            <a:r>
              <a:rPr lang="en-US" sz="1200" baseline="0" dirty="0" err="1" smtClean="0"/>
              <a:t>hóa</a:t>
            </a:r>
            <a:r>
              <a:rPr lang="en-US" sz="1200" baseline="0" dirty="0" smtClean="0"/>
              <a:t>, men </a:t>
            </a:r>
            <a:r>
              <a:rPr lang="en-US" sz="1200" baseline="0" dirty="0" err="1" smtClean="0"/>
              <a:t>gan</a:t>
            </a:r>
            <a:r>
              <a:rPr lang="en-US" sz="1200" baseline="0" dirty="0" smtClean="0"/>
              <a:t>, </a:t>
            </a:r>
            <a:r>
              <a:rPr lang="en-US" sz="1200" baseline="0" dirty="0" err="1" smtClean="0"/>
              <a:t>điện</a:t>
            </a:r>
            <a:r>
              <a:rPr lang="en-US" sz="1200" baseline="0" dirty="0" smtClean="0"/>
              <a:t> </a:t>
            </a:r>
            <a:r>
              <a:rPr lang="en-US" sz="1200" baseline="0" dirty="0" err="1" smtClean="0"/>
              <a:t>phân</a:t>
            </a:r>
            <a:r>
              <a:rPr lang="en-US" sz="1200" baseline="0" dirty="0" smtClean="0"/>
              <a:t>, </a:t>
            </a:r>
            <a:r>
              <a:rPr lang="en-US" sz="1200" baseline="0" dirty="0" err="1" smtClean="0"/>
              <a:t>phân</a:t>
            </a:r>
            <a:r>
              <a:rPr lang="en-US" sz="1200" baseline="0" dirty="0" smtClean="0"/>
              <a:t> </a:t>
            </a:r>
            <a:r>
              <a:rPr lang="en-US" sz="1200" baseline="0" dirty="0" err="1" smtClean="0"/>
              <a:t>lớp</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Riêng</a:t>
            </a:r>
            <a:r>
              <a:rPr lang="en-US" sz="1200" baseline="0" dirty="0" smtClean="0"/>
              <a:t> </a:t>
            </a:r>
            <a:r>
              <a:rPr lang="en-US" sz="1200" baseline="0" dirty="0" err="1" smtClean="0"/>
              <a:t>phần</a:t>
            </a:r>
            <a:r>
              <a:rPr lang="en-US" sz="1200" baseline="0" dirty="0" smtClean="0"/>
              <a:t> </a:t>
            </a:r>
            <a:r>
              <a:rPr lang="en-US" sz="1200" baseline="0" dirty="0" err="1" smtClean="0"/>
              <a:t>thông</a:t>
            </a:r>
            <a:r>
              <a:rPr lang="en-US" sz="1200" baseline="0" dirty="0" smtClean="0"/>
              <a:t> tin </a:t>
            </a:r>
            <a:r>
              <a:rPr lang="en-US" sz="1200" baseline="0" dirty="0" err="1" smtClean="0"/>
              <a:t>các</a:t>
            </a:r>
            <a:r>
              <a:rPr lang="en-US" sz="1200" baseline="0" dirty="0" smtClean="0"/>
              <a:t> </a:t>
            </a:r>
            <a:r>
              <a:rPr lang="en-US" sz="1200" baseline="0" dirty="0" err="1" smtClean="0"/>
              <a:t>nhân</a:t>
            </a:r>
            <a:r>
              <a:rPr lang="en-US" sz="1200" baseline="0" dirty="0" smtClean="0"/>
              <a:t>, do </a:t>
            </a:r>
            <a:r>
              <a:rPr lang="en-US" sz="1200" baseline="0" dirty="0" err="1" smtClean="0"/>
              <a:t>phần</a:t>
            </a:r>
            <a:r>
              <a:rPr lang="en-US" sz="1200" baseline="0" dirty="0" smtClean="0"/>
              <a:t> </a:t>
            </a:r>
            <a:r>
              <a:rPr lang="en-US" sz="1200" baseline="0" dirty="0" err="1" smtClean="0"/>
              <a:t>bệnh</a:t>
            </a:r>
            <a:r>
              <a:rPr lang="en-US" sz="1200" baseline="0" dirty="0" smtClean="0"/>
              <a:t> </a:t>
            </a:r>
            <a:r>
              <a:rPr lang="en-US" sz="1200" baseline="0" dirty="0" err="1" smtClean="0"/>
              <a:t>án</a:t>
            </a:r>
            <a:r>
              <a:rPr lang="en-US" sz="1200" baseline="0" dirty="0" smtClean="0"/>
              <a:t> </a:t>
            </a:r>
            <a:r>
              <a:rPr lang="en-US" sz="1200" baseline="0" dirty="0" err="1" smtClean="0"/>
              <a:t>điện</a:t>
            </a:r>
            <a:r>
              <a:rPr lang="en-US" sz="1200" baseline="0" dirty="0" smtClean="0"/>
              <a:t> </a:t>
            </a:r>
            <a:r>
              <a:rPr lang="en-US" sz="1200" baseline="0" dirty="0" err="1" smtClean="0"/>
              <a:t>tử</a:t>
            </a:r>
            <a:r>
              <a:rPr lang="en-US" sz="1200" baseline="0" dirty="0" smtClean="0"/>
              <a:t> </a:t>
            </a:r>
            <a:r>
              <a:rPr lang="en-US" sz="1200" baseline="0" dirty="0" err="1" smtClean="0"/>
              <a:t>của</a:t>
            </a:r>
            <a:r>
              <a:rPr lang="en-US" sz="1200" baseline="0" dirty="0" smtClean="0"/>
              <a:t> 2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này</a:t>
            </a:r>
            <a:r>
              <a:rPr lang="en-US" sz="1200" baseline="0" dirty="0" smtClean="0"/>
              <a:t> </a:t>
            </a:r>
            <a:r>
              <a:rPr lang="en-US" sz="1200" baseline="0" dirty="0" err="1" smtClean="0"/>
              <a:t>chưa</a:t>
            </a:r>
            <a:r>
              <a:rPr lang="en-US" sz="1200" baseline="0" dirty="0" smtClean="0"/>
              <a:t> </a:t>
            </a:r>
            <a:r>
              <a:rPr lang="en-US" sz="1200" baseline="0" dirty="0" err="1" smtClean="0"/>
              <a:t>hoàn</a:t>
            </a:r>
            <a:r>
              <a:rPr lang="en-US" sz="1200" baseline="0" dirty="0" smtClean="0"/>
              <a:t> </a:t>
            </a:r>
            <a:r>
              <a:rPr lang="en-US" sz="1200" baseline="0" dirty="0" err="1" smtClean="0"/>
              <a:t>chỉnh</a:t>
            </a:r>
            <a:r>
              <a:rPr lang="en-US" sz="1200" baseline="0" dirty="0" smtClean="0"/>
              <a:t> </a:t>
            </a:r>
            <a:r>
              <a:rPr lang="en-US" sz="1200" baseline="0" dirty="0" err="1" smtClean="0"/>
              <a:t>nên</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không</a:t>
            </a:r>
            <a:r>
              <a:rPr lang="en-US" sz="1200" baseline="0" dirty="0" smtClean="0"/>
              <a:t> </a:t>
            </a:r>
            <a:r>
              <a:rPr lang="en-US" sz="1200" baseline="0" dirty="0" err="1" smtClean="0"/>
              <a:t>có</a:t>
            </a:r>
            <a:r>
              <a:rPr lang="en-US" sz="1200" baseline="0" dirty="0" smtClean="0"/>
              <a:t> </a:t>
            </a:r>
            <a:r>
              <a:rPr lang="en-US" sz="1200" baseline="0" dirty="0" err="1" smtClean="0"/>
              <a:t>cơ</a:t>
            </a:r>
            <a:r>
              <a:rPr lang="en-US" sz="1200" baseline="0" dirty="0" smtClean="0"/>
              <a:t> </a:t>
            </a:r>
            <a:r>
              <a:rPr lang="en-US" sz="1200" baseline="0" dirty="0" err="1" smtClean="0"/>
              <a:t>hội</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những</a:t>
            </a:r>
            <a:r>
              <a:rPr lang="en-US" sz="1200" baseline="0" dirty="0" smtClean="0"/>
              <a:t> </a:t>
            </a:r>
            <a:r>
              <a:rPr lang="en-US" sz="1200" baseline="0" dirty="0" err="1" smtClean="0"/>
              <a:t>thông</a:t>
            </a:r>
            <a:r>
              <a:rPr lang="en-US" sz="1200" baseline="0" dirty="0" smtClean="0"/>
              <a:t> tin </a:t>
            </a:r>
            <a:r>
              <a:rPr lang="en-US" sz="1200" baseline="0" dirty="0" err="1" smtClean="0"/>
              <a:t>cần</a:t>
            </a:r>
            <a:r>
              <a:rPr lang="en-US" sz="1200" baseline="0" dirty="0" smtClean="0"/>
              <a:t> </a:t>
            </a:r>
            <a:r>
              <a:rPr lang="en-US" sz="1200" baseline="0" dirty="0" err="1" smtClean="0"/>
              <a:t>thiết</a:t>
            </a:r>
            <a:r>
              <a:rPr lang="en-US" sz="1200" baseline="0" dirty="0" smtClean="0"/>
              <a:t> </a:t>
            </a:r>
            <a:r>
              <a:rPr lang="en-US" sz="1200" baseline="0" dirty="0" err="1" smtClean="0"/>
              <a:t>từ</a:t>
            </a:r>
            <a:r>
              <a:rPr lang="en-US" sz="1200" baseline="0" dirty="0" smtClean="0"/>
              <a:t> </a:t>
            </a:r>
            <a:r>
              <a:rPr lang="en-US" sz="1200" baseline="0" dirty="0" err="1" smtClean="0"/>
              <a:t>bệnh</a:t>
            </a:r>
            <a:r>
              <a:rPr lang="en-US" sz="1200" baseline="0" dirty="0" smtClean="0"/>
              <a:t> </a:t>
            </a:r>
            <a:r>
              <a:rPr lang="en-US" sz="1200" baseline="0" dirty="0" err="1" smtClean="0"/>
              <a:t>án</a:t>
            </a:r>
            <a:r>
              <a:rPr lang="en-US" sz="1200" baseline="0" dirty="0" smtClean="0"/>
              <a:t> </a:t>
            </a:r>
            <a:r>
              <a:rPr lang="en-US" sz="1200" baseline="0" dirty="0" err="1" smtClean="0"/>
              <a:t>như</a:t>
            </a:r>
            <a:r>
              <a:rPr lang="en-US" sz="1200" baseline="0" dirty="0" smtClean="0"/>
              <a:t> </a:t>
            </a:r>
            <a:r>
              <a:rPr lang="en-US" sz="1200" baseline="0" dirty="0" err="1" smtClean="0"/>
              <a:t>huyết</a:t>
            </a:r>
            <a:r>
              <a:rPr lang="en-US" sz="1200" baseline="0" dirty="0" smtClean="0"/>
              <a:t> </a:t>
            </a:r>
            <a:r>
              <a:rPr lang="en-US" sz="1200" baseline="0" dirty="0" err="1" smtClean="0"/>
              <a:t>áp</a:t>
            </a:r>
            <a:r>
              <a:rPr lang="en-US" sz="1200" baseline="0" dirty="0" smtClean="0"/>
              <a:t>, </a:t>
            </a:r>
            <a:r>
              <a:rPr lang="en-US" sz="1200" baseline="0" dirty="0" err="1" smtClean="0"/>
              <a:t>cân</a:t>
            </a:r>
            <a:r>
              <a:rPr lang="en-US" sz="1200" baseline="0" dirty="0" smtClean="0"/>
              <a:t> </a:t>
            </a:r>
            <a:r>
              <a:rPr lang="en-US" sz="1200" baseline="0" dirty="0" err="1" smtClean="0"/>
              <a:t>nặng</a:t>
            </a:r>
            <a:r>
              <a:rPr lang="en-US" sz="1200" baseline="0" dirty="0" smtClean="0"/>
              <a:t>, </a:t>
            </a:r>
            <a:r>
              <a:rPr lang="en-US" sz="1200" baseline="0" dirty="0" err="1" smtClean="0"/>
              <a:t>tiền</a:t>
            </a:r>
            <a:r>
              <a:rPr lang="en-US" sz="1200" baseline="0" dirty="0" smtClean="0"/>
              <a:t> </a:t>
            </a:r>
            <a:r>
              <a:rPr lang="en-US" sz="1200" baseline="0" dirty="0" err="1" smtClean="0"/>
              <a:t>sử</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của</a:t>
            </a:r>
            <a:r>
              <a:rPr lang="en-US" sz="1200" baseline="0" dirty="0" smtClean="0"/>
              <a:t> </a:t>
            </a:r>
            <a:r>
              <a:rPr lang="en-US" sz="1200" baseline="0" dirty="0" err="1" smtClean="0"/>
              <a:t>gia</a:t>
            </a:r>
            <a:r>
              <a:rPr lang="en-US" sz="1200" baseline="0" dirty="0" smtClean="0"/>
              <a:t> </a:t>
            </a:r>
            <a:r>
              <a:rPr lang="en-US" sz="1200" baseline="0" dirty="0" err="1" smtClean="0"/>
              <a:t>đình</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a:t>
            </a:r>
            <a:r>
              <a:rPr lang="en-US" sz="1200" baseline="0" dirty="0" err="1" smtClean="0"/>
              <a:t>Tiếp</a:t>
            </a:r>
            <a:r>
              <a:rPr lang="en-US" sz="1200" baseline="0" dirty="0" smtClean="0"/>
              <a:t> </a:t>
            </a:r>
            <a:r>
              <a:rPr lang="en-US" sz="1200" baseline="0" dirty="0" err="1" smtClean="0"/>
              <a:t>theo</a:t>
            </a:r>
            <a:r>
              <a:rPr lang="en-US" sz="1200" baseline="0" dirty="0" smtClean="0"/>
              <a:t> </a:t>
            </a:r>
            <a:r>
              <a:rPr lang="en-US" sz="1200" baseline="0" dirty="0" err="1" smtClean="0"/>
              <a:t>nhóm</a:t>
            </a:r>
            <a:r>
              <a:rPr lang="en-US" sz="1200" baseline="0" dirty="0" smtClean="0"/>
              <a:t> </a:t>
            </a:r>
            <a:r>
              <a:rPr lang="en-US" sz="1200" baseline="0" dirty="0" err="1" smtClean="0"/>
              <a:t>xin</a:t>
            </a:r>
            <a:r>
              <a:rPr lang="en-US" sz="1200" baseline="0" dirty="0" smtClean="0"/>
              <a:t> </a:t>
            </a:r>
            <a:r>
              <a:rPr lang="en-US" sz="1200" baseline="0" dirty="0" err="1" smtClean="0"/>
              <a:t>giới</a:t>
            </a:r>
            <a:r>
              <a:rPr lang="en-US" sz="1200" baseline="0" dirty="0" smtClean="0"/>
              <a:t> </a:t>
            </a:r>
            <a:r>
              <a:rPr lang="en-US" sz="1200" baseline="0" dirty="0" err="1" smtClean="0"/>
              <a:t>thiệu</a:t>
            </a:r>
            <a:r>
              <a:rPr lang="en-US" sz="1200" baseline="0" dirty="0" smtClean="0"/>
              <a:t> </a:t>
            </a:r>
            <a:r>
              <a:rPr lang="en-US" sz="1200" baseline="0" dirty="0" err="1" smtClean="0"/>
              <a:t>quá</a:t>
            </a:r>
            <a:r>
              <a:rPr lang="en-US" sz="1200" baseline="0" dirty="0" smtClean="0"/>
              <a:t> </a:t>
            </a:r>
            <a:r>
              <a:rPr lang="en-US" sz="1200" baseline="0" dirty="0" err="1" smtClean="0"/>
              <a:t>trình</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đề</a:t>
            </a:r>
            <a:r>
              <a:rPr lang="en-US" sz="1200" baseline="0" dirty="0" smtClean="0"/>
              <a:t> </a:t>
            </a:r>
            <a:r>
              <a:rPr lang="en-US" sz="1200" baseline="0" dirty="0" err="1" smtClean="0"/>
              <a:t>tài</a:t>
            </a:r>
            <a:r>
              <a:rPr lang="en-US" sz="1200" baseline="0" dirty="0" smtClean="0"/>
              <a:t> </a:t>
            </a:r>
            <a:r>
              <a:rPr lang="en-US" sz="1200" baseline="0" dirty="0" err="1" smtClean="0"/>
              <a:t>và</a:t>
            </a:r>
            <a:r>
              <a:rPr lang="en-US" sz="1200" baseline="0" dirty="0" smtClean="0"/>
              <a:t> </a:t>
            </a:r>
            <a:r>
              <a:rPr lang="en-US" sz="1200" baseline="0" dirty="0" err="1" smtClean="0"/>
              <a:t>kết</a:t>
            </a:r>
            <a:r>
              <a:rPr lang="en-US" sz="1200" baseline="0" dirty="0" smtClean="0"/>
              <a:t> </a:t>
            </a:r>
            <a:r>
              <a:rPr lang="en-US" sz="1200" baseline="0" dirty="0" err="1" smtClean="0"/>
              <a:t>quả</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a:t>
            </a:r>
            <a:r>
              <a:rPr lang="en-US" sz="1200" baseline="0" dirty="0" err="1" smtClean="0"/>
              <a:t>Quá</a:t>
            </a:r>
            <a:r>
              <a:rPr lang="en-US" sz="1200" baseline="0" dirty="0" smtClean="0"/>
              <a:t> </a:t>
            </a:r>
            <a:r>
              <a:rPr lang="en-US" sz="1200" baseline="0" dirty="0" err="1" smtClean="0"/>
              <a:t>trình</a:t>
            </a:r>
            <a:r>
              <a:rPr lang="en-US" sz="1200" baseline="0" dirty="0" smtClean="0"/>
              <a:t> </a:t>
            </a:r>
            <a:r>
              <a:rPr lang="en-US" sz="1200" baseline="0" dirty="0" err="1" smtClean="0"/>
              <a:t>tiền</a:t>
            </a:r>
            <a:r>
              <a:rPr lang="en-US" sz="1200" baseline="0" dirty="0" smtClean="0"/>
              <a:t> </a:t>
            </a:r>
            <a:r>
              <a:rPr lang="en-US" sz="1200" baseline="0" dirty="0" err="1" smtClean="0"/>
              <a:t>xử</a:t>
            </a:r>
            <a:r>
              <a:rPr lang="en-US" sz="1200" baseline="0" dirty="0" smtClean="0"/>
              <a:t> </a:t>
            </a:r>
            <a:r>
              <a:rPr lang="en-US" sz="1200" baseline="0" dirty="0" err="1" smtClean="0"/>
              <a:t>lý</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được</a:t>
            </a:r>
            <a:r>
              <a:rPr lang="en-US" sz="1200" baseline="0" dirty="0" smtClean="0"/>
              <a:t> </a:t>
            </a:r>
            <a:r>
              <a:rPr lang="en-US" sz="1200" baseline="0" dirty="0" err="1" smtClean="0"/>
              <a:t>chia</a:t>
            </a:r>
            <a:r>
              <a:rPr lang="en-US" sz="1200" baseline="0" dirty="0" smtClean="0"/>
              <a:t> </a:t>
            </a:r>
            <a:r>
              <a:rPr lang="en-US" sz="1200" baseline="0" dirty="0" err="1" smtClean="0"/>
              <a:t>làm</a:t>
            </a:r>
            <a:r>
              <a:rPr lang="en-US" sz="1200" baseline="0" dirty="0" smtClean="0"/>
              <a:t> 2 </a:t>
            </a:r>
            <a:r>
              <a:rPr lang="en-US" sz="1200" baseline="0" dirty="0" err="1" smtClean="0"/>
              <a:t>phần</a:t>
            </a:r>
            <a:r>
              <a:rPr lang="en-US" sz="1200" baseline="0" dirty="0" smtClean="0"/>
              <a:t> </a:t>
            </a:r>
            <a:r>
              <a:rPr lang="en-US" sz="1200" baseline="0" dirty="0" err="1" smtClean="0"/>
              <a:t>chính</a:t>
            </a:r>
            <a:r>
              <a:rPr lang="en-US" sz="1200" baseline="0" dirty="0" smtClean="0"/>
              <a:t>: </a:t>
            </a:r>
            <a:r>
              <a:rPr lang="en-US" sz="1200" baseline="0" dirty="0" err="1" smtClean="0"/>
              <a:t>làm</a:t>
            </a:r>
            <a:r>
              <a:rPr lang="en-US" sz="1200" baseline="0" dirty="0" smtClean="0"/>
              <a:t> </a:t>
            </a:r>
            <a:r>
              <a:rPr lang="en-US" sz="1200" baseline="0" dirty="0" err="1" smtClean="0"/>
              <a:t>sạch</a:t>
            </a:r>
            <a:r>
              <a:rPr lang="en-US" sz="1200" baseline="0" dirty="0" smtClean="0"/>
              <a:t> </a:t>
            </a:r>
            <a:r>
              <a:rPr lang="en-US" sz="1200" baseline="0" dirty="0" err="1" smtClean="0"/>
              <a:t>và</a:t>
            </a:r>
            <a:r>
              <a:rPr lang="en-US" sz="1200" baseline="0" dirty="0" smtClean="0"/>
              <a:t> </a:t>
            </a: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hóa</a:t>
            </a:r>
            <a:r>
              <a:rPr lang="en-US" sz="1200" baseline="0" dirty="0" smtClean="0"/>
              <a:t> </a:t>
            </a:r>
            <a:r>
              <a:rPr lang="en-US" sz="1200" baseline="0" dirty="0" err="1" smtClean="0"/>
              <a:t>dữ</a:t>
            </a:r>
            <a:r>
              <a:rPr lang="en-US" sz="1200" baseline="0" dirty="0" smtClean="0"/>
              <a:t> </a:t>
            </a:r>
            <a:r>
              <a:rPr lang="en-US" sz="1200" baseline="0" dirty="0" err="1" smtClean="0"/>
              <a:t>liệu</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err="1" smtClean="0"/>
              <a:t>Làm</a:t>
            </a:r>
            <a:r>
              <a:rPr lang="en-US" sz="1200" baseline="0" dirty="0" smtClean="0"/>
              <a:t> </a:t>
            </a:r>
            <a:r>
              <a:rPr lang="en-US" sz="1200" baseline="0" dirty="0" err="1" smtClean="0"/>
              <a:t>sạch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2 </a:t>
            </a:r>
            <a:r>
              <a:rPr lang="en-US" sz="1200" kern="1200" dirty="0" err="1" smtClean="0">
                <a:solidFill>
                  <a:schemeClr val="tx1"/>
                </a:solidFill>
                <a:latin typeface="+mn-lt"/>
                <a:ea typeface="+mn-ea"/>
                <a:cs typeface="+mn-cs"/>
              </a:rPr>
              <a:t>đến</a:t>
            </a:r>
            <a:r>
              <a:rPr lang="en-US" sz="1200" kern="1200" dirty="0" smtClean="0">
                <a:solidFill>
                  <a:schemeClr val="tx1"/>
                </a:solidFill>
                <a:latin typeface="+mn-lt"/>
                <a:ea typeface="+mn-ea"/>
                <a:cs typeface="+mn-cs"/>
              </a:rPr>
              <a:t> 3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trọng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đồ</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sinh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hóa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bỏ</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a:t>
            </a:r>
            <a:endParaRPr lang="en-US" sz="105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Còn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a:t>
            </a:r>
            <a:endParaRPr lang="en-US" sz="105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bỏ</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nhiễu</a:t>
            </a:r>
            <a:r>
              <a:rPr lang="en-US" sz="1200" kern="1200" dirty="0" smtClean="0">
                <a:solidFill>
                  <a:schemeClr val="tx1"/>
                </a:solidFill>
                <a:latin typeface="+mn-lt"/>
                <a:ea typeface="+mn-ea"/>
                <a:cs typeface="+mn-cs"/>
              </a:rPr>
              <a:t>.</a:t>
            </a:r>
            <a:endParaRPr lang="en-US" sz="105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Bổ</a:t>
            </a:r>
            <a:r>
              <a:rPr lang="en-US" sz="1200" kern="1200" dirty="0" smtClean="0">
                <a:solidFill>
                  <a:schemeClr val="tx1"/>
                </a:solidFill>
                <a:latin typeface="+mn-lt"/>
                <a:ea typeface="+mn-ea"/>
                <a:cs typeface="+mn-cs"/>
              </a:rPr>
              <a:t> sung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tùy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chọn</a:t>
            </a:r>
            <a:endParaRPr lang="en-US" sz="105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Bổ</a:t>
            </a:r>
            <a:r>
              <a:rPr lang="en-US" sz="1200" kern="1200" dirty="0" smtClean="0">
                <a:solidFill>
                  <a:schemeClr val="tx1"/>
                </a:solidFill>
                <a:latin typeface="+mn-lt"/>
                <a:ea typeface="+mn-ea"/>
                <a:cs typeface="+mn-cs"/>
              </a:rPr>
              <a:t> sung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thiếu</a:t>
            </a:r>
            <a:r>
              <a:rPr lang="en-US" sz="1200" kern="1200" dirty="0" smtClean="0">
                <a:solidFill>
                  <a:schemeClr val="tx1"/>
                </a:solidFill>
                <a:latin typeface="+mn-lt"/>
                <a:ea typeface="+mn-ea"/>
                <a:cs typeface="+mn-cs"/>
              </a:rPr>
              <a:t> ở </a:t>
            </a:r>
            <a:r>
              <a:rPr lang="en-US" sz="1200" kern="1200" dirty="0" err="1" smtClean="0">
                <a:solidFill>
                  <a:schemeClr val="tx1"/>
                </a:solidFill>
                <a:latin typeface="+mn-lt"/>
                <a:ea typeface="+mn-ea"/>
                <a:cs typeface="+mn-cs"/>
              </a:rPr>
              <a:t>mỗi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lớp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từ</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nêu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trên</a:t>
            </a:r>
            <a:endParaRPr lang="en-US" sz="105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Làm</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sạch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dữ</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liệu</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bán</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tự</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động</a:t>
            </a:r>
            <a:r>
              <a:rPr lang="en-US" sz="1200" i="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a:t>
            </a:r>
            <a:r>
              <a:rPr lang="en-US" sz="1200" i="1" kern="1200" dirty="0" smtClean="0">
                <a:solidFill>
                  <a:schemeClr val="tx1"/>
                </a:solidFill>
                <a:latin typeface="+mn-lt"/>
                <a:ea typeface="+mn-ea"/>
                <a:cs typeface="+mn-cs"/>
              </a:rPr>
              <a:t>Semi – Automatic Data Cleaning</a:t>
            </a:r>
            <a:r>
              <a:rPr lang="en-US" sz="120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17</a:t>
            </a:r>
            <a:r>
              <a:rPr lang="en-US" sz="1200" b="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hóa</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Nhóm</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2 </a:t>
            </a:r>
            <a:r>
              <a:rPr lang="en-US" sz="1200" baseline="0" dirty="0" err="1" smtClean="0"/>
              <a:t>phương</a:t>
            </a:r>
            <a:r>
              <a:rPr lang="en-US" sz="1200" baseline="0" dirty="0" smtClean="0"/>
              <a:t> </a:t>
            </a:r>
            <a:r>
              <a:rPr lang="en-US" sz="1200" baseline="0" dirty="0" err="1" smtClean="0"/>
              <a:t>pháp</a:t>
            </a:r>
            <a:r>
              <a:rPr lang="en-US" sz="1200" baseline="0" dirty="0" smtClean="0"/>
              <a:t>:</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smtClean="0"/>
              <a:t> </a:t>
            </a:r>
            <a:r>
              <a:rPr lang="en-US" sz="1200" baseline="0" dirty="0" err="1" smtClean="0"/>
              <a:t>Với</a:t>
            </a:r>
            <a:r>
              <a:rPr lang="en-US" sz="1200" baseline="0" dirty="0" smtClean="0"/>
              <a:t> Binning</a:t>
            </a:r>
            <a:r>
              <a:rPr lang="en-US" sz="1200" baseline="0" dirty="0" smtClean="0"/>
              <a:t>: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khoảng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rạc</a:t>
            </a:r>
            <a:r>
              <a:rPr lang="en-US" sz="1200" kern="1200" baseline="0" dirty="0" smtClean="0">
                <a:solidFill>
                  <a:schemeClr val="tx1"/>
                </a:solidFill>
                <a:latin typeface="+mn-lt"/>
                <a:ea typeface="+mn-ea"/>
                <a:cs typeface="+mn-cs"/>
              </a:rPr>
              <a:t> N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muốn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miền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trị</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thành</a:t>
            </a:r>
            <a:r>
              <a:rPr lang="en-US" sz="1200" kern="1200" baseline="0" dirty="0" smtClean="0">
                <a:solidFill>
                  <a:schemeClr val="tx1"/>
                </a:solidFill>
                <a:latin typeface="+mn-lt"/>
                <a:ea typeface="+mn-ea"/>
                <a:cs typeface="+mn-cs"/>
              </a:rPr>
              <a:t> N </a:t>
            </a:r>
            <a:r>
              <a:rPr lang="en-US" sz="1200" kern="1200" baseline="0" dirty="0" err="1" smtClean="0">
                <a:solidFill>
                  <a:schemeClr val="tx1"/>
                </a:solidFill>
                <a:latin typeface="+mn-lt"/>
                <a:ea typeface="+mn-ea"/>
                <a:cs typeface="+mn-cs"/>
              </a:rPr>
              <a:t>khoảng</a:t>
            </a:r>
            <a:r>
              <a:rPr lang="en-US" sz="1200" kern="1200" baseline="0" dirty="0" smtClean="0">
                <a:solidFill>
                  <a:schemeClr val="tx1"/>
                </a:solidFill>
                <a:latin typeface="+mn-lt"/>
                <a:ea typeface="+mn-ea"/>
                <a:cs typeface="+mn-cs"/>
              </a:rPr>
              <a:t>.</a:t>
            </a: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Tùy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hóa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theo</a:t>
            </a:r>
            <a:r>
              <a:rPr lang="en-US" sz="1200" kern="1200" baseline="0" dirty="0" smtClean="0">
                <a:solidFill>
                  <a:schemeClr val="tx1"/>
                </a:solidFill>
                <a:latin typeface="+mn-lt"/>
                <a:ea typeface="+mn-ea"/>
                <a:cs typeface="+mn-cs"/>
              </a:rPr>
              <a:t> ý </a:t>
            </a:r>
            <a:r>
              <a:rPr lang="en-US" sz="1200" kern="1200" baseline="0" dirty="0" err="1" smtClean="0">
                <a:solidFill>
                  <a:schemeClr val="tx1"/>
                </a:solidFill>
                <a:latin typeface="+mn-lt"/>
                <a:ea typeface="+mn-ea"/>
                <a:cs typeface="+mn-cs"/>
              </a:rPr>
              <a:t>thích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định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y </a:t>
            </a:r>
            <a:r>
              <a:rPr lang="en-US" sz="1200" kern="1200" baseline="0" dirty="0" err="1" smtClean="0">
                <a:solidFill>
                  <a:schemeClr val="tx1"/>
                </a:solidFill>
                <a:latin typeface="+mn-lt"/>
                <a:ea typeface="+mn-ea"/>
                <a:cs typeface="+mn-cs"/>
              </a:rPr>
              <a:t>thông</a:t>
            </a:r>
            <a:r>
              <a:rPr lang="en-US" sz="1200" kern="1200" baseline="0" dirty="0" smtClean="0">
                <a:solidFill>
                  <a:schemeClr val="tx1"/>
                </a:solidFill>
                <a:latin typeface="+mn-lt"/>
                <a:ea typeface="+mn-ea"/>
                <a:cs typeface="+mn-cs"/>
              </a:rPr>
              <a:t> qua.</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Precision</a:t>
            </a:r>
            <a:r>
              <a:rPr lang="en-US" sz="1200" baseline="0" dirty="0" smtClean="0"/>
              <a:t>: </a:t>
            </a:r>
            <a:r>
              <a:rPr lang="en-US" sz="1200" baseline="0" dirty="0" err="1" smtClean="0"/>
              <a:t>là</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dương</a:t>
            </a:r>
            <a:r>
              <a:rPr lang="en-US" sz="1200" baseline="0" dirty="0" smtClean="0"/>
              <a:t> </a:t>
            </a:r>
            <a:r>
              <a:rPr lang="en-US" sz="1200" baseline="0" dirty="0" err="1" smtClean="0"/>
              <a:t>được</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dương</a:t>
            </a:r>
            <a:r>
              <a:rPr lang="en-US" sz="1200" baseline="0" dirty="0" smtClean="0"/>
              <a:t> </a:t>
            </a:r>
            <a:r>
              <a:rPr lang="en-US" sz="1200" baseline="0" dirty="0" err="1" smtClean="0"/>
              <a:t>trên</a:t>
            </a:r>
            <a:r>
              <a:rPr lang="en-US" sz="1200" baseline="0" dirty="0" smtClean="0"/>
              <a:t> </a:t>
            </a:r>
            <a:r>
              <a:rPr lang="en-US" sz="1200" baseline="0" dirty="0" err="1" smtClean="0"/>
              <a:t>tổng</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được</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dương</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Recall</a:t>
            </a:r>
            <a:r>
              <a:rPr lang="en-US" sz="1200" baseline="0" dirty="0" smtClean="0"/>
              <a:t>: </a:t>
            </a:r>
            <a:r>
              <a:rPr lang="en-US" sz="1200" baseline="0" dirty="0" err="1" smtClean="0"/>
              <a:t>là</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dương</a:t>
            </a:r>
            <a:r>
              <a:rPr lang="en-US" sz="1200" baseline="0" dirty="0" smtClean="0"/>
              <a:t> </a:t>
            </a:r>
            <a:r>
              <a:rPr lang="en-US" sz="1200" baseline="0" dirty="0" err="1" smtClean="0"/>
              <a:t>được</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dương</a:t>
            </a:r>
            <a:r>
              <a:rPr lang="en-US" sz="1200" baseline="0" dirty="0" smtClean="0"/>
              <a:t> </a:t>
            </a:r>
            <a:r>
              <a:rPr lang="en-US" sz="1200" baseline="0" dirty="0" err="1" smtClean="0"/>
              <a:t>trên</a:t>
            </a:r>
            <a:r>
              <a:rPr lang="en-US" sz="1200" baseline="0" dirty="0" smtClean="0"/>
              <a:t> </a:t>
            </a:r>
            <a:r>
              <a:rPr lang="en-US" sz="1200" baseline="0" dirty="0" err="1" smtClean="0"/>
              <a:t>tổng</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dương</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Accuracy</a:t>
            </a:r>
            <a:r>
              <a:rPr lang="en-US" sz="1200" baseline="0" dirty="0" smtClean="0"/>
              <a:t>: </a:t>
            </a:r>
            <a:r>
              <a:rPr lang="en-US" sz="1200" baseline="0" dirty="0" err="1" smtClean="0"/>
              <a:t>là</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đúng</a:t>
            </a:r>
            <a:r>
              <a:rPr lang="en-US" sz="1200" baseline="0" dirty="0" smtClean="0"/>
              <a:t> </a:t>
            </a:r>
            <a:r>
              <a:rPr lang="en-US" sz="1200" baseline="0" dirty="0" err="1" smtClean="0"/>
              <a:t>trên</a:t>
            </a:r>
            <a:r>
              <a:rPr lang="en-US" sz="1200" baseline="0" dirty="0" smtClean="0"/>
              <a:t> </a:t>
            </a:r>
            <a:r>
              <a:rPr lang="en-US" sz="1200" baseline="0" dirty="0" err="1" smtClean="0"/>
              <a:t>tổng</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cần</a:t>
            </a:r>
            <a:r>
              <a:rPr lang="en-US" sz="1200" baseline="0" dirty="0" smtClean="0"/>
              <a:t> </a:t>
            </a:r>
            <a:r>
              <a:rPr lang="en-US" sz="1200" baseline="0" dirty="0" err="1" smtClean="0"/>
              <a:t>phân</a:t>
            </a:r>
            <a:r>
              <a:rPr lang="en-US" sz="1200" baseline="0" dirty="0" smtClean="0"/>
              <a:t> </a:t>
            </a:r>
            <a:r>
              <a:rPr lang="en-US" sz="1200" baseline="0" dirty="0" err="1" smtClean="0"/>
              <a:t>loại</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latin typeface="+mn-lt"/>
                <a:ea typeface="+mn-ea"/>
                <a:cs typeface="+mn-cs"/>
              </a:rPr>
              <a:t>True </a:t>
            </a:r>
            <a:r>
              <a:rPr lang="en-US" sz="1200" b="0" i="0" kern="1200" dirty="0" smtClean="0">
                <a:solidFill>
                  <a:schemeClr val="tx1"/>
                </a:solidFill>
                <a:latin typeface="+mn-lt"/>
                <a:ea typeface="+mn-ea"/>
                <a:cs typeface="+mn-cs"/>
              </a:rPr>
              <a:t>Negative Rate: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tổng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trị</a:t>
            </a:r>
            <a:r>
              <a:rPr lang="en-US" sz="1200" kern="1200" baseline="0" dirty="0" smtClean="0">
                <a:solidFill>
                  <a:schemeClr val="tx1"/>
                </a:solidFill>
                <a:latin typeface="+mn-lt"/>
                <a:ea typeface="+mn-ea"/>
                <a:cs typeface="+mn-cs"/>
              </a:rPr>
              <a:t> Recall &amp; True Negative Rate </a:t>
            </a:r>
            <a:r>
              <a:rPr lang="en-US" sz="1200" kern="1200" baseline="0" dirty="0" err="1" smtClean="0">
                <a:solidFill>
                  <a:schemeClr val="tx1"/>
                </a:solidFill>
                <a:latin typeface="+mn-lt"/>
                <a:ea typeface="+mn-ea"/>
                <a:cs typeface="+mn-cs"/>
              </a:rPr>
              <a:t>cực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quan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trọng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tỷ</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lệ</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đoán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đúng</a:t>
            </a:r>
            <a:r>
              <a:rPr lang="en-US" sz="1200" kern="1200" baseline="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cài</a:t>
            </a:r>
            <a:r>
              <a:rPr lang="en-US" sz="1200" baseline="0" dirty="0" smtClean="0"/>
              <a:t> </a:t>
            </a:r>
            <a:r>
              <a:rPr lang="en-US" sz="1200" baseline="0" dirty="0" err="1" smtClean="0"/>
              <a:t>đặt</a:t>
            </a:r>
            <a:r>
              <a:rPr lang="en-US" sz="1200" baseline="0" dirty="0" smtClean="0"/>
              <a:t> </a:t>
            </a:r>
            <a:r>
              <a:rPr lang="en-US" sz="1200" baseline="0" dirty="0" err="1" smtClean="0"/>
              <a:t>giải</a:t>
            </a:r>
            <a:r>
              <a:rPr lang="en-US" sz="1200" baseline="0" dirty="0" smtClean="0"/>
              <a:t> </a:t>
            </a:r>
            <a:r>
              <a:rPr lang="en-US" sz="1200" baseline="0" dirty="0" err="1" smtClean="0"/>
              <a:t>thuật</a:t>
            </a:r>
            <a:r>
              <a:rPr lang="en-US" sz="1200" baseline="0" dirty="0" smtClean="0"/>
              <a:t> </a:t>
            </a:r>
            <a:r>
              <a:rPr lang="en-US" sz="1200" baseline="0" dirty="0" err="1" smtClean="0"/>
              <a:t>với</a:t>
            </a:r>
            <a:r>
              <a:rPr lang="en-US" sz="1200" baseline="0" dirty="0" smtClean="0"/>
              <a:t> </a:t>
            </a:r>
            <a:r>
              <a:rPr lang="en-US" sz="1200" baseline="0" dirty="0" err="1" smtClean="0"/>
              <a:t>sự</a:t>
            </a:r>
            <a:r>
              <a:rPr lang="en-US" sz="1200" baseline="0" dirty="0" smtClean="0"/>
              <a:t> </a:t>
            </a:r>
            <a:r>
              <a:rPr lang="en-US" sz="1200" baseline="0" dirty="0" err="1" smtClean="0"/>
              <a:t>hỗ</a:t>
            </a:r>
            <a:r>
              <a:rPr lang="en-US" sz="1200" baseline="0" dirty="0" smtClean="0"/>
              <a:t> </a:t>
            </a:r>
            <a:r>
              <a:rPr lang="en-US" sz="1200" baseline="0" dirty="0" err="1" smtClean="0"/>
              <a:t>trợ</a:t>
            </a:r>
            <a:r>
              <a:rPr lang="en-US" sz="1200" baseline="0" dirty="0" smtClean="0"/>
              <a:t> </a:t>
            </a:r>
            <a:r>
              <a:rPr lang="en-US" sz="1200" baseline="0" dirty="0" err="1" smtClean="0"/>
              <a:t>của</a:t>
            </a:r>
            <a:r>
              <a:rPr lang="en-US" sz="1200" baseline="0" dirty="0" smtClean="0"/>
              <a:t> Framework </a:t>
            </a:r>
            <a:r>
              <a:rPr lang="en-US" sz="1200" baseline="0" dirty="0" err="1" smtClean="0"/>
              <a:t>Accord.Net</a:t>
            </a:r>
            <a:r>
              <a:rPr lang="en-US" sz="1200" baseline="0" dirty="0" smtClean="0"/>
              <a:t> </a:t>
            </a:r>
            <a:r>
              <a:rPr lang="en-US" sz="1200" baseline="0" dirty="0" err="1" smtClean="0"/>
              <a:t>cho</a:t>
            </a:r>
            <a:r>
              <a:rPr lang="en-US" sz="1200" baseline="0" dirty="0" smtClean="0"/>
              <a:t> </a:t>
            </a:r>
            <a:r>
              <a:rPr lang="en-US" sz="1200" baseline="0" dirty="0" err="1" smtClean="0"/>
              <a:t>cả</a:t>
            </a:r>
            <a:r>
              <a:rPr lang="en-US" sz="1200" baseline="0" dirty="0" smtClean="0"/>
              <a:t> 3 </a:t>
            </a:r>
            <a:r>
              <a:rPr lang="en-US" sz="1200" baseline="0" dirty="0" err="1" smtClean="0"/>
              <a:t>giải</a:t>
            </a:r>
            <a:r>
              <a:rPr lang="en-US" sz="1200" baseline="0" dirty="0" smtClean="0"/>
              <a:t> </a:t>
            </a:r>
            <a:r>
              <a:rPr lang="en-US" sz="1200" baseline="0" dirty="0" err="1" smtClean="0"/>
              <a:t>thuật</a:t>
            </a:r>
            <a:r>
              <a:rPr lang="en-US" sz="1200" baseline="0" dirty="0" smtClean="0"/>
              <a:t> </a:t>
            </a:r>
            <a:r>
              <a:rPr lang="en-US" sz="1200" baseline="0" dirty="0" err="1" smtClean="0"/>
              <a:t>và</a:t>
            </a:r>
            <a:r>
              <a:rPr lang="en-US" sz="1200" baseline="0" dirty="0" smtClean="0"/>
              <a:t> </a:t>
            </a:r>
            <a:r>
              <a:rPr lang="en-US" sz="1200" baseline="0" dirty="0" err="1" smtClean="0"/>
              <a:t>riêng</a:t>
            </a:r>
            <a:r>
              <a:rPr lang="en-US" sz="1200" baseline="0" dirty="0" smtClean="0"/>
              <a:t> Naïve </a:t>
            </a:r>
            <a:r>
              <a:rPr lang="en-US" sz="1200" baseline="0" dirty="0" err="1" smtClean="0"/>
              <a:t>Bayes</a:t>
            </a:r>
            <a:r>
              <a:rPr lang="en-US" sz="1200" baseline="0" dirty="0" smtClean="0"/>
              <a:t> </a:t>
            </a:r>
            <a:r>
              <a:rPr lang="en-US" sz="1200" baseline="0" dirty="0" err="1" smtClean="0"/>
              <a:t>còn</a:t>
            </a:r>
            <a:r>
              <a:rPr lang="en-US" sz="1200" baseline="0" dirty="0" smtClean="0"/>
              <a:t> </a:t>
            </a:r>
            <a:r>
              <a:rPr lang="en-US" sz="1200" baseline="0" dirty="0" err="1" smtClean="0"/>
              <a:t>được</a:t>
            </a:r>
            <a:r>
              <a:rPr lang="en-US" sz="1200" baseline="0" dirty="0" smtClean="0"/>
              <a:t> </a:t>
            </a:r>
            <a:r>
              <a:rPr lang="en-US" sz="1200" baseline="0" dirty="0" err="1" smtClean="0"/>
              <a:t>tự</a:t>
            </a:r>
            <a:r>
              <a:rPr lang="en-US" sz="1200" baseline="0" dirty="0" smtClean="0"/>
              <a:t> </a:t>
            </a:r>
            <a:r>
              <a:rPr lang="en-US" sz="1200" baseline="0" dirty="0" err="1" smtClean="0"/>
              <a:t>cài</a:t>
            </a:r>
            <a:r>
              <a:rPr lang="en-US" sz="1200" baseline="0" dirty="0" smtClean="0"/>
              <a:t> </a:t>
            </a:r>
            <a:r>
              <a:rPr lang="en-US" sz="1200" baseline="0" dirty="0" err="1" smtClean="0"/>
              <a:t>đặt</a:t>
            </a:r>
            <a:r>
              <a:rPr lang="en-US" sz="1200" baseline="0" dirty="0" smtClean="0"/>
              <a:t> </a:t>
            </a:r>
            <a:r>
              <a:rPr lang="en-US" sz="1200" baseline="0" dirty="0" err="1" smtClean="0"/>
              <a:t>riêng</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a:t>
            </a:r>
            <a:r>
              <a:rPr lang="en-US" sz="1200" kern="120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theo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70%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huấn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luyện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30%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kiểm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thử</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Bài</a:t>
            </a:r>
            <a:r>
              <a:rPr lang="en-US" baseline="0" dirty="0" smtClean="0"/>
              <a:t> </a:t>
            </a:r>
            <a:r>
              <a:rPr lang="en-US" baseline="0" dirty="0" err="1" smtClean="0"/>
              <a:t>thuyết</a:t>
            </a:r>
            <a:r>
              <a:rPr lang="en-US" baseline="0" dirty="0" smtClean="0"/>
              <a:t> </a:t>
            </a:r>
            <a:r>
              <a:rPr lang="en-US" baseline="0" dirty="0" err="1" smtClean="0"/>
              <a:t>trình</a:t>
            </a:r>
            <a:r>
              <a:rPr lang="en-US" baseline="0" dirty="0" smtClean="0"/>
              <a:t> </a:t>
            </a:r>
            <a:r>
              <a:rPr lang="en-US" baseline="0" dirty="0" err="1" smtClean="0"/>
              <a:t>của</a:t>
            </a:r>
            <a:r>
              <a:rPr lang="en-US" baseline="0" dirty="0" smtClean="0"/>
              <a:t> </a:t>
            </a:r>
            <a:r>
              <a:rPr lang="en-US" baseline="0" dirty="0" err="1" smtClean="0"/>
              <a:t>nhóm</a:t>
            </a:r>
            <a:r>
              <a:rPr lang="en-US" baseline="0" dirty="0" smtClean="0"/>
              <a:t> </a:t>
            </a:r>
            <a:r>
              <a:rPr lang="en-US" baseline="0" dirty="0" err="1" smtClean="0"/>
              <a:t>gồm</a:t>
            </a:r>
            <a:r>
              <a:rPr lang="en-US" baseline="0" dirty="0" smtClean="0"/>
              <a:t> 5 </a:t>
            </a:r>
            <a:r>
              <a:rPr lang="en-US" baseline="0" dirty="0" err="1" smtClean="0"/>
              <a:t>phần</a:t>
            </a:r>
            <a:r>
              <a:rPr lang="en-US" baseline="0" dirty="0" smtClean="0"/>
              <a:t>.</a:t>
            </a:r>
          </a:p>
          <a:p>
            <a:pPr marL="228600" indent="-228600">
              <a:buAutoNum type="arabicPeriod"/>
            </a:pP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sơ</a:t>
            </a:r>
            <a:r>
              <a:rPr lang="en-US" baseline="0" dirty="0" smtClean="0"/>
              <a:t> </a:t>
            </a:r>
            <a:r>
              <a:rPr lang="en-US" baseline="0" dirty="0" err="1" smtClean="0"/>
              <a:t>lược</a:t>
            </a:r>
            <a:r>
              <a:rPr lang="en-US" baseline="0" dirty="0" smtClean="0"/>
              <a:t> </a:t>
            </a:r>
            <a:r>
              <a:rPr lang="en-US" baseline="0" dirty="0" err="1" smtClean="0"/>
              <a:t>vệ</a:t>
            </a:r>
            <a:r>
              <a:rPr lang="en-US" baseline="0" dirty="0" smtClean="0"/>
              <a:t> </a:t>
            </a:r>
            <a:r>
              <a:rPr lang="en-US" baseline="0" dirty="0" err="1" smtClean="0"/>
              <a:t>bệnh</a:t>
            </a:r>
            <a:r>
              <a:rPr lang="en-US" baseline="0" dirty="0" smtClean="0"/>
              <a:t> </a:t>
            </a:r>
            <a:r>
              <a:rPr lang="en-US" baseline="0" dirty="0" err="1" smtClean="0"/>
              <a:t>tiểu</a:t>
            </a:r>
            <a:r>
              <a:rPr lang="en-US" baseline="0" dirty="0" smtClean="0"/>
              <a:t> </a:t>
            </a:r>
            <a:r>
              <a:rPr lang="en-US" baseline="0" dirty="0" err="1" smtClean="0"/>
              <a:t>đường</a:t>
            </a:r>
            <a:endParaRPr lang="en-US" baseline="0" dirty="0" smtClean="0"/>
          </a:p>
          <a:p>
            <a:pPr marL="228600" indent="-228600">
              <a:buAutoNum type="arabicPeriod"/>
            </a:pPr>
            <a:r>
              <a:rPr lang="en-US" baseline="0" dirty="0" err="1" smtClean="0"/>
              <a:t>Hệ</a:t>
            </a:r>
            <a:r>
              <a:rPr lang="en-US" baseline="0" dirty="0" smtClean="0"/>
              <a: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ra</a:t>
            </a:r>
            <a:r>
              <a:rPr lang="en-US" baseline="0" dirty="0" smtClean="0"/>
              <a:t> </a:t>
            </a:r>
            <a:r>
              <a:rPr lang="en-US" baseline="0" dirty="0" err="1" smtClean="0"/>
              <a:t>quyết</a:t>
            </a:r>
            <a:r>
              <a:rPr lang="en-US" baseline="0" dirty="0" smtClean="0"/>
              <a:t> </a:t>
            </a:r>
            <a:r>
              <a:rPr lang="en-US" baseline="0" dirty="0" err="1" smtClean="0"/>
              <a:t>định</a:t>
            </a:r>
            <a:r>
              <a:rPr lang="en-US" baseline="0" dirty="0" smtClean="0"/>
              <a:t> </a:t>
            </a:r>
            <a:r>
              <a:rPr lang="en-US" baseline="0" dirty="0" err="1" smtClean="0"/>
              <a:t>lâm</a:t>
            </a:r>
            <a:r>
              <a:rPr lang="en-US" baseline="0" dirty="0" smtClean="0"/>
              <a:t> </a:t>
            </a:r>
            <a:r>
              <a:rPr lang="en-US" baseline="0" dirty="0" err="1" smtClean="0"/>
              <a:t>sàng</a:t>
            </a:r>
            <a:r>
              <a:rPr lang="en-US" baseline="0" dirty="0" smtClean="0"/>
              <a:t> </a:t>
            </a:r>
            <a:r>
              <a:rPr lang="en-US" baseline="0" dirty="0" err="1" smtClean="0"/>
              <a:t>và</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của</a:t>
            </a:r>
            <a:r>
              <a:rPr lang="en-US" baseline="0" dirty="0" smtClean="0"/>
              <a:t> </a:t>
            </a:r>
            <a:r>
              <a:rPr lang="en-US" baseline="0" dirty="0" err="1" smtClean="0"/>
              <a:t>nhóm</a:t>
            </a:r>
            <a:endParaRPr lang="en-US" baseline="0" dirty="0" smtClean="0"/>
          </a:p>
          <a:p>
            <a:pPr marL="228600" indent="-228600">
              <a:buAutoNum type="arabicPeriod"/>
            </a:pP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và</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mà</a:t>
            </a:r>
            <a:r>
              <a:rPr lang="en-US" baseline="0" dirty="0" smtClean="0"/>
              <a:t> </a:t>
            </a:r>
            <a:r>
              <a:rPr lang="en-US" baseline="0" dirty="0" err="1" smtClean="0"/>
              <a:t>nhóm</a:t>
            </a:r>
            <a:r>
              <a:rPr lang="en-US" baseline="0" dirty="0" smtClean="0"/>
              <a:t> </a:t>
            </a:r>
            <a:r>
              <a:rPr lang="en-US" baseline="0" dirty="0" err="1" smtClean="0"/>
              <a:t>đã</a:t>
            </a:r>
            <a:r>
              <a:rPr lang="en-US" baseline="0" dirty="0" smtClean="0"/>
              <a:t> </a:t>
            </a:r>
            <a:r>
              <a:rPr lang="en-US" baseline="0" dirty="0" err="1" smtClean="0"/>
              <a:t>thu</a:t>
            </a:r>
            <a:r>
              <a:rPr lang="en-US" baseline="0" dirty="0" smtClean="0"/>
              <a:t> </a:t>
            </a:r>
            <a:r>
              <a:rPr lang="en-US" baseline="0" dirty="0" err="1" smtClean="0"/>
              <a:t>thập</a:t>
            </a:r>
            <a:endParaRPr lang="en-US" baseline="0" dirty="0" smtClean="0"/>
          </a:p>
          <a:p>
            <a:pPr marL="228600" indent="-228600">
              <a:buAutoNum type="arabicPeriod"/>
            </a:pP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cài</a:t>
            </a:r>
            <a:r>
              <a:rPr lang="en-US" baseline="0" dirty="0" smtClean="0"/>
              <a:t> </a:t>
            </a:r>
            <a:r>
              <a:rPr lang="en-US" baseline="0" dirty="0" err="1" smtClean="0"/>
              <a:t>đặt</a:t>
            </a:r>
            <a:r>
              <a:rPr lang="en-US" baseline="0" dirty="0" smtClean="0"/>
              <a:t> </a:t>
            </a:r>
            <a:r>
              <a:rPr lang="en-US" baseline="0" dirty="0" err="1" smtClean="0"/>
              <a:t>và</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đề</a:t>
            </a:r>
            <a:r>
              <a:rPr lang="en-US" baseline="0" dirty="0" smtClean="0"/>
              <a:t> </a:t>
            </a:r>
            <a:r>
              <a:rPr lang="en-US" baseline="0" dirty="0" err="1" smtClean="0"/>
              <a:t>tài</a:t>
            </a:r>
            <a:endParaRPr lang="en-US" baseline="0" dirty="0" smtClean="0"/>
          </a:p>
          <a:p>
            <a:pPr marL="228600" indent="-228600">
              <a:buAutoNum type="arabicPeriod"/>
            </a:pPr>
            <a:r>
              <a:rPr lang="en-US" baseline="0" dirty="0" smtClean="0"/>
              <a:t>Demo </a:t>
            </a:r>
            <a:r>
              <a:rPr lang="en-US" baseline="0" dirty="0" err="1" smtClean="0"/>
              <a:t>chương</a:t>
            </a:r>
            <a:r>
              <a:rPr lang="en-US" baseline="0" dirty="0" smtClean="0"/>
              <a:t> </a:t>
            </a:r>
            <a:r>
              <a:rPr lang="en-US" baseline="0" dirty="0" err="1" smtClean="0"/>
              <a:t>trình</a:t>
            </a:r>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kern="1200" dirty="0" err="1" smtClean="0">
                <a:solidFill>
                  <a:schemeClr val="tx1"/>
                </a:solidFill>
                <a:latin typeface="+mn-lt"/>
                <a:ea typeface="+mn-ea"/>
                <a:cs typeface="+mn-cs"/>
              </a:rPr>
              <a:t>Dù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nhằm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C4.5 </a:t>
            </a:r>
            <a:r>
              <a:rPr lang="en-US" sz="1200" kern="1200" dirty="0" err="1" smtClean="0">
                <a:solidFill>
                  <a:schemeClr val="tx1"/>
                </a:solidFill>
                <a:latin typeface="+mn-lt"/>
                <a:ea typeface="+mn-ea"/>
                <a:cs typeface="+mn-cs"/>
              </a:rPr>
              <a:t>nói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riêng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y </a:t>
            </a:r>
            <a:r>
              <a:rPr lang="en-US" sz="1200" kern="1200" dirty="0" err="1" smtClean="0">
                <a:solidFill>
                  <a:schemeClr val="tx1"/>
                </a:solidFill>
                <a:latin typeface="+mn-lt"/>
                <a:ea typeface="+mn-ea"/>
                <a:cs typeface="+mn-cs"/>
              </a:rPr>
              <a:t>học</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Với</a:t>
            </a:r>
            <a:r>
              <a:rPr lang="en-US" sz="1200" baseline="0" dirty="0" smtClean="0"/>
              <a:t>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loại</a:t>
            </a:r>
            <a:r>
              <a:rPr lang="en-US" sz="1200" baseline="0" dirty="0" smtClean="0"/>
              <a:t> </a:t>
            </a:r>
            <a:r>
              <a:rPr lang="en-US" sz="1200" baseline="0" dirty="0" err="1" smtClean="0"/>
              <a:t>bỏ</a:t>
            </a:r>
            <a:r>
              <a:rPr lang="en-US" sz="1200" baseline="0" dirty="0" smtClean="0"/>
              <a:t>: </a:t>
            </a:r>
            <a:r>
              <a:rPr lang="en-US" sz="1200" kern="1200" dirty="0" err="1" smtClean="0">
                <a:solidFill>
                  <a:schemeClr val="tx1"/>
                </a:solidFill>
                <a:latin typeface="+mn-lt"/>
                <a:ea typeface="+mn-ea"/>
                <a:cs typeface="+mn-cs"/>
              </a:rPr>
              <a:t>Đây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dễ</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1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bỏ</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thoát</a:t>
            </a:r>
            <a:r>
              <a:rPr lang="en-US" sz="1200" kern="1200" dirty="0" smtClean="0">
                <a:solidFill>
                  <a:schemeClr val="tx1"/>
                </a:solidFill>
                <a:latin typeface="+mn-lt"/>
                <a:ea typeface="+mn-ea"/>
                <a:cs typeface="+mn-cs"/>
              </a:rPr>
              <a:t> 1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thông</a:t>
            </a:r>
            <a:r>
              <a:rPr lang="en-US" sz="1200" kern="1200" dirty="0" smtClean="0">
                <a:solidFill>
                  <a:schemeClr val="tx1"/>
                </a:solidFill>
                <a:latin typeface="+mn-lt"/>
                <a:ea typeface="+mn-ea"/>
                <a:cs typeface="+mn-cs"/>
              </a:rPr>
              <a:t> tin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lớn</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bổ</a:t>
            </a:r>
            <a:r>
              <a:rPr lang="en-US" sz="1200" kern="1200" dirty="0" smtClean="0">
                <a:solidFill>
                  <a:schemeClr val="tx1"/>
                </a:solidFill>
                <a:latin typeface="+mn-lt"/>
                <a:ea typeface="+mn-ea"/>
                <a:cs typeface="+mn-cs"/>
              </a:rPr>
              <a:t> sung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2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còn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bổ</a:t>
            </a:r>
            <a:r>
              <a:rPr lang="en-US" sz="1200" kern="1200" baseline="0" dirty="0" smtClean="0">
                <a:solidFill>
                  <a:schemeClr val="tx1"/>
                </a:solidFill>
                <a:latin typeface="+mn-lt"/>
                <a:ea typeface="+mn-ea"/>
                <a:cs typeface="+mn-cs"/>
              </a:rPr>
              <a:t> sung </a:t>
            </a:r>
            <a:r>
              <a:rPr lang="en-US" sz="1200" kern="1200" baseline="0" dirty="0" err="1" smtClean="0">
                <a:solidFill>
                  <a:schemeClr val="tx1"/>
                </a:solidFill>
                <a:latin typeface="+mn-lt"/>
                <a:ea typeface="+mn-ea"/>
                <a:cs typeface="+mn-cs"/>
              </a:rPr>
              <a:t>bằng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tay</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tốn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lớn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tài</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kém</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bổ</a:t>
            </a:r>
            <a:r>
              <a:rPr lang="en-US" sz="1200" kern="1200" baseline="0" dirty="0" smtClean="0">
                <a:solidFill>
                  <a:schemeClr val="tx1"/>
                </a:solidFill>
                <a:latin typeface="+mn-lt"/>
                <a:ea typeface="+mn-ea"/>
                <a:cs typeface="+mn-cs"/>
              </a:rPr>
              <a:t> sung </a:t>
            </a:r>
            <a:r>
              <a:rPr lang="en-US" sz="1200" kern="1200" baseline="0" dirty="0" err="1" smtClean="0">
                <a:solidFill>
                  <a:schemeClr val="tx1"/>
                </a:solidFill>
                <a:latin typeface="+mn-lt"/>
                <a:ea typeface="+mn-ea"/>
                <a:cs typeface="+mn-cs"/>
              </a:rPr>
              <a:t>bằng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trị</a:t>
            </a:r>
            <a:r>
              <a:rPr lang="en-US" sz="1200" kern="1200" baseline="0" dirty="0" smtClean="0">
                <a:solidFill>
                  <a:schemeClr val="tx1"/>
                </a:solidFill>
                <a:latin typeface="+mn-lt"/>
                <a:ea typeface="+mn-ea"/>
                <a:cs typeface="+mn-cs"/>
              </a:rPr>
              <a:t> TB </a:t>
            </a:r>
            <a:r>
              <a:rPr lang="en-US" sz="1200" kern="1200" baseline="0" dirty="0" err="1" smtClean="0">
                <a:solidFill>
                  <a:schemeClr val="tx1"/>
                </a:solidFill>
                <a:latin typeface="+mn-lt"/>
                <a:ea typeface="+mn-ea"/>
                <a:cs typeface="+mn-cs"/>
              </a:rPr>
              <a:t>cùng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lớp</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tượng</a:t>
            </a:r>
            <a:r>
              <a:rPr lang="en-US" sz="1200" kern="1200" dirty="0" smtClean="0">
                <a:solidFill>
                  <a:schemeClr val="tx1"/>
                </a:solidFill>
                <a:latin typeface="+mn-lt"/>
                <a:ea typeface="+mn-ea"/>
                <a:cs typeface="+mn-cs"/>
              </a:rPr>
              <a:t> Data Bias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vị</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Theo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ổn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Naïve </a:t>
            </a:r>
            <a:r>
              <a:rPr lang="en-US" sz="1200" kern="1200" dirty="0" err="1" smtClean="0">
                <a:solidFill>
                  <a:schemeClr val="tx1"/>
                </a:solidFill>
                <a:latin typeface="+mn-lt"/>
                <a:ea typeface="+mn-ea"/>
                <a:cs typeface="+mn-cs"/>
              </a:rPr>
              <a:t>Bayes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C4.5 </a:t>
            </a:r>
            <a:r>
              <a:rPr lang="en-US" sz="1200" kern="1200" dirty="0" err="1" smtClean="0">
                <a:solidFill>
                  <a:schemeClr val="tx1"/>
                </a:solidFill>
                <a:latin typeface="+mn-lt"/>
                <a:ea typeface="+mn-ea"/>
                <a:cs typeface="+mn-cs"/>
              </a:rPr>
              <a:t>thì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bàn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Hồ</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a:t>
            </a:r>
            <a:r>
              <a:rPr lang="en-US" sz="1200" kern="1200" dirty="0" smtClean="0">
                <a:solidFill>
                  <a:schemeClr val="tx1"/>
                </a:solidFill>
                <a:latin typeface="+mn-lt"/>
                <a:ea typeface="+mn-ea"/>
                <a:cs typeface="+mn-cs"/>
              </a:rPr>
              <a:t> Minh </a:t>
            </a:r>
            <a:r>
              <a:rPr lang="en-US" sz="1200" kern="1200" dirty="0" err="1" smtClean="0">
                <a:solidFill>
                  <a:schemeClr val="tx1"/>
                </a:solidFill>
                <a:latin typeface="+mn-lt"/>
                <a:ea typeface="+mn-ea"/>
                <a:cs typeface="+mn-cs"/>
              </a:rPr>
              <a:t>nhằm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nằm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riêng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cấu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trúc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Nghiên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cứu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Naïve </a:t>
            </a:r>
            <a:r>
              <a:rPr lang="en-US" sz="1200" kern="1200" dirty="0" err="1" smtClean="0">
                <a:solidFill>
                  <a:schemeClr val="tx1"/>
                </a:solidFill>
                <a:latin typeface="+mn-lt"/>
                <a:ea typeface="+mn-ea"/>
                <a:cs typeface="+mn-cs"/>
              </a:rPr>
              <a:t>Bayes</a:t>
            </a:r>
            <a:r>
              <a:rPr lang="en-US" sz="1200" kern="1200" dirty="0" smtClean="0">
                <a:solidFill>
                  <a:schemeClr val="tx1"/>
                </a:solidFill>
                <a:latin typeface="+mn-lt"/>
                <a:ea typeface="+mn-ea"/>
                <a:cs typeface="+mn-cs"/>
              </a:rPr>
              <a:t>, Decision Tree C4.5…</a:t>
            </a:r>
            <a:r>
              <a:rPr lang="en-US" sz="1200" kern="1200" dirty="0" err="1" smtClean="0">
                <a:solidFill>
                  <a:schemeClr val="tx1"/>
                </a:solidFill>
                <a:latin typeface="+mn-lt"/>
                <a:ea typeface="+mn-ea"/>
                <a:cs typeface="+mn-cs"/>
              </a:rPr>
              <a:t>Riêng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C4.5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biệt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lẫn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tế</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Và</a:t>
            </a:r>
            <a:r>
              <a:rPr lang="en-US" sz="1200" baseline="0" dirty="0" smtClean="0"/>
              <a:t> </a:t>
            </a:r>
            <a:r>
              <a:rPr lang="en-US" sz="1200" baseline="0" dirty="0" err="1" smtClean="0"/>
              <a:t>đây</a:t>
            </a:r>
            <a:r>
              <a:rPr lang="en-US" sz="1200" baseline="0" dirty="0" smtClean="0"/>
              <a:t> </a:t>
            </a:r>
            <a:r>
              <a:rPr lang="en-US" sz="1200" baseline="0" dirty="0" err="1" smtClean="0"/>
              <a:t>là</a:t>
            </a:r>
            <a:r>
              <a:rPr lang="en-US" sz="1200" baseline="0" dirty="0" smtClean="0"/>
              <a:t> </a:t>
            </a:r>
            <a:r>
              <a:rPr lang="en-US" sz="1200" baseline="0" dirty="0" err="1" smtClean="0"/>
              <a:t>hạn</a:t>
            </a:r>
            <a:r>
              <a:rPr lang="en-US" sz="1200" baseline="0" dirty="0" smtClean="0"/>
              <a:t> </a:t>
            </a:r>
            <a:r>
              <a:rPr lang="en-US" sz="1200" baseline="0" dirty="0" err="1" smtClean="0"/>
              <a:t>chế</a:t>
            </a:r>
            <a:r>
              <a:rPr lang="en-US" sz="1200" baseline="0" dirty="0" smtClean="0"/>
              <a:t> </a:t>
            </a:r>
            <a:r>
              <a:rPr lang="en-US" sz="1200" baseline="0" dirty="0" err="1" smtClean="0"/>
              <a:t>của</a:t>
            </a:r>
            <a:r>
              <a:rPr lang="en-US" sz="1200" baseline="0" dirty="0" smtClean="0"/>
              <a:t> </a:t>
            </a:r>
            <a:r>
              <a:rPr lang="en-US" sz="1200" baseline="0" dirty="0" err="1" smtClean="0"/>
              <a:t>nhóm</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kern="1200" dirty="0" smtClean="0">
                <a:solidFill>
                  <a:schemeClr val="tx1"/>
                </a:solidFill>
                <a:latin typeface="+mn-lt"/>
                <a:ea typeface="+mn-ea"/>
                <a:cs typeface="+mn-cs"/>
              </a:rPr>
              <a:t>Do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tiếp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xúc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sở</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thông</a:t>
            </a:r>
            <a:r>
              <a:rPr lang="en-US" sz="1200" kern="1200" dirty="0" smtClean="0">
                <a:solidFill>
                  <a:schemeClr val="tx1"/>
                </a:solidFill>
                <a:latin typeface="+mn-lt"/>
                <a:ea typeface="+mn-ea"/>
                <a:cs typeface="+mn-cs"/>
              </a:rPr>
              <a:t> qua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hình</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nghị</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Ngoài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vẫn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khoảng</a:t>
            </a:r>
            <a:r>
              <a:rPr lang="en-US" sz="1200" kern="1200" dirty="0" smtClean="0">
                <a:solidFill>
                  <a:schemeClr val="tx1"/>
                </a:solidFill>
                <a:latin typeface="+mn-lt"/>
                <a:ea typeface="+mn-ea"/>
                <a:cs typeface="+mn-cs"/>
              </a:rPr>
              <a:t> 1/5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Do </a:t>
            </a:r>
            <a:r>
              <a:rPr lang="en-US" sz="1200" kern="1200" dirty="0" err="1" smtClean="0">
                <a:solidFill>
                  <a:schemeClr val="tx1"/>
                </a:solidFill>
                <a:latin typeface="+mn-lt"/>
                <a:ea typeface="+mn-ea"/>
                <a:cs typeface="+mn-cs"/>
              </a:rPr>
              <a:t>khoảng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hẹp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vậy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triển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nhận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thiết</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Hướng</a:t>
            </a:r>
            <a:r>
              <a:rPr lang="en-US" sz="1200" baseline="0" dirty="0" smtClean="0"/>
              <a:t> </a:t>
            </a:r>
            <a:r>
              <a:rPr lang="en-US" sz="1200" baseline="0" dirty="0" err="1" smtClean="0"/>
              <a:t>phát</a:t>
            </a:r>
            <a:r>
              <a:rPr lang="en-US" sz="1200" baseline="0" dirty="0" smtClean="0"/>
              <a:t> </a:t>
            </a:r>
            <a:r>
              <a:rPr lang="en-US" sz="1200" baseline="0" dirty="0" err="1" smtClean="0"/>
              <a:t>triển</a:t>
            </a:r>
            <a:r>
              <a:rPr lang="en-US" sz="1200" baseline="0" dirty="0" smtClean="0"/>
              <a:t> </a:t>
            </a:r>
            <a:r>
              <a:rPr lang="en-US" sz="1200" baseline="0" dirty="0" err="1" smtClean="0"/>
              <a:t>của</a:t>
            </a:r>
            <a:r>
              <a:rPr lang="en-US" sz="1200" baseline="0" dirty="0" smtClean="0"/>
              <a:t> </a:t>
            </a:r>
            <a:r>
              <a:rPr lang="en-US" sz="1200" baseline="0" dirty="0" err="1" smtClean="0"/>
              <a:t>đề</a:t>
            </a:r>
            <a:r>
              <a:rPr lang="en-US" sz="1200" baseline="0" dirty="0" smtClean="0"/>
              <a:t> </a:t>
            </a:r>
            <a:r>
              <a:rPr lang="en-US" sz="1200" baseline="0" dirty="0" err="1" smtClean="0"/>
              <a:t>tài</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Việt</a:t>
            </a:r>
            <a:r>
              <a:rPr lang="en-US" sz="1200" kern="1200" dirty="0" smtClean="0">
                <a:solidFill>
                  <a:schemeClr val="tx1"/>
                </a:solidFill>
                <a:latin typeface="+mn-lt"/>
                <a:ea typeface="+mn-ea"/>
                <a:cs typeface="+mn-cs"/>
              </a:rPr>
              <a:t> Nam.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Nghiên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cứu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thêm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tìm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thấy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chi </a:t>
            </a:r>
            <a:r>
              <a:rPr lang="en-US" sz="1200" kern="1200" dirty="0" err="1" smtClean="0">
                <a:solidFill>
                  <a:schemeClr val="tx1"/>
                </a:solidFill>
                <a:latin typeface="+mn-lt"/>
                <a:ea typeface="+mn-ea"/>
                <a:cs typeface="+mn-cs"/>
              </a:rPr>
              <a:t>tiết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theo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Phát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triển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thêm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chứng</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vi-VN" sz="1200" kern="1200" baseline="0" dirty="0" smtClean="0">
                <a:solidFill>
                  <a:schemeClr val="tx1"/>
                </a:solidFill>
                <a:latin typeface="+mn-lt"/>
                <a:ea typeface="+mn-ea"/>
                <a:cs typeface="+mn-cs"/>
              </a:rPr>
              <a:t>Bệnh tiểu đường là một trong những căn bệnh phổ biến nhất của thế kỉ 21, là một trong những nguyên nhân chính dẫn đến các bệnh hiểm nghèo như bệnh tim, tai biến, suy thận, mù mắt, hoại thư…Bệnh tiểu đường thường gây nguy hiểm nhiều nhất cho người già và những người béo phì. </a:t>
            </a:r>
            <a:endParaRPr lang="en-US" sz="1200" kern="1200" baseline="0" dirty="0" smtClean="0">
              <a:solidFill>
                <a:schemeClr val="tx1"/>
              </a:solidFill>
              <a:latin typeface="+mn-lt"/>
              <a:ea typeface="+mn-ea"/>
              <a:cs typeface="+mn-cs"/>
            </a:endParaRPr>
          </a:p>
          <a:p>
            <a:pPr>
              <a:buFontTx/>
              <a:buChar char="-"/>
            </a:pPr>
            <a:r>
              <a:rPr lang="vi-VN" sz="1200" kern="1200" baseline="0" dirty="0" smtClean="0">
                <a:solidFill>
                  <a:schemeClr val="tx1"/>
                </a:solidFill>
                <a:latin typeface="+mn-lt"/>
                <a:ea typeface="+mn-ea"/>
                <a:cs typeface="+mn-cs"/>
              </a:rPr>
              <a:t>Bệnh 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vi-VN" sz="1200" kern="1200" baseline="0" dirty="0" smtClean="0">
                <a:solidFill>
                  <a:schemeClr val="tx1"/>
                </a:solidFill>
                <a:latin typeface="+mn-lt"/>
                <a:ea typeface="+mn-ea"/>
                <a:cs typeface="+mn-cs"/>
              </a:rPr>
              <a:t> là một nhóm bệnh rối loạn chuyển hóa carbodydrates khi hóc môn insulin của tuyến tụy bị thiếu hoặc giảm tác động trong cơ thể</a:t>
            </a:r>
            <a:r>
              <a:rPr lang="en-US" sz="1200" kern="1200" baseline="0" dirty="0" smtClean="0">
                <a:solidFill>
                  <a:schemeClr val="tx1"/>
                </a:solidFill>
                <a:latin typeface="+mn-lt"/>
                <a:ea typeface="+mn-ea"/>
                <a:cs typeface="+mn-cs"/>
              </a:rPr>
              <a:t>.</a:t>
            </a:r>
            <a:r>
              <a:rPr lang="vi-VN" sz="1200" kern="1200" baseline="0" dirty="0" smtClean="0">
                <a:solidFill>
                  <a:schemeClr val="tx1"/>
                </a:solidFill>
                <a:latin typeface="+mn-lt"/>
                <a:ea typeface="+mn-ea"/>
                <a:cs typeface="+mn-cs"/>
              </a:rPr>
              <a:t> Sự thiếu hụt insulin hoặc không sử dụng được insulin sẽ làm giảm khả năng hấp thụ glucose và vì thế glucose sẽ tích tụ trong gan và các tế báo chất béo dẫn đến việc tăng mức đường huyết và đường trong nước tiểu</a:t>
            </a:r>
            <a:r>
              <a:rPr lang="en-US" sz="1200" kern="1200" baseline="0" dirty="0" smtClean="0">
                <a:solidFill>
                  <a:schemeClr val="tx1"/>
                </a:solidFill>
                <a:latin typeface="+mn-lt"/>
                <a:ea typeface="+mn-ea"/>
                <a:cs typeface="+mn-cs"/>
              </a:rPr>
              <a:t>.</a:t>
            </a:r>
            <a:r>
              <a:rPr lang="vi-VN"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N</a:t>
            </a:r>
            <a:r>
              <a:rPr lang="vi-VN" sz="1200" kern="1200" baseline="0" dirty="0" smtClean="0">
                <a:solidFill>
                  <a:schemeClr val="tx1"/>
                </a:solidFill>
                <a:latin typeface="+mn-lt"/>
                <a:ea typeface="+mn-ea"/>
                <a:cs typeface="+mn-cs"/>
              </a:rPr>
              <a:t>hững nhân tố như gen di truyền, chế độ dinh dưỡng không tốt, bị stress, ít vận động và thừa cân là những yếu tố quan trọng có thể dẫn đến việc mắc bệnh tiểu đường. </a:t>
            </a:r>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nay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loại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a:t>
            </a:r>
          </a:p>
          <a:p>
            <a:pPr>
              <a:buFontTx/>
              <a:buChar char="-"/>
            </a:pP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chiếm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từ</a:t>
            </a:r>
            <a:r>
              <a:rPr lang="en-US" sz="1200" kern="1200" baseline="0" dirty="0" smtClean="0">
                <a:solidFill>
                  <a:schemeClr val="tx1"/>
                </a:solidFill>
                <a:latin typeface="+mn-lt"/>
                <a:ea typeface="+mn-ea"/>
                <a:cs typeface="+mn-cs"/>
              </a:rPr>
              <a:t> 5 – 10%.</a:t>
            </a:r>
          </a:p>
          <a:p>
            <a:pPr>
              <a:buFontTx/>
              <a:buChar char="-"/>
            </a:pPr>
            <a:r>
              <a:rPr lang="vi-VN" sz="1200" kern="1200" baseline="0" dirty="0" smtClean="0">
                <a:solidFill>
                  <a:schemeClr val="tx1"/>
                </a:solidFill>
                <a:latin typeface="+mn-lt"/>
                <a:ea typeface="+mn-ea"/>
                <a:cs typeface="+mn-cs"/>
              </a:rPr>
              <a:t>Bệnh </a:t>
            </a:r>
            <a:r>
              <a:rPr lang="vi-VN" sz="1200" kern="1200" baseline="0" dirty="0" smtClean="0">
                <a:solidFill>
                  <a:schemeClr val="tx1"/>
                </a:solidFill>
                <a:latin typeface="+mn-lt"/>
                <a:ea typeface="+mn-ea"/>
                <a:cs typeface="+mn-cs"/>
              </a:rPr>
              <a:t>tiểu đường dạng hai </a:t>
            </a:r>
            <a:r>
              <a:rPr lang="vi-VN" sz="1200"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chiếm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từ</a:t>
            </a:r>
            <a:r>
              <a:rPr lang="en-US" sz="1200" kern="1200" baseline="0" dirty="0" smtClean="0">
                <a:solidFill>
                  <a:schemeClr val="tx1"/>
                </a:solidFill>
                <a:latin typeface="+mn-lt"/>
                <a:ea typeface="+mn-ea"/>
                <a:cs typeface="+mn-cs"/>
              </a:rPr>
              <a:t> 90 – 95%. </a:t>
            </a:r>
            <a:r>
              <a:rPr lang="en-US" sz="1200" kern="1200" baseline="0" dirty="0" err="1" smtClean="0">
                <a:solidFill>
                  <a:schemeClr val="tx1"/>
                </a:solidFill>
                <a:latin typeface="+mn-lt"/>
                <a:ea typeface="+mn-ea"/>
                <a:cs typeface="+mn-cs"/>
              </a:rPr>
              <a:t>Đề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cứu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chủ</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yếu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trung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2 do </a:t>
            </a:r>
            <a:r>
              <a:rPr lang="en-US" sz="1200" kern="1200" baseline="0" dirty="0" err="1" smtClean="0">
                <a:solidFill>
                  <a:schemeClr val="tx1"/>
                </a:solidFill>
                <a:latin typeface="+mn-lt"/>
                <a:ea typeface="+mn-ea"/>
                <a:cs typeface="+mn-cs"/>
              </a:rPr>
              <a:t>khả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năng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phụ</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còn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phụ</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lối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2,</a:t>
            </a:r>
            <a:r>
              <a:rPr lang="vi-VN"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L</a:t>
            </a:r>
            <a:r>
              <a:rPr lang="vi-VN" sz="1200" kern="1200" baseline="0" dirty="0" smtClean="0">
                <a:solidFill>
                  <a:schemeClr val="tx1"/>
                </a:solidFill>
                <a:latin typeface="+mn-lt"/>
                <a:ea typeface="+mn-ea"/>
                <a:cs typeface="+mn-cs"/>
              </a:rPr>
              <a:t>ượng insulin sản sinh ra ban đầu hoàn toàn bình thường nhưng các tế bào đã không hoặc kém nhạy cảm với sự có mặt insulin. Lượng đường trong máu không được chuyển hóa thành năng lượng nên giữ ở mức cao, cơ thể bệnh nhân phản ứng bằng cách tăng sản xuất insulin lên dẫn đến việc quá tải cho tuyến tụy và lượng insulin được tiết ra giảm dần.</a:t>
            </a:r>
            <a:endParaRPr lang="en-US" sz="1200" kern="1200" baseline="0" dirty="0" smtClean="0">
              <a:solidFill>
                <a:schemeClr val="tx1"/>
              </a:solidFill>
              <a:latin typeface="+mn-lt"/>
              <a:ea typeface="+mn-ea"/>
              <a:cs typeface="+mn-cs"/>
            </a:endParaRPr>
          </a:p>
          <a:p>
            <a:pPr lvl="1">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nói</a:t>
            </a:r>
            <a:r>
              <a:rPr lang="en-US" sz="1200" kern="1200" baseline="0" dirty="0" smtClean="0">
                <a:solidFill>
                  <a:schemeClr val="tx1"/>
                </a:solidFill>
                <a:latin typeface="+mn-lt"/>
                <a:ea typeface="+mn-ea"/>
                <a:cs typeface="+mn-cs"/>
              </a:rPr>
              <a:t> ở </a:t>
            </a:r>
            <a:r>
              <a:rPr lang="en-US" sz="1200" kern="1200" baseline="0" dirty="0" err="1" smtClean="0">
                <a:solidFill>
                  <a:schemeClr val="tx1"/>
                </a:solidFill>
                <a:latin typeface="+mn-lt"/>
                <a:ea typeface="+mn-ea"/>
                <a:cs typeface="+mn-cs"/>
              </a:rPr>
              <a:t>trên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hai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nguyên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tiềm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cấu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tạo</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nó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nhanh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những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mang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mình</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sớm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phòng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ngừa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xuất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giữ</a:t>
            </a:r>
            <a:r>
              <a:rPr lang="en-US" sz="1200" kern="1200" baseline="0" dirty="0" smtClean="0">
                <a:solidFill>
                  <a:schemeClr val="tx1"/>
                </a:solidFill>
                <a:latin typeface="+mn-lt"/>
                <a:ea typeface="+mn-ea"/>
                <a:cs typeface="+mn-cs"/>
              </a:rPr>
              <a:t> ở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tiềm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nhanh</a:t>
            </a:r>
            <a:r>
              <a:rPr lang="en-US" sz="1200" kern="1200" baseline="0" dirty="0" smtClean="0">
                <a:solidFill>
                  <a:schemeClr val="tx1"/>
                </a:solidFill>
                <a:latin typeface="+mn-lt"/>
                <a:ea typeface="+mn-ea"/>
                <a:cs typeface="+mn-cs"/>
              </a:rPr>
              <a:t>.</a:t>
            </a:r>
          </a:p>
          <a:p>
            <a:pPr lvl="1">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hoặc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cờ</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trước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mổ</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a:t>
            </a:r>
            <a:r>
              <a:rPr lang="en-US" sz="1200" baseline="0" dirty="0" err="1" smtClean="0"/>
              <a:t>Nước</a:t>
            </a:r>
            <a:r>
              <a:rPr lang="en-US" sz="1200" baseline="0" dirty="0" smtClean="0"/>
              <a:t> </a:t>
            </a:r>
            <a:r>
              <a:rPr lang="en-US" sz="1200" baseline="0" dirty="0" err="1" smtClean="0"/>
              <a:t>ta</a:t>
            </a:r>
            <a:r>
              <a:rPr lang="en-US" sz="1200" baseline="0" dirty="0" smtClean="0"/>
              <a:t> </a:t>
            </a:r>
            <a:r>
              <a:rPr lang="en-US" sz="1200" baseline="0" dirty="0" err="1" smtClean="0"/>
              <a:t>vẫn</a:t>
            </a:r>
            <a:r>
              <a:rPr lang="en-US" sz="1200" baseline="0" dirty="0" smtClean="0"/>
              <a:t> </a:t>
            </a:r>
            <a:r>
              <a:rPr lang="en-US" sz="1200" baseline="0" dirty="0" err="1" smtClean="0"/>
              <a:t>chưa</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được</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ngăn</a:t>
            </a:r>
            <a:r>
              <a:rPr lang="en-US" sz="1200" baseline="0" dirty="0" smtClean="0"/>
              <a:t> </a:t>
            </a:r>
            <a:r>
              <a:rPr lang="en-US" sz="1200" baseline="0" dirty="0" err="1" smtClean="0"/>
              <a:t>ngừa</a:t>
            </a:r>
            <a:r>
              <a:rPr lang="en-US" sz="1200" baseline="0" dirty="0" smtClean="0"/>
              <a:t> </a:t>
            </a:r>
            <a:r>
              <a:rPr lang="en-US" sz="1200" baseline="0" dirty="0" err="1" smtClean="0"/>
              <a:t>và</a:t>
            </a:r>
            <a:r>
              <a:rPr lang="en-US" sz="1200" baseline="0" dirty="0" smtClean="0"/>
              <a:t> </a:t>
            </a:r>
            <a:r>
              <a:rPr lang="en-US" sz="1200" baseline="0" dirty="0" err="1" smtClean="0"/>
              <a:t>phát</a:t>
            </a:r>
            <a:r>
              <a:rPr lang="en-US" sz="1200" baseline="0" dirty="0" smtClean="0"/>
              <a:t> </a:t>
            </a:r>
            <a:r>
              <a:rPr lang="en-US" sz="1200" baseline="0" dirty="0" err="1" smtClean="0"/>
              <a:t>hiện</a:t>
            </a:r>
            <a:r>
              <a:rPr lang="en-US" sz="1200" baseline="0" dirty="0" smtClean="0"/>
              <a:t> </a:t>
            </a:r>
            <a:r>
              <a:rPr lang="en-US" sz="1200" baseline="0" dirty="0" err="1" smtClean="0"/>
              <a:t>sớm</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ở </a:t>
            </a:r>
            <a:r>
              <a:rPr lang="en-US" sz="1200" baseline="0" dirty="0" err="1" smtClean="0"/>
              <a:t>những</a:t>
            </a:r>
            <a:r>
              <a:rPr lang="en-US" sz="1200" baseline="0" dirty="0" smtClean="0"/>
              <a:t> </a:t>
            </a:r>
            <a:r>
              <a:rPr lang="en-US" sz="1200" baseline="0" dirty="0" err="1" smtClean="0"/>
              <a:t>nhóm</a:t>
            </a:r>
            <a:r>
              <a:rPr lang="en-US" sz="1200" baseline="0" dirty="0" smtClean="0"/>
              <a:t> </a:t>
            </a:r>
            <a:r>
              <a:rPr lang="en-US" sz="1200" baseline="0" dirty="0" err="1" smtClean="0"/>
              <a:t>người</a:t>
            </a:r>
            <a:r>
              <a:rPr lang="en-US" sz="1200" baseline="0" dirty="0" smtClean="0"/>
              <a:t> </a:t>
            </a:r>
            <a:r>
              <a:rPr lang="en-US" sz="1200" baseline="0" dirty="0" err="1" smtClean="0"/>
              <a:t>có</a:t>
            </a:r>
            <a:r>
              <a:rPr lang="en-US" sz="1200" baseline="0" dirty="0" smtClean="0"/>
              <a:t> </a:t>
            </a:r>
            <a:r>
              <a:rPr lang="en-US" sz="1200" baseline="0" dirty="0" err="1" smtClean="0"/>
              <a:t>yếu</a:t>
            </a:r>
            <a:r>
              <a:rPr lang="en-US" sz="1200" baseline="0" dirty="0" smtClean="0"/>
              <a:t> </a:t>
            </a:r>
            <a:r>
              <a:rPr lang="en-US" sz="1200" baseline="0" dirty="0" err="1" smtClean="0"/>
              <a:t>tố</a:t>
            </a:r>
            <a:r>
              <a:rPr lang="en-US" sz="1200" baseline="0" dirty="0" smtClean="0"/>
              <a:t> </a:t>
            </a:r>
            <a:r>
              <a:rPr lang="en-US" sz="1200" baseline="0" dirty="0" err="1" smtClean="0"/>
              <a:t>mắc</a:t>
            </a:r>
            <a:r>
              <a:rPr lang="en-US" sz="1200" baseline="0" dirty="0" smtClean="0"/>
              <a:t> </a:t>
            </a:r>
            <a:r>
              <a:rPr lang="en-US" sz="1200" baseline="0" dirty="0" err="1" smtClean="0"/>
              <a:t>bệnh</a:t>
            </a:r>
            <a:r>
              <a:rPr lang="en-US" sz="1200" baseline="0" dirty="0" smtClean="0"/>
              <a:t> </a:t>
            </a:r>
            <a:r>
              <a:rPr lang="en-US" sz="1200" baseline="0" dirty="0" err="1" smtClean="0"/>
              <a:t>cao</a:t>
            </a:r>
            <a:r>
              <a:rPr lang="en-US" sz="1200" baseline="0" dirty="0" smtClean="0"/>
              <a:t> </a:t>
            </a:r>
            <a:r>
              <a:rPr lang="en-US" sz="1200" baseline="0" dirty="0" err="1" smtClean="0"/>
              <a:t>thêm</a:t>
            </a:r>
            <a:r>
              <a:rPr lang="en-US" sz="1200" baseline="0" dirty="0" smtClean="0"/>
              <a:t> </a:t>
            </a:r>
            <a:r>
              <a:rPr lang="en-US" sz="1200" baseline="0" dirty="0" err="1" smtClean="0"/>
              <a:t>vào</a:t>
            </a:r>
            <a:r>
              <a:rPr lang="en-US" sz="1200" baseline="0" dirty="0" smtClean="0"/>
              <a:t> </a:t>
            </a:r>
            <a:r>
              <a:rPr lang="en-US" sz="1200" baseline="0" dirty="0" err="1" smtClean="0"/>
              <a:t>đó</a:t>
            </a:r>
            <a:r>
              <a:rPr lang="en-US" sz="1200" baseline="0" dirty="0" smtClean="0"/>
              <a:t> </a:t>
            </a:r>
            <a:r>
              <a:rPr lang="en-US" sz="1200" baseline="0" dirty="0" err="1" smtClean="0"/>
              <a:t>là</a:t>
            </a:r>
            <a:r>
              <a:rPr lang="en-US" sz="1200" baseline="0" dirty="0" smtClean="0"/>
              <a:t> ý </a:t>
            </a:r>
            <a:r>
              <a:rPr lang="en-US" sz="1200" baseline="0" dirty="0" err="1" smtClean="0"/>
              <a:t>thức</a:t>
            </a:r>
            <a:r>
              <a:rPr lang="en-US" sz="1200" baseline="0" dirty="0" smtClean="0"/>
              <a:t> </a:t>
            </a:r>
            <a:r>
              <a:rPr lang="en-US" sz="1200" baseline="0" dirty="0" err="1" smtClean="0"/>
              <a:t>phòng</a:t>
            </a:r>
            <a:r>
              <a:rPr lang="en-US" sz="1200" baseline="0" dirty="0" smtClean="0"/>
              <a:t> </a:t>
            </a:r>
            <a:r>
              <a:rPr lang="en-US" sz="1200" baseline="0" dirty="0" err="1" smtClean="0"/>
              <a:t>bệnh</a:t>
            </a:r>
            <a:r>
              <a:rPr lang="en-US" sz="1200" baseline="0" dirty="0" smtClean="0"/>
              <a:t> </a:t>
            </a:r>
            <a:r>
              <a:rPr lang="en-US" sz="1200" baseline="0" dirty="0" err="1" smtClean="0"/>
              <a:t>của</a:t>
            </a:r>
            <a:r>
              <a:rPr lang="en-US" sz="1200" baseline="0" dirty="0" smtClean="0"/>
              <a:t> </a:t>
            </a:r>
            <a:r>
              <a:rPr lang="en-US" sz="1200" baseline="0" dirty="0" err="1" smtClean="0"/>
              <a:t>người</a:t>
            </a:r>
            <a:r>
              <a:rPr lang="en-US" sz="1200" baseline="0" dirty="0" smtClean="0"/>
              <a:t> </a:t>
            </a:r>
            <a:r>
              <a:rPr lang="en-US" sz="1200" baseline="0" dirty="0" err="1" smtClean="0"/>
              <a:t>dân</a:t>
            </a:r>
            <a:r>
              <a:rPr lang="en-US" sz="1200" baseline="0" dirty="0" smtClean="0"/>
              <a:t> </a:t>
            </a:r>
            <a:r>
              <a:rPr lang="en-US" sz="1200" baseline="0" dirty="0" err="1" smtClean="0"/>
              <a:t>vẫn</a:t>
            </a:r>
            <a:r>
              <a:rPr lang="en-US" sz="1200" baseline="0" dirty="0" smtClean="0"/>
              <a:t> </a:t>
            </a:r>
            <a:r>
              <a:rPr lang="en-US" sz="1200" baseline="0" dirty="0" err="1" smtClean="0"/>
              <a:t>còn</a:t>
            </a:r>
            <a:r>
              <a:rPr lang="en-US" sz="1200" baseline="0" dirty="0" smtClean="0"/>
              <a:t> </a:t>
            </a:r>
            <a:r>
              <a:rPr lang="en-US" sz="1200" baseline="0" dirty="0" err="1" smtClean="0"/>
              <a:t>kém</a:t>
            </a:r>
            <a:r>
              <a:rPr lang="en-US" sz="1200" baseline="0" dirty="0" smtClean="0"/>
              <a:t>. </a:t>
            </a:r>
            <a:r>
              <a:rPr lang="en-US" sz="1200" baseline="0" dirty="0" err="1" smtClean="0"/>
              <a:t>Trong</a:t>
            </a:r>
            <a:r>
              <a:rPr lang="en-US" sz="1200" baseline="0" dirty="0" smtClean="0"/>
              <a:t> </a:t>
            </a:r>
            <a:r>
              <a:rPr lang="en-US" sz="1200" baseline="0" dirty="0" err="1" smtClean="0"/>
              <a:t>chương</a:t>
            </a:r>
            <a:r>
              <a:rPr lang="en-US" sz="1200" baseline="0" dirty="0" smtClean="0"/>
              <a:t> 3, </a:t>
            </a:r>
            <a:r>
              <a:rPr lang="en-US" sz="1200" baseline="0" dirty="0" err="1" smtClean="0"/>
              <a:t>nhóm</a:t>
            </a:r>
            <a:r>
              <a:rPr lang="en-US" sz="1200" baseline="0" dirty="0" smtClean="0"/>
              <a:t> </a:t>
            </a:r>
            <a:r>
              <a:rPr lang="en-US" sz="1200" baseline="0" dirty="0" err="1" smtClean="0"/>
              <a:t>sẽ</a:t>
            </a:r>
            <a:r>
              <a:rPr lang="en-US" sz="1200" baseline="0" dirty="0" smtClean="0"/>
              <a:t> </a:t>
            </a:r>
            <a:r>
              <a:rPr lang="en-US" sz="1200" baseline="0" dirty="0" err="1" smtClean="0"/>
              <a:t>giải</a:t>
            </a:r>
            <a:r>
              <a:rPr lang="en-US" sz="1200" baseline="0" dirty="0" smtClean="0"/>
              <a:t> </a:t>
            </a:r>
            <a:r>
              <a:rPr lang="en-US" sz="1200" baseline="0" dirty="0" err="1" smtClean="0"/>
              <a:t>thích</a:t>
            </a:r>
            <a:r>
              <a:rPr lang="en-US" sz="1200" baseline="0" dirty="0" smtClean="0"/>
              <a:t> </a:t>
            </a:r>
            <a:r>
              <a:rPr lang="en-US" sz="1200" baseline="0" dirty="0" err="1" smtClean="0"/>
              <a:t>vì</a:t>
            </a:r>
            <a:r>
              <a:rPr lang="en-US" sz="1200" baseline="0" dirty="0" smtClean="0"/>
              <a:t> </a:t>
            </a:r>
            <a:r>
              <a:rPr lang="en-US" sz="1200" baseline="0" dirty="0" err="1" smtClean="0"/>
              <a:t>sao</a:t>
            </a:r>
            <a:r>
              <a:rPr lang="en-US" sz="1200" baseline="0" dirty="0" smtClean="0"/>
              <a:t> </a:t>
            </a:r>
            <a:r>
              <a:rPr lang="en-US" sz="1200" baseline="0" dirty="0" err="1" smtClean="0"/>
              <a:t>lại</a:t>
            </a:r>
            <a:r>
              <a:rPr lang="en-US" sz="1200" baseline="0" dirty="0" smtClean="0"/>
              <a:t> </a:t>
            </a:r>
            <a:r>
              <a:rPr lang="en-US" sz="1200" baseline="0" dirty="0" err="1" smtClean="0"/>
              <a:t>nói</a:t>
            </a:r>
            <a:r>
              <a:rPr lang="en-US" sz="1200" baseline="0" dirty="0" smtClean="0"/>
              <a:t> ý </a:t>
            </a:r>
            <a:r>
              <a:rPr lang="en-US" sz="1200" baseline="0" dirty="0" err="1" smtClean="0"/>
              <a:t>thức</a:t>
            </a:r>
            <a:r>
              <a:rPr lang="en-US" sz="1200" baseline="0" dirty="0" smtClean="0"/>
              <a:t> </a:t>
            </a:r>
            <a:r>
              <a:rPr lang="en-US" sz="1200" baseline="0" dirty="0" err="1" smtClean="0"/>
              <a:t>phòng</a:t>
            </a:r>
            <a:r>
              <a:rPr lang="en-US" sz="1200" baseline="0" dirty="0" smtClean="0"/>
              <a:t> </a:t>
            </a:r>
            <a:r>
              <a:rPr lang="en-US" sz="1200" baseline="0" dirty="0" err="1" smtClean="0"/>
              <a:t>bệnh</a:t>
            </a:r>
            <a:r>
              <a:rPr lang="en-US" sz="1200" baseline="0" dirty="0" smtClean="0"/>
              <a:t> </a:t>
            </a:r>
            <a:r>
              <a:rPr lang="en-US" sz="1200" baseline="0" dirty="0" err="1" smtClean="0"/>
              <a:t>của</a:t>
            </a:r>
            <a:r>
              <a:rPr lang="en-US" sz="1200" baseline="0" dirty="0" smtClean="0"/>
              <a:t> </a:t>
            </a:r>
            <a:r>
              <a:rPr lang="en-US" sz="1200" baseline="0" dirty="0" err="1" smtClean="0"/>
              <a:t>người</a:t>
            </a:r>
            <a:r>
              <a:rPr lang="en-US" sz="1200" baseline="0" dirty="0" smtClean="0"/>
              <a:t> </a:t>
            </a:r>
            <a:r>
              <a:rPr lang="en-US" sz="1200" baseline="0" dirty="0" err="1" smtClean="0"/>
              <a:t>dân</a:t>
            </a:r>
            <a:r>
              <a:rPr lang="en-US" sz="1200" baseline="0" dirty="0" smtClean="0"/>
              <a:t> </a:t>
            </a:r>
            <a:r>
              <a:rPr lang="en-US" sz="1200" baseline="0" dirty="0" err="1" smtClean="0"/>
              <a:t>còn</a:t>
            </a:r>
            <a:r>
              <a:rPr lang="en-US" sz="1200" baseline="0" dirty="0" smtClean="0"/>
              <a:t> </a:t>
            </a:r>
            <a:r>
              <a:rPr lang="en-US" sz="1200" baseline="0" dirty="0" err="1" smtClean="0"/>
              <a:t>kém</a:t>
            </a:r>
            <a:r>
              <a:rPr lang="en-US" sz="1200" baseline="0" dirty="0" smtClean="0"/>
              <a:t>.</a:t>
            </a:r>
            <a:endParaRPr lang="en-US" sz="1200" baseline="0" dirty="0" smtClean="0"/>
          </a:p>
          <a:p>
            <a:pPr lvl="1">
              <a:buFontTx/>
              <a:buNone/>
            </a:pPr>
            <a:endParaRPr lang="vi-VN"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err="1" smtClean="0"/>
              <a:t>Một</a:t>
            </a:r>
            <a:r>
              <a:rPr lang="en-US" sz="1200" baseline="0" dirty="0" smtClean="0"/>
              <a:t> </a:t>
            </a:r>
            <a:r>
              <a:rPr lang="en-US" sz="1200" baseline="0" dirty="0" err="1" smtClean="0"/>
              <a:t>điều</a:t>
            </a:r>
            <a:r>
              <a:rPr lang="en-US" sz="1200" baseline="0" dirty="0" smtClean="0"/>
              <a:t> </a:t>
            </a:r>
            <a:r>
              <a:rPr lang="en-US" sz="1200" baseline="0" dirty="0" err="1" smtClean="0"/>
              <a:t>hiển</a:t>
            </a:r>
            <a:r>
              <a:rPr lang="en-US" sz="1200" baseline="0" dirty="0" smtClean="0"/>
              <a:t> </a:t>
            </a:r>
            <a:r>
              <a:rPr lang="en-US" sz="1200" baseline="0" dirty="0" err="1" smtClean="0"/>
              <a:t>nhiên</a:t>
            </a:r>
            <a:r>
              <a:rPr lang="en-US" sz="1200" baseline="0" dirty="0" smtClean="0"/>
              <a:t> </a:t>
            </a:r>
            <a:r>
              <a:rPr lang="en-US" sz="1200" baseline="0" dirty="0" err="1" smtClean="0"/>
              <a:t>là</a:t>
            </a:r>
            <a:r>
              <a:rPr lang="en-US" sz="1200" baseline="0" dirty="0" smtClean="0"/>
              <a:t> chi </a:t>
            </a:r>
            <a:r>
              <a:rPr lang="en-US" sz="1200" baseline="0" dirty="0" err="1" smtClean="0"/>
              <a:t>phóng</a:t>
            </a:r>
            <a:r>
              <a:rPr lang="en-US" sz="1200" baseline="0" dirty="0" smtClean="0"/>
              <a:t> </a:t>
            </a:r>
            <a:r>
              <a:rPr lang="en-US" sz="1200" baseline="0" dirty="0" err="1" smtClean="0"/>
              <a:t>phòng</a:t>
            </a:r>
            <a:r>
              <a:rPr lang="en-US" sz="1200" baseline="0" dirty="0" smtClean="0"/>
              <a:t> </a:t>
            </a:r>
            <a:r>
              <a:rPr lang="en-US" sz="1200" baseline="0" dirty="0" err="1" smtClean="0"/>
              <a:t>bệnh</a:t>
            </a:r>
            <a:r>
              <a:rPr lang="en-US" sz="1200" baseline="0" dirty="0" smtClean="0"/>
              <a:t> </a:t>
            </a:r>
            <a:r>
              <a:rPr lang="en-US" sz="1200" baseline="0" dirty="0" err="1" smtClean="0"/>
              <a:t>luôn</a:t>
            </a:r>
            <a:r>
              <a:rPr lang="en-US" sz="1200" baseline="0" dirty="0" smtClean="0"/>
              <a:t> </a:t>
            </a:r>
            <a:r>
              <a:rPr lang="en-US" sz="1200" baseline="0" dirty="0" err="1" smtClean="0"/>
              <a:t>thấp</a:t>
            </a:r>
            <a:r>
              <a:rPr lang="en-US" sz="1200" baseline="0" dirty="0" smtClean="0"/>
              <a:t> </a:t>
            </a:r>
            <a:r>
              <a:rPr lang="en-US" sz="1200" baseline="0" dirty="0" err="1" smtClean="0"/>
              <a:t>hơn</a:t>
            </a:r>
            <a:r>
              <a:rPr lang="en-US" sz="1200" baseline="0" dirty="0" smtClean="0"/>
              <a:t> so </a:t>
            </a:r>
            <a:r>
              <a:rPr lang="en-US" sz="1200" baseline="0" dirty="0" err="1" smtClean="0"/>
              <a:t>với</a:t>
            </a:r>
            <a:r>
              <a:rPr lang="en-US" sz="1200" baseline="0" dirty="0" smtClean="0"/>
              <a:t> </a:t>
            </a:r>
            <a:r>
              <a:rPr lang="en-US" sz="1200" baseline="0" dirty="0" err="1" smtClean="0"/>
              <a:t>chí</a:t>
            </a:r>
            <a:r>
              <a:rPr lang="en-US" sz="1200" baseline="0" dirty="0" smtClean="0"/>
              <a:t> </a:t>
            </a:r>
            <a:r>
              <a:rPr lang="en-US" sz="1200" baseline="0" dirty="0" err="1" smtClean="0"/>
              <a:t>phí</a:t>
            </a:r>
            <a:r>
              <a:rPr lang="en-US" sz="1200" baseline="0" dirty="0" smtClean="0"/>
              <a:t> </a:t>
            </a:r>
            <a:r>
              <a:rPr lang="en-US" sz="1200" baseline="0" dirty="0" err="1" smtClean="0"/>
              <a:t>điều</a:t>
            </a:r>
            <a:r>
              <a:rPr lang="en-US" sz="1200" baseline="0" dirty="0" smtClean="0"/>
              <a:t> </a:t>
            </a:r>
            <a:r>
              <a:rPr lang="en-US" sz="1200" baseline="0" dirty="0" err="1" smtClean="0"/>
              <a:t>trị</a:t>
            </a:r>
            <a:r>
              <a:rPr lang="en-US" sz="1200" baseline="0" dirty="0" smtClean="0"/>
              <a:t> </a:t>
            </a:r>
            <a:r>
              <a:rPr lang="en-US" sz="1200" baseline="0" dirty="0" err="1" smtClean="0"/>
              <a:t>các</a:t>
            </a:r>
            <a:r>
              <a:rPr lang="en-US" sz="1200" baseline="0" dirty="0" smtClean="0"/>
              <a:t> </a:t>
            </a:r>
            <a:r>
              <a:rPr lang="en-US" sz="1200" baseline="0" dirty="0" err="1" smtClean="0"/>
              <a:t>biến</a:t>
            </a:r>
            <a:r>
              <a:rPr lang="en-US" sz="1200" baseline="0" dirty="0" smtClean="0"/>
              <a:t> </a:t>
            </a:r>
            <a:r>
              <a:rPr lang="en-US" sz="1200" baseline="0" dirty="0" err="1" smtClean="0"/>
              <a:t>chứng</a:t>
            </a:r>
            <a:r>
              <a:rPr lang="en-US" sz="1200" baseline="0" dirty="0" smtClean="0"/>
              <a:t> </a:t>
            </a:r>
            <a:r>
              <a:rPr lang="en-US" sz="1200" baseline="0" dirty="0" err="1" smtClean="0"/>
              <a:t>của</a:t>
            </a:r>
            <a:r>
              <a:rPr lang="en-US" sz="1200" baseline="0" dirty="0" smtClean="0"/>
              <a:t> </a:t>
            </a:r>
            <a:r>
              <a:rPr lang="en-US" sz="1200" baseline="0" dirty="0" err="1" smtClean="0"/>
              <a:t>bệnh</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err="1" smtClean="0"/>
              <a:t>Ngoài</a:t>
            </a:r>
            <a:r>
              <a:rPr lang="en-US" sz="1200" baseline="0" dirty="0" smtClean="0"/>
              <a:t> </a:t>
            </a:r>
            <a:r>
              <a:rPr lang="en-US" sz="1200" baseline="0" dirty="0" err="1" smtClean="0"/>
              <a:t>ra</a:t>
            </a:r>
            <a:r>
              <a:rPr lang="en-US" sz="1200" baseline="0" dirty="0" smtClean="0"/>
              <a:t>, chi </a:t>
            </a:r>
            <a:r>
              <a:rPr lang="en-US" sz="1200" baseline="0" dirty="0" err="1" smtClean="0"/>
              <a:t>phí</a:t>
            </a:r>
            <a:r>
              <a:rPr lang="en-US" sz="1200" baseline="0" dirty="0" smtClean="0"/>
              <a:t> </a:t>
            </a:r>
            <a:r>
              <a:rPr lang="en-US" sz="1200" baseline="0" dirty="0" err="1" smtClean="0"/>
              <a:t>để</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một</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phát</a:t>
            </a:r>
            <a:r>
              <a:rPr lang="en-US" sz="1200" baseline="0" dirty="0" smtClean="0"/>
              <a:t> </a:t>
            </a:r>
            <a:r>
              <a:rPr lang="en-US" sz="1200" baseline="0" dirty="0" err="1" smtClean="0"/>
              <a:t>hiện</a:t>
            </a:r>
            <a:r>
              <a:rPr lang="en-US" sz="1200" baseline="0" dirty="0" smtClean="0"/>
              <a:t> </a:t>
            </a:r>
            <a:r>
              <a:rPr lang="en-US" sz="1200" baseline="0" dirty="0" err="1" smtClean="0"/>
              <a:t>bệnh</a:t>
            </a:r>
            <a:r>
              <a:rPr lang="en-US" sz="1200" baseline="0" dirty="0" smtClean="0"/>
              <a:t> </a:t>
            </a:r>
            <a:r>
              <a:rPr lang="en-US" sz="1200" baseline="0" dirty="0" err="1" smtClean="0"/>
              <a:t>được</a:t>
            </a:r>
            <a:r>
              <a:rPr lang="en-US" sz="1200" baseline="0" dirty="0" smtClean="0"/>
              <a:t> </a:t>
            </a:r>
            <a:r>
              <a:rPr lang="en-US" sz="1200" baseline="0" dirty="0" err="1" smtClean="0"/>
              <a:t>tích</a:t>
            </a:r>
            <a:r>
              <a:rPr lang="en-US" sz="1200" baseline="0" dirty="0" smtClean="0"/>
              <a:t> </a:t>
            </a:r>
            <a:r>
              <a:rPr lang="en-US" sz="1200" baseline="0" dirty="0" err="1" smtClean="0"/>
              <a:t>hợp</a:t>
            </a:r>
            <a:r>
              <a:rPr lang="en-US" sz="1200" baseline="0" dirty="0" smtClean="0"/>
              <a:t> </a:t>
            </a:r>
            <a:r>
              <a:rPr lang="en-US" sz="1200" baseline="0" dirty="0" err="1" smtClean="0"/>
              <a:t>vào</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quản</a:t>
            </a:r>
            <a:r>
              <a:rPr lang="en-US" sz="1200" baseline="0" dirty="0" smtClean="0"/>
              <a:t> </a:t>
            </a:r>
            <a:r>
              <a:rPr lang="en-US" sz="1200" baseline="0" dirty="0" err="1" smtClean="0"/>
              <a:t>lý</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lại</a:t>
            </a:r>
            <a:r>
              <a:rPr lang="en-US" sz="1200" baseline="0" dirty="0" smtClean="0"/>
              <a:t> </a:t>
            </a:r>
            <a:r>
              <a:rPr lang="en-US" sz="1200" baseline="0" dirty="0" err="1" smtClean="0"/>
              <a:t>không</a:t>
            </a:r>
            <a:r>
              <a:rPr lang="en-US" sz="1200" baseline="0" dirty="0" smtClean="0"/>
              <a:t> </a:t>
            </a:r>
            <a:r>
              <a:rPr lang="en-US" sz="1200" baseline="0" dirty="0" err="1" smtClean="0"/>
              <a:t>hề</a:t>
            </a:r>
            <a:r>
              <a:rPr lang="en-US" sz="1200" baseline="0" dirty="0" smtClean="0"/>
              <a:t> </a:t>
            </a:r>
            <a:r>
              <a:rPr lang="en-US" sz="1200" baseline="0" dirty="0" err="1" smtClean="0"/>
              <a:t>đắt</a:t>
            </a:r>
            <a:r>
              <a:rPr lang="en-US" sz="1200" baseline="0" dirty="0" smtClean="0"/>
              <a:t> </a:t>
            </a:r>
            <a:r>
              <a:rPr lang="en-US" sz="1200" baseline="0" dirty="0" err="1" smtClean="0"/>
              <a:t>đỏ</a:t>
            </a:r>
            <a:r>
              <a:rPr lang="en-US" sz="1200" baseline="0" dirty="0" smtClean="0"/>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cứu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hệ</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còn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gọi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chung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HHTRQĐLS.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HHTRQĐLS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khỏe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Hệ</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gồm</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KBS &amp; NBS</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Nhìn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Việt</a:t>
            </a:r>
            <a:r>
              <a:rPr lang="en-US" sz="1200" kern="1200" dirty="0" smtClean="0">
                <a:solidFill>
                  <a:schemeClr val="tx1"/>
                </a:solidFill>
                <a:latin typeface="+mn-lt"/>
                <a:ea typeface="+mn-ea"/>
                <a:cs typeface="+mn-cs"/>
              </a:rPr>
              <a:t> Nam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nay </a:t>
            </a:r>
            <a:r>
              <a:rPr lang="en-US" sz="1200" kern="120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bắt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đầu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HHTRQĐLS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chủ</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yếu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KBS</a:t>
            </a:r>
            <a:r>
              <a:rPr lang="en-US" sz="1200" kern="1200" dirty="0" smtClean="0">
                <a:solidFill>
                  <a:schemeClr val="tx1"/>
                </a:solidFill>
                <a:latin typeface="+mn-lt"/>
                <a:ea typeface="+mn-ea"/>
                <a:cs typeface="+mn-cs"/>
              </a:rPr>
              <a:t>.</a:t>
            </a: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nổi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tiếng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a:t>
            </a:r>
          </a:p>
          <a:p>
            <a:pPr lvl="0"/>
            <a:r>
              <a:rPr lang="en-US" sz="1200" i="1" kern="1200" dirty="0" smtClean="0">
                <a:solidFill>
                  <a:schemeClr val="tx1"/>
                </a:solidFill>
                <a:latin typeface="+mn-lt"/>
                <a:ea typeface="+mn-ea"/>
                <a:cs typeface="+mn-cs"/>
              </a:rPr>
              <a:t>-AMD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Lợi</a:t>
            </a:r>
            <a:r>
              <a:rPr lang="en-US" sz="1200" kern="1200" dirty="0" smtClean="0">
                <a:solidFill>
                  <a:schemeClr val="tx1"/>
                </a:solidFill>
                <a:latin typeface="+mn-lt"/>
                <a:ea typeface="+mn-ea"/>
                <a:cs typeface="+mn-cs"/>
              </a:rPr>
              <a:t>.</a:t>
            </a:r>
          </a:p>
          <a:p>
            <a:pPr lvl="0"/>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Medinfo</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Nguyễn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Tấn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Tôn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Vũ</a:t>
            </a:r>
            <a:endParaRPr lang="en-US" sz="1200" kern="1200" dirty="0" smtClean="0">
              <a:solidFill>
                <a:schemeClr val="tx1"/>
              </a:solidFill>
              <a:latin typeface="+mn-lt"/>
              <a:ea typeface="+mn-ea"/>
              <a:cs typeface="+mn-cs"/>
            </a:endParaRPr>
          </a:p>
          <a:p>
            <a:pPr lvl="0"/>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Chương</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trình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chẩn</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đoán</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vành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mạch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và</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suy</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tim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Thế</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Trần</a:t>
            </a:r>
            <a:r>
              <a:rPr lang="en-US" sz="1200" kern="1200" dirty="0" smtClean="0">
                <a:solidFill>
                  <a:schemeClr val="tx1"/>
                </a:solidFill>
                <a:latin typeface="+mn-lt"/>
                <a:ea typeface="+mn-ea"/>
                <a:cs typeface="+mn-cs"/>
              </a:rPr>
              <a:t> Minh </a:t>
            </a:r>
            <a:r>
              <a:rPr lang="en-US" sz="1200" kern="1200" dirty="0" err="1" smtClean="0">
                <a:solidFill>
                  <a:schemeClr val="tx1"/>
                </a:solidFill>
                <a:latin typeface="+mn-lt"/>
                <a:ea typeface="+mn-ea"/>
                <a:cs typeface="+mn-cs"/>
              </a:rPr>
              <a:t>Bảo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học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phẩm</a:t>
            </a:r>
            <a:r>
              <a:rPr lang="en-US" sz="1200" kern="1200" dirty="0" smtClean="0">
                <a:solidFill>
                  <a:schemeClr val="tx1"/>
                </a:solidFill>
                <a:latin typeface="+mn-lt"/>
                <a:ea typeface="+mn-ea"/>
                <a:cs typeface="+mn-cs"/>
              </a:rPr>
              <a:t> Tp. HCM	.</a:t>
            </a:r>
          </a:p>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HHTRQĐLS </a:t>
            </a:r>
            <a:r>
              <a:rPr lang="en-US" sz="1200" kern="1200" baseline="0" dirty="0" err="1" smtClean="0">
                <a:solidFill>
                  <a:schemeClr val="tx1"/>
                </a:solidFill>
                <a:latin typeface="+mn-lt"/>
                <a:ea typeface="+mn-ea"/>
                <a:cs typeface="+mn-cs"/>
              </a:rPr>
              <a:t>gồm</a:t>
            </a:r>
            <a:r>
              <a:rPr lang="en-US" sz="1200" kern="1200" baseline="0" dirty="0" smtClean="0">
                <a:solidFill>
                  <a:schemeClr val="tx1"/>
                </a:solidFill>
                <a:latin typeface="+mn-lt"/>
                <a:ea typeface="+mn-ea"/>
                <a:cs typeface="+mn-cs"/>
              </a:rPr>
              <a:t> 4 </a:t>
            </a:r>
            <a:r>
              <a:rPr lang="en-US" sz="1200" kern="1200" baseline="0" dirty="0" err="1" smtClean="0">
                <a:solidFill>
                  <a:schemeClr val="tx1"/>
                </a:solidFill>
                <a:latin typeface="+mn-lt"/>
                <a:ea typeface="+mn-ea"/>
                <a:cs typeface="+mn-cs"/>
              </a:rPr>
              <a:t>thành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phần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endParaRPr lang="en-US" sz="1200" kern="1200" dirty="0" smtClean="0">
              <a:solidFill>
                <a:schemeClr val="tx1"/>
              </a:solidFill>
              <a:latin typeface="+mn-lt"/>
              <a:ea typeface="+mn-ea"/>
              <a:cs typeface="+mn-cs"/>
            </a:endParaRPr>
          </a:p>
          <a:p>
            <a:pPr lvl="0"/>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CSDL </a:t>
            </a:r>
            <a:r>
              <a:rPr lang="en-US" sz="1200" kern="1200" dirty="0" err="1" smtClean="0">
                <a:solidFill>
                  <a:schemeClr val="tx1"/>
                </a:solidFill>
                <a:latin typeface="+mn-lt"/>
                <a:ea typeface="+mn-ea"/>
                <a:cs typeface="+mn-cs"/>
              </a:rPr>
              <a:t>chứa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bởi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mềm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CSDL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thác</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phép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cấp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cấp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HHTRQĐ.</a:t>
            </a:r>
          </a:p>
          <a:p>
            <a:pPr lvl="0"/>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tri </a:t>
            </a:r>
            <a:r>
              <a:rPr lang="en-US" sz="1200" kern="1200" dirty="0" err="1" smtClean="0">
                <a:solidFill>
                  <a:schemeClr val="tx1"/>
                </a:solidFill>
                <a:latin typeface="+mn-lt"/>
                <a:ea typeface="+mn-ea"/>
                <a:cs typeface="+mn-cs"/>
              </a:rPr>
              <a:t>thức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giúp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2C2CA68-399F-4F9A-8268-6FB408DC6ED4}" type="datetime1">
              <a:rPr lang="vi-VN" smtClean="0"/>
              <a:pPr/>
              <a:t>10/03/2013</a:t>
            </a:fld>
            <a:endParaRPr lang="en-US"/>
          </a:p>
        </p:txBody>
      </p:sp>
      <p:sp>
        <p:nvSpPr>
          <p:cNvPr id="19" name="Footer Placeholder 18"/>
          <p:cNvSpPr>
            <a:spLocks noGrp="1"/>
          </p:cNvSpPr>
          <p:nvPr>
            <p:ph type="ftr" sz="quarter" idx="11"/>
          </p:nvPr>
        </p:nvSpPr>
        <p:spPr/>
        <p:txBody>
          <a:bodyPr/>
          <a:lstStyle/>
          <a:p>
            <a:r>
              <a:rPr lang="en-US" smtClean="0"/>
              <a:t>Mobie 14</a:t>
            </a:r>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11FDC5-9BEC-436E-ADBF-79C5CC9B4CF7}" type="datetime1">
              <a:rPr lang="vi-VN" smtClean="0"/>
              <a:pPr/>
              <a:t>10/03/2013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7ED60B-9DA6-4029-A6E0-C3E70810ED06}" type="datetime1">
              <a:rPr lang="vi-VN" smtClean="0"/>
              <a:pPr/>
              <a:t>10/03/2013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3E45C6-9571-4178-A8DA-81C5BD399E46}" type="datetime1">
              <a:rPr lang="vi-VN" smtClean="0"/>
              <a:pPr/>
              <a:t>10/03/2013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1254D99-B268-4C7E-B913-BB8C533D1733}" type="datetime1">
              <a:rPr lang="vi-VN" smtClean="0"/>
              <a:pPr/>
              <a:t>10/03/2013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894BEA-E13F-4EB9-A706-B3D3C48BE470}" type="datetime1">
              <a:rPr lang="vi-VN" smtClean="0"/>
              <a:pPr/>
              <a:t>10/03/2013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C0C5D4F-8D99-48A5-A313-569773698676}" type="datetime1">
              <a:rPr lang="vi-VN" smtClean="0"/>
              <a:pPr/>
              <a:t>10/03/2013</a:t>
            </a:fld>
            <a:endParaRPr lang="en-US"/>
          </a:p>
        </p:txBody>
      </p:sp>
      <p:sp>
        <p:nvSpPr>
          <p:cNvPr id="8" name="Footer Placeholder 7"/>
          <p:cNvSpPr>
            <a:spLocks noGrp="1"/>
          </p:cNvSpPr>
          <p:nvPr>
            <p:ph type="ftr" sz="quarter" idx="11"/>
          </p:nvPr>
        </p:nvSpPr>
        <p:spPr/>
        <p:txBody>
          <a:bodyPr/>
          <a:lstStyle/>
          <a:p>
            <a:r>
              <a:rPr lang="en-US" smtClean="0"/>
              <a:t>Mobie 14</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3686B7C-05AB-4552-91ED-F19D514591C4}" type="datetime1">
              <a:rPr lang="vi-VN" smtClean="0"/>
              <a:pPr/>
              <a:t>10/03/2013</a:t>
            </a:fld>
            <a:endParaRPr lang="en-US"/>
          </a:p>
        </p:txBody>
      </p:sp>
      <p:sp>
        <p:nvSpPr>
          <p:cNvPr id="4" name="Footer Placeholder 3"/>
          <p:cNvSpPr>
            <a:spLocks noGrp="1"/>
          </p:cNvSpPr>
          <p:nvPr>
            <p:ph type="ftr" sz="quarter" idx="11"/>
          </p:nvPr>
        </p:nvSpPr>
        <p:spPr/>
        <p:txBody>
          <a:bodyPr/>
          <a:lstStyle/>
          <a:p>
            <a:r>
              <a:rPr lang="en-US" smtClean="0"/>
              <a:t>Mobie 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5A0F3B-122F-4DB1-BEEF-A1D6FCE80F47}" type="datetime1">
              <a:rPr lang="vi-VN" smtClean="0"/>
              <a:pPr/>
              <a:t>10/03/2013</a:t>
            </a:fld>
            <a:endParaRPr lang="en-US"/>
          </a:p>
        </p:txBody>
      </p:sp>
      <p:sp>
        <p:nvSpPr>
          <p:cNvPr id="3" name="Footer Placeholder 2"/>
          <p:cNvSpPr>
            <a:spLocks noGrp="1"/>
          </p:cNvSpPr>
          <p:nvPr>
            <p:ph type="ftr" sz="quarter" idx="11"/>
          </p:nvPr>
        </p:nvSpPr>
        <p:spPr/>
        <p:txBody>
          <a:bodyPr/>
          <a:lstStyle/>
          <a:p>
            <a:r>
              <a:rPr lang="en-US" smtClean="0"/>
              <a:t>Mobie 14</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5A1CDE-AE53-49A3-8A3C-9E822C2F4E43}" type="datetime1">
              <a:rPr lang="vi-VN" smtClean="0"/>
              <a:pPr/>
              <a:t>10/03/2013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448914-2CAC-4BAA-8D3B-146759C8F9E7}" type="datetime1">
              <a:rPr lang="vi-VN" smtClean="0"/>
              <a:pPr/>
              <a:t>10/03/2013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D8D0996-8FC3-4096-8C4C-848D9C3546D8}" type="datetime1">
              <a:rPr lang="vi-VN" smtClean="0"/>
              <a:pPr/>
              <a:t>10/03/2013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Mobie 14</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33400"/>
            <a:ext cx="8991600" cy="1828800"/>
          </a:xfrm>
        </p:spPr>
        <p:txBody>
          <a:bodyPr anchor="ctr">
            <a:normAutofit fontScale="90000"/>
          </a:bodyPr>
          <a:lstStyle/>
          <a:p>
            <a:pPr algn="ctr"/>
            <a:r>
              <a:rPr lang="en-US" sz="4000" dirty="0" smtClean="0">
                <a:solidFill>
                  <a:schemeClr val="accent3">
                    <a:lumMod val="20000"/>
                    <a:lumOff val="80000"/>
                  </a:schemeClr>
                </a:solidFill>
              </a:rPr>
              <a:t>ỨNG DỤNG DATA MINING</a:t>
            </a:r>
            <a:br>
              <a:rPr lang="en-US" sz="4000" dirty="0" smtClean="0">
                <a:solidFill>
                  <a:schemeClr val="accent3">
                    <a:lumMod val="20000"/>
                    <a:lumOff val="80000"/>
                  </a:schemeClr>
                </a:solidFill>
              </a:rPr>
            </a:br>
            <a:r>
              <a:rPr lang="en-US" sz="4000" dirty="0" smtClean="0">
                <a:solidFill>
                  <a:schemeClr val="accent3">
                    <a:lumMod val="20000"/>
                    <a:lumOff val="80000"/>
                  </a:schemeClr>
                </a:solidFill>
              </a:rPr>
              <a:t>XÂY DỰNG HỆ HỖ TRỢ RA QUYẾT ĐỊNH</a:t>
            </a:r>
            <a:br>
              <a:rPr lang="en-US" sz="4000" dirty="0" smtClean="0">
                <a:solidFill>
                  <a:schemeClr val="accent3">
                    <a:lumMod val="20000"/>
                    <a:lumOff val="80000"/>
                  </a:schemeClr>
                </a:solidFill>
              </a:rPr>
            </a:br>
            <a:r>
              <a:rPr lang="en-US" sz="4000" dirty="0" smtClean="0">
                <a:solidFill>
                  <a:schemeClr val="accent3">
                    <a:lumMod val="20000"/>
                    <a:lumOff val="80000"/>
                  </a:schemeClr>
                </a:solidFill>
              </a:rPr>
              <a:t>KHÁM CHỮA BỆNH TIỂU ĐƯỜNG</a:t>
            </a:r>
            <a:endParaRPr lang="en-US" sz="4000" dirty="0">
              <a:solidFill>
                <a:schemeClr val="accent3">
                  <a:lumMod val="20000"/>
                  <a:lumOff val="80000"/>
                </a:schemeClr>
              </a:solidFill>
            </a:endParaRPr>
          </a:p>
        </p:txBody>
      </p:sp>
      <p:sp>
        <p:nvSpPr>
          <p:cNvPr id="3" name="Subtitle 2"/>
          <p:cNvSpPr>
            <a:spLocks noGrp="1"/>
          </p:cNvSpPr>
          <p:nvPr>
            <p:ph type="subTitle" idx="1"/>
          </p:nvPr>
        </p:nvSpPr>
        <p:spPr>
          <a:xfrm>
            <a:off x="228600" y="3733800"/>
            <a:ext cx="7086600" cy="2638864"/>
          </a:xfrm>
        </p:spPr>
        <p:txBody>
          <a:bodyPr/>
          <a:lstStyle/>
          <a:p>
            <a:pPr algn="l"/>
            <a:r>
              <a:rPr lang="en-US" dirty="0" err="1" smtClean="0"/>
              <a:t>Giảng</a:t>
            </a:r>
            <a:r>
              <a:rPr lang="en-US" dirty="0" smtClean="0"/>
              <a:t> </a:t>
            </a:r>
            <a:r>
              <a:rPr lang="en-US" dirty="0" err="1" smtClean="0"/>
              <a:t>viên</a:t>
            </a:r>
            <a:r>
              <a:rPr lang="en-US" dirty="0" smtClean="0"/>
              <a:t> </a:t>
            </a:r>
            <a:r>
              <a:rPr lang="en-US" dirty="0" err="1" smtClean="0"/>
              <a:t>hướng</a:t>
            </a:r>
            <a:r>
              <a:rPr lang="en-US" dirty="0" smtClean="0"/>
              <a:t> </a:t>
            </a:r>
            <a:r>
              <a:rPr lang="en-US" dirty="0" err="1" smtClean="0"/>
              <a:t>dẫn</a:t>
            </a:r>
            <a:r>
              <a:rPr lang="en-US" dirty="0" smtClean="0"/>
              <a:t>: TS </a:t>
            </a:r>
            <a:r>
              <a:rPr lang="en-US" dirty="0" err="1" smtClean="0"/>
              <a:t>Nguyễn</a:t>
            </a:r>
            <a:r>
              <a:rPr lang="en-US" dirty="0" smtClean="0"/>
              <a:t> </a:t>
            </a:r>
            <a:r>
              <a:rPr lang="en-US" dirty="0" err="1" smtClean="0"/>
              <a:t>Đình</a:t>
            </a:r>
            <a:r>
              <a:rPr lang="en-US" dirty="0" smtClean="0"/>
              <a:t> </a:t>
            </a:r>
            <a:r>
              <a:rPr lang="en-US" dirty="0" err="1" smtClean="0"/>
              <a:t>Thuân</a:t>
            </a:r>
            <a:endParaRPr lang="en-US" dirty="0" smtClean="0"/>
          </a:p>
          <a:p>
            <a:pPr algn="l"/>
            <a:r>
              <a:rPr lang="en-US" dirty="0" err="1" smtClean="0"/>
              <a:t>Giảng</a:t>
            </a:r>
            <a:r>
              <a:rPr lang="en-US" dirty="0" smtClean="0"/>
              <a:t> </a:t>
            </a:r>
            <a:r>
              <a:rPr lang="en-US" dirty="0" err="1" smtClean="0"/>
              <a:t>viên</a:t>
            </a:r>
            <a:r>
              <a:rPr lang="en-US" dirty="0" smtClean="0"/>
              <a:t> </a:t>
            </a:r>
            <a:r>
              <a:rPr lang="en-US" dirty="0" err="1" smtClean="0"/>
              <a:t>phản</a:t>
            </a:r>
            <a:r>
              <a:rPr lang="en-US" dirty="0" smtClean="0"/>
              <a:t> </a:t>
            </a:r>
            <a:r>
              <a:rPr lang="en-US" dirty="0" err="1" smtClean="0"/>
              <a:t>biện</a:t>
            </a:r>
            <a:r>
              <a:rPr lang="en-US" dirty="0" smtClean="0"/>
              <a:t>: </a:t>
            </a:r>
            <a:r>
              <a:rPr lang="en-US" dirty="0" err="1" smtClean="0"/>
              <a:t>ThS</a:t>
            </a:r>
            <a:r>
              <a:rPr lang="en-US" dirty="0" smtClean="0"/>
              <a:t> </a:t>
            </a:r>
            <a:r>
              <a:rPr lang="en-US" dirty="0" err="1" smtClean="0"/>
              <a:t>Huỳnh</a:t>
            </a:r>
            <a:r>
              <a:rPr lang="en-US" dirty="0" smtClean="0"/>
              <a:t> </a:t>
            </a:r>
            <a:r>
              <a:rPr lang="en-US" dirty="0" err="1" smtClean="0"/>
              <a:t>Hữu</a:t>
            </a:r>
            <a:r>
              <a:rPr lang="en-US" dirty="0" smtClean="0"/>
              <a:t> </a:t>
            </a:r>
            <a:r>
              <a:rPr lang="en-US" dirty="0" err="1" smtClean="0"/>
              <a:t>Việt</a:t>
            </a:r>
            <a:endParaRPr lang="en-US" dirty="0" smtClean="0"/>
          </a:p>
          <a:p>
            <a:pPr algn="l"/>
            <a:r>
              <a:rPr lang="en-US" dirty="0" err="1" smtClean="0"/>
              <a:t>Sinh</a:t>
            </a:r>
            <a:r>
              <a:rPr lang="en-US" dirty="0" smtClean="0"/>
              <a:t> </a:t>
            </a:r>
            <a:r>
              <a:rPr lang="en-US" dirty="0" err="1" smtClean="0"/>
              <a:t>viên</a:t>
            </a:r>
            <a:r>
              <a:rPr lang="en-US" dirty="0" smtClean="0"/>
              <a:t> </a:t>
            </a:r>
            <a:r>
              <a:rPr lang="en-US" dirty="0" err="1" smtClean="0"/>
              <a:t>thực</a:t>
            </a:r>
            <a:r>
              <a:rPr lang="en-US" dirty="0" smtClean="0"/>
              <a:t> </a:t>
            </a:r>
            <a:r>
              <a:rPr lang="en-US" dirty="0" err="1" smtClean="0"/>
              <a:t>hiện</a:t>
            </a:r>
            <a:r>
              <a:rPr lang="en-US" dirty="0" smtClean="0"/>
              <a:t>:</a:t>
            </a:r>
          </a:p>
          <a:p>
            <a:pPr algn="l"/>
            <a:r>
              <a:rPr lang="en-US" dirty="0" smtClean="0"/>
              <a:t>	</a:t>
            </a:r>
            <a:r>
              <a:rPr lang="en-US" dirty="0" err="1" smtClean="0"/>
              <a:t>Ung</a:t>
            </a:r>
            <a:r>
              <a:rPr lang="en-US" dirty="0" smtClean="0"/>
              <a:t> </a:t>
            </a:r>
            <a:r>
              <a:rPr lang="en-US" dirty="0" err="1" smtClean="0"/>
              <a:t>Quốc</a:t>
            </a:r>
            <a:r>
              <a:rPr lang="en-US" dirty="0" smtClean="0"/>
              <a:t> </a:t>
            </a:r>
            <a:r>
              <a:rPr lang="en-US" dirty="0" err="1" smtClean="0"/>
              <a:t>Bình</a:t>
            </a:r>
            <a:endParaRPr lang="en-US" dirty="0" smtClean="0"/>
          </a:p>
          <a:p>
            <a:pPr algn="l"/>
            <a:r>
              <a:rPr lang="en-US" dirty="0" smtClean="0"/>
              <a:t>	</a:t>
            </a:r>
            <a:r>
              <a:rPr lang="en-US" dirty="0" err="1" smtClean="0"/>
              <a:t>Nguyễn</a:t>
            </a:r>
            <a:r>
              <a:rPr lang="en-US" dirty="0" smtClean="0"/>
              <a:t> </a:t>
            </a:r>
            <a:r>
              <a:rPr lang="en-US" dirty="0" err="1" smtClean="0"/>
              <a:t>Văn</a:t>
            </a:r>
            <a:r>
              <a:rPr lang="en-US" dirty="0" smtClean="0"/>
              <a:t> </a:t>
            </a:r>
            <a:r>
              <a:rPr lang="en-US" dirty="0" err="1" smtClean="0"/>
              <a:t>Lâm</a:t>
            </a:r>
            <a:endParaRPr lang="en-US" dirty="0"/>
          </a:p>
        </p:txBody>
      </p:sp>
      <p:sp>
        <p:nvSpPr>
          <p:cNvPr id="4" name="Date Placeholder 3"/>
          <p:cNvSpPr>
            <a:spLocks noGrp="1"/>
          </p:cNvSpPr>
          <p:nvPr>
            <p:ph type="dt" sz="half" idx="10"/>
          </p:nvPr>
        </p:nvSpPr>
        <p:spPr/>
        <p:txBody>
          <a:bodyPr/>
          <a:lstStyle/>
          <a:p>
            <a:fld id="{6C5B9B98-A739-4773-A7F3-EBA5624A789F}" type="datetime1">
              <a:rPr lang="vi-VN" sz="1600" smtClean="0"/>
              <a:pPr/>
              <a:t>10/03/2013</a:t>
            </a:fld>
            <a:endParaRPr lang="en-US" sz="1600" dirty="0"/>
          </a:p>
        </p:txBody>
      </p:sp>
      <p:sp>
        <p:nvSpPr>
          <p:cNvPr id="6" name="Slide Number Placeholder 5"/>
          <p:cNvSpPr>
            <a:spLocks noGrp="1"/>
          </p:cNvSpPr>
          <p:nvPr>
            <p:ph type="sldNum" sz="quarter" idx="12"/>
          </p:nvPr>
        </p:nvSpPr>
        <p:spPr/>
        <p:txBody>
          <a:bodyPr/>
          <a:lstStyle/>
          <a:p>
            <a:fld id="{B6F15528-21DE-4FAA-801E-634DDDAF4B2B}" type="slidenum">
              <a:rPr lang="en-US" sz="3200" smtClean="0"/>
              <a:pPr/>
              <a:t>1</a:t>
            </a:fld>
            <a:endParaRPr lang="en-US" sz="3200" dirty="0"/>
          </a:p>
        </p:txBody>
      </p:sp>
      <p:sp>
        <p:nvSpPr>
          <p:cNvPr id="7" name="Title 1"/>
          <p:cNvSpPr txBox="1">
            <a:spLocks/>
          </p:cNvSpPr>
          <p:nvPr/>
        </p:nvSpPr>
        <p:spPr>
          <a:xfrm>
            <a:off x="0" y="2971800"/>
            <a:ext cx="8991600" cy="685800"/>
          </a:xfrm>
          <a:prstGeom prst="rect">
            <a:avLst/>
          </a:prstGeom>
          <a:ln>
            <a:noFill/>
          </a:ln>
        </p:spPr>
        <p:txBody>
          <a:bodyPr vert="horz" lIns="0" tIns="0" rIns="18288" bIns="0" anchor="ctr">
            <a:normAutofit/>
            <a:scene3d>
              <a:camera prst="orthographicFront"/>
              <a:lightRig rig="freezing" dir="t">
                <a:rot lat="0" lon="0" rev="5640000"/>
              </a:lightRig>
            </a:scene3d>
            <a:sp3d prstMaterial="flat">
              <a:bevelT w="38100" h="38100"/>
              <a:contourClr>
                <a:schemeClr val="tx2"/>
              </a:contourClr>
            </a:sp3d>
          </a:bodyPr>
          <a:lstStyle/>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sp>
        <p:nvSpPr>
          <p:cNvPr id="8" name="TextBox 7"/>
          <p:cNvSpPr txBox="1"/>
          <p:nvPr/>
        </p:nvSpPr>
        <p:spPr>
          <a:xfrm>
            <a:off x="0" y="2667000"/>
            <a:ext cx="8839200" cy="523220"/>
          </a:xfrm>
          <a:prstGeom prst="rect">
            <a:avLst/>
          </a:prstGeom>
          <a:noFill/>
        </p:spPr>
        <p:txBody>
          <a:bodyPr wrap="square" rtlCol="0">
            <a:spAutoFit/>
          </a:bodyPr>
          <a:lstStyle/>
          <a:p>
            <a:pPr algn="ctr"/>
            <a:r>
              <a:rPr lang="en-US" sz="2800" b="1" dirty="0" smtClean="0">
                <a:effectLst>
                  <a:outerShdw blurRad="38100" dist="38100" dir="2700000" algn="tl">
                    <a:srgbClr val="000000">
                      <a:alpha val="43137"/>
                    </a:srgbClr>
                  </a:outerShdw>
                </a:effectLst>
                <a:latin typeface="+mj-lt"/>
              </a:rPr>
              <a:t>KHÓA LUẬN TỐT NGHIỆP</a:t>
            </a:r>
            <a:endParaRPr lang="en-US" sz="2800" b="1" dirty="0">
              <a:effectLst>
                <a:outerShdw blurRad="38100" dist="38100" dir="2700000" algn="tl">
                  <a:srgbClr val="000000">
                    <a:alpha val="43137"/>
                  </a:srgbClr>
                </a:outerShdw>
              </a:effectLst>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82000" cy="1143000"/>
          </a:xfrm>
        </p:spPr>
        <p:txBody>
          <a:bodyPr>
            <a:normAutofit fontScale="90000"/>
          </a:bodyPr>
          <a:lstStyle/>
          <a:p>
            <a:pPr algn="ctr"/>
            <a:r>
              <a:rPr lang="en-US" dirty="0" err="1" smtClean="0"/>
              <a:t>Hệ</a:t>
            </a:r>
            <a:r>
              <a:rPr lang="en-US" dirty="0" smtClean="0"/>
              <a:t> </a:t>
            </a:r>
            <a:r>
              <a:rPr lang="en-US" dirty="0" err="1" smtClean="0"/>
              <a:t>hỗ</a:t>
            </a:r>
            <a:r>
              <a:rPr lang="en-US" dirty="0" smtClean="0"/>
              <a:t> </a:t>
            </a:r>
            <a:r>
              <a:rPr lang="en-US" dirty="0" err="1" smtClean="0"/>
              <a:t>trợ</a:t>
            </a:r>
            <a:r>
              <a:rPr lang="en-US" dirty="0" smtClean="0"/>
              <a:t> </a:t>
            </a:r>
            <a:r>
              <a:rPr lang="en-US" dirty="0" err="1" smtClean="0"/>
              <a:t>ra</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lâm</a:t>
            </a:r>
            <a:r>
              <a:rPr lang="en-US" dirty="0" smtClean="0"/>
              <a:t> </a:t>
            </a:r>
            <a:r>
              <a:rPr lang="en-US" dirty="0" err="1" smtClean="0"/>
              <a:t>sàng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10/03/2013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pic>
        <p:nvPicPr>
          <p:cNvPr id="1026" name="Picture 2" descr="Tien xu ly du lieu _ Lam sach du lieu"/>
          <p:cNvPicPr>
            <a:picLocks noChangeAspect="1" noChangeArrowheads="1"/>
          </p:cNvPicPr>
          <p:nvPr/>
        </p:nvPicPr>
        <p:blipFill>
          <a:blip r:embed="rId3"/>
          <a:srcRect/>
          <a:stretch>
            <a:fillRect/>
          </a:stretch>
        </p:blipFill>
        <p:spPr bwMode="auto">
          <a:xfrm>
            <a:off x="533400" y="1981200"/>
            <a:ext cx="8153400" cy="4495800"/>
          </a:xfrm>
          <a:prstGeom prst="rect">
            <a:avLst/>
          </a:prstGeom>
          <a:noFill/>
          <a:ln w="9525">
            <a:noFill/>
            <a:miter lim="800000"/>
            <a:headEnd/>
            <a:tailEnd/>
          </a:ln>
        </p:spPr>
      </p:pic>
      <p:pic>
        <p:nvPicPr>
          <p:cNvPr id="1027" name="Picture 3" descr="tien xu ly du lieu _ Roi rac du lieu binning"/>
          <p:cNvPicPr>
            <a:picLocks noChangeAspect="1" noChangeArrowheads="1"/>
          </p:cNvPicPr>
          <p:nvPr/>
        </p:nvPicPr>
        <p:blipFill>
          <a:blip r:embed="rId4"/>
          <a:srcRect/>
          <a:stretch>
            <a:fillRect/>
          </a:stretch>
        </p:blipFill>
        <p:spPr bwMode="auto">
          <a:xfrm>
            <a:off x="533400" y="1981200"/>
            <a:ext cx="8153400" cy="4366623"/>
          </a:xfrm>
          <a:prstGeom prst="rect">
            <a:avLst/>
          </a:prstGeom>
          <a:noFill/>
          <a:ln w="9525">
            <a:noFill/>
            <a:miter lim="800000"/>
            <a:headEnd/>
            <a:tailEnd/>
          </a:ln>
        </p:spPr>
      </p:pic>
      <p:pic>
        <p:nvPicPr>
          <p:cNvPr id="1028" name="Picture 4"/>
          <p:cNvPicPr>
            <a:picLocks noChangeAspect="1" noChangeArrowheads="1"/>
          </p:cNvPicPr>
          <p:nvPr/>
        </p:nvPicPr>
        <p:blipFill>
          <a:blip r:embed="rId5"/>
          <a:srcRect/>
          <a:stretch>
            <a:fillRect/>
          </a:stretch>
        </p:blipFill>
        <p:spPr bwMode="auto">
          <a:xfrm>
            <a:off x="533400" y="1981200"/>
            <a:ext cx="8153400" cy="4495800"/>
          </a:xfrm>
          <a:prstGeom prst="rect">
            <a:avLst/>
          </a:prstGeom>
          <a:noFill/>
          <a:ln w="9525">
            <a:noFill/>
            <a:miter lim="800000"/>
            <a:headEnd/>
            <a:tailEnd/>
          </a:ln>
        </p:spPr>
      </p:pic>
      <p:pic>
        <p:nvPicPr>
          <p:cNvPr id="1029" name="Picture 5"/>
          <p:cNvPicPr>
            <a:picLocks noChangeAspect="1" noChangeArrowheads="1"/>
          </p:cNvPicPr>
          <p:nvPr/>
        </p:nvPicPr>
        <p:blipFill>
          <a:blip r:embed="rId6"/>
          <a:srcRect/>
          <a:stretch>
            <a:fillRect/>
          </a:stretch>
        </p:blipFill>
        <p:spPr bwMode="auto">
          <a:xfrm>
            <a:off x="533400" y="2057400"/>
            <a:ext cx="8153400" cy="4419600"/>
          </a:xfrm>
          <a:prstGeom prst="rect">
            <a:avLst/>
          </a:prstGeom>
          <a:noFill/>
          <a:ln w="9525">
            <a:noFill/>
            <a:miter lim="800000"/>
            <a:headEnd/>
            <a:tailEnd/>
          </a:ln>
        </p:spPr>
      </p:pic>
      <p:pic>
        <p:nvPicPr>
          <p:cNvPr id="1030" name="Picture 6" descr="chuan doan"/>
          <p:cNvPicPr>
            <a:picLocks noChangeAspect="1" noChangeArrowheads="1"/>
          </p:cNvPicPr>
          <p:nvPr/>
        </p:nvPicPr>
        <p:blipFill>
          <a:blip r:embed="rId7"/>
          <a:srcRect/>
          <a:stretch>
            <a:fillRect/>
          </a:stretch>
        </p:blipFill>
        <p:spPr bwMode="auto">
          <a:xfrm>
            <a:off x="533400" y="1981200"/>
            <a:ext cx="8077200" cy="4495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1026"/>
                                        </p:tgtEl>
                                      </p:cBhvr>
                                    </p:animEffect>
                                    <p:set>
                                      <p:cBhvr>
                                        <p:cTn id="7" dur="1" fill="hold">
                                          <p:stCondLst>
                                            <p:cond delay="499"/>
                                          </p:stCondLst>
                                        </p:cTn>
                                        <p:tgtEl>
                                          <p:spTgt spid="102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 calcmode="lin" valueType="num">
                                      <p:cBhvr additive="base">
                                        <p:cTn id="12" dur="500" fill="hold"/>
                                        <p:tgtEl>
                                          <p:spTgt spid="1027"/>
                                        </p:tgtEl>
                                        <p:attrNameLst>
                                          <p:attrName>ppt_x</p:attrName>
                                        </p:attrNameLst>
                                      </p:cBhvr>
                                      <p:tavLst>
                                        <p:tav tm="0">
                                          <p:val>
                                            <p:strVal val="#ppt_x"/>
                                          </p:val>
                                        </p:tav>
                                        <p:tav tm="100000">
                                          <p:val>
                                            <p:strVal val="#ppt_x"/>
                                          </p:val>
                                        </p:tav>
                                      </p:tavLst>
                                    </p:anim>
                                    <p:anim calcmode="lin" valueType="num">
                                      <p:cBhvr additive="base">
                                        <p:cTn id="13"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xit" presetSubtype="10" fill="hold" nodeType="clickEffect">
                                  <p:stCondLst>
                                    <p:cond delay="0"/>
                                  </p:stCondLst>
                                  <p:childTnLst>
                                    <p:animEffect transition="out" filter="blinds(horizontal)">
                                      <p:cBhvr>
                                        <p:cTn id="17" dur="500"/>
                                        <p:tgtEl>
                                          <p:spTgt spid="1027"/>
                                        </p:tgtEl>
                                      </p:cBhvr>
                                    </p:animEffect>
                                    <p:set>
                                      <p:cBhvr>
                                        <p:cTn id="18" dur="1" fill="hold">
                                          <p:stCondLst>
                                            <p:cond delay="499"/>
                                          </p:stCondLst>
                                        </p:cTn>
                                        <p:tgtEl>
                                          <p:spTgt spid="102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anim calcmode="lin" valueType="num">
                                      <p:cBhvr additive="base">
                                        <p:cTn id="23" dur="500" fill="hold"/>
                                        <p:tgtEl>
                                          <p:spTgt spid="1028"/>
                                        </p:tgtEl>
                                        <p:attrNameLst>
                                          <p:attrName>ppt_x</p:attrName>
                                        </p:attrNameLst>
                                      </p:cBhvr>
                                      <p:tavLst>
                                        <p:tav tm="0">
                                          <p:val>
                                            <p:strVal val="#ppt_x"/>
                                          </p:val>
                                        </p:tav>
                                        <p:tav tm="100000">
                                          <p:val>
                                            <p:strVal val="#ppt_x"/>
                                          </p:val>
                                        </p:tav>
                                      </p:tavLst>
                                    </p:anim>
                                    <p:anim calcmode="lin" valueType="num">
                                      <p:cBhvr additive="base">
                                        <p:cTn id="24"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xit" presetSubtype="10" fill="hold" nodeType="clickEffect">
                                  <p:stCondLst>
                                    <p:cond delay="0"/>
                                  </p:stCondLst>
                                  <p:childTnLst>
                                    <p:animEffect transition="out" filter="blinds(horizontal)">
                                      <p:cBhvr>
                                        <p:cTn id="28" dur="500"/>
                                        <p:tgtEl>
                                          <p:spTgt spid="1028"/>
                                        </p:tgtEl>
                                      </p:cBhvr>
                                    </p:animEffect>
                                    <p:set>
                                      <p:cBhvr>
                                        <p:cTn id="29" dur="1" fill="hold">
                                          <p:stCondLst>
                                            <p:cond delay="499"/>
                                          </p:stCondLst>
                                        </p:cTn>
                                        <p:tgtEl>
                                          <p:spTgt spid="102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029"/>
                                        </p:tgtEl>
                                        <p:attrNameLst>
                                          <p:attrName>style.visibility</p:attrName>
                                        </p:attrNameLst>
                                      </p:cBhvr>
                                      <p:to>
                                        <p:strVal val="visible"/>
                                      </p:to>
                                    </p:set>
                                    <p:anim calcmode="lin" valueType="num">
                                      <p:cBhvr additive="base">
                                        <p:cTn id="34" dur="500" fill="hold"/>
                                        <p:tgtEl>
                                          <p:spTgt spid="1029"/>
                                        </p:tgtEl>
                                        <p:attrNameLst>
                                          <p:attrName>ppt_x</p:attrName>
                                        </p:attrNameLst>
                                      </p:cBhvr>
                                      <p:tavLst>
                                        <p:tav tm="0">
                                          <p:val>
                                            <p:strVal val="#ppt_x"/>
                                          </p:val>
                                        </p:tav>
                                        <p:tav tm="100000">
                                          <p:val>
                                            <p:strVal val="#ppt_x"/>
                                          </p:val>
                                        </p:tav>
                                      </p:tavLst>
                                    </p:anim>
                                    <p:anim calcmode="lin" valueType="num">
                                      <p:cBhvr additive="base">
                                        <p:cTn id="35" dur="500" fill="hold"/>
                                        <p:tgtEl>
                                          <p:spTgt spid="1029"/>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 presetClass="exit" presetSubtype="10" fill="hold" nodeType="clickEffect">
                                  <p:stCondLst>
                                    <p:cond delay="0"/>
                                  </p:stCondLst>
                                  <p:childTnLst>
                                    <p:animEffect transition="out" filter="blinds(horizontal)">
                                      <p:cBhvr>
                                        <p:cTn id="39" dur="500"/>
                                        <p:tgtEl>
                                          <p:spTgt spid="1029"/>
                                        </p:tgtEl>
                                      </p:cBhvr>
                                    </p:animEffect>
                                    <p:set>
                                      <p:cBhvr>
                                        <p:cTn id="40" dur="1" fill="hold">
                                          <p:stCondLst>
                                            <p:cond delay="499"/>
                                          </p:stCondLst>
                                        </p:cTn>
                                        <p:tgtEl>
                                          <p:spTgt spid="102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030"/>
                                        </p:tgtEl>
                                        <p:attrNameLst>
                                          <p:attrName>style.visibility</p:attrName>
                                        </p:attrNameLst>
                                      </p:cBhvr>
                                      <p:to>
                                        <p:strVal val="visible"/>
                                      </p:to>
                                    </p:set>
                                    <p:anim calcmode="lin" valueType="num">
                                      <p:cBhvr additive="base">
                                        <p:cTn id="45" dur="500" fill="hold"/>
                                        <p:tgtEl>
                                          <p:spTgt spid="1030"/>
                                        </p:tgtEl>
                                        <p:attrNameLst>
                                          <p:attrName>ppt_x</p:attrName>
                                        </p:attrNameLst>
                                      </p:cBhvr>
                                      <p:tavLst>
                                        <p:tav tm="0">
                                          <p:val>
                                            <p:strVal val="#ppt_x"/>
                                          </p:val>
                                        </p:tav>
                                        <p:tav tm="100000">
                                          <p:val>
                                            <p:strVal val="#ppt_x"/>
                                          </p:val>
                                        </p:tav>
                                      </p:tavLst>
                                    </p:anim>
                                    <p:anim calcmode="lin" valueType="num">
                                      <p:cBhvr additive="base">
                                        <p:cTn id="46"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noAutofit/>
          </a:bodyPr>
          <a:lstStyle/>
          <a:p>
            <a:pPr>
              <a:buNone/>
            </a:pPr>
            <a:r>
              <a:rPr lang="en-US" sz="3600" dirty="0" smtClean="0"/>
              <a:t>  </a:t>
            </a:r>
            <a:r>
              <a:rPr lang="en-US" sz="3600" dirty="0" err="1" smtClean="0"/>
              <a:t>Thực</a:t>
            </a:r>
            <a:r>
              <a:rPr lang="en-US" sz="3600" dirty="0" smtClean="0"/>
              <a:t> hiện thu thập dữ liệu tại BV Thủ Đức và BV Đa Khoa Thủ Đức.</a:t>
            </a:r>
          </a:p>
          <a:p>
            <a:pPr>
              <a:buNone/>
            </a:pP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10/03/2013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graphicFrame>
        <p:nvGraphicFramePr>
          <p:cNvPr id="6" name="Table 5"/>
          <p:cNvGraphicFramePr>
            <a:graphicFrameLocks noGrp="1"/>
          </p:cNvGraphicFramePr>
          <p:nvPr>
            <p:extLst>
              <p:ext uri="{D42A27DB-BD31-4B8C-83A1-F6EECF244321}">
                <p14:modId xmlns="" xmlns:p14="http://schemas.microsoft.com/office/powerpoint/2010/main" val="2073426484"/>
              </p:ext>
            </p:extLst>
          </p:nvPr>
        </p:nvGraphicFramePr>
        <p:xfrm>
          <a:off x="609600" y="3200400"/>
          <a:ext cx="8044180" cy="2971800"/>
        </p:xfrm>
        <a:graphic>
          <a:graphicData uri="http://schemas.openxmlformats.org/drawingml/2006/table">
            <a:tbl>
              <a:tblPr firstRow="1" bandRow="1">
                <a:tableStyleId>{5C22544A-7EE6-4342-B048-85BDC9FD1C3A}</a:tableStyleId>
              </a:tblPr>
              <a:tblGrid>
                <a:gridCol w="1143000"/>
                <a:gridCol w="1752600"/>
                <a:gridCol w="1755140"/>
                <a:gridCol w="1793240"/>
                <a:gridCol w="1600200"/>
              </a:tblGrid>
              <a:tr h="495300">
                <a:tc rowSpan="2">
                  <a:txBody>
                    <a:bodyPr/>
                    <a:lstStyle/>
                    <a:p>
                      <a:pPr algn="ctr"/>
                      <a:endParaRPr lang="en-US" dirty="0"/>
                    </a:p>
                  </a:txBody>
                  <a:tcPr anchor="ctr"/>
                </a:tc>
                <a:tc gridSpan="2">
                  <a:txBody>
                    <a:bodyPr/>
                    <a:lstStyle/>
                    <a:p>
                      <a:pPr algn="ctr"/>
                      <a:r>
                        <a:rPr lang="en-US" dirty="0" err="1" smtClean="0"/>
                        <a:t>Năm</a:t>
                      </a:r>
                      <a:r>
                        <a:rPr lang="en-US" baseline="0" dirty="0" smtClean="0"/>
                        <a:t> 2011</a:t>
                      </a:r>
                      <a:endParaRPr lang="en-US" dirty="0"/>
                    </a:p>
                  </a:txBody>
                  <a:tcPr anchor="ctr"/>
                </a:tc>
                <a:tc hMerge="1">
                  <a:txBody>
                    <a:bodyPr/>
                    <a:lstStyle/>
                    <a:p>
                      <a:endParaRPr lang="en-US"/>
                    </a:p>
                  </a:txBody>
                  <a:tcPr/>
                </a:tc>
                <a:tc gridSpan="2">
                  <a:txBody>
                    <a:bodyPr/>
                    <a:lstStyle/>
                    <a:p>
                      <a:pPr algn="ctr"/>
                      <a:r>
                        <a:rPr lang="en-US" dirty="0" err="1" smtClean="0"/>
                        <a:t>Năm</a:t>
                      </a:r>
                      <a:r>
                        <a:rPr lang="en-US" baseline="0" dirty="0" smtClean="0"/>
                        <a:t> 2012</a:t>
                      </a:r>
                      <a:endParaRPr lang="en-US" dirty="0"/>
                    </a:p>
                  </a:txBody>
                  <a:tcPr anchor="ctr"/>
                </a:tc>
                <a:tc hMerge="1">
                  <a:txBody>
                    <a:bodyPr/>
                    <a:lstStyle/>
                    <a:p>
                      <a:endParaRPr lang="en-US"/>
                    </a:p>
                  </a:txBody>
                  <a:tcPr/>
                </a:tc>
              </a:tr>
              <a:tr h="495300">
                <a:tc vMerge="1">
                  <a:txBody>
                    <a:bodyPr/>
                    <a:lstStyle/>
                    <a:p>
                      <a:endParaRPr lang="en-US"/>
                    </a:p>
                  </a:txBody>
                  <a:tcPr/>
                </a:tc>
                <a:tc>
                  <a:txBody>
                    <a:bodyPr/>
                    <a:lstStyle/>
                    <a:p>
                      <a:pPr algn="ctr"/>
                      <a:r>
                        <a:rPr lang="en-US" sz="2000" dirty="0" err="1" smtClean="0"/>
                        <a:t>Xét</a:t>
                      </a:r>
                      <a:r>
                        <a:rPr lang="en-US" sz="2000" baseline="0" dirty="0" smtClean="0"/>
                        <a:t> </a:t>
                      </a:r>
                      <a:r>
                        <a:rPr lang="en-US" sz="2000" baseline="0" dirty="0" err="1" smtClean="0"/>
                        <a:t>nghiệm</a:t>
                      </a:r>
                      <a:endParaRPr lang="en-US" sz="2000" dirty="0"/>
                    </a:p>
                  </a:txBody>
                  <a:tcPr anchor="ctr"/>
                </a:tc>
                <a:tc>
                  <a:txBody>
                    <a:bodyPr/>
                    <a:lstStyle/>
                    <a:p>
                      <a:pPr algn="ctr"/>
                      <a:r>
                        <a:rPr lang="en-US" sz="2000" dirty="0" err="1" smtClean="0"/>
                        <a:t>Khám</a:t>
                      </a:r>
                      <a:r>
                        <a:rPr lang="en-US" sz="2000" baseline="0" dirty="0" smtClean="0"/>
                        <a:t> </a:t>
                      </a:r>
                      <a:r>
                        <a:rPr lang="en-US" sz="2000" baseline="0" dirty="0" err="1" smtClean="0"/>
                        <a:t>bệnh</a:t>
                      </a:r>
                      <a:endParaRPr lang="en-US" sz="2000" dirty="0"/>
                    </a:p>
                  </a:txBody>
                  <a:tcPr anchor="ctr"/>
                </a:tc>
                <a:tc>
                  <a:txBody>
                    <a:bodyPr/>
                    <a:lstStyle/>
                    <a:p>
                      <a:pPr algn="ctr"/>
                      <a:r>
                        <a:rPr lang="en-US" sz="2000" dirty="0" err="1" smtClean="0"/>
                        <a:t>Xét</a:t>
                      </a:r>
                      <a:r>
                        <a:rPr lang="en-US" sz="2000" baseline="0" dirty="0" smtClean="0"/>
                        <a:t> </a:t>
                      </a:r>
                      <a:r>
                        <a:rPr lang="en-US" sz="2000" baseline="0" dirty="0" err="1" smtClean="0"/>
                        <a:t>nghiệm</a:t>
                      </a:r>
                      <a:endParaRPr lang="en-US" sz="2000" dirty="0"/>
                    </a:p>
                  </a:txBody>
                  <a:tcPr anchor="ctr"/>
                </a:tc>
                <a:tc>
                  <a:txBody>
                    <a:bodyPr/>
                    <a:lstStyle/>
                    <a:p>
                      <a:pPr algn="ctr"/>
                      <a:r>
                        <a:rPr lang="en-US" sz="2000" dirty="0" err="1" smtClean="0"/>
                        <a:t>Khám</a:t>
                      </a:r>
                      <a:r>
                        <a:rPr lang="en-US" sz="2000" baseline="0" dirty="0" smtClean="0"/>
                        <a:t> </a:t>
                      </a:r>
                      <a:r>
                        <a:rPr lang="en-US" sz="2000" baseline="0" dirty="0" err="1" smtClean="0"/>
                        <a:t>bệnh</a:t>
                      </a:r>
                      <a:endParaRPr lang="en-US" sz="2000" dirty="0"/>
                    </a:p>
                  </a:txBody>
                  <a:tcPr anchor="ctr"/>
                </a:tc>
              </a:tr>
              <a:tr h="990600">
                <a:tc>
                  <a:txBody>
                    <a:bodyPr/>
                    <a:lstStyle/>
                    <a:p>
                      <a:pPr algn="ctr"/>
                      <a:r>
                        <a:rPr lang="en-US" dirty="0" smtClean="0"/>
                        <a:t>BV</a:t>
                      </a:r>
                    </a:p>
                    <a:p>
                      <a:pPr algn="ctr"/>
                      <a:r>
                        <a:rPr lang="en-US" dirty="0" smtClean="0"/>
                        <a:t> Thủ</a:t>
                      </a:r>
                      <a:r>
                        <a:rPr lang="en-US" baseline="0" dirty="0" smtClean="0"/>
                        <a:t> Đức</a:t>
                      </a:r>
                      <a:endParaRPr lang="en-US" dirty="0"/>
                    </a:p>
                  </a:txBody>
                  <a:tcPr anchor="ctr"/>
                </a:tc>
                <a:tc>
                  <a:txBody>
                    <a:bodyPr/>
                    <a:lstStyle/>
                    <a:p>
                      <a:pPr algn="ctr"/>
                      <a:r>
                        <a:rPr lang="en-US" sz="2800" dirty="0" smtClean="0"/>
                        <a:t>3290</a:t>
                      </a:r>
                      <a:endParaRPr lang="en-US" sz="2800" dirty="0"/>
                    </a:p>
                  </a:txBody>
                  <a:tcPr anchor="ctr"/>
                </a:tc>
                <a:tc>
                  <a:txBody>
                    <a:bodyPr/>
                    <a:lstStyle/>
                    <a:p>
                      <a:pPr algn="ctr"/>
                      <a:r>
                        <a:rPr lang="en-US" sz="2800" dirty="0" smtClean="0"/>
                        <a:t>65535</a:t>
                      </a:r>
                      <a:endParaRPr lang="en-US" sz="2800" dirty="0"/>
                    </a:p>
                  </a:txBody>
                  <a:tcPr anchor="ctr"/>
                </a:tc>
                <a:tc>
                  <a:txBody>
                    <a:bodyPr/>
                    <a:lstStyle/>
                    <a:p>
                      <a:pPr algn="ctr"/>
                      <a:r>
                        <a:rPr lang="en-US" sz="2800" dirty="0" smtClean="0"/>
                        <a:t>6791</a:t>
                      </a:r>
                      <a:endParaRPr lang="en-US" sz="2800" dirty="0"/>
                    </a:p>
                  </a:txBody>
                  <a:tcPr anchor="ctr"/>
                </a:tc>
                <a:tc>
                  <a:txBody>
                    <a:bodyPr/>
                    <a:lstStyle/>
                    <a:p>
                      <a:pPr algn="ctr"/>
                      <a:r>
                        <a:rPr lang="en-US" sz="2800" dirty="0" smtClean="0"/>
                        <a:t>40503</a:t>
                      </a:r>
                      <a:endParaRPr lang="en-US" sz="2800" dirty="0"/>
                    </a:p>
                  </a:txBody>
                  <a:tcPr anchor="ctr"/>
                </a:tc>
              </a:tr>
              <a:tr h="990600">
                <a:tc>
                  <a:txBody>
                    <a:bodyPr/>
                    <a:lstStyle/>
                    <a:p>
                      <a:pPr algn="ctr"/>
                      <a:r>
                        <a:rPr lang="en-US" dirty="0" smtClean="0"/>
                        <a:t>BV </a:t>
                      </a:r>
                    </a:p>
                    <a:p>
                      <a:pPr algn="ctr"/>
                      <a:r>
                        <a:rPr lang="en-US" dirty="0" smtClean="0"/>
                        <a:t>Đa</a:t>
                      </a:r>
                      <a:r>
                        <a:rPr lang="en-US" baseline="0" dirty="0" smtClean="0"/>
                        <a:t> Khoa Thủ Đức</a:t>
                      </a:r>
                      <a:endParaRPr lang="en-US" dirty="0"/>
                    </a:p>
                  </a:txBody>
                  <a:tcPr anchor="ctr"/>
                </a:tc>
                <a:tc>
                  <a:txBody>
                    <a:bodyPr/>
                    <a:lstStyle/>
                    <a:p>
                      <a:pPr algn="ctr"/>
                      <a:r>
                        <a:rPr lang="en-US" sz="2800" dirty="0" smtClean="0"/>
                        <a:t>1026</a:t>
                      </a:r>
                      <a:endParaRPr lang="en-US" sz="2800" dirty="0"/>
                    </a:p>
                  </a:txBody>
                  <a:tcPr anchor="ctr"/>
                </a:tc>
                <a:tc>
                  <a:txBody>
                    <a:bodyPr/>
                    <a:lstStyle/>
                    <a:p>
                      <a:pPr algn="ctr"/>
                      <a:r>
                        <a:rPr lang="en-US" sz="2800" dirty="0" smtClean="0"/>
                        <a:t>22263</a:t>
                      </a:r>
                      <a:endParaRPr lang="en-US" sz="2800" dirty="0"/>
                    </a:p>
                  </a:txBody>
                  <a:tcPr anchor="ctr"/>
                </a:tc>
                <a:tc>
                  <a:txBody>
                    <a:bodyPr/>
                    <a:lstStyle/>
                    <a:p>
                      <a:pPr algn="ctr"/>
                      <a:r>
                        <a:rPr lang="en-US" sz="2800" dirty="0" smtClean="0"/>
                        <a:t>758</a:t>
                      </a:r>
                      <a:endParaRPr lang="en-US" sz="2800" dirty="0"/>
                    </a:p>
                  </a:txBody>
                  <a:tcPr anchor="ctr"/>
                </a:tc>
                <a:tc>
                  <a:txBody>
                    <a:bodyPr/>
                    <a:lstStyle/>
                    <a:p>
                      <a:pPr algn="ctr"/>
                      <a:r>
                        <a:rPr lang="en-US" sz="2800" dirty="0" smtClean="0"/>
                        <a:t>24091</a:t>
                      </a:r>
                      <a:endParaRPr lang="en-US" sz="2800" dirty="0"/>
                    </a:p>
                  </a:txBody>
                  <a:tcPr anchor="ct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nchor="t">
            <a:noAutofit/>
          </a:bodyPr>
          <a:lstStyle/>
          <a:p>
            <a:pPr>
              <a:buNone/>
            </a:pPr>
            <a:r>
              <a:rPr lang="en-US" sz="3600" dirty="0" smtClean="0"/>
              <a:t>	</a:t>
            </a:r>
            <a:r>
              <a:rPr lang="en-US" sz="3600" dirty="0" err="1" smtClean="0"/>
              <a:t>Sau</a:t>
            </a:r>
            <a:r>
              <a:rPr lang="en-US" sz="3600" dirty="0" smtClean="0"/>
              <a:t> </a:t>
            </a:r>
            <a:r>
              <a:rPr lang="en-US" sz="3600" dirty="0" err="1" smtClean="0"/>
              <a:t>quá</a:t>
            </a:r>
            <a:r>
              <a:rPr lang="en-US" sz="3600" dirty="0" smtClean="0"/>
              <a:t> </a:t>
            </a:r>
            <a:r>
              <a:rPr lang="en-US" sz="3600" dirty="0" err="1" smtClean="0"/>
              <a:t>trình</a:t>
            </a:r>
            <a:r>
              <a:rPr lang="en-US" sz="3600" dirty="0" smtClean="0"/>
              <a:t> </a:t>
            </a:r>
            <a:r>
              <a:rPr lang="en-US" sz="3600" dirty="0" err="1" smtClean="0"/>
              <a:t>tiền</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nhóm</a:t>
            </a:r>
            <a:r>
              <a:rPr lang="en-US" sz="3600" dirty="0" smtClean="0"/>
              <a:t> </a:t>
            </a:r>
            <a:r>
              <a:rPr lang="en-US" sz="3600" dirty="0" err="1" smtClean="0"/>
              <a:t>thu</a:t>
            </a:r>
            <a:r>
              <a:rPr lang="en-US" sz="3600" dirty="0" smtClean="0"/>
              <a:t> </a:t>
            </a:r>
            <a:r>
              <a:rPr lang="en-US" sz="3600" dirty="0" err="1" smtClean="0"/>
              <a:t>được</a:t>
            </a:r>
            <a:r>
              <a:rPr lang="en-US" sz="3600" dirty="0" smtClean="0"/>
              <a:t> 3 </a:t>
            </a:r>
            <a:r>
              <a:rPr lang="en-US" sz="3600" dirty="0" err="1" smtClean="0"/>
              <a:t>bộ</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Bộ</a:t>
            </a:r>
            <a:r>
              <a:rPr lang="en-US" sz="3600" dirty="0" smtClean="0"/>
              <a:t> 1: 234 </a:t>
            </a:r>
            <a:r>
              <a:rPr lang="en-US" sz="3600" dirty="0" err="1" smtClean="0"/>
              <a:t>dòng</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err="1" smtClean="0"/>
              <a:t>Bộ</a:t>
            </a:r>
            <a:r>
              <a:rPr lang="en-US" sz="3600" dirty="0" smtClean="0"/>
              <a:t> 2: 832 </a:t>
            </a:r>
            <a:r>
              <a:rPr lang="en-US" sz="3600" dirty="0" err="1" smtClean="0"/>
              <a:t>dòng</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err="1" smtClean="0"/>
              <a:t>Bộ</a:t>
            </a:r>
            <a:r>
              <a:rPr lang="en-US" sz="3600" dirty="0" smtClean="0"/>
              <a:t> 3: 832 </a:t>
            </a:r>
            <a:r>
              <a:rPr lang="en-US" sz="3600" dirty="0" err="1" smtClean="0"/>
              <a:t>dòng</a:t>
            </a:r>
            <a:r>
              <a:rPr lang="en-US" sz="3600" dirty="0" smtClean="0"/>
              <a:t> </a:t>
            </a:r>
            <a:r>
              <a:rPr lang="en-US" sz="3600" dirty="0" err="1" smtClean="0"/>
              <a:t>dữ</a:t>
            </a:r>
            <a:r>
              <a:rPr lang="en-US" sz="3600" dirty="0" smtClean="0"/>
              <a:t> </a:t>
            </a:r>
            <a:r>
              <a:rPr lang="en-US" sz="3600" dirty="0" err="1" smtClean="0"/>
              <a:t>liệu</a:t>
            </a:r>
            <a:endParaRPr lang="en-US" sz="3600" dirty="0" smtClean="0"/>
          </a:p>
          <a:p>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10/03/2013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nchor="t">
            <a:noAutofit/>
          </a:bodyPr>
          <a:lstStyle/>
          <a:p>
            <a:r>
              <a:rPr lang="en-US" sz="3600" dirty="0" smtClean="0"/>
              <a:t> Sử dụng mô hình được đề xuất bởi </a:t>
            </a:r>
            <a:r>
              <a:rPr lang="en-US" sz="3600" dirty="0" err="1" smtClean="0"/>
              <a:t>Doust</a:t>
            </a:r>
            <a:r>
              <a:rPr lang="en-US" sz="3600" dirty="0" smtClean="0"/>
              <a:t> Dominick và Walsh </a:t>
            </a:r>
            <a:r>
              <a:rPr lang="en-US" sz="3600" dirty="0" err="1" smtClean="0"/>
              <a:t>Zarck</a:t>
            </a:r>
            <a:r>
              <a:rPr lang="en-US" sz="3600" dirty="0" smtClean="0"/>
              <a:t> gồm 48 thuộc tính.</a:t>
            </a:r>
          </a:p>
          <a:p>
            <a:r>
              <a:rPr lang="en-US" sz="3600" dirty="0" smtClean="0"/>
              <a:t> </a:t>
            </a:r>
            <a:r>
              <a:rPr lang="en-US" sz="3600" dirty="0" err="1" smtClean="0"/>
              <a:t>Áp</a:t>
            </a:r>
            <a:r>
              <a:rPr lang="en-US" sz="3600" dirty="0" smtClean="0"/>
              <a:t> </a:t>
            </a:r>
            <a:r>
              <a:rPr lang="en-US" sz="3600" dirty="0" err="1" smtClean="0"/>
              <a:t>dụng</a:t>
            </a:r>
            <a:r>
              <a:rPr lang="en-US" sz="3600" dirty="0" smtClean="0"/>
              <a:t> </a:t>
            </a:r>
            <a:r>
              <a:rPr lang="en-US" sz="3600" dirty="0" err="1" smtClean="0"/>
              <a:t>với</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thu</a:t>
            </a:r>
            <a:r>
              <a:rPr lang="en-US" sz="3600" dirty="0" smtClean="0"/>
              <a:t> </a:t>
            </a:r>
            <a:r>
              <a:rPr lang="en-US" sz="3600" dirty="0" err="1" smtClean="0"/>
              <a:t>thập</a:t>
            </a:r>
            <a:r>
              <a:rPr lang="en-US" sz="3600" dirty="0" smtClean="0"/>
              <a:t>, </a:t>
            </a:r>
            <a:r>
              <a:rPr lang="en-US" sz="3600" dirty="0" err="1" smtClean="0"/>
              <a:t>nhóm</a:t>
            </a: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được</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gồm</a:t>
            </a:r>
            <a:r>
              <a:rPr lang="en-US" sz="3600" dirty="0" smtClean="0"/>
              <a:t> 35 </a:t>
            </a:r>
            <a:r>
              <a:rPr lang="en-US" sz="3600" dirty="0" err="1" smtClean="0"/>
              <a:t>thuộc</a:t>
            </a:r>
            <a:r>
              <a:rPr lang="en-US" sz="3600" dirty="0" smtClean="0"/>
              <a:t> </a:t>
            </a:r>
            <a:r>
              <a:rPr lang="en-US" sz="3600" dirty="0" err="1" smtClean="0"/>
              <a:t>tính</a:t>
            </a:r>
            <a:r>
              <a:rPr lang="en-US" sz="3600" dirty="0" smtClean="0"/>
              <a: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10/03/2013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noAutofit/>
          </a:bodyPr>
          <a:lstStyle/>
          <a:p>
            <a:pPr>
              <a:buNone/>
            </a:pPr>
            <a:r>
              <a:rPr lang="en-US" sz="2800" dirty="0" smtClean="0"/>
              <a:t>	</a:t>
            </a:r>
            <a:r>
              <a:rPr lang="en-US" sz="2800" dirty="0" err="1" smtClean="0"/>
              <a:t>Mô</a:t>
            </a:r>
            <a:r>
              <a:rPr lang="en-US" sz="2800" dirty="0" smtClean="0"/>
              <a:t> </a:t>
            </a:r>
            <a:r>
              <a:rPr lang="en-US" sz="2800" dirty="0" err="1" smtClean="0"/>
              <a:t>hình</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được</a:t>
            </a:r>
            <a:r>
              <a:rPr lang="en-US" sz="2800" dirty="0" smtClean="0"/>
              <a:t> </a:t>
            </a:r>
            <a:r>
              <a:rPr lang="en-US" sz="2800" dirty="0" err="1" smtClean="0"/>
              <a:t>chia</a:t>
            </a:r>
            <a:r>
              <a:rPr lang="en-US" sz="2800" dirty="0" smtClean="0"/>
              <a:t> </a:t>
            </a:r>
            <a:r>
              <a:rPr lang="en-US" sz="2800" dirty="0" err="1" smtClean="0"/>
              <a:t>thành</a:t>
            </a:r>
            <a:r>
              <a:rPr lang="en-US" sz="2800" dirty="0" smtClean="0"/>
              <a:t> 7 </a:t>
            </a:r>
            <a:r>
              <a:rPr lang="en-US" sz="2800" dirty="0" err="1" smtClean="0"/>
              <a:t>bộ</a:t>
            </a:r>
            <a:r>
              <a:rPr lang="en-US" sz="2800" dirty="0" smtClean="0"/>
              <a:t> </a:t>
            </a:r>
            <a:r>
              <a:rPr lang="en-US" sz="2800" dirty="0" err="1" smtClean="0"/>
              <a:t>chính</a:t>
            </a:r>
            <a:endParaRPr lang="en-US" sz="2800" dirty="0" smtClean="0"/>
          </a:p>
          <a:p>
            <a:r>
              <a:rPr lang="en-US" sz="2800" dirty="0" smtClean="0"/>
              <a:t> </a:t>
            </a:r>
            <a:r>
              <a:rPr lang="en-US" sz="2800" dirty="0" err="1" smtClean="0"/>
              <a:t>Thông</a:t>
            </a:r>
            <a:r>
              <a:rPr lang="en-US" sz="2800" dirty="0" smtClean="0"/>
              <a:t> tin </a:t>
            </a:r>
            <a:r>
              <a:rPr lang="en-US" sz="2800" dirty="0" err="1" smtClean="0"/>
              <a:t>cá</a:t>
            </a:r>
            <a:r>
              <a:rPr lang="en-US" sz="2800" dirty="0" smtClean="0"/>
              <a:t> </a:t>
            </a:r>
            <a:r>
              <a:rPr lang="en-US" sz="2800" dirty="0" err="1" smtClean="0"/>
              <a:t>nhân</a:t>
            </a:r>
            <a:r>
              <a:rPr lang="en-US" sz="2800" dirty="0" smtClean="0"/>
              <a:t>.</a:t>
            </a:r>
          </a:p>
          <a:p>
            <a:r>
              <a:rPr lang="en-US" sz="2800" dirty="0" smtClean="0"/>
              <a:t> </a:t>
            </a:r>
            <a:r>
              <a:rPr lang="en-US" sz="2800" dirty="0" err="1" smtClean="0"/>
              <a:t>Xét</a:t>
            </a:r>
            <a:r>
              <a:rPr lang="en-US" sz="2800" dirty="0" smtClean="0"/>
              <a:t> </a:t>
            </a:r>
            <a:r>
              <a:rPr lang="en-US" sz="2800" dirty="0" err="1" smtClean="0"/>
              <a:t>nghiệm</a:t>
            </a:r>
            <a:r>
              <a:rPr lang="en-US" sz="2800" dirty="0" smtClean="0"/>
              <a:t> </a:t>
            </a:r>
            <a:r>
              <a:rPr lang="en-US" sz="2800" dirty="0" err="1" smtClean="0"/>
              <a:t>máu</a:t>
            </a:r>
            <a:r>
              <a:rPr lang="en-US" sz="2800" dirty="0" smtClean="0"/>
              <a:t> </a:t>
            </a:r>
            <a:r>
              <a:rPr lang="en-US" sz="2800" dirty="0" err="1" smtClean="0"/>
              <a:t>mỡ</a:t>
            </a:r>
            <a:r>
              <a:rPr lang="en-US" sz="2800" dirty="0" smtClean="0"/>
              <a:t>.</a:t>
            </a:r>
          </a:p>
          <a:p>
            <a:r>
              <a:rPr lang="en-US" sz="2800" dirty="0" smtClean="0"/>
              <a:t> </a:t>
            </a:r>
            <a:r>
              <a:rPr lang="en-US" sz="2800" dirty="0" err="1" smtClean="0"/>
              <a:t>Xét</a:t>
            </a:r>
            <a:r>
              <a:rPr lang="en-US" sz="2800" dirty="0" smtClean="0"/>
              <a:t> </a:t>
            </a:r>
            <a:r>
              <a:rPr lang="en-US" sz="2800" dirty="0" err="1" smtClean="0"/>
              <a:t>nghiệm</a:t>
            </a:r>
            <a:r>
              <a:rPr lang="en-US" sz="2800" dirty="0" smtClean="0"/>
              <a:t> </a:t>
            </a:r>
            <a:r>
              <a:rPr lang="en-US" sz="2800" dirty="0" err="1" smtClean="0"/>
              <a:t>huyết</a:t>
            </a:r>
            <a:r>
              <a:rPr lang="en-US" sz="2800" dirty="0" smtClean="0"/>
              <a:t> </a:t>
            </a:r>
            <a:r>
              <a:rPr lang="en-US" sz="2800" dirty="0" err="1" smtClean="0"/>
              <a:t>đồ</a:t>
            </a:r>
            <a:r>
              <a:rPr lang="en-US" sz="2800" dirty="0" smtClean="0"/>
              <a:t>.</a:t>
            </a:r>
          </a:p>
          <a:p>
            <a:r>
              <a:rPr lang="en-US" sz="2800" dirty="0" smtClean="0"/>
              <a:t> </a:t>
            </a:r>
            <a:r>
              <a:rPr lang="en-US" sz="2800" dirty="0" err="1" smtClean="0"/>
              <a:t>Xét</a:t>
            </a:r>
            <a:r>
              <a:rPr lang="en-US" sz="2800" dirty="0" smtClean="0"/>
              <a:t> </a:t>
            </a:r>
            <a:r>
              <a:rPr lang="en-US" sz="2800" dirty="0" err="1" smtClean="0"/>
              <a:t>nghiệm</a:t>
            </a:r>
            <a:r>
              <a:rPr lang="en-US" sz="2800" dirty="0" smtClean="0"/>
              <a:t> </a:t>
            </a:r>
            <a:r>
              <a:rPr lang="en-US" sz="2800" dirty="0" err="1" smtClean="0"/>
              <a:t>sinh</a:t>
            </a:r>
            <a:r>
              <a:rPr lang="en-US" sz="2800" dirty="0" smtClean="0"/>
              <a:t> </a:t>
            </a:r>
            <a:r>
              <a:rPr lang="en-US" sz="2800" dirty="0" err="1" smtClean="0"/>
              <a:t>hóa</a:t>
            </a:r>
            <a:r>
              <a:rPr lang="en-US" sz="2800" dirty="0" smtClean="0"/>
              <a:t>.</a:t>
            </a:r>
          </a:p>
          <a:p>
            <a:r>
              <a:rPr lang="en-US" sz="2800" dirty="0" smtClean="0"/>
              <a:t> </a:t>
            </a:r>
            <a:r>
              <a:rPr lang="en-US" sz="2800" dirty="0" err="1" smtClean="0"/>
              <a:t>Xét</a:t>
            </a:r>
            <a:r>
              <a:rPr lang="en-US" sz="2800" dirty="0" smtClean="0"/>
              <a:t> </a:t>
            </a:r>
            <a:r>
              <a:rPr lang="en-US" sz="2800" dirty="0" err="1" smtClean="0"/>
              <a:t>nghiệm</a:t>
            </a:r>
            <a:r>
              <a:rPr lang="en-US" sz="2800" dirty="0" smtClean="0"/>
              <a:t> men </a:t>
            </a:r>
            <a:r>
              <a:rPr lang="en-US" sz="2800" dirty="0" err="1" smtClean="0"/>
              <a:t>gan</a:t>
            </a:r>
            <a:r>
              <a:rPr lang="en-US" sz="2800" dirty="0" smtClean="0"/>
              <a:t>.</a:t>
            </a:r>
          </a:p>
          <a:p>
            <a:r>
              <a:rPr lang="en-US" sz="2800" dirty="0" smtClean="0"/>
              <a:t> </a:t>
            </a:r>
            <a:r>
              <a:rPr lang="en-US" sz="2800" dirty="0" err="1" smtClean="0"/>
              <a:t>Xét</a:t>
            </a:r>
            <a:r>
              <a:rPr lang="en-US" sz="2800" dirty="0" smtClean="0"/>
              <a:t> </a:t>
            </a:r>
            <a:r>
              <a:rPr lang="en-US" sz="2800" dirty="0" err="1" smtClean="0"/>
              <a:t>nghiệm</a:t>
            </a:r>
            <a:r>
              <a:rPr lang="en-US" sz="2800" dirty="0" smtClean="0"/>
              <a:t> </a:t>
            </a:r>
            <a:r>
              <a:rPr lang="en-US" sz="2800" dirty="0" err="1" smtClean="0"/>
              <a:t>điện</a:t>
            </a:r>
            <a:r>
              <a:rPr lang="en-US" sz="2800" dirty="0" smtClean="0"/>
              <a:t> </a:t>
            </a:r>
            <a:r>
              <a:rPr lang="en-US" sz="2800" dirty="0" err="1" smtClean="0"/>
              <a:t>phân</a:t>
            </a:r>
            <a:r>
              <a:rPr lang="en-US" sz="2800" dirty="0" smtClean="0"/>
              <a:t>.</a:t>
            </a:r>
          </a:p>
          <a:p>
            <a:r>
              <a:rPr lang="en-US" sz="2800" dirty="0" err="1" smtClean="0"/>
              <a:t>Phân</a:t>
            </a:r>
            <a:r>
              <a:rPr lang="en-US" sz="2800" dirty="0" smtClean="0"/>
              <a:t> </a:t>
            </a:r>
            <a:r>
              <a:rPr lang="en-US" sz="2800" dirty="0" err="1" smtClean="0"/>
              <a:t>lớp</a:t>
            </a:r>
            <a:r>
              <a:rPr lang="en-US" sz="2800" dirty="0" smtClean="0"/>
              <a:t>.</a:t>
            </a:r>
            <a:endParaRPr lang="en-US" sz="2800" dirty="0"/>
          </a:p>
        </p:txBody>
      </p:sp>
      <p:sp>
        <p:nvSpPr>
          <p:cNvPr id="4" name="Date Placeholder 3"/>
          <p:cNvSpPr>
            <a:spLocks noGrp="1"/>
          </p:cNvSpPr>
          <p:nvPr>
            <p:ph type="dt" sz="half" idx="10"/>
          </p:nvPr>
        </p:nvSpPr>
        <p:spPr/>
        <p:txBody>
          <a:bodyPr/>
          <a:lstStyle/>
          <a:p>
            <a:fld id="{363E45C6-9571-4178-A8DA-81C5BD399E46}" type="datetime1">
              <a:rPr lang="vi-VN" smtClean="0"/>
              <a:pPr/>
              <a:t>10/03/2013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chor="t">
            <a:noAutofit/>
          </a:bodyPr>
          <a:lstStyle/>
          <a:p>
            <a:pPr>
              <a:buNone/>
            </a:pPr>
            <a:r>
              <a:rPr lang="en-US" sz="3600" dirty="0" smtClean="0"/>
              <a:t>	</a:t>
            </a:r>
            <a:r>
              <a:rPr lang="en-US" sz="3600" dirty="0" err="1" smtClean="0"/>
              <a:t>Tiền</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smtClean="0"/>
              <a:t> </a:t>
            </a:r>
            <a:r>
              <a:rPr lang="en-US" sz="3600" dirty="0" err="1" smtClean="0"/>
              <a:t>Làm</a:t>
            </a:r>
            <a:r>
              <a:rPr lang="en-US" sz="3600" dirty="0" smtClean="0"/>
              <a:t> </a:t>
            </a:r>
            <a:r>
              <a:rPr lang="en-US" sz="3600" dirty="0" err="1" smtClean="0"/>
              <a:t>sạch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pPr>
              <a:buNone/>
            </a:pPr>
            <a:r>
              <a:rPr lang="en-US" sz="3600" dirty="0" smtClean="0"/>
              <a:t>	+ </a:t>
            </a:r>
            <a:r>
              <a:rPr lang="en-US" sz="3600" dirty="0" err="1" smtClean="0"/>
              <a:t>Dữ</a:t>
            </a:r>
            <a:r>
              <a:rPr lang="en-US" sz="3600" dirty="0" smtClean="0"/>
              <a:t> </a:t>
            </a:r>
            <a:r>
              <a:rPr lang="en-US" sz="3600" dirty="0" err="1" smtClean="0"/>
              <a:t>liệu</a:t>
            </a:r>
            <a:r>
              <a:rPr lang="en-US" sz="3600" dirty="0" smtClean="0"/>
              <a:t> </a:t>
            </a:r>
            <a:r>
              <a:rPr lang="en-US" sz="3600" dirty="0" err="1" smtClean="0"/>
              <a:t>thiếu</a:t>
            </a:r>
            <a:r>
              <a:rPr lang="en-US" sz="3600" dirty="0" smtClean="0"/>
              <a:t>, </a:t>
            </a:r>
            <a:r>
              <a:rPr lang="en-US" sz="3600" dirty="0" err="1" smtClean="0"/>
              <a:t>nhiễu</a:t>
            </a:r>
            <a:r>
              <a:rPr lang="en-US" sz="3600" dirty="0" smtClean="0"/>
              <a:t>: </a:t>
            </a:r>
            <a:r>
              <a:rPr lang="en-US" sz="3600" dirty="0" err="1" smtClean="0"/>
              <a:t>xóa</a:t>
            </a:r>
            <a:r>
              <a:rPr lang="en-US" sz="3600" dirty="0" smtClean="0"/>
              <a:t>, </a:t>
            </a:r>
            <a:r>
              <a:rPr lang="en-US" sz="3600" dirty="0" err="1" smtClean="0"/>
              <a:t>bổ</a:t>
            </a:r>
            <a:r>
              <a:rPr lang="en-US" sz="3600" dirty="0" smtClean="0"/>
              <a:t> sung </a:t>
            </a:r>
            <a:r>
              <a:rPr lang="en-US" sz="3600" dirty="0" err="1" smtClean="0"/>
              <a:t>tùy</a:t>
            </a:r>
            <a:r>
              <a:rPr lang="en-US" sz="3600" dirty="0" smtClean="0"/>
              <a:t> </a:t>
            </a:r>
            <a:r>
              <a:rPr lang="en-US" sz="3600" dirty="0" err="1" smtClean="0"/>
              <a:t>chọn</a:t>
            </a:r>
            <a:r>
              <a:rPr lang="en-US" sz="3600" dirty="0" smtClean="0"/>
              <a:t> </a:t>
            </a:r>
            <a:r>
              <a:rPr lang="en-US" sz="3600" dirty="0" err="1" smtClean="0"/>
              <a:t>và</a:t>
            </a:r>
            <a:r>
              <a:rPr lang="en-US" sz="3600" dirty="0" smtClean="0"/>
              <a:t> </a:t>
            </a:r>
            <a:r>
              <a:rPr lang="en-US" sz="3600" dirty="0" err="1" smtClean="0"/>
              <a:t>bổ</a:t>
            </a:r>
            <a:r>
              <a:rPr lang="en-US" sz="3600" dirty="0" smtClean="0"/>
              <a:t> sung </a:t>
            </a:r>
            <a:r>
              <a:rPr lang="en-US" sz="3600" dirty="0" err="1" smtClean="0"/>
              <a:t>giá</a:t>
            </a:r>
            <a:r>
              <a:rPr lang="en-US" sz="3600" dirty="0" smtClean="0"/>
              <a:t> </a:t>
            </a:r>
            <a:r>
              <a:rPr lang="en-US" sz="3600" dirty="0" err="1" smtClean="0"/>
              <a:t>trị</a:t>
            </a:r>
            <a:r>
              <a:rPr lang="en-US" sz="3600" dirty="0" smtClean="0"/>
              <a:t> </a:t>
            </a:r>
            <a:r>
              <a:rPr lang="en-US" sz="3600" dirty="0" err="1" smtClean="0"/>
              <a:t>trung</a:t>
            </a:r>
            <a:r>
              <a:rPr lang="en-US" sz="3600" dirty="0" smtClean="0"/>
              <a:t> </a:t>
            </a:r>
            <a:r>
              <a:rPr lang="en-US" sz="3600" dirty="0" err="1" smtClean="0"/>
              <a:t>bình</a:t>
            </a:r>
            <a:endParaRPr lang="en-US" sz="3600" dirty="0" smtClean="0"/>
          </a:p>
          <a:p>
            <a:r>
              <a:rPr lang="en-US" sz="3600" dirty="0" smtClean="0"/>
              <a:t> </a:t>
            </a:r>
            <a:r>
              <a:rPr lang="en-US" sz="3600" dirty="0" err="1" smtClean="0"/>
              <a:t>Rời</a:t>
            </a:r>
            <a:r>
              <a:rPr lang="en-US" sz="3600" dirty="0" smtClean="0"/>
              <a:t> </a:t>
            </a:r>
            <a:r>
              <a:rPr lang="en-US" sz="3600" dirty="0" err="1" smtClean="0"/>
              <a:t>rạc</a:t>
            </a:r>
            <a:r>
              <a:rPr lang="en-US" sz="3600" dirty="0" smtClean="0"/>
              <a:t> </a:t>
            </a:r>
            <a:r>
              <a:rPr lang="en-US" sz="3600" dirty="0" err="1" smtClean="0"/>
              <a:t>hóa</a:t>
            </a:r>
            <a:r>
              <a:rPr lang="en-US" sz="3600" dirty="0" smtClean="0"/>
              <a:t> </a:t>
            </a:r>
            <a:r>
              <a:rPr lang="en-US" sz="3600" dirty="0" err="1" smtClean="0"/>
              <a:t>dữ</a:t>
            </a:r>
            <a:r>
              <a:rPr lang="en-US" sz="3600" dirty="0" smtClean="0"/>
              <a:t> </a:t>
            </a:r>
            <a:r>
              <a:rPr lang="en-US" sz="3600" dirty="0" err="1" smtClean="0"/>
              <a:t>liệu</a:t>
            </a:r>
            <a:r>
              <a:rPr lang="en-US" sz="3600" dirty="0" smtClean="0"/>
              <a:t>: Binning, </a:t>
            </a:r>
            <a:r>
              <a:rPr lang="en-US" sz="3600" dirty="0" err="1" smtClean="0"/>
              <a:t>rời</a:t>
            </a:r>
            <a:r>
              <a:rPr lang="en-US" sz="3600" dirty="0" smtClean="0"/>
              <a:t> </a:t>
            </a:r>
            <a:r>
              <a:rPr lang="en-US" sz="3600" dirty="0" err="1" smtClean="0"/>
              <a:t>rạc</a:t>
            </a:r>
            <a:r>
              <a:rPr lang="en-US" sz="3600" dirty="0" smtClean="0"/>
              <a:t> </a:t>
            </a:r>
            <a:r>
              <a:rPr lang="en-US" sz="3600" dirty="0" err="1" smtClean="0"/>
              <a:t>theo</a:t>
            </a:r>
            <a:r>
              <a:rPr lang="en-US" sz="3600" dirty="0" smtClean="0"/>
              <a:t> ý </a:t>
            </a:r>
            <a:r>
              <a:rPr lang="en-US" sz="3600" dirty="0" err="1" smtClean="0"/>
              <a:t>người</a:t>
            </a:r>
            <a:r>
              <a:rPr lang="en-US" sz="3600" dirty="0" smtClean="0"/>
              <a:t> </a:t>
            </a:r>
            <a:r>
              <a:rPr lang="en-US" sz="3600" dirty="0" err="1" smtClean="0"/>
              <a:t>dùng</a:t>
            </a:r>
            <a:r>
              <a:rPr lang="en-US" sz="3600" dirty="0" smtClean="0"/>
              <a: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10/03/2013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chor="t">
            <a:noAutofit/>
          </a:bodyPr>
          <a:lstStyle/>
          <a:p>
            <a:pPr>
              <a:buNone/>
            </a:pPr>
            <a:r>
              <a:rPr lang="en-US" sz="3600" dirty="0" smtClean="0"/>
              <a:t>	</a:t>
            </a:r>
            <a:r>
              <a:rPr lang="en-US" sz="3600" dirty="0" err="1" smtClean="0"/>
              <a:t>Phương</a:t>
            </a:r>
            <a:r>
              <a:rPr lang="en-US" sz="3600" dirty="0" smtClean="0"/>
              <a:t> </a:t>
            </a:r>
            <a:r>
              <a:rPr lang="en-US" sz="3600" dirty="0" err="1" smtClean="0"/>
              <a:t>pháp</a:t>
            </a:r>
            <a:r>
              <a:rPr lang="en-US" sz="3600" dirty="0" smtClean="0"/>
              <a:t> </a:t>
            </a:r>
            <a:r>
              <a:rPr lang="en-US" sz="3600" dirty="0" err="1" smtClean="0"/>
              <a:t>đánh</a:t>
            </a:r>
            <a:r>
              <a:rPr lang="en-US" sz="3600" dirty="0" smtClean="0"/>
              <a:t> </a:t>
            </a:r>
            <a:r>
              <a:rPr lang="en-US" sz="3600" dirty="0" err="1" smtClean="0"/>
              <a:t>giá</a:t>
            </a:r>
            <a:r>
              <a:rPr lang="en-US" sz="3600" dirty="0" smtClean="0"/>
              <a:t>:</a:t>
            </a:r>
          </a:p>
          <a:p>
            <a:r>
              <a:rPr lang="en-US" sz="3600" dirty="0" smtClean="0"/>
              <a:t> Precision</a:t>
            </a:r>
          </a:p>
          <a:p>
            <a:r>
              <a:rPr lang="en-US" sz="3600" dirty="0" smtClean="0"/>
              <a:t> Recall (*)</a:t>
            </a:r>
          </a:p>
          <a:p>
            <a:r>
              <a:rPr lang="en-US" sz="3600" dirty="0" smtClean="0"/>
              <a:t> True Negative Rate (*)</a:t>
            </a:r>
          </a:p>
          <a:p>
            <a:r>
              <a:rPr lang="en-US" sz="3600" dirty="0" smtClean="0"/>
              <a:t> F - Measure</a:t>
            </a:r>
          </a:p>
          <a:p>
            <a:r>
              <a:rPr lang="en-US" sz="3600" dirty="0" smtClean="0"/>
              <a:t> Accuracy</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10/03/2013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3600" dirty="0" smtClean="0"/>
              <a:t>	</a:t>
            </a:r>
            <a:r>
              <a:rPr lang="en-US" sz="3600" dirty="0" err="1" smtClean="0"/>
              <a:t>Các</a:t>
            </a:r>
            <a:r>
              <a:rPr lang="en-US" sz="3600" dirty="0" smtClean="0"/>
              <a:t> </a:t>
            </a:r>
            <a:r>
              <a:rPr lang="en-US" sz="3600" dirty="0" err="1" smtClean="0"/>
              <a:t>giải</a:t>
            </a:r>
            <a:r>
              <a:rPr lang="en-US" sz="3600" dirty="0" smtClean="0"/>
              <a:t> </a:t>
            </a:r>
            <a:r>
              <a:rPr lang="en-US" sz="3600" dirty="0" err="1" smtClean="0"/>
              <a:t>thuật</a:t>
            </a:r>
            <a:r>
              <a:rPr lang="en-US" sz="3600" dirty="0" smtClean="0"/>
              <a:t> </a:t>
            </a:r>
            <a:r>
              <a:rPr lang="en-US" sz="3600" dirty="0" err="1" smtClean="0"/>
              <a:t>đã</a:t>
            </a:r>
            <a:r>
              <a:rPr lang="en-US" sz="3600" dirty="0" smtClean="0"/>
              <a:t> </a:t>
            </a:r>
            <a:r>
              <a:rPr lang="en-US" sz="3600" dirty="0" err="1" smtClean="0"/>
              <a:t>cài</a:t>
            </a:r>
            <a:r>
              <a:rPr lang="en-US" sz="3600" dirty="0" smtClean="0"/>
              <a:t> </a:t>
            </a:r>
            <a:r>
              <a:rPr lang="en-US" sz="3600" dirty="0" err="1" smtClean="0"/>
              <a:t>đặt</a:t>
            </a:r>
            <a:r>
              <a:rPr lang="en-US" sz="3600" dirty="0" smtClean="0"/>
              <a:t> (</a:t>
            </a:r>
            <a:r>
              <a:rPr lang="en-US" sz="3600" dirty="0" err="1" smtClean="0"/>
              <a:t>sử</a:t>
            </a:r>
            <a:r>
              <a:rPr lang="en-US" sz="3600" dirty="0" smtClean="0"/>
              <a:t> </a:t>
            </a:r>
            <a:r>
              <a:rPr lang="en-US" sz="3600" dirty="0" err="1" smtClean="0"/>
              <a:t>dụng</a:t>
            </a:r>
            <a:r>
              <a:rPr lang="en-US" sz="3600" dirty="0" smtClean="0"/>
              <a:t> </a:t>
            </a:r>
            <a:r>
              <a:rPr lang="en-US" sz="3600" dirty="0" err="1" smtClean="0"/>
              <a:t>Accord.Net</a:t>
            </a:r>
            <a:r>
              <a:rPr lang="en-US" sz="3600" dirty="0" smtClean="0"/>
              <a:t>)</a:t>
            </a:r>
          </a:p>
          <a:p>
            <a:r>
              <a:rPr lang="en-US" sz="3600" dirty="0" smtClean="0"/>
              <a:t> Naïve </a:t>
            </a:r>
            <a:r>
              <a:rPr lang="en-US" sz="3600" dirty="0" err="1" smtClean="0"/>
              <a:t>Bayes</a:t>
            </a:r>
            <a:endParaRPr lang="en-US" sz="3600" dirty="0" smtClean="0"/>
          </a:p>
          <a:p>
            <a:r>
              <a:rPr lang="en-US" sz="3600" dirty="0" smtClean="0"/>
              <a:t> </a:t>
            </a:r>
            <a:r>
              <a:rPr lang="en-US" sz="3600" dirty="0" err="1" smtClean="0"/>
              <a:t>Cây</a:t>
            </a:r>
            <a:r>
              <a:rPr lang="en-US" sz="3600" dirty="0" smtClean="0"/>
              <a:t> </a:t>
            </a:r>
            <a:r>
              <a:rPr lang="en-US" sz="3600" dirty="0" err="1" smtClean="0"/>
              <a:t>quyết</a:t>
            </a:r>
            <a:r>
              <a:rPr lang="en-US" sz="3600" dirty="0" smtClean="0"/>
              <a:t> </a:t>
            </a:r>
            <a:r>
              <a:rPr lang="en-US" sz="3600" dirty="0" err="1" smtClean="0"/>
              <a:t>định</a:t>
            </a:r>
            <a:r>
              <a:rPr lang="en-US" sz="3600" dirty="0" smtClean="0"/>
              <a:t> C4.5</a:t>
            </a:r>
          </a:p>
        </p:txBody>
      </p:sp>
      <p:sp>
        <p:nvSpPr>
          <p:cNvPr id="4" name="Date Placeholder 3"/>
          <p:cNvSpPr>
            <a:spLocks noGrp="1"/>
          </p:cNvSpPr>
          <p:nvPr>
            <p:ph type="dt" sz="half" idx="10"/>
          </p:nvPr>
        </p:nvSpPr>
        <p:spPr/>
        <p:txBody>
          <a:bodyPr/>
          <a:lstStyle/>
          <a:p>
            <a:fld id="{363E45C6-9571-4178-A8DA-81C5BD399E46}" type="datetime1">
              <a:rPr lang="vi-VN" smtClean="0"/>
              <a:pPr/>
              <a:t>10/03/2013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3600" dirty="0" smtClean="0"/>
              <a:t>	Naïve </a:t>
            </a:r>
            <a:r>
              <a:rPr lang="en-US" sz="3600" dirty="0" err="1" smtClean="0"/>
              <a:t>Bayes</a:t>
            </a:r>
            <a:r>
              <a:rPr lang="en-US" sz="3600" dirty="0" smtClean="0"/>
              <a:t> (</a:t>
            </a:r>
            <a:r>
              <a:rPr lang="en-US" sz="3600" dirty="0" err="1" smtClean="0"/>
              <a:t>Tự</a:t>
            </a:r>
            <a:r>
              <a:rPr lang="en-US" sz="3600" dirty="0" smtClean="0"/>
              <a:t> </a:t>
            </a:r>
            <a:r>
              <a:rPr lang="en-US" sz="3600" dirty="0" err="1" smtClean="0"/>
              <a:t>cài</a:t>
            </a:r>
            <a:r>
              <a:rPr lang="en-US" sz="3600" dirty="0" smtClean="0"/>
              <a:t> </a:t>
            </a:r>
            <a:r>
              <a:rPr lang="en-US" sz="3600" dirty="0" err="1" smtClean="0"/>
              <a:t>đặt</a:t>
            </a:r>
            <a:r>
              <a:rPr lang="en-US" sz="3600" dirty="0" smtClean="0"/>
              <a:t>)</a:t>
            </a:r>
          </a:p>
          <a:p>
            <a:pPr>
              <a:buNone/>
            </a:pP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10/03/2013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graphicFrame>
        <p:nvGraphicFramePr>
          <p:cNvPr id="7" name="Table 6"/>
          <p:cNvGraphicFramePr>
            <a:graphicFrameLocks noGrp="1"/>
          </p:cNvGraphicFramePr>
          <p:nvPr/>
        </p:nvGraphicFramePr>
        <p:xfrm>
          <a:off x="1447800" y="2627072"/>
          <a:ext cx="6858000" cy="4078528"/>
        </p:xfrm>
        <a:graphic>
          <a:graphicData uri="http://schemas.openxmlformats.org/drawingml/2006/table">
            <a:tbl>
              <a:tblPr firstRow="1" bandRow="1">
                <a:tableStyleId>{5C22544A-7EE6-4342-B048-85BDC9FD1C3A}</a:tableStyleId>
              </a:tblPr>
              <a:tblGrid>
                <a:gridCol w="2438400"/>
                <a:gridCol w="1600200"/>
                <a:gridCol w="1447800"/>
                <a:gridCol w="1371600"/>
              </a:tblGrid>
              <a:tr h="370206">
                <a:tc>
                  <a:txBody>
                    <a:bodyPr/>
                    <a:lstStyle/>
                    <a:p>
                      <a:pPr algn="ctr"/>
                      <a:endParaRPr lang="en-US" sz="1800" dirty="0"/>
                    </a:p>
                  </a:txBody>
                  <a:tcPr anchor="ctr"/>
                </a:tc>
                <a:tc>
                  <a:txBody>
                    <a:bodyPr/>
                    <a:lstStyle/>
                    <a:p>
                      <a:pPr algn="ctr"/>
                      <a:r>
                        <a:rPr lang="en-US" sz="1800" dirty="0" err="1" smtClean="0"/>
                        <a:t>Bộ</a:t>
                      </a:r>
                      <a:r>
                        <a:rPr lang="en-US" sz="1800" baseline="0" dirty="0" smtClean="0"/>
                        <a:t> 1</a:t>
                      </a:r>
                      <a:endParaRPr lang="en-US" sz="1800" dirty="0"/>
                    </a:p>
                  </a:txBody>
                  <a:tcPr anchor="ctr"/>
                </a:tc>
                <a:tc>
                  <a:txBody>
                    <a:bodyPr/>
                    <a:lstStyle/>
                    <a:p>
                      <a:pPr algn="ctr"/>
                      <a:r>
                        <a:rPr lang="en-US" sz="1800" dirty="0" err="1" smtClean="0"/>
                        <a:t>Bộ</a:t>
                      </a:r>
                      <a:r>
                        <a:rPr lang="en-US" sz="1800" baseline="0" dirty="0" smtClean="0"/>
                        <a:t> 2 </a:t>
                      </a:r>
                      <a:endParaRPr lang="en-US" sz="1800" dirty="0"/>
                    </a:p>
                  </a:txBody>
                  <a:tcPr anchor="ctr"/>
                </a:tc>
                <a:tc>
                  <a:txBody>
                    <a:bodyPr/>
                    <a:lstStyle/>
                    <a:p>
                      <a:pPr algn="ctr"/>
                      <a:r>
                        <a:rPr lang="en-US" sz="1800" dirty="0" err="1" smtClean="0"/>
                        <a:t>Bộ</a:t>
                      </a:r>
                      <a:r>
                        <a:rPr lang="en-US" sz="1800" baseline="0" dirty="0" smtClean="0"/>
                        <a:t> 3</a:t>
                      </a:r>
                      <a:endParaRPr lang="en-US" sz="1800" dirty="0"/>
                    </a:p>
                  </a:txBody>
                  <a:tcPr anchor="ctr"/>
                </a:tc>
              </a:tr>
              <a:tr h="377486">
                <a:tc>
                  <a:txBody>
                    <a:bodyPr/>
                    <a:lstStyle/>
                    <a:p>
                      <a:pPr algn="ctr"/>
                      <a:r>
                        <a:rPr lang="en-US" sz="1800" dirty="0" smtClean="0">
                          <a:latin typeface="Constantia (Body)"/>
                        </a:rPr>
                        <a:t>True </a:t>
                      </a:r>
                      <a:r>
                        <a:rPr lang="en-US" sz="1800" dirty="0" err="1" smtClean="0">
                          <a:latin typeface="Constantia (Body)"/>
                        </a:rPr>
                        <a:t>Possive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35</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38</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53</a:t>
                      </a:r>
                    </a:p>
                  </a:txBody>
                  <a:tcPr marL="68580" marR="68580" marT="0" marB="0"/>
                </a:tc>
              </a:tr>
              <a:tr h="377486">
                <a:tc>
                  <a:txBody>
                    <a:bodyPr/>
                    <a:lstStyle/>
                    <a:p>
                      <a:pPr algn="ctr"/>
                      <a:r>
                        <a:rPr lang="en-US" sz="1800" dirty="0" smtClean="0">
                          <a:latin typeface="Constantia (Body)"/>
                        </a:rPr>
                        <a:t>True</a:t>
                      </a:r>
                      <a:r>
                        <a:rPr lang="en-US" sz="1800" baseline="0" dirty="0" smtClean="0">
                          <a:latin typeface="Constantia (Body)"/>
                        </a:rPr>
                        <a:t> Negative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16</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155</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143</a:t>
                      </a:r>
                    </a:p>
                  </a:txBody>
                  <a:tcPr marL="68580" marR="68580" marT="0" marB="0"/>
                </a:tc>
              </a:tr>
              <a:tr h="377486">
                <a:tc>
                  <a:txBody>
                    <a:bodyPr/>
                    <a:lstStyle/>
                    <a:p>
                      <a:pPr algn="ctr"/>
                      <a:r>
                        <a:rPr lang="en-US" sz="1800" dirty="0" smtClean="0">
                          <a:latin typeface="Constantia (Body)"/>
                        </a:rPr>
                        <a:t>False</a:t>
                      </a:r>
                      <a:r>
                        <a:rPr lang="en-US" sz="1800" baseline="0" dirty="0" smtClean="0">
                          <a:latin typeface="Constantia (Body)"/>
                        </a:rPr>
                        <a:t> </a:t>
                      </a:r>
                      <a:r>
                        <a:rPr lang="en-US" sz="1800" baseline="0" dirty="0" err="1" smtClean="0">
                          <a:latin typeface="Constantia (Body)"/>
                        </a:rPr>
                        <a:t>Possive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15</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32</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44</a:t>
                      </a:r>
                    </a:p>
                  </a:txBody>
                  <a:tcPr marL="68580" marR="68580" marT="0" marB="0"/>
                </a:tc>
              </a:tr>
              <a:tr h="377486">
                <a:tc>
                  <a:txBody>
                    <a:bodyPr/>
                    <a:lstStyle/>
                    <a:p>
                      <a:pPr algn="ctr"/>
                      <a:r>
                        <a:rPr lang="en-US" sz="1800" dirty="0" smtClean="0">
                          <a:latin typeface="Constantia (Body)"/>
                        </a:rPr>
                        <a:t>False Negative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5</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25</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10</a:t>
                      </a:r>
                    </a:p>
                  </a:txBody>
                  <a:tcPr marL="68580" marR="68580" marT="0" marB="0"/>
                </a:tc>
              </a:tr>
              <a:tr h="377486">
                <a:tc>
                  <a:txBody>
                    <a:bodyPr/>
                    <a:lstStyle/>
                    <a:p>
                      <a:pPr algn="ctr"/>
                      <a:r>
                        <a:rPr lang="en-US" sz="1800" dirty="0" smtClean="0">
                          <a:latin typeface="Constantia (Body)"/>
                        </a:rPr>
                        <a:t>Precision</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0.7</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0.543</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0.546</a:t>
                      </a:r>
                    </a:p>
                  </a:txBody>
                  <a:tcPr marL="68580" marR="68580" marT="0" marB="0"/>
                </a:tc>
              </a:tr>
              <a:tr h="377486">
                <a:tc>
                  <a:txBody>
                    <a:bodyPr/>
                    <a:lstStyle/>
                    <a:p>
                      <a:pPr algn="ctr"/>
                      <a:r>
                        <a:rPr lang="en-US" sz="1800" dirty="0" smtClean="0">
                          <a:latin typeface="Constantia (Body)"/>
                        </a:rPr>
                        <a:t>Recall</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0.875</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0.603</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0.841</a:t>
                      </a:r>
                    </a:p>
                  </a:txBody>
                  <a:tcPr marL="68580" marR="68580" marT="0" marB="0"/>
                </a:tc>
              </a:tr>
              <a:tr h="377486">
                <a:tc>
                  <a:txBody>
                    <a:bodyPr/>
                    <a:lstStyle/>
                    <a:p>
                      <a:pPr algn="ctr"/>
                      <a:r>
                        <a:rPr lang="en-US" sz="1800" dirty="0" smtClean="0">
                          <a:latin typeface="Constantia (Body)"/>
                        </a:rPr>
                        <a:t>F – Measure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0.778</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0.571</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0.663</a:t>
                      </a:r>
                    </a:p>
                  </a:txBody>
                  <a:tcPr marL="68580" marR="68580" marT="0" marB="0"/>
                </a:tc>
              </a:tr>
              <a:tr h="377486">
                <a:tc>
                  <a:txBody>
                    <a:bodyPr/>
                    <a:lstStyle/>
                    <a:p>
                      <a:pPr algn="ctr"/>
                      <a:r>
                        <a:rPr lang="en-US" sz="1800" dirty="0" smtClean="0">
                          <a:latin typeface="Constantia (Body)"/>
                        </a:rPr>
                        <a:t>Accuracy</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0.718</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0.772</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0.784</a:t>
                      </a:r>
                    </a:p>
                  </a:txBody>
                  <a:tcPr marL="68580" marR="68580" marT="0" marB="0"/>
                </a:tc>
              </a:tr>
              <a:tr h="416482">
                <a:tc>
                  <a:txBody>
                    <a:bodyPr/>
                    <a:lstStyle/>
                    <a:p>
                      <a:pPr algn="ctr"/>
                      <a:r>
                        <a:rPr lang="en-US" sz="1800" dirty="0" smtClean="0">
                          <a:latin typeface="Constantia (Body)"/>
                        </a:rPr>
                        <a:t>True Negative Rate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0.516</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0.829</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0.765</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4000" dirty="0" smtClean="0"/>
              <a:t>	</a:t>
            </a: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10/03/2013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
        <p:nvSpPr>
          <p:cNvPr id="6" name="Content Placeholder 2"/>
          <p:cNvSpPr txBox="1">
            <a:spLocks/>
          </p:cNvSpPr>
          <p:nvPr/>
        </p:nvSpPr>
        <p:spPr>
          <a:xfrm>
            <a:off x="457200" y="190500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	Naïve </a:t>
            </a:r>
            <a:r>
              <a:rPr kumimoji="0" lang="en-US" sz="3600" b="0" i="0" u="none" strike="noStrike" kern="1200" cap="none" spc="0" normalizeH="0" baseline="0" noProof="0" dirty="0" err="1" smtClean="0">
                <a:ln>
                  <a:noFill/>
                </a:ln>
                <a:solidFill>
                  <a:schemeClr val="tx1"/>
                </a:solidFill>
                <a:effectLst/>
                <a:uLnTx/>
                <a:uFillTx/>
                <a:latin typeface="+mn-lt"/>
                <a:ea typeface="+mn-ea"/>
                <a:cs typeface="+mn-cs"/>
              </a:rPr>
              <a:t>Bayes</a:t>
            </a:r>
            <a:endParaRPr kumimoji="0" lang="en-US" sz="3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36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7" name="Table 6"/>
          <p:cNvGraphicFramePr>
            <a:graphicFrameLocks noGrp="1"/>
          </p:cNvGraphicFramePr>
          <p:nvPr/>
        </p:nvGraphicFramePr>
        <p:xfrm>
          <a:off x="1447800" y="2590800"/>
          <a:ext cx="6858000" cy="4069080"/>
        </p:xfrm>
        <a:graphic>
          <a:graphicData uri="http://schemas.openxmlformats.org/drawingml/2006/table">
            <a:tbl>
              <a:tblPr firstRow="1" bandRow="1">
                <a:tableStyleId>{5C22544A-7EE6-4342-B048-85BDC9FD1C3A}</a:tableStyleId>
              </a:tblPr>
              <a:tblGrid>
                <a:gridCol w="2667000"/>
                <a:gridCol w="1371600"/>
                <a:gridCol w="1371600"/>
                <a:gridCol w="1447800"/>
              </a:tblGrid>
              <a:tr h="342895">
                <a:tc>
                  <a:txBody>
                    <a:bodyPr/>
                    <a:lstStyle/>
                    <a:p>
                      <a:pPr algn="ctr"/>
                      <a:endParaRPr lang="en-US" sz="1800" dirty="0">
                        <a:latin typeface="Constantia (Body)"/>
                      </a:endParaRPr>
                    </a:p>
                  </a:txBody>
                  <a:tcPr anchor="ctr"/>
                </a:tc>
                <a:tc>
                  <a:txBody>
                    <a:bodyPr/>
                    <a:lstStyle/>
                    <a:p>
                      <a:pPr algn="ctr"/>
                      <a:r>
                        <a:rPr lang="en-US" sz="1800" dirty="0" err="1" smtClean="0">
                          <a:latin typeface="Constantia (Body)"/>
                        </a:rPr>
                        <a:t>Bộ</a:t>
                      </a:r>
                      <a:r>
                        <a:rPr lang="en-US" sz="1800" baseline="0" dirty="0" smtClean="0">
                          <a:latin typeface="Constantia (Body)"/>
                        </a:rPr>
                        <a:t> 1</a:t>
                      </a:r>
                      <a:endParaRPr lang="en-US" sz="1800" dirty="0">
                        <a:latin typeface="Constantia (Body)"/>
                      </a:endParaRPr>
                    </a:p>
                  </a:txBody>
                  <a:tcPr anchor="ctr"/>
                </a:tc>
                <a:tc>
                  <a:txBody>
                    <a:bodyPr/>
                    <a:lstStyle/>
                    <a:p>
                      <a:pPr algn="ctr"/>
                      <a:r>
                        <a:rPr lang="en-US" sz="1800" dirty="0" err="1" smtClean="0">
                          <a:latin typeface="Constantia (Body)"/>
                        </a:rPr>
                        <a:t>Bộ</a:t>
                      </a:r>
                      <a:r>
                        <a:rPr lang="en-US" sz="1800" baseline="0" dirty="0" smtClean="0">
                          <a:latin typeface="Constantia (Body)"/>
                        </a:rPr>
                        <a:t> 2 </a:t>
                      </a:r>
                      <a:endParaRPr lang="en-US" sz="1800" dirty="0">
                        <a:latin typeface="Constantia (Body)"/>
                      </a:endParaRPr>
                    </a:p>
                  </a:txBody>
                  <a:tcPr anchor="ctr"/>
                </a:tc>
                <a:tc>
                  <a:txBody>
                    <a:bodyPr/>
                    <a:lstStyle/>
                    <a:p>
                      <a:pPr algn="ctr"/>
                      <a:r>
                        <a:rPr lang="en-US" sz="1800" dirty="0" err="1" smtClean="0">
                          <a:latin typeface="Constantia (Body)"/>
                        </a:rPr>
                        <a:t>Bộ</a:t>
                      </a:r>
                      <a:r>
                        <a:rPr lang="en-US" sz="1800" baseline="0" dirty="0" smtClean="0">
                          <a:latin typeface="Constantia (Body)"/>
                        </a:rPr>
                        <a:t> 3</a:t>
                      </a:r>
                      <a:endParaRPr lang="en-US" sz="1800" dirty="0">
                        <a:latin typeface="Constantia (Body)"/>
                      </a:endParaRPr>
                    </a:p>
                  </a:txBody>
                  <a:tcPr anchor="ctr"/>
                </a:tc>
              </a:tr>
              <a:tr h="375643">
                <a:tc>
                  <a:txBody>
                    <a:bodyPr/>
                    <a:lstStyle/>
                    <a:p>
                      <a:pPr algn="ctr"/>
                      <a:r>
                        <a:rPr lang="en-US" sz="1800" dirty="0" smtClean="0">
                          <a:latin typeface="Constantia (Body)"/>
                        </a:rPr>
                        <a:t>True </a:t>
                      </a:r>
                      <a:r>
                        <a:rPr lang="en-US" sz="1800" dirty="0" err="1" smtClean="0">
                          <a:latin typeface="Constantia (Body)"/>
                        </a:rPr>
                        <a:t>Possive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37</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38</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59</a:t>
                      </a:r>
                    </a:p>
                  </a:txBody>
                  <a:tcPr marL="68580" marR="68580" marT="0" marB="0"/>
                </a:tc>
              </a:tr>
              <a:tr h="375643">
                <a:tc>
                  <a:txBody>
                    <a:bodyPr/>
                    <a:lstStyle/>
                    <a:p>
                      <a:pPr algn="ctr"/>
                      <a:r>
                        <a:rPr lang="en-US" sz="1800" dirty="0" smtClean="0">
                          <a:latin typeface="Constantia (Body)"/>
                        </a:rPr>
                        <a:t>True</a:t>
                      </a:r>
                      <a:r>
                        <a:rPr lang="en-US" sz="1800" baseline="0" dirty="0" smtClean="0">
                          <a:latin typeface="Constantia (Body)"/>
                        </a:rPr>
                        <a:t> Negative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14</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155</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143</a:t>
                      </a:r>
                    </a:p>
                  </a:txBody>
                  <a:tcPr marL="68580" marR="68580" marT="0" marB="0"/>
                </a:tc>
              </a:tr>
              <a:tr h="375643">
                <a:tc>
                  <a:txBody>
                    <a:bodyPr/>
                    <a:lstStyle/>
                    <a:p>
                      <a:pPr algn="ctr"/>
                      <a:r>
                        <a:rPr lang="en-US" sz="1800" dirty="0" smtClean="0">
                          <a:latin typeface="Constantia (Body)"/>
                        </a:rPr>
                        <a:t>False</a:t>
                      </a:r>
                      <a:r>
                        <a:rPr lang="en-US" sz="1800" baseline="0" dirty="0" smtClean="0">
                          <a:latin typeface="Constantia (Body)"/>
                        </a:rPr>
                        <a:t> </a:t>
                      </a:r>
                      <a:r>
                        <a:rPr lang="en-US" sz="1800" baseline="0" dirty="0" err="1" smtClean="0">
                          <a:latin typeface="Constantia (Body)"/>
                        </a:rPr>
                        <a:t>Possive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17</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32</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44</a:t>
                      </a:r>
                    </a:p>
                  </a:txBody>
                  <a:tcPr marL="68580" marR="68580" marT="0" marB="0"/>
                </a:tc>
              </a:tr>
              <a:tr h="375643">
                <a:tc>
                  <a:txBody>
                    <a:bodyPr/>
                    <a:lstStyle/>
                    <a:p>
                      <a:pPr algn="ctr"/>
                      <a:r>
                        <a:rPr lang="en-US" sz="1800" dirty="0" smtClean="0">
                          <a:latin typeface="Constantia (Body)"/>
                        </a:rPr>
                        <a:t>False Negative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25</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4</a:t>
                      </a:r>
                    </a:p>
                  </a:txBody>
                  <a:tcPr marL="68580" marR="68580" marT="0" marB="0"/>
                </a:tc>
              </a:tr>
              <a:tr h="375643">
                <a:tc>
                  <a:txBody>
                    <a:bodyPr/>
                    <a:lstStyle/>
                    <a:p>
                      <a:pPr algn="ctr"/>
                      <a:r>
                        <a:rPr lang="en-US" sz="1800" dirty="0" smtClean="0">
                          <a:latin typeface="Constantia (Body)"/>
                        </a:rPr>
                        <a:t>Precision</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0.685</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0.543</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0.573</a:t>
                      </a:r>
                    </a:p>
                  </a:txBody>
                  <a:tcPr marL="68580" marR="68580" marT="0" marB="0"/>
                </a:tc>
              </a:tr>
              <a:tr h="375643">
                <a:tc>
                  <a:txBody>
                    <a:bodyPr/>
                    <a:lstStyle/>
                    <a:p>
                      <a:pPr algn="ctr"/>
                      <a:r>
                        <a:rPr lang="en-US" sz="1800" dirty="0" smtClean="0">
                          <a:latin typeface="Constantia (Body)"/>
                        </a:rPr>
                        <a:t>Recall</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0.925</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0.603</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0.937</a:t>
                      </a:r>
                    </a:p>
                  </a:txBody>
                  <a:tcPr marL="68580" marR="68580" marT="0" marB="0"/>
                </a:tc>
              </a:tr>
              <a:tr h="375643">
                <a:tc>
                  <a:txBody>
                    <a:bodyPr/>
                    <a:lstStyle/>
                    <a:p>
                      <a:pPr algn="ctr"/>
                      <a:r>
                        <a:rPr lang="en-US" sz="1800" dirty="0" smtClean="0">
                          <a:latin typeface="Constantia (Body)"/>
                        </a:rPr>
                        <a:t>F – Measure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0.787</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0.571</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0.711</a:t>
                      </a:r>
                    </a:p>
                  </a:txBody>
                  <a:tcPr marL="68580" marR="68580" marT="0" marB="0"/>
                </a:tc>
              </a:tr>
              <a:tr h="375643">
                <a:tc>
                  <a:txBody>
                    <a:bodyPr/>
                    <a:lstStyle/>
                    <a:p>
                      <a:pPr algn="ctr"/>
                      <a:r>
                        <a:rPr lang="en-US" sz="1800" dirty="0" smtClean="0">
                          <a:latin typeface="Constantia (Body)"/>
                        </a:rPr>
                        <a:t>Accuracy</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0.718</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0.772</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0.808</a:t>
                      </a:r>
                    </a:p>
                  </a:txBody>
                  <a:tcPr marL="68580" marR="68580" marT="0" marB="0"/>
                </a:tc>
              </a:tr>
              <a:tr h="385757">
                <a:tc>
                  <a:txBody>
                    <a:bodyPr/>
                    <a:lstStyle/>
                    <a:p>
                      <a:pPr algn="ctr"/>
                      <a:r>
                        <a:rPr lang="en-US" sz="1800" dirty="0" smtClean="0">
                          <a:latin typeface="Constantia (Body)"/>
                        </a:rPr>
                        <a:t>True Negative Rate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0.452</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0.829</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0.765</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143000"/>
          </a:xfrm>
        </p:spPr>
        <p:txBody>
          <a:bodyPr anchor="ctr"/>
          <a:lstStyle/>
          <a:p>
            <a:pPr algn="ctr"/>
            <a:r>
              <a:rPr lang="en-US" dirty="0" err="1" smtClean="0"/>
              <a:t>Nội</a:t>
            </a:r>
            <a:r>
              <a:rPr lang="en-US" dirty="0" smtClean="0"/>
              <a:t> dung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10/03/2013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grpSp>
        <p:nvGrpSpPr>
          <p:cNvPr id="60" name="Group 59"/>
          <p:cNvGrpSpPr>
            <a:grpSpLocks/>
          </p:cNvGrpSpPr>
          <p:nvPr/>
        </p:nvGrpSpPr>
        <p:grpSpPr bwMode="auto">
          <a:xfrm>
            <a:off x="2133600" y="2286000"/>
            <a:ext cx="4927600" cy="531813"/>
            <a:chOff x="1341" y="1723"/>
            <a:chExt cx="3104" cy="335"/>
          </a:xfrm>
        </p:grpSpPr>
        <p:sp>
          <p:nvSpPr>
            <p:cNvPr id="61"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2"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vi-VN">
                <a:latin typeface="Segoe UI" pitchFamily="34" charset="0"/>
                <a:cs typeface="Segoe UI" pitchFamily="34" charset="0"/>
              </a:endParaRPr>
            </a:p>
          </p:txBody>
        </p:sp>
      </p:grpSp>
      <p:sp>
        <p:nvSpPr>
          <p:cNvPr id="63" name="Text Box 25"/>
          <p:cNvSpPr txBox="1">
            <a:spLocks noChangeArrowheads="1"/>
          </p:cNvSpPr>
          <p:nvPr/>
        </p:nvSpPr>
        <p:spPr bwMode="black">
          <a:xfrm>
            <a:off x="2552700" y="2371725"/>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Giới</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thiệu</a:t>
            </a:r>
            <a:endParaRPr lang="en-US" b="1" dirty="0">
              <a:solidFill>
                <a:schemeClr val="bg1"/>
              </a:solidFill>
              <a:latin typeface="Segoe UI" pitchFamily="34" charset="0"/>
              <a:cs typeface="Segoe UI" pitchFamily="34" charset="0"/>
            </a:endParaRPr>
          </a:p>
        </p:txBody>
      </p:sp>
      <p:sp>
        <p:nvSpPr>
          <p:cNvPr id="64" name="AutoShape 26"/>
          <p:cNvSpPr>
            <a:spLocks noChangeArrowheads="1"/>
          </p:cNvSpPr>
          <p:nvPr/>
        </p:nvSpPr>
        <p:spPr bwMode="gray">
          <a:xfrm>
            <a:off x="1797050" y="2198688"/>
            <a:ext cx="685800" cy="685800"/>
          </a:xfrm>
          <a:prstGeom prst="diamond">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5" name="Text Box 27"/>
          <p:cNvSpPr txBox="1">
            <a:spLocks noChangeArrowheads="1"/>
          </p:cNvSpPr>
          <p:nvPr/>
        </p:nvSpPr>
        <p:spPr bwMode="black">
          <a:xfrm>
            <a:off x="1951038" y="2297113"/>
            <a:ext cx="360997"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a:solidFill>
                  <a:schemeClr val="bg1"/>
                </a:solidFill>
                <a:latin typeface="Segoe UI" pitchFamily="34" charset="0"/>
                <a:cs typeface="Segoe UI" pitchFamily="34" charset="0"/>
              </a:rPr>
              <a:t>1</a:t>
            </a:r>
          </a:p>
        </p:txBody>
      </p:sp>
      <p:grpSp>
        <p:nvGrpSpPr>
          <p:cNvPr id="66" name="Group 65"/>
          <p:cNvGrpSpPr>
            <a:grpSpLocks/>
          </p:cNvGrpSpPr>
          <p:nvPr/>
        </p:nvGrpSpPr>
        <p:grpSpPr bwMode="auto">
          <a:xfrm>
            <a:off x="2127250" y="2966649"/>
            <a:ext cx="4927600" cy="531813"/>
            <a:chOff x="1341" y="1723"/>
            <a:chExt cx="3104" cy="335"/>
          </a:xfrm>
        </p:grpSpPr>
        <p:sp>
          <p:nvSpPr>
            <p:cNvPr id="67"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8"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vi-VN">
                <a:latin typeface="Segoe UI" pitchFamily="34" charset="0"/>
                <a:cs typeface="Segoe UI" pitchFamily="34" charset="0"/>
              </a:endParaRPr>
            </a:p>
          </p:txBody>
        </p:sp>
      </p:grpSp>
      <p:sp>
        <p:nvSpPr>
          <p:cNvPr id="69" name="Text Box 25"/>
          <p:cNvSpPr txBox="1">
            <a:spLocks noChangeArrowheads="1"/>
          </p:cNvSpPr>
          <p:nvPr/>
        </p:nvSpPr>
        <p:spPr bwMode="black">
          <a:xfrm>
            <a:off x="2546350" y="3052374"/>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Hệ</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hỗ</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trợ</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ra</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quyết</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định</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lâm</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sàng</a:t>
            </a:r>
            <a:endParaRPr lang="en-US" b="1" dirty="0">
              <a:solidFill>
                <a:schemeClr val="bg1"/>
              </a:solidFill>
              <a:latin typeface="Segoe UI" pitchFamily="34" charset="0"/>
              <a:cs typeface="Segoe UI" pitchFamily="34" charset="0"/>
            </a:endParaRPr>
          </a:p>
        </p:txBody>
      </p:sp>
      <p:sp>
        <p:nvSpPr>
          <p:cNvPr id="70" name="AutoShape 26"/>
          <p:cNvSpPr>
            <a:spLocks noChangeArrowheads="1"/>
          </p:cNvSpPr>
          <p:nvPr/>
        </p:nvSpPr>
        <p:spPr bwMode="gray">
          <a:xfrm>
            <a:off x="1790700" y="2851201"/>
            <a:ext cx="685800" cy="685800"/>
          </a:xfrm>
          <a:prstGeom prst="diamond">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71" name="Text Box 27"/>
          <p:cNvSpPr txBox="1">
            <a:spLocks noChangeArrowheads="1"/>
          </p:cNvSpPr>
          <p:nvPr/>
        </p:nvSpPr>
        <p:spPr bwMode="black">
          <a:xfrm>
            <a:off x="1944688" y="2977762"/>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a:solidFill>
                  <a:schemeClr val="bg1"/>
                </a:solidFill>
                <a:latin typeface="Segoe UI" pitchFamily="34" charset="0"/>
                <a:cs typeface="Segoe UI" pitchFamily="34" charset="0"/>
              </a:rPr>
              <a:t>2</a:t>
            </a:r>
          </a:p>
        </p:txBody>
      </p:sp>
      <p:grpSp>
        <p:nvGrpSpPr>
          <p:cNvPr id="84" name="Group 83"/>
          <p:cNvGrpSpPr>
            <a:grpSpLocks/>
          </p:cNvGrpSpPr>
          <p:nvPr/>
        </p:nvGrpSpPr>
        <p:grpSpPr bwMode="auto">
          <a:xfrm>
            <a:off x="2129496" y="4311905"/>
            <a:ext cx="4927600" cy="531813"/>
            <a:chOff x="1341" y="1723"/>
            <a:chExt cx="3104" cy="335"/>
          </a:xfrm>
        </p:grpSpPr>
        <p:sp>
          <p:nvSpPr>
            <p:cNvPr id="85"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86"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vi-VN">
                <a:latin typeface="Segoe UI" pitchFamily="34" charset="0"/>
                <a:cs typeface="Segoe UI" pitchFamily="34" charset="0"/>
              </a:endParaRPr>
            </a:p>
          </p:txBody>
        </p:sp>
      </p:grpSp>
      <p:sp>
        <p:nvSpPr>
          <p:cNvPr id="87" name="Text Box 25"/>
          <p:cNvSpPr txBox="1">
            <a:spLocks noChangeArrowheads="1"/>
          </p:cNvSpPr>
          <p:nvPr/>
        </p:nvSpPr>
        <p:spPr bwMode="black">
          <a:xfrm>
            <a:off x="2548596" y="4397630"/>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Triển</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khai</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và</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đánh</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giá</a:t>
            </a:r>
            <a:endParaRPr lang="en-US" b="1" dirty="0">
              <a:solidFill>
                <a:schemeClr val="bg1"/>
              </a:solidFill>
              <a:latin typeface="Segoe UI" pitchFamily="34" charset="0"/>
              <a:cs typeface="Segoe UI" pitchFamily="34" charset="0"/>
            </a:endParaRPr>
          </a:p>
        </p:txBody>
      </p:sp>
      <p:sp>
        <p:nvSpPr>
          <p:cNvPr id="88" name="AutoShape 26"/>
          <p:cNvSpPr>
            <a:spLocks noChangeArrowheads="1"/>
          </p:cNvSpPr>
          <p:nvPr/>
        </p:nvSpPr>
        <p:spPr bwMode="gray">
          <a:xfrm>
            <a:off x="1792946" y="4224593"/>
            <a:ext cx="685800" cy="685800"/>
          </a:xfrm>
          <a:prstGeom prst="diamond">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89" name="Text Box 27"/>
          <p:cNvSpPr txBox="1">
            <a:spLocks noChangeArrowheads="1"/>
          </p:cNvSpPr>
          <p:nvPr/>
        </p:nvSpPr>
        <p:spPr bwMode="black">
          <a:xfrm>
            <a:off x="1946934" y="4323018"/>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smtClean="0">
                <a:solidFill>
                  <a:schemeClr val="bg1"/>
                </a:solidFill>
                <a:latin typeface="Segoe UI" pitchFamily="34" charset="0"/>
                <a:cs typeface="Segoe UI" pitchFamily="34" charset="0"/>
              </a:rPr>
              <a:t>4</a:t>
            </a:r>
            <a:endParaRPr lang="en-US" sz="2400" b="1" dirty="0">
              <a:solidFill>
                <a:schemeClr val="bg1"/>
              </a:solidFill>
              <a:latin typeface="Segoe UI" pitchFamily="34" charset="0"/>
              <a:cs typeface="Segoe UI" pitchFamily="34" charset="0"/>
            </a:endParaRPr>
          </a:p>
        </p:txBody>
      </p:sp>
      <p:grpSp>
        <p:nvGrpSpPr>
          <p:cNvPr id="90" name="Group 89"/>
          <p:cNvGrpSpPr>
            <a:grpSpLocks/>
          </p:cNvGrpSpPr>
          <p:nvPr/>
        </p:nvGrpSpPr>
        <p:grpSpPr bwMode="auto">
          <a:xfrm>
            <a:off x="2129496" y="3626105"/>
            <a:ext cx="4927600" cy="531813"/>
            <a:chOff x="1341" y="1723"/>
            <a:chExt cx="3104" cy="335"/>
          </a:xfrm>
        </p:grpSpPr>
        <p:sp>
          <p:nvSpPr>
            <p:cNvPr id="91"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92"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endParaRPr lang="vi-VN">
                <a:latin typeface="Segoe UI" pitchFamily="34" charset="0"/>
                <a:cs typeface="Segoe UI" pitchFamily="34" charset="0"/>
              </a:endParaRPr>
            </a:p>
          </p:txBody>
        </p:sp>
      </p:grpSp>
      <p:sp>
        <p:nvSpPr>
          <p:cNvPr id="93" name="Text Box 25"/>
          <p:cNvSpPr txBox="1">
            <a:spLocks noChangeArrowheads="1"/>
          </p:cNvSpPr>
          <p:nvPr/>
        </p:nvSpPr>
        <p:spPr bwMode="black">
          <a:xfrm>
            <a:off x="2548596" y="3711830"/>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Dữ</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liệu</a:t>
            </a:r>
            <a:endParaRPr lang="en-US" b="1" dirty="0">
              <a:solidFill>
                <a:schemeClr val="bg1"/>
              </a:solidFill>
              <a:latin typeface="Segoe UI" pitchFamily="34" charset="0"/>
              <a:cs typeface="Segoe UI" pitchFamily="34" charset="0"/>
            </a:endParaRPr>
          </a:p>
        </p:txBody>
      </p:sp>
      <p:sp>
        <p:nvSpPr>
          <p:cNvPr id="94" name="AutoShape 26"/>
          <p:cNvSpPr>
            <a:spLocks noChangeArrowheads="1"/>
          </p:cNvSpPr>
          <p:nvPr/>
        </p:nvSpPr>
        <p:spPr bwMode="gray">
          <a:xfrm>
            <a:off x="1792946" y="3538793"/>
            <a:ext cx="685800" cy="685800"/>
          </a:xfrm>
          <a:prstGeom prst="diamond">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95" name="Text Box 27"/>
          <p:cNvSpPr txBox="1">
            <a:spLocks noChangeArrowheads="1"/>
          </p:cNvSpPr>
          <p:nvPr/>
        </p:nvSpPr>
        <p:spPr bwMode="black">
          <a:xfrm>
            <a:off x="1946934" y="3637218"/>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a:solidFill>
                  <a:schemeClr val="bg1"/>
                </a:solidFill>
                <a:latin typeface="Segoe UI" pitchFamily="34" charset="0"/>
                <a:cs typeface="Segoe UI" pitchFamily="34" charset="0"/>
              </a:rPr>
              <a:t>3</a:t>
            </a:r>
          </a:p>
        </p:txBody>
      </p:sp>
      <p:grpSp>
        <p:nvGrpSpPr>
          <p:cNvPr id="29" name="Group 28"/>
          <p:cNvGrpSpPr>
            <a:grpSpLocks/>
          </p:cNvGrpSpPr>
          <p:nvPr/>
        </p:nvGrpSpPr>
        <p:grpSpPr bwMode="auto">
          <a:xfrm>
            <a:off x="2129496" y="4997705"/>
            <a:ext cx="4927600" cy="531813"/>
            <a:chOff x="1341" y="1723"/>
            <a:chExt cx="3104" cy="335"/>
          </a:xfrm>
        </p:grpSpPr>
        <p:sp>
          <p:nvSpPr>
            <p:cNvPr id="30"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31"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vi-VN">
                <a:latin typeface="Segoe UI" pitchFamily="34" charset="0"/>
                <a:cs typeface="Segoe UI" pitchFamily="34" charset="0"/>
              </a:endParaRPr>
            </a:p>
          </p:txBody>
        </p:sp>
      </p:grpSp>
      <p:sp>
        <p:nvSpPr>
          <p:cNvPr id="32" name="Text Box 25"/>
          <p:cNvSpPr txBox="1">
            <a:spLocks noChangeArrowheads="1"/>
          </p:cNvSpPr>
          <p:nvPr/>
        </p:nvSpPr>
        <p:spPr bwMode="black">
          <a:xfrm>
            <a:off x="2548596" y="5083430"/>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smtClean="0">
                <a:solidFill>
                  <a:schemeClr val="bg1"/>
                </a:solidFill>
                <a:latin typeface="Segoe UI" pitchFamily="34" charset="0"/>
                <a:cs typeface="Segoe UI" pitchFamily="34" charset="0"/>
              </a:rPr>
              <a:t>Demo</a:t>
            </a:r>
            <a:endParaRPr lang="en-US" b="1" dirty="0">
              <a:solidFill>
                <a:schemeClr val="bg1"/>
              </a:solidFill>
              <a:latin typeface="Segoe UI" pitchFamily="34" charset="0"/>
              <a:cs typeface="Segoe UI" pitchFamily="34" charset="0"/>
            </a:endParaRPr>
          </a:p>
        </p:txBody>
      </p:sp>
      <p:sp>
        <p:nvSpPr>
          <p:cNvPr id="33" name="AutoShape 26"/>
          <p:cNvSpPr>
            <a:spLocks noChangeArrowheads="1"/>
          </p:cNvSpPr>
          <p:nvPr/>
        </p:nvSpPr>
        <p:spPr bwMode="gray">
          <a:xfrm>
            <a:off x="1792946" y="4910393"/>
            <a:ext cx="685800" cy="685800"/>
          </a:xfrm>
          <a:prstGeom prst="diamond">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34" name="Text Box 27"/>
          <p:cNvSpPr txBox="1">
            <a:spLocks noChangeArrowheads="1"/>
          </p:cNvSpPr>
          <p:nvPr/>
        </p:nvSpPr>
        <p:spPr bwMode="black">
          <a:xfrm>
            <a:off x="1946934" y="5008818"/>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smtClean="0">
                <a:solidFill>
                  <a:schemeClr val="bg1"/>
                </a:solidFill>
                <a:latin typeface="Segoe UI" pitchFamily="34" charset="0"/>
                <a:cs typeface="Segoe UI" pitchFamily="34" charset="0"/>
              </a:rPr>
              <a:t>5</a:t>
            </a:r>
            <a:endParaRPr lang="en-US" sz="2400" b="1" dirty="0">
              <a:solidFill>
                <a:schemeClr val="bg1"/>
              </a:solidFill>
              <a:latin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chor="ctr">
            <a:noAutofit/>
          </a:bodyPr>
          <a:lstStyle/>
          <a:p>
            <a:pPr>
              <a:buNone/>
            </a:pPr>
            <a:r>
              <a:rPr lang="en-US" sz="4000" dirty="0" smtClean="0"/>
              <a:t>	</a:t>
            </a: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10/03/2013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
        <p:nvSpPr>
          <p:cNvPr id="6" name="Content Placeholder 2"/>
          <p:cNvSpPr txBox="1">
            <a:spLocks/>
          </p:cNvSpPr>
          <p:nvPr/>
        </p:nvSpPr>
        <p:spPr>
          <a:xfrm>
            <a:off x="609600" y="2087880"/>
            <a:ext cx="8229600" cy="4389120"/>
          </a:xfrm>
          <a:prstGeom prst="rect">
            <a:avLst/>
          </a:prstGeom>
        </p:spPr>
        <p:txBody>
          <a:bodyPr vert="horz" anchor="ctr">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600" b="0" i="0" u="none" strike="noStrike" kern="1200" cap="none" spc="0" normalizeH="0" baseline="0" noProof="0" dirty="0" err="1" smtClean="0">
                <a:ln>
                  <a:noFill/>
                </a:ln>
                <a:solidFill>
                  <a:schemeClr val="tx1"/>
                </a:solidFill>
                <a:effectLst/>
                <a:uLnTx/>
                <a:uFillTx/>
                <a:latin typeface="+mn-lt"/>
                <a:ea typeface="+mn-ea"/>
                <a:cs typeface="+mn-cs"/>
              </a:rPr>
              <a:t>Đánh</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giá</a:t>
            </a:r>
            <a:r>
              <a:rPr kumimoji="0" lang="en-US" sz="3600" b="0" i="0" u="none" strike="noStrike" kern="1200" cap="none" spc="0" normalizeH="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US" sz="3600" b="0" i="0" u="none" strike="noStrike" kern="1200" cap="none" spc="0" normalizeH="0" noProof="0" dirty="0" smtClean="0">
                <a:ln>
                  <a:noFill/>
                </a:ln>
                <a:solidFill>
                  <a:schemeClr val="tx1"/>
                </a:solidFill>
                <a:effectLst/>
                <a:uLnTx/>
                <a:uFillTx/>
                <a:latin typeface="+mn-lt"/>
                <a:ea typeface="+mn-ea"/>
                <a:cs typeface="+mn-cs"/>
              </a:rPr>
              <a:t>Naïve </a:t>
            </a:r>
            <a:r>
              <a:rPr kumimoji="0" lang="en-US" sz="3600" b="0" i="0" u="none" strike="noStrike" kern="1200" cap="none" spc="0" normalizeH="0" noProof="0" dirty="0" err="1" smtClean="0">
                <a:ln>
                  <a:noFill/>
                </a:ln>
                <a:solidFill>
                  <a:schemeClr val="tx1"/>
                </a:solidFill>
                <a:effectLst/>
                <a:uLnTx/>
                <a:uFillTx/>
                <a:latin typeface="+mn-lt"/>
                <a:ea typeface="+mn-ea"/>
                <a:cs typeface="+mn-cs"/>
              </a:rPr>
              <a:t>Bayes</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là</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một</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giải</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thuật</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có</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độ</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chín</a:t>
            </a:r>
            <a:r>
              <a:rPr lang="en-US" sz="3600" dirty="0" smtClean="0"/>
              <a:t>h </a:t>
            </a:r>
            <a:r>
              <a:rPr lang="en-US" sz="3600" dirty="0" err="1" smtClean="0"/>
              <a:t>xác</a:t>
            </a:r>
            <a:r>
              <a:rPr lang="en-US" sz="3600" dirty="0" smtClean="0"/>
              <a:t> </a:t>
            </a:r>
            <a:r>
              <a:rPr lang="en-US" sz="3600" dirty="0" err="1" smtClean="0"/>
              <a:t>rất</a:t>
            </a:r>
            <a:r>
              <a:rPr lang="en-US" sz="3600" dirty="0" smtClean="0"/>
              <a:t> </a:t>
            </a:r>
            <a:r>
              <a:rPr lang="en-US" sz="3600" dirty="0" err="1" smtClean="0"/>
              <a:t>cao</a:t>
            </a:r>
            <a:r>
              <a:rPr lang="en-US" sz="3600" dirty="0" smtClean="0"/>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US" sz="3600" b="0" i="0" u="none" strike="noStrike" kern="1200" cap="none" spc="0" normalizeH="0" noProof="0" dirty="0" err="1" smtClean="0">
                <a:ln>
                  <a:noFill/>
                </a:ln>
                <a:solidFill>
                  <a:schemeClr val="tx1"/>
                </a:solidFill>
                <a:effectLst/>
                <a:uLnTx/>
                <a:uFillTx/>
                <a:latin typeface="+mn-lt"/>
                <a:ea typeface="+mn-ea"/>
                <a:cs typeface="+mn-cs"/>
              </a:rPr>
              <a:t>Dễ</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dàng</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cài</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đặt</a:t>
            </a:r>
            <a:r>
              <a:rPr kumimoji="0" lang="en-US" sz="3600" b="0" i="0" u="none" strike="noStrike" kern="1200" cap="none" spc="0" normalizeH="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lang="en-US" sz="3600" dirty="0" smtClean="0"/>
              <a:t>Cho </a:t>
            </a:r>
            <a:r>
              <a:rPr lang="en-US" sz="3600" dirty="0" err="1" smtClean="0"/>
              <a:t>kết</a:t>
            </a:r>
            <a:r>
              <a:rPr lang="en-US" sz="3600" dirty="0" smtClean="0"/>
              <a:t> </a:t>
            </a:r>
            <a:r>
              <a:rPr lang="en-US" sz="3600" dirty="0" err="1" smtClean="0"/>
              <a:t>quả</a:t>
            </a:r>
            <a:r>
              <a:rPr lang="en-US" sz="3600" dirty="0" smtClean="0"/>
              <a:t> </a:t>
            </a:r>
            <a:r>
              <a:rPr lang="en-US" sz="3600" dirty="0" err="1" smtClean="0"/>
              <a:t>chính</a:t>
            </a:r>
            <a:r>
              <a:rPr lang="en-US" sz="3600" dirty="0" smtClean="0"/>
              <a:t> </a:t>
            </a:r>
            <a:r>
              <a:rPr lang="en-US" sz="3600" dirty="0" err="1" smtClean="0"/>
              <a:t>xác</a:t>
            </a:r>
            <a:r>
              <a:rPr lang="en-US" sz="3600" dirty="0" smtClean="0"/>
              <a:t> </a:t>
            </a:r>
            <a:r>
              <a:rPr lang="en-US" sz="3600" dirty="0" err="1" smtClean="0"/>
              <a:t>khi</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phân</a:t>
            </a:r>
            <a:r>
              <a:rPr lang="en-US" sz="3600" dirty="0" smtClean="0"/>
              <a:t> </a:t>
            </a:r>
            <a:r>
              <a:rPr lang="en-US" sz="3600" dirty="0" err="1" smtClean="0"/>
              <a:t>lớp</a:t>
            </a:r>
            <a:r>
              <a:rPr lang="en-US" sz="3600" dirty="0" smtClean="0"/>
              <a:t> </a:t>
            </a:r>
            <a:r>
              <a:rPr lang="en-US" sz="3600" dirty="0" err="1" smtClean="0"/>
              <a:t>đồng</a:t>
            </a:r>
            <a:r>
              <a:rPr lang="en-US" sz="3600" dirty="0" smtClean="0"/>
              <a:t> </a:t>
            </a:r>
            <a:r>
              <a:rPr lang="en-US" sz="3600" dirty="0" err="1" smtClean="0"/>
              <a:t>đều</a:t>
            </a:r>
            <a:endParaRPr kumimoji="0" lang="en-US" sz="3600" b="0" i="0" u="none" strike="noStrike" kern="1200" cap="none" spc="0" normalizeH="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3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4000" dirty="0" smtClean="0"/>
              <a:t>	</a:t>
            </a:r>
            <a:r>
              <a:rPr lang="en-US" sz="3600" dirty="0" err="1" smtClean="0"/>
              <a:t>Cây</a:t>
            </a:r>
            <a:r>
              <a:rPr lang="en-US" sz="3600" dirty="0" smtClean="0"/>
              <a:t> </a:t>
            </a:r>
            <a:r>
              <a:rPr lang="en-US" sz="3600" dirty="0" err="1" smtClean="0"/>
              <a:t>quyết</a:t>
            </a:r>
            <a:r>
              <a:rPr lang="en-US" sz="3600" dirty="0" smtClean="0"/>
              <a:t> </a:t>
            </a:r>
            <a:r>
              <a:rPr lang="en-US" sz="3600" dirty="0" err="1" smtClean="0"/>
              <a:t>định</a:t>
            </a:r>
            <a:r>
              <a:rPr lang="en-US" sz="3600" dirty="0" smtClean="0"/>
              <a:t> C4.5</a:t>
            </a:r>
            <a:endParaRPr lang="en-US" sz="4000" dirty="0" smtClean="0"/>
          </a:p>
          <a:p>
            <a:pPr>
              <a:buNone/>
            </a:pP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10/03/2013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36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9" name="Table 8"/>
          <p:cNvGraphicFramePr>
            <a:graphicFrameLocks noGrp="1"/>
          </p:cNvGraphicFramePr>
          <p:nvPr/>
        </p:nvGraphicFramePr>
        <p:xfrm>
          <a:off x="1447800" y="2666999"/>
          <a:ext cx="6858000" cy="4123455"/>
        </p:xfrm>
        <a:graphic>
          <a:graphicData uri="http://schemas.openxmlformats.org/drawingml/2006/table">
            <a:tbl>
              <a:tblPr firstRow="1" bandRow="1">
                <a:tableStyleId>{5C22544A-7EE6-4342-B048-85BDC9FD1C3A}</a:tableStyleId>
              </a:tblPr>
              <a:tblGrid>
                <a:gridCol w="2590800"/>
                <a:gridCol w="1524000"/>
                <a:gridCol w="1447800"/>
                <a:gridCol w="1295400"/>
              </a:tblGrid>
              <a:tr h="391348">
                <a:tc>
                  <a:txBody>
                    <a:bodyPr/>
                    <a:lstStyle/>
                    <a:p>
                      <a:pPr algn="ctr"/>
                      <a:endParaRPr lang="en-US" sz="1800" dirty="0">
                        <a:latin typeface="Constantia (Body)"/>
                      </a:endParaRPr>
                    </a:p>
                  </a:txBody>
                  <a:tcPr anchor="ctr"/>
                </a:tc>
                <a:tc>
                  <a:txBody>
                    <a:bodyPr/>
                    <a:lstStyle/>
                    <a:p>
                      <a:pPr algn="ctr"/>
                      <a:r>
                        <a:rPr lang="en-US" sz="1800" dirty="0" err="1" smtClean="0">
                          <a:latin typeface="Constantia (Body)"/>
                        </a:rPr>
                        <a:t>Bộ</a:t>
                      </a:r>
                      <a:r>
                        <a:rPr lang="en-US" sz="1800" baseline="0" dirty="0" smtClean="0">
                          <a:latin typeface="Constantia (Body)"/>
                        </a:rPr>
                        <a:t> 1</a:t>
                      </a:r>
                      <a:endParaRPr lang="en-US" sz="1800" dirty="0">
                        <a:latin typeface="Constantia (Body)"/>
                      </a:endParaRPr>
                    </a:p>
                  </a:txBody>
                  <a:tcPr anchor="ctr"/>
                </a:tc>
                <a:tc>
                  <a:txBody>
                    <a:bodyPr/>
                    <a:lstStyle/>
                    <a:p>
                      <a:pPr algn="ctr"/>
                      <a:r>
                        <a:rPr lang="en-US" sz="1800" dirty="0" err="1" smtClean="0">
                          <a:latin typeface="Constantia (Body)"/>
                        </a:rPr>
                        <a:t>Bộ</a:t>
                      </a:r>
                      <a:r>
                        <a:rPr lang="en-US" sz="1800" baseline="0" dirty="0" smtClean="0">
                          <a:latin typeface="Constantia (Body)"/>
                        </a:rPr>
                        <a:t> 2 </a:t>
                      </a:r>
                      <a:endParaRPr lang="en-US" sz="1800" dirty="0">
                        <a:latin typeface="Constantia (Body)"/>
                      </a:endParaRPr>
                    </a:p>
                  </a:txBody>
                  <a:tcPr anchor="ctr"/>
                </a:tc>
                <a:tc>
                  <a:txBody>
                    <a:bodyPr/>
                    <a:lstStyle/>
                    <a:p>
                      <a:pPr algn="ctr"/>
                      <a:r>
                        <a:rPr lang="en-US" sz="1800" dirty="0" err="1" smtClean="0">
                          <a:latin typeface="Constantia (Body)"/>
                        </a:rPr>
                        <a:t>Bộ</a:t>
                      </a:r>
                      <a:r>
                        <a:rPr lang="en-US" sz="1800" baseline="0" dirty="0" smtClean="0">
                          <a:latin typeface="Constantia (Body)"/>
                        </a:rPr>
                        <a:t> 3</a:t>
                      </a:r>
                      <a:endParaRPr lang="en-US" sz="1800" dirty="0">
                        <a:latin typeface="Constantia (Body)"/>
                      </a:endParaRPr>
                    </a:p>
                  </a:txBody>
                  <a:tcPr anchor="ctr"/>
                </a:tc>
              </a:tr>
              <a:tr h="391348">
                <a:tc>
                  <a:txBody>
                    <a:bodyPr/>
                    <a:lstStyle/>
                    <a:p>
                      <a:pPr algn="ctr"/>
                      <a:r>
                        <a:rPr lang="en-US" sz="1800" dirty="0" smtClean="0">
                          <a:latin typeface="Constantia (Body)"/>
                        </a:rPr>
                        <a:t>True </a:t>
                      </a:r>
                      <a:r>
                        <a:rPr lang="en-US" sz="1800" dirty="0" err="1" smtClean="0">
                          <a:latin typeface="Constantia (Body)"/>
                        </a:rPr>
                        <a:t>Possive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32</a:t>
                      </a:r>
                      <a:endParaRPr lang="en-US" sz="1600" dirty="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33</a:t>
                      </a:r>
                      <a:endParaRPr lang="en-US" sz="1600" dirty="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43</a:t>
                      </a:r>
                      <a:endParaRPr lang="en-US" sz="1600">
                        <a:latin typeface="Constantia (Body)"/>
                        <a:ea typeface="Calibri"/>
                        <a:cs typeface="Times New Roman"/>
                      </a:endParaRPr>
                    </a:p>
                  </a:txBody>
                  <a:tcPr marL="68580" marR="68580" marT="0" marB="0"/>
                </a:tc>
              </a:tr>
              <a:tr h="391348">
                <a:tc>
                  <a:txBody>
                    <a:bodyPr/>
                    <a:lstStyle/>
                    <a:p>
                      <a:pPr algn="ctr"/>
                      <a:r>
                        <a:rPr lang="en-US" sz="1800" dirty="0" smtClean="0">
                          <a:latin typeface="Constantia (Body)"/>
                        </a:rPr>
                        <a:t>True</a:t>
                      </a:r>
                      <a:r>
                        <a:rPr lang="en-US" sz="1800" baseline="0" dirty="0" smtClean="0">
                          <a:latin typeface="Constantia (Body)"/>
                        </a:rPr>
                        <a:t> Negative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15</a:t>
                      </a:r>
                      <a:endParaRPr lang="en-US" sz="1600" dirty="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148</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76</a:t>
                      </a:r>
                      <a:endParaRPr lang="en-US" sz="1600">
                        <a:latin typeface="Constantia (Body)"/>
                        <a:ea typeface="Calibri"/>
                        <a:cs typeface="Times New Roman"/>
                      </a:endParaRPr>
                    </a:p>
                  </a:txBody>
                  <a:tcPr marL="68580" marR="68580" marT="0" marB="0"/>
                </a:tc>
              </a:tr>
              <a:tr h="391348">
                <a:tc>
                  <a:txBody>
                    <a:bodyPr/>
                    <a:lstStyle/>
                    <a:p>
                      <a:pPr algn="ctr"/>
                      <a:r>
                        <a:rPr lang="en-US" sz="1800" dirty="0" smtClean="0">
                          <a:latin typeface="Constantia (Body)"/>
                        </a:rPr>
                        <a:t>False</a:t>
                      </a:r>
                      <a:r>
                        <a:rPr lang="en-US" sz="1800" baseline="0" dirty="0" smtClean="0">
                          <a:latin typeface="Constantia (Body)"/>
                        </a:rPr>
                        <a:t> </a:t>
                      </a:r>
                      <a:r>
                        <a:rPr lang="en-US" sz="1800" baseline="0" dirty="0" err="1" smtClean="0">
                          <a:latin typeface="Constantia (Body)"/>
                        </a:rPr>
                        <a:t>Possive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16</a:t>
                      </a:r>
                      <a:endParaRPr lang="en-US" sz="1600" dirty="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39</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111</a:t>
                      </a:r>
                      <a:endParaRPr lang="en-US" sz="1600">
                        <a:latin typeface="Constantia (Body)"/>
                        <a:ea typeface="Calibri"/>
                        <a:cs typeface="Times New Roman"/>
                      </a:endParaRPr>
                    </a:p>
                  </a:txBody>
                  <a:tcPr marL="68580" marR="68580" marT="0" marB="0"/>
                </a:tc>
              </a:tr>
              <a:tr h="391348">
                <a:tc>
                  <a:txBody>
                    <a:bodyPr/>
                    <a:lstStyle/>
                    <a:p>
                      <a:pPr algn="ctr"/>
                      <a:r>
                        <a:rPr lang="en-US" sz="1800" dirty="0" smtClean="0">
                          <a:latin typeface="Constantia (Body)"/>
                        </a:rPr>
                        <a:t>False Negative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8</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30</a:t>
                      </a:r>
                      <a:endParaRPr lang="en-US" sz="1600" dirty="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20</a:t>
                      </a:r>
                      <a:endParaRPr lang="en-US" sz="1600">
                        <a:latin typeface="Constantia (Body)"/>
                        <a:ea typeface="Calibri"/>
                        <a:cs typeface="Times New Roman"/>
                      </a:endParaRPr>
                    </a:p>
                  </a:txBody>
                  <a:tcPr marL="68580" marR="68580" marT="0" marB="0"/>
                </a:tc>
              </a:tr>
              <a:tr h="391348">
                <a:tc>
                  <a:txBody>
                    <a:bodyPr/>
                    <a:lstStyle/>
                    <a:p>
                      <a:pPr algn="ctr"/>
                      <a:r>
                        <a:rPr lang="en-US" sz="1800" dirty="0" smtClean="0">
                          <a:latin typeface="Constantia (Body)"/>
                        </a:rPr>
                        <a:t>Precision</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0.667</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0.458</a:t>
                      </a:r>
                      <a:endParaRPr lang="en-US" sz="1600" dirty="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0.279</a:t>
                      </a:r>
                      <a:endParaRPr lang="en-US" sz="1600">
                        <a:latin typeface="Constantia (Body)"/>
                        <a:ea typeface="Calibri"/>
                        <a:cs typeface="Times New Roman"/>
                      </a:endParaRPr>
                    </a:p>
                  </a:txBody>
                  <a:tcPr marL="68580" marR="68580" marT="0" marB="0"/>
                </a:tc>
              </a:tr>
              <a:tr h="391348">
                <a:tc>
                  <a:txBody>
                    <a:bodyPr/>
                    <a:lstStyle/>
                    <a:p>
                      <a:pPr algn="ctr"/>
                      <a:r>
                        <a:rPr lang="en-US" sz="1800" dirty="0" smtClean="0">
                          <a:latin typeface="Constantia (Body)"/>
                        </a:rPr>
                        <a:t>Recall</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0.524</a:t>
                      </a:r>
                      <a:endParaRPr lang="en-US" sz="1600" dirty="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0.683 </a:t>
                      </a:r>
                      <a:endParaRPr lang="en-US" sz="1600">
                        <a:latin typeface="Constantia (Body)"/>
                        <a:ea typeface="Calibri"/>
                        <a:cs typeface="Times New Roman"/>
                      </a:endParaRPr>
                    </a:p>
                  </a:txBody>
                  <a:tcPr marL="68580" marR="68580" marT="0" marB="0"/>
                </a:tc>
              </a:tr>
              <a:tr h="391348">
                <a:tc>
                  <a:txBody>
                    <a:bodyPr/>
                    <a:lstStyle/>
                    <a:p>
                      <a:pPr algn="ctr"/>
                      <a:r>
                        <a:rPr lang="en-US" sz="1800" dirty="0" smtClean="0">
                          <a:latin typeface="Constantia (Body)"/>
                        </a:rPr>
                        <a:t>F – Measure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0.727</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0.489</a:t>
                      </a:r>
                      <a:endParaRPr lang="en-US" sz="1600" dirty="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0.396</a:t>
                      </a:r>
                      <a:endParaRPr lang="en-US" sz="1600" dirty="0">
                        <a:latin typeface="Constantia (Body)"/>
                        <a:ea typeface="Calibri"/>
                        <a:cs typeface="Times New Roman"/>
                      </a:endParaRPr>
                    </a:p>
                  </a:txBody>
                  <a:tcPr marL="68580" marR="68580" marT="0" marB="0"/>
                </a:tc>
              </a:tr>
              <a:tr h="391348">
                <a:tc>
                  <a:txBody>
                    <a:bodyPr/>
                    <a:lstStyle/>
                    <a:p>
                      <a:pPr algn="ctr"/>
                      <a:r>
                        <a:rPr lang="en-US" sz="1800" dirty="0" smtClean="0">
                          <a:latin typeface="Constantia (Body)"/>
                        </a:rPr>
                        <a:t>Accuracy</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0.662</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0.724</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0.476</a:t>
                      </a:r>
                      <a:endParaRPr lang="en-US" sz="1600" dirty="0">
                        <a:latin typeface="Constantia (Body)"/>
                        <a:ea typeface="Calibri"/>
                        <a:cs typeface="Times New Roman"/>
                      </a:endParaRPr>
                    </a:p>
                  </a:txBody>
                  <a:tcPr marL="68580" marR="68580" marT="0" marB="0"/>
                </a:tc>
              </a:tr>
              <a:tr h="440267">
                <a:tc>
                  <a:txBody>
                    <a:bodyPr/>
                    <a:lstStyle/>
                    <a:p>
                      <a:pPr algn="ctr"/>
                      <a:r>
                        <a:rPr lang="en-US" sz="1800" smtClean="0">
                          <a:latin typeface="Constantia (Body)"/>
                        </a:rPr>
                        <a:t>True</a:t>
                      </a:r>
                      <a:r>
                        <a:rPr lang="en-US" sz="1800" baseline="0" smtClean="0">
                          <a:latin typeface="Constantia (Body)"/>
                        </a:rPr>
                        <a:t> Negative Rate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0.484</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0.791</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0.406</a:t>
                      </a:r>
                      <a:endParaRPr lang="en-US" sz="1600" dirty="0">
                        <a:latin typeface="Constantia (Body)"/>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a:xfrm>
            <a:off x="533400" y="1905000"/>
            <a:ext cx="8229600" cy="4389120"/>
          </a:xfrm>
        </p:spPr>
        <p:txBody>
          <a:bodyPr>
            <a:noAutofit/>
          </a:bodyPr>
          <a:lstStyle/>
          <a:p>
            <a:pPr>
              <a:buNone/>
            </a:pPr>
            <a:r>
              <a:rPr lang="en-US" sz="3600" dirty="0" smtClean="0"/>
              <a:t>	</a:t>
            </a:r>
            <a:r>
              <a:rPr lang="en-US" sz="3600" dirty="0" err="1" smtClean="0"/>
              <a:t>Đánh</a:t>
            </a:r>
            <a:r>
              <a:rPr lang="en-US" sz="3600" dirty="0" smtClean="0"/>
              <a:t> </a:t>
            </a:r>
            <a:r>
              <a:rPr lang="en-US" sz="3600" dirty="0" err="1" smtClean="0"/>
              <a:t>giá</a:t>
            </a:r>
            <a:r>
              <a:rPr lang="en-US" sz="3600" dirty="0" smtClean="0"/>
              <a:t>:</a:t>
            </a:r>
          </a:p>
          <a:p>
            <a:r>
              <a:rPr lang="en-US" sz="3600" dirty="0" err="1" smtClean="0"/>
              <a:t>Giải</a:t>
            </a:r>
            <a:r>
              <a:rPr lang="en-US" sz="3600" dirty="0" smtClean="0"/>
              <a:t> </a:t>
            </a:r>
            <a:r>
              <a:rPr lang="en-US" sz="3600" dirty="0" err="1" smtClean="0"/>
              <a:t>thuật</a:t>
            </a:r>
            <a:r>
              <a:rPr lang="en-US" sz="3600" dirty="0" smtClean="0"/>
              <a:t> </a:t>
            </a:r>
            <a:r>
              <a:rPr lang="en-US" sz="3600" dirty="0" err="1" smtClean="0"/>
              <a:t>phức</a:t>
            </a:r>
            <a:r>
              <a:rPr lang="en-US" sz="3600" dirty="0" smtClean="0"/>
              <a:t> </a:t>
            </a:r>
            <a:r>
              <a:rPr lang="en-US" sz="3600" dirty="0" err="1" smtClean="0"/>
              <a:t>tạp</a:t>
            </a:r>
            <a:r>
              <a:rPr lang="en-US" sz="3600" dirty="0" smtClean="0"/>
              <a:t> </a:t>
            </a:r>
            <a:r>
              <a:rPr lang="en-US" sz="3600" dirty="0" err="1" smtClean="0"/>
              <a:t>nhưng</a:t>
            </a:r>
            <a:r>
              <a:rPr lang="en-US" sz="3600" dirty="0" smtClean="0"/>
              <a:t> </a:t>
            </a:r>
            <a:r>
              <a:rPr lang="en-US" sz="3600" dirty="0" err="1" smtClean="0"/>
              <a:t>đã</a:t>
            </a:r>
            <a:r>
              <a:rPr lang="en-US" sz="3600" dirty="0" smtClean="0"/>
              <a:t> </a:t>
            </a:r>
            <a:r>
              <a:rPr lang="en-US" sz="3600" dirty="0" err="1" smtClean="0"/>
              <a:t>được</a:t>
            </a:r>
            <a:r>
              <a:rPr lang="en-US" sz="3600" dirty="0" smtClean="0"/>
              <a:t> </a:t>
            </a:r>
            <a:r>
              <a:rPr lang="en-US" sz="3600" dirty="0" err="1" smtClean="0"/>
              <a:t>hỗ</a:t>
            </a:r>
            <a:r>
              <a:rPr lang="en-US" sz="3600" dirty="0" smtClean="0"/>
              <a:t> </a:t>
            </a:r>
            <a:r>
              <a:rPr lang="en-US" sz="3600" dirty="0" err="1" smtClean="0"/>
              <a:t>trợ</a:t>
            </a:r>
            <a:r>
              <a:rPr lang="en-US" sz="3600" dirty="0" smtClean="0"/>
              <a:t>.</a:t>
            </a:r>
          </a:p>
          <a:p>
            <a:r>
              <a:rPr lang="en-US" sz="3600" dirty="0" err="1" smtClean="0"/>
              <a:t>Độ</a:t>
            </a:r>
            <a:r>
              <a:rPr lang="en-US" sz="3600" dirty="0" smtClean="0"/>
              <a:t> </a:t>
            </a:r>
            <a:r>
              <a:rPr lang="en-US" sz="3600" dirty="0" err="1" smtClean="0"/>
              <a:t>chính</a:t>
            </a:r>
            <a:r>
              <a:rPr lang="en-US" sz="3600" dirty="0" smtClean="0"/>
              <a:t> </a:t>
            </a:r>
            <a:r>
              <a:rPr lang="en-US" sz="3600" dirty="0" err="1" smtClean="0"/>
              <a:t>xác</a:t>
            </a:r>
            <a:r>
              <a:rPr lang="en-US" sz="3600" dirty="0" smtClean="0"/>
              <a:t> </a:t>
            </a:r>
            <a:r>
              <a:rPr lang="en-US" sz="3600" dirty="0" err="1" smtClean="0"/>
              <a:t>khá</a:t>
            </a:r>
            <a:r>
              <a:rPr lang="en-US" sz="3600" dirty="0" smtClean="0"/>
              <a:t> </a:t>
            </a:r>
            <a:r>
              <a:rPr lang="en-US" sz="3600" dirty="0" err="1" smtClean="0"/>
              <a:t>cao</a:t>
            </a:r>
            <a:r>
              <a:rPr lang="en-US" sz="3600" dirty="0" smtClean="0"/>
              <a:t> </a:t>
            </a:r>
            <a:r>
              <a:rPr lang="en-US" sz="3600" dirty="0" err="1" smtClean="0"/>
              <a:t>và</a:t>
            </a:r>
            <a:r>
              <a:rPr lang="en-US" sz="3600" dirty="0" smtClean="0"/>
              <a:t> </a:t>
            </a:r>
            <a:r>
              <a:rPr lang="en-US" sz="3600" dirty="0" err="1" smtClean="0"/>
              <a:t>khả</a:t>
            </a:r>
            <a:r>
              <a:rPr lang="en-US" sz="3600" dirty="0" smtClean="0"/>
              <a:t> </a:t>
            </a:r>
            <a:r>
              <a:rPr lang="en-US" sz="3600" dirty="0" err="1" smtClean="0"/>
              <a:t>năng</a:t>
            </a:r>
            <a:r>
              <a:rPr lang="en-US" sz="3600" dirty="0" smtClean="0"/>
              <a:t> </a:t>
            </a:r>
            <a:r>
              <a:rPr lang="en-US" sz="3600" dirty="0" err="1" smtClean="0"/>
              <a:t>ứng</a:t>
            </a:r>
            <a:r>
              <a:rPr lang="en-US" sz="3600" dirty="0" smtClean="0"/>
              <a:t> </a:t>
            </a:r>
            <a:r>
              <a:rPr lang="en-US" sz="3600" dirty="0" err="1" smtClean="0"/>
              <a:t>dụng</a:t>
            </a:r>
            <a:r>
              <a:rPr lang="en-US" sz="3600" dirty="0" smtClean="0"/>
              <a:t> </a:t>
            </a:r>
            <a:r>
              <a:rPr lang="en-US" sz="3600" dirty="0" err="1" smtClean="0"/>
              <a:t>vào</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rất</a:t>
            </a:r>
            <a:r>
              <a:rPr lang="en-US" sz="3600" dirty="0" smtClean="0"/>
              <a:t> </a:t>
            </a:r>
            <a:r>
              <a:rPr lang="en-US" sz="3600" dirty="0" err="1" smtClean="0"/>
              <a:t>cao</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10/03/2013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a:xfrm>
            <a:off x="533400" y="1905000"/>
            <a:ext cx="8229600" cy="4389120"/>
          </a:xfrm>
        </p:spPr>
        <p:txBody>
          <a:bodyPr>
            <a:noAutofit/>
          </a:bodyPr>
          <a:lstStyle/>
          <a:p>
            <a:pPr>
              <a:buNone/>
            </a:pPr>
            <a:r>
              <a:rPr lang="en-US" sz="3200" dirty="0" smtClean="0"/>
              <a:t>	</a:t>
            </a:r>
            <a:r>
              <a:rPr lang="en-US" sz="3200" dirty="0" err="1" smtClean="0"/>
              <a:t>Đánh</a:t>
            </a:r>
            <a:r>
              <a:rPr lang="en-US" sz="3200" dirty="0" smtClean="0"/>
              <a:t> </a:t>
            </a:r>
            <a:r>
              <a:rPr lang="en-US" sz="3200" dirty="0" err="1" smtClean="0"/>
              <a:t>giá</a:t>
            </a:r>
            <a:r>
              <a:rPr lang="en-US" sz="3200" dirty="0" smtClean="0"/>
              <a:t> </a:t>
            </a:r>
            <a:r>
              <a:rPr lang="en-US" sz="3200" dirty="0" err="1" smtClean="0"/>
              <a:t>phương</a:t>
            </a:r>
            <a:r>
              <a:rPr lang="en-US" sz="3200" dirty="0" smtClean="0"/>
              <a:t> </a:t>
            </a:r>
            <a:r>
              <a:rPr lang="en-US" sz="3200" dirty="0" err="1" smtClean="0"/>
              <a:t>pháp</a:t>
            </a:r>
            <a:r>
              <a:rPr lang="en-US" sz="3200" dirty="0" smtClean="0"/>
              <a:t> </a:t>
            </a:r>
            <a:r>
              <a:rPr lang="en-US" sz="3200" dirty="0" err="1" smtClean="0"/>
              <a:t>xử</a:t>
            </a:r>
            <a:r>
              <a:rPr lang="en-US" sz="3200" dirty="0" smtClean="0"/>
              <a:t> </a:t>
            </a:r>
            <a:r>
              <a:rPr lang="en-US" sz="3200" dirty="0" err="1" smtClean="0"/>
              <a:t>lý</a:t>
            </a:r>
            <a:r>
              <a:rPr lang="en-US" sz="3200" dirty="0" smtClean="0"/>
              <a:t> </a:t>
            </a:r>
            <a:r>
              <a:rPr lang="en-US" sz="3200" dirty="0" err="1" smtClean="0"/>
              <a:t>dữ</a:t>
            </a:r>
            <a:r>
              <a:rPr lang="en-US" sz="3200" dirty="0" smtClean="0"/>
              <a:t> </a:t>
            </a:r>
            <a:r>
              <a:rPr lang="en-US" sz="3200" dirty="0" err="1" smtClean="0"/>
              <a:t>liệu</a:t>
            </a:r>
            <a:r>
              <a:rPr lang="en-US" sz="3200" dirty="0" smtClean="0"/>
              <a:t>:</a:t>
            </a:r>
            <a:endParaRPr lang="en-US" sz="3200" dirty="0" smtClean="0"/>
          </a:p>
          <a:p>
            <a:r>
              <a:rPr lang="en-US" sz="3200" dirty="0" err="1" smtClean="0"/>
              <a:t>Loại</a:t>
            </a:r>
            <a:r>
              <a:rPr lang="en-US" sz="3200" dirty="0" smtClean="0"/>
              <a:t> </a:t>
            </a:r>
            <a:r>
              <a:rPr lang="en-US" sz="3200" dirty="0" err="1" smtClean="0"/>
              <a:t>bỏ</a:t>
            </a:r>
            <a:r>
              <a:rPr lang="en-US" sz="3200" dirty="0" smtClean="0"/>
              <a:t>: </a:t>
            </a:r>
            <a:r>
              <a:rPr lang="en-US" sz="3200" dirty="0" err="1" smtClean="0"/>
              <a:t>Dễ</a:t>
            </a:r>
            <a:r>
              <a:rPr lang="en-US" sz="3200" dirty="0" smtClean="0"/>
              <a:t> </a:t>
            </a:r>
            <a:r>
              <a:rPr lang="en-US" sz="3200" dirty="0" err="1" smtClean="0"/>
              <a:t>sử</a:t>
            </a:r>
            <a:r>
              <a:rPr lang="en-US" sz="3200" dirty="0" smtClean="0"/>
              <a:t> </a:t>
            </a:r>
            <a:r>
              <a:rPr lang="en-US" sz="3200" dirty="0" err="1" smtClean="0"/>
              <a:t>dụng</a:t>
            </a:r>
            <a:r>
              <a:rPr lang="en-US" sz="3200" dirty="0" smtClean="0"/>
              <a:t>. </a:t>
            </a:r>
            <a:r>
              <a:rPr lang="en-US" sz="3200" dirty="0" err="1" smtClean="0"/>
              <a:t>Kết</a:t>
            </a:r>
            <a:r>
              <a:rPr lang="en-US" sz="3200" dirty="0" smtClean="0"/>
              <a:t> </a:t>
            </a:r>
            <a:r>
              <a:rPr lang="en-US" sz="3200" dirty="0" err="1" smtClean="0"/>
              <a:t>quả</a:t>
            </a:r>
            <a:r>
              <a:rPr lang="en-US" sz="3200" dirty="0" smtClean="0"/>
              <a:t> </a:t>
            </a:r>
            <a:r>
              <a:rPr lang="en-US" sz="3200" dirty="0" err="1" smtClean="0"/>
              <a:t>đúng</a:t>
            </a:r>
            <a:r>
              <a:rPr lang="en-US" sz="3200" dirty="0" smtClean="0"/>
              <a:t> </a:t>
            </a:r>
            <a:r>
              <a:rPr lang="en-US" sz="3200" dirty="0" err="1" smtClean="0"/>
              <a:t>với</a:t>
            </a:r>
            <a:r>
              <a:rPr lang="en-US" sz="3200" dirty="0" smtClean="0"/>
              <a:t> </a:t>
            </a:r>
            <a:r>
              <a:rPr lang="en-US" sz="3200" dirty="0" err="1" smtClean="0"/>
              <a:t>thực</a:t>
            </a:r>
            <a:r>
              <a:rPr lang="en-US" sz="3200" dirty="0" smtClean="0"/>
              <a:t> </a:t>
            </a:r>
            <a:r>
              <a:rPr lang="en-US" sz="3200" dirty="0" err="1" smtClean="0"/>
              <a:t>tế</a:t>
            </a:r>
            <a:r>
              <a:rPr lang="en-US" sz="3200" dirty="0" smtClean="0"/>
              <a:t> </a:t>
            </a:r>
            <a:r>
              <a:rPr lang="en-US" sz="3200" dirty="0" err="1" smtClean="0"/>
              <a:t>nhưng</a:t>
            </a:r>
            <a:r>
              <a:rPr lang="en-US" sz="3200" dirty="0" smtClean="0"/>
              <a:t> </a:t>
            </a:r>
            <a:r>
              <a:rPr lang="en-US" sz="3200" dirty="0" err="1" smtClean="0"/>
              <a:t>thoát</a:t>
            </a:r>
            <a:r>
              <a:rPr lang="en-US" sz="3200" dirty="0" smtClean="0"/>
              <a:t> </a:t>
            </a:r>
            <a:r>
              <a:rPr lang="en-US" sz="3200" dirty="0" err="1" smtClean="0"/>
              <a:t>thoát</a:t>
            </a:r>
            <a:r>
              <a:rPr lang="en-US" sz="3200" dirty="0" smtClean="0"/>
              <a:t> </a:t>
            </a:r>
            <a:r>
              <a:rPr lang="en-US" sz="3200" dirty="0" err="1" smtClean="0"/>
              <a:t>dữ</a:t>
            </a:r>
            <a:r>
              <a:rPr lang="en-US" sz="3200" dirty="0" smtClean="0"/>
              <a:t> </a:t>
            </a:r>
            <a:r>
              <a:rPr lang="en-US" sz="3200" dirty="0" err="1" smtClean="0"/>
              <a:t>liệu</a:t>
            </a:r>
            <a:endParaRPr lang="en-US" sz="3200" dirty="0" smtClean="0"/>
          </a:p>
          <a:p>
            <a:r>
              <a:rPr lang="en-US" sz="3200" dirty="0" err="1" smtClean="0"/>
              <a:t>Bổ</a:t>
            </a:r>
            <a:r>
              <a:rPr lang="en-US" sz="3200" dirty="0" smtClean="0"/>
              <a:t> sung </a:t>
            </a:r>
            <a:r>
              <a:rPr lang="en-US" sz="3200" dirty="0" err="1" smtClean="0"/>
              <a:t>bằng</a:t>
            </a:r>
            <a:r>
              <a:rPr lang="en-US" sz="3200" dirty="0" smtClean="0"/>
              <a:t> </a:t>
            </a:r>
            <a:r>
              <a:rPr lang="en-US" sz="3200" dirty="0" err="1" smtClean="0"/>
              <a:t>tay</a:t>
            </a:r>
            <a:r>
              <a:rPr lang="en-US" sz="3200" dirty="0" smtClean="0"/>
              <a:t>: </a:t>
            </a:r>
            <a:r>
              <a:rPr lang="en-US" sz="3200" dirty="0" err="1" smtClean="0"/>
              <a:t>Tiêu</a:t>
            </a:r>
            <a:r>
              <a:rPr lang="en-US" sz="3200" dirty="0" smtClean="0"/>
              <a:t> </a:t>
            </a:r>
            <a:r>
              <a:rPr lang="en-US" sz="3200" dirty="0" err="1" smtClean="0"/>
              <a:t>tốn</a:t>
            </a:r>
            <a:r>
              <a:rPr lang="en-US" sz="3200" dirty="0" smtClean="0"/>
              <a:t> </a:t>
            </a:r>
            <a:r>
              <a:rPr lang="en-US" sz="3200" dirty="0" err="1" smtClean="0"/>
              <a:t>thời</a:t>
            </a:r>
            <a:r>
              <a:rPr lang="en-US" sz="3200" dirty="0" smtClean="0"/>
              <a:t> </a:t>
            </a:r>
            <a:r>
              <a:rPr lang="en-US" sz="3200" dirty="0" err="1" smtClean="0"/>
              <a:t>gian</a:t>
            </a:r>
            <a:r>
              <a:rPr lang="en-US" sz="3200" dirty="0" smtClean="0"/>
              <a:t>. </a:t>
            </a:r>
            <a:r>
              <a:rPr lang="en-US" sz="3200" dirty="0" err="1" smtClean="0"/>
              <a:t>Không</a:t>
            </a:r>
            <a:r>
              <a:rPr lang="en-US" sz="3200" dirty="0" smtClean="0"/>
              <a:t> </a:t>
            </a:r>
            <a:r>
              <a:rPr lang="en-US" sz="3200" dirty="0" err="1" smtClean="0"/>
              <a:t>linh</a:t>
            </a:r>
            <a:r>
              <a:rPr lang="en-US" sz="3200" dirty="0" smtClean="0"/>
              <a:t> </a:t>
            </a:r>
            <a:r>
              <a:rPr lang="en-US" sz="3200" dirty="0" err="1" smtClean="0"/>
              <a:t>hoạt</a:t>
            </a:r>
            <a:endParaRPr lang="en-US" sz="3200" dirty="0" smtClean="0"/>
          </a:p>
          <a:p>
            <a:r>
              <a:rPr lang="en-US" sz="3200" dirty="0" err="1" smtClean="0"/>
              <a:t>Bổ</a:t>
            </a:r>
            <a:r>
              <a:rPr lang="en-US" sz="3200" dirty="0" smtClean="0"/>
              <a:t> sung </a:t>
            </a:r>
            <a:r>
              <a:rPr lang="en-US" sz="3200" dirty="0" err="1" smtClean="0"/>
              <a:t>bằng</a:t>
            </a:r>
            <a:r>
              <a:rPr lang="en-US" sz="3200" dirty="0" smtClean="0"/>
              <a:t> </a:t>
            </a:r>
            <a:r>
              <a:rPr lang="en-US" sz="3200" dirty="0" err="1" smtClean="0"/>
              <a:t>giá</a:t>
            </a:r>
            <a:r>
              <a:rPr lang="en-US" sz="3200" dirty="0" smtClean="0"/>
              <a:t> </a:t>
            </a:r>
            <a:r>
              <a:rPr lang="en-US" sz="3200" dirty="0" err="1" smtClean="0"/>
              <a:t>trị</a:t>
            </a:r>
            <a:r>
              <a:rPr lang="en-US" sz="3200" dirty="0" smtClean="0"/>
              <a:t> TB </a:t>
            </a:r>
            <a:r>
              <a:rPr lang="en-US" sz="3200" dirty="0" err="1" smtClean="0"/>
              <a:t>cùng</a:t>
            </a:r>
            <a:r>
              <a:rPr lang="en-US" sz="3200" dirty="0" smtClean="0"/>
              <a:t> </a:t>
            </a:r>
            <a:r>
              <a:rPr lang="en-US" sz="3200" dirty="0" err="1" smtClean="0"/>
              <a:t>lớp</a:t>
            </a:r>
            <a:r>
              <a:rPr lang="en-US" sz="3200" dirty="0" smtClean="0"/>
              <a:t>: </a:t>
            </a:r>
            <a:r>
              <a:rPr lang="en-US" sz="3200" dirty="0" err="1" smtClean="0"/>
              <a:t>Nhanh</a:t>
            </a:r>
            <a:r>
              <a:rPr lang="en-US" sz="3200" dirty="0" smtClean="0"/>
              <a:t>. </a:t>
            </a:r>
            <a:r>
              <a:rPr lang="en-US" sz="3200" dirty="0" err="1" smtClean="0"/>
              <a:t>Dễ</a:t>
            </a:r>
            <a:r>
              <a:rPr lang="en-US" sz="3200" dirty="0" smtClean="0"/>
              <a:t> </a:t>
            </a:r>
            <a:r>
              <a:rPr lang="en-US" sz="3200" dirty="0" err="1" smtClean="0"/>
              <a:t>gây</a:t>
            </a:r>
            <a:r>
              <a:rPr lang="en-US" sz="3200" dirty="0" smtClean="0"/>
              <a:t> Bias. </a:t>
            </a:r>
            <a:r>
              <a:rPr lang="en-US" sz="3200" dirty="0" err="1" smtClean="0"/>
              <a:t>Thích</a:t>
            </a:r>
            <a:r>
              <a:rPr lang="en-US" sz="3200" dirty="0" smtClean="0"/>
              <a:t> </a:t>
            </a:r>
            <a:r>
              <a:rPr lang="en-US" sz="3200" dirty="0" err="1" smtClean="0"/>
              <a:t>hợp</a:t>
            </a:r>
            <a:r>
              <a:rPr lang="en-US" sz="3200" dirty="0" smtClean="0"/>
              <a:t> </a:t>
            </a:r>
            <a:r>
              <a:rPr lang="en-US" sz="3200" dirty="0" err="1" smtClean="0"/>
              <a:t>cho</a:t>
            </a:r>
            <a:r>
              <a:rPr lang="en-US" sz="3200" dirty="0" smtClean="0"/>
              <a:t> </a:t>
            </a:r>
            <a:r>
              <a:rPr lang="en-US" sz="3200" dirty="0" err="1" smtClean="0"/>
              <a:t>Bayes</a:t>
            </a:r>
            <a:r>
              <a:rPr lang="en-US" sz="3200" dirty="0" smtClean="0"/>
              <a:t>.</a:t>
            </a:r>
            <a:endParaRPr lang="en-US" sz="3200" dirty="0"/>
          </a:p>
        </p:txBody>
      </p:sp>
      <p:sp>
        <p:nvSpPr>
          <p:cNvPr id="4" name="Date Placeholder 3"/>
          <p:cNvSpPr>
            <a:spLocks noGrp="1"/>
          </p:cNvSpPr>
          <p:nvPr>
            <p:ph type="dt" sz="half" idx="10"/>
          </p:nvPr>
        </p:nvSpPr>
        <p:spPr/>
        <p:txBody>
          <a:bodyPr/>
          <a:lstStyle/>
          <a:p>
            <a:fld id="{363E45C6-9571-4178-A8DA-81C5BD399E46}" type="datetime1">
              <a:rPr lang="vi-VN" smtClean="0"/>
              <a:pPr/>
              <a:t>10/03/2013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a:xfrm>
            <a:off x="457200" y="1981200"/>
            <a:ext cx="8229600" cy="4389120"/>
          </a:xfrm>
        </p:spPr>
        <p:txBody>
          <a:bodyPr>
            <a:noAutofit/>
          </a:bodyPr>
          <a:lstStyle/>
          <a:p>
            <a:pPr>
              <a:buNone/>
            </a:pPr>
            <a:r>
              <a:rPr lang="en-US" sz="3600" dirty="0" smtClean="0"/>
              <a:t>	</a:t>
            </a:r>
            <a:r>
              <a:rPr lang="en-US" sz="3600" dirty="0" err="1" smtClean="0"/>
              <a:t>Kết</a:t>
            </a:r>
            <a:r>
              <a:rPr lang="en-US" sz="3600" dirty="0" smtClean="0"/>
              <a:t> </a:t>
            </a:r>
            <a:r>
              <a:rPr lang="en-US" sz="3600" dirty="0" err="1" smtClean="0"/>
              <a:t>quả</a:t>
            </a:r>
            <a:endParaRPr lang="en-US" sz="3600" dirty="0" smtClean="0"/>
          </a:p>
          <a:p>
            <a:r>
              <a:rPr lang="en-US" sz="3600" dirty="0" err="1" smtClean="0"/>
              <a:t>Xây</a:t>
            </a:r>
            <a:r>
              <a:rPr lang="en-US" sz="3600" dirty="0" smtClean="0"/>
              <a:t> </a:t>
            </a:r>
            <a:r>
              <a:rPr lang="en-US" sz="3600" dirty="0" err="1" smtClean="0"/>
              <a:t>dựng</a:t>
            </a:r>
            <a:r>
              <a:rPr lang="en-US" sz="3600" dirty="0" smtClean="0"/>
              <a:t> </a:t>
            </a:r>
            <a:r>
              <a:rPr lang="en-US" sz="3600" dirty="0" err="1" smtClean="0"/>
              <a:t>được</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Đáp</a:t>
            </a:r>
            <a:r>
              <a:rPr lang="en-US" sz="3600" dirty="0" smtClean="0"/>
              <a:t> </a:t>
            </a:r>
            <a:r>
              <a:rPr lang="en-US" sz="3600" dirty="0" err="1" smtClean="0"/>
              <a:t>ứng</a:t>
            </a:r>
            <a:r>
              <a:rPr lang="en-US" sz="3600" dirty="0" smtClean="0"/>
              <a:t> </a:t>
            </a:r>
            <a:r>
              <a:rPr lang="en-US" sz="3600" dirty="0" err="1" smtClean="0"/>
              <a:t>được</a:t>
            </a:r>
            <a:r>
              <a:rPr lang="en-US" sz="3600" dirty="0" smtClean="0"/>
              <a:t> </a:t>
            </a:r>
            <a:r>
              <a:rPr lang="en-US" sz="3600" dirty="0" err="1" smtClean="0"/>
              <a:t>đủ</a:t>
            </a:r>
            <a:r>
              <a:rPr lang="en-US" sz="3600" dirty="0" smtClean="0"/>
              <a:t> </a:t>
            </a:r>
            <a:r>
              <a:rPr lang="en-US" sz="3600" dirty="0" err="1" smtClean="0"/>
              <a:t>yêu</a:t>
            </a:r>
            <a:r>
              <a:rPr lang="en-US" sz="3600" dirty="0" smtClean="0"/>
              <a:t> </a:t>
            </a:r>
            <a:r>
              <a:rPr lang="en-US" sz="3600" dirty="0" err="1" smtClean="0"/>
              <a:t>cầu</a:t>
            </a:r>
            <a:r>
              <a:rPr lang="en-US" sz="3600" dirty="0" smtClean="0"/>
              <a:t> </a:t>
            </a:r>
            <a:r>
              <a:rPr lang="en-US" sz="3600" dirty="0" err="1" smtClean="0"/>
              <a:t>của</a:t>
            </a:r>
            <a:r>
              <a:rPr lang="en-US" sz="3600" dirty="0" smtClean="0"/>
              <a:t> </a:t>
            </a:r>
            <a:r>
              <a:rPr lang="en-US" sz="3600" dirty="0" err="1" smtClean="0"/>
              <a:t>một</a:t>
            </a:r>
            <a:r>
              <a:rPr lang="en-US" sz="3600" dirty="0" smtClean="0"/>
              <a:t> HHTRQĐLS.</a:t>
            </a:r>
          </a:p>
          <a:p>
            <a:r>
              <a:rPr lang="en-US" sz="3600" dirty="0" err="1" smtClean="0"/>
              <a:t>Cài</a:t>
            </a:r>
            <a:r>
              <a:rPr lang="en-US" sz="3600" dirty="0" smtClean="0"/>
              <a:t> </a:t>
            </a:r>
            <a:r>
              <a:rPr lang="en-US" sz="3600" dirty="0" err="1" smtClean="0"/>
              <a:t>đặt</a:t>
            </a:r>
            <a:r>
              <a:rPr lang="en-US" sz="3600" dirty="0" smtClean="0"/>
              <a:t> </a:t>
            </a:r>
            <a:r>
              <a:rPr lang="en-US" sz="3600" dirty="0" err="1" smtClean="0"/>
              <a:t>thành</a:t>
            </a:r>
            <a:r>
              <a:rPr lang="en-US" sz="3600" dirty="0" smtClean="0"/>
              <a:t> </a:t>
            </a:r>
            <a:r>
              <a:rPr lang="en-US" sz="3600" dirty="0" err="1" smtClean="0"/>
              <a:t>công</a:t>
            </a:r>
            <a:r>
              <a:rPr lang="en-US" sz="3600" dirty="0" smtClean="0"/>
              <a:t> </a:t>
            </a:r>
            <a:r>
              <a:rPr lang="en-US" sz="3600" dirty="0" err="1" smtClean="0"/>
              <a:t>giải</a:t>
            </a:r>
            <a:r>
              <a:rPr lang="en-US" sz="3600" dirty="0" smtClean="0"/>
              <a:t> </a:t>
            </a:r>
            <a:r>
              <a:rPr lang="en-US" sz="3600" dirty="0" err="1" smtClean="0"/>
              <a:t>thuật</a:t>
            </a:r>
            <a:r>
              <a:rPr lang="en-US" sz="3600" dirty="0" smtClean="0"/>
              <a:t> Naïve </a:t>
            </a:r>
            <a:r>
              <a:rPr lang="en-US" sz="3600" dirty="0" err="1" smtClean="0"/>
              <a:t>Bayes</a:t>
            </a:r>
            <a:r>
              <a:rPr lang="en-US" sz="3600" dirty="0" smtClean="0"/>
              <a:t> </a:t>
            </a:r>
            <a:r>
              <a:rPr lang="en-US" sz="3600" dirty="0" err="1" smtClean="0"/>
              <a:t>và</a:t>
            </a:r>
            <a:r>
              <a:rPr lang="en-US" sz="3600" dirty="0" smtClean="0"/>
              <a:t> C4.5</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10/03/2013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a:xfrm>
            <a:off x="457200" y="1905000"/>
            <a:ext cx="8229600" cy="4389120"/>
          </a:xfrm>
        </p:spPr>
        <p:txBody>
          <a:bodyPr anchor="t">
            <a:noAutofit/>
          </a:bodyPr>
          <a:lstStyle/>
          <a:p>
            <a:pPr>
              <a:buNone/>
            </a:pPr>
            <a:r>
              <a:rPr lang="en-US" sz="3600" dirty="0" smtClean="0"/>
              <a:t>	</a:t>
            </a:r>
            <a:r>
              <a:rPr lang="en-US" sz="3600" dirty="0" err="1" smtClean="0"/>
              <a:t>Hạn</a:t>
            </a:r>
            <a:r>
              <a:rPr lang="en-US" sz="3600" dirty="0" smtClean="0"/>
              <a:t> </a:t>
            </a:r>
            <a:r>
              <a:rPr lang="en-US" sz="3600" dirty="0" err="1" smtClean="0"/>
              <a:t>chế</a:t>
            </a:r>
            <a:r>
              <a:rPr lang="en-US" sz="3600" dirty="0" smtClean="0"/>
              <a:t>:</a:t>
            </a:r>
          </a:p>
          <a:p>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đầy</a:t>
            </a:r>
            <a:r>
              <a:rPr lang="en-US" sz="3600" dirty="0" smtClean="0"/>
              <a:t> </a:t>
            </a:r>
            <a:r>
              <a:rPr lang="en-US" sz="3600" dirty="0" err="1" smtClean="0"/>
              <a:t>đủ</a:t>
            </a:r>
            <a:r>
              <a:rPr lang="en-US" sz="3600" dirty="0" smtClean="0"/>
              <a:t>.</a:t>
            </a:r>
            <a:endParaRPr lang="en-US" sz="3600" dirty="0" smtClean="0"/>
          </a:p>
          <a:p>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không</a:t>
            </a:r>
            <a:r>
              <a:rPr lang="en-US" sz="3600" dirty="0" smtClean="0"/>
              <a:t> </a:t>
            </a:r>
            <a:r>
              <a:rPr lang="en-US" sz="3600" dirty="0" err="1" smtClean="0"/>
              <a:t>đầy</a:t>
            </a:r>
            <a:r>
              <a:rPr lang="en-US" sz="3600" dirty="0" smtClean="0"/>
              <a:t> </a:t>
            </a:r>
            <a:r>
              <a:rPr lang="en-US" sz="3600" dirty="0" err="1" smtClean="0"/>
              <a:t>đủ</a:t>
            </a:r>
            <a:r>
              <a:rPr lang="en-US" sz="3600" dirty="0" smtClean="0"/>
              <a:t> </a:t>
            </a:r>
            <a:r>
              <a:rPr lang="en-US" sz="3600" dirty="0" err="1" smtClean="0"/>
              <a:t>và</a:t>
            </a:r>
            <a:r>
              <a:rPr lang="en-US" sz="3600" dirty="0" smtClean="0"/>
              <a:t> </a:t>
            </a:r>
            <a:r>
              <a:rPr lang="en-US" sz="3600" dirty="0" err="1" smtClean="0"/>
              <a:t>phân</a:t>
            </a:r>
            <a:r>
              <a:rPr lang="en-US" sz="3600" dirty="0" smtClean="0"/>
              <a:t> </a:t>
            </a:r>
            <a:r>
              <a:rPr lang="en-US" sz="3600" dirty="0" err="1" smtClean="0"/>
              <a:t>lớp</a:t>
            </a:r>
            <a:r>
              <a:rPr lang="en-US" sz="3600" dirty="0" smtClean="0"/>
              <a:t> </a:t>
            </a:r>
            <a:r>
              <a:rPr lang="en-US" sz="3600" dirty="0" err="1" smtClean="0"/>
              <a:t>không</a:t>
            </a:r>
            <a:r>
              <a:rPr lang="en-US" sz="3600" dirty="0" smtClean="0"/>
              <a:t> </a:t>
            </a:r>
            <a:r>
              <a:rPr lang="en-US" sz="3600" dirty="0" err="1" smtClean="0"/>
              <a:t>đồng</a:t>
            </a:r>
            <a:r>
              <a:rPr lang="en-US" sz="3600" dirty="0" smtClean="0"/>
              <a:t> </a:t>
            </a:r>
            <a:r>
              <a:rPr lang="en-US" sz="3600" dirty="0" err="1" smtClean="0"/>
              <a:t>đều</a:t>
            </a:r>
            <a:r>
              <a:rPr lang="en-US" sz="3600" dirty="0" smtClean="0"/>
              <a:t>.</a:t>
            </a:r>
          </a:p>
          <a:p>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dirty="0" err="1" smtClean="0"/>
              <a:t>thu</a:t>
            </a:r>
            <a:r>
              <a:rPr lang="en-US" sz="3600" dirty="0" smtClean="0"/>
              <a:t> </a:t>
            </a:r>
            <a:r>
              <a:rPr lang="en-US" sz="3600" dirty="0" err="1" smtClean="0"/>
              <a:t>được</a:t>
            </a:r>
            <a:r>
              <a:rPr lang="en-US" sz="3600" dirty="0" smtClean="0"/>
              <a:t> </a:t>
            </a:r>
            <a:r>
              <a:rPr lang="en-US" sz="3600" dirty="0" err="1" smtClean="0"/>
              <a:t>mang</a:t>
            </a:r>
            <a:r>
              <a:rPr lang="en-US" sz="3600" dirty="0" smtClean="0"/>
              <a:t> </a:t>
            </a:r>
            <a:r>
              <a:rPr lang="en-US" sz="3600" dirty="0" err="1" smtClean="0"/>
              <a:t>tính</a:t>
            </a:r>
            <a:r>
              <a:rPr lang="en-US" sz="3600" dirty="0" smtClean="0"/>
              <a:t> </a:t>
            </a:r>
            <a:r>
              <a:rPr lang="en-US" sz="3600" dirty="0" err="1" smtClean="0"/>
              <a:t>chủ</a:t>
            </a:r>
            <a:r>
              <a:rPr lang="en-US" sz="3600" dirty="0" smtClean="0"/>
              <a:t> </a:t>
            </a:r>
            <a:r>
              <a:rPr lang="en-US" sz="3600" dirty="0" err="1" smtClean="0"/>
              <a:t>quan</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10/03/2013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3600" dirty="0" smtClean="0"/>
              <a:t>	</a:t>
            </a:r>
            <a:r>
              <a:rPr lang="en-US" sz="3600" dirty="0" err="1" smtClean="0"/>
              <a:t>Hướng</a:t>
            </a:r>
            <a:r>
              <a:rPr lang="en-US" sz="3600" dirty="0" smtClean="0"/>
              <a:t> </a:t>
            </a:r>
            <a:r>
              <a:rPr lang="en-US" sz="3600" dirty="0" err="1" smtClean="0"/>
              <a:t>phát</a:t>
            </a:r>
            <a:r>
              <a:rPr lang="en-US" sz="3600" dirty="0" smtClean="0"/>
              <a:t> </a:t>
            </a:r>
            <a:r>
              <a:rPr lang="en-US" sz="3600" dirty="0" err="1" smtClean="0"/>
              <a:t>triển</a:t>
            </a:r>
            <a:r>
              <a:rPr lang="en-US" sz="3600" dirty="0" smtClean="0"/>
              <a:t>:</a:t>
            </a:r>
          </a:p>
          <a:p>
            <a:r>
              <a:rPr lang="en-US" sz="3600" dirty="0" err="1" smtClean="0"/>
              <a:t>Phát</a:t>
            </a:r>
            <a:r>
              <a:rPr lang="en-US" sz="3600" dirty="0" smtClean="0"/>
              <a:t> </a:t>
            </a:r>
            <a:r>
              <a:rPr lang="en-US" sz="3600" dirty="0" err="1" smtClean="0"/>
              <a:t>triển</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err="1" smtClean="0"/>
              <a:t>Cài</a:t>
            </a:r>
            <a:r>
              <a:rPr lang="en-US" sz="3600" dirty="0" smtClean="0"/>
              <a:t> </a:t>
            </a:r>
            <a:r>
              <a:rPr lang="en-US" sz="3600" dirty="0" err="1" smtClean="0"/>
              <a:t>đặt</a:t>
            </a:r>
            <a:r>
              <a:rPr lang="en-US" sz="3600" dirty="0" smtClean="0"/>
              <a:t> </a:t>
            </a:r>
            <a:r>
              <a:rPr lang="en-US" sz="3600" dirty="0" err="1" smtClean="0"/>
              <a:t>thêm</a:t>
            </a:r>
            <a:r>
              <a:rPr lang="en-US" sz="3600" dirty="0" smtClean="0"/>
              <a:t> </a:t>
            </a:r>
            <a:r>
              <a:rPr lang="en-US" sz="3600" dirty="0" err="1" smtClean="0"/>
              <a:t>các</a:t>
            </a:r>
            <a:r>
              <a:rPr lang="en-US" sz="3600" dirty="0" smtClean="0"/>
              <a:t> </a:t>
            </a:r>
            <a:r>
              <a:rPr lang="en-US" sz="3600" dirty="0" err="1" smtClean="0"/>
              <a:t>giải</a:t>
            </a:r>
            <a:r>
              <a:rPr lang="en-US" sz="3600" dirty="0" smtClean="0"/>
              <a:t> </a:t>
            </a:r>
            <a:r>
              <a:rPr lang="en-US" sz="3600" dirty="0" err="1" smtClean="0"/>
              <a:t>thuật</a:t>
            </a:r>
            <a:r>
              <a:rPr lang="en-US" sz="3600" dirty="0" smtClean="0"/>
              <a:t> </a:t>
            </a:r>
            <a:r>
              <a:rPr lang="en-US" sz="3600" dirty="0" err="1" smtClean="0"/>
              <a:t>khác</a:t>
            </a:r>
            <a:endParaRPr lang="en-US" sz="3600" dirty="0" smtClean="0"/>
          </a:p>
          <a:p>
            <a:r>
              <a:rPr lang="en-US" sz="3600" dirty="0" err="1" smtClean="0"/>
              <a:t>Cài</a:t>
            </a:r>
            <a:r>
              <a:rPr lang="en-US" sz="3600" dirty="0" smtClean="0"/>
              <a:t> </a:t>
            </a:r>
            <a:r>
              <a:rPr lang="en-US" sz="3600" dirty="0" err="1" smtClean="0"/>
              <a:t>đặt</a:t>
            </a:r>
            <a:r>
              <a:rPr lang="en-US" sz="3600" dirty="0" smtClean="0"/>
              <a:t> </a:t>
            </a:r>
            <a:r>
              <a:rPr lang="en-US" sz="3600" dirty="0" err="1" smtClean="0"/>
              <a:t>thêm</a:t>
            </a:r>
            <a:r>
              <a:rPr lang="en-US" sz="3600" dirty="0" smtClean="0"/>
              <a:t> </a:t>
            </a:r>
            <a:r>
              <a:rPr lang="en-US" sz="3600" dirty="0" err="1" smtClean="0"/>
              <a:t>tính</a:t>
            </a:r>
            <a:r>
              <a:rPr lang="en-US" sz="3600" dirty="0" smtClean="0"/>
              <a:t> </a:t>
            </a:r>
            <a:r>
              <a:rPr lang="en-US" sz="3600" dirty="0" err="1" smtClean="0"/>
              <a:t>năng</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biến</a:t>
            </a:r>
            <a:r>
              <a:rPr lang="en-US" sz="3600" dirty="0" smtClean="0"/>
              <a:t> </a:t>
            </a:r>
            <a:r>
              <a:rPr lang="en-US" sz="3600" dirty="0" err="1" smtClean="0"/>
              <a:t>chứng</a:t>
            </a:r>
            <a:r>
              <a:rPr lang="en-US" sz="3600" dirty="0" smtClean="0"/>
              <a:t>, </a:t>
            </a:r>
            <a:r>
              <a:rPr lang="en-US" sz="3600" dirty="0" err="1" smtClean="0"/>
              <a:t>dự</a:t>
            </a:r>
            <a:r>
              <a:rPr lang="en-US" sz="3600" dirty="0" smtClean="0"/>
              <a:t> </a:t>
            </a:r>
            <a:r>
              <a:rPr lang="en-US" sz="3600" dirty="0" err="1" smtClean="0"/>
              <a:t>đoán</a:t>
            </a:r>
            <a:r>
              <a:rPr lang="en-US" sz="3600" dirty="0" smtClean="0"/>
              <a:t> </a:t>
            </a:r>
            <a:r>
              <a:rPr lang="en-US" sz="3600" dirty="0" err="1" smtClean="0"/>
              <a:t>năm</a:t>
            </a:r>
            <a:r>
              <a:rPr lang="en-US" sz="3600" dirty="0" smtClean="0"/>
              <a:t> </a:t>
            </a:r>
            <a:r>
              <a:rPr lang="en-US" sz="3600" dirty="0" err="1" smtClean="0"/>
              <a:t>phát</a:t>
            </a:r>
            <a:r>
              <a:rPr lang="en-US" sz="3600" dirty="0" smtClean="0"/>
              <a:t> </a:t>
            </a:r>
            <a:r>
              <a:rPr lang="en-US" sz="3600" dirty="0" err="1" smtClean="0"/>
              <a:t>bệnh</a:t>
            </a:r>
            <a:r>
              <a:rPr lang="en-US" sz="3600" dirty="0" smtClean="0"/>
              <a:t>…</a:t>
            </a:r>
          </a:p>
          <a:p>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10/03/2013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DEMO</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10/03/2013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6"/>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chor="t">
            <a:normAutofit/>
          </a:bodyPr>
          <a:lstStyle/>
          <a:p>
            <a:pPr algn="just"/>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là</a:t>
            </a:r>
            <a:r>
              <a:rPr lang="en-US" sz="3600" dirty="0" smtClean="0"/>
              <a:t> </a:t>
            </a:r>
            <a:r>
              <a:rPr lang="en-US" sz="3600" dirty="0" err="1" smtClean="0"/>
              <a:t>một</a:t>
            </a:r>
            <a:r>
              <a:rPr lang="en-US" sz="3600" dirty="0" smtClean="0"/>
              <a:t> </a:t>
            </a:r>
            <a:r>
              <a:rPr lang="en-US" sz="3600" dirty="0" err="1" smtClean="0"/>
              <a:t>trong</a:t>
            </a:r>
            <a:r>
              <a:rPr lang="en-US" sz="3600" dirty="0" smtClean="0"/>
              <a:t> </a:t>
            </a:r>
            <a:r>
              <a:rPr lang="en-US" sz="3600" dirty="0" err="1" smtClean="0"/>
              <a:t>những</a:t>
            </a:r>
            <a:r>
              <a:rPr lang="en-US" sz="3600" dirty="0" smtClean="0"/>
              <a:t> </a:t>
            </a:r>
            <a:r>
              <a:rPr lang="en-US" sz="3600" dirty="0" err="1" smtClean="0"/>
              <a:t>căn</a:t>
            </a:r>
            <a:r>
              <a:rPr lang="en-US" sz="3600" dirty="0" smtClean="0"/>
              <a:t> </a:t>
            </a:r>
            <a:r>
              <a:rPr lang="en-US" sz="3600" dirty="0" err="1" smtClean="0"/>
              <a:t>bệnh</a:t>
            </a:r>
            <a:r>
              <a:rPr lang="en-US" sz="3600" dirty="0" smtClean="0"/>
              <a:t> </a:t>
            </a:r>
            <a:r>
              <a:rPr lang="en-US" sz="3600" dirty="0" err="1" smtClean="0"/>
              <a:t>phổ</a:t>
            </a:r>
            <a:r>
              <a:rPr lang="en-US" sz="3600" dirty="0" smtClean="0"/>
              <a:t> </a:t>
            </a:r>
            <a:r>
              <a:rPr lang="en-US" sz="3600" dirty="0" err="1" smtClean="0"/>
              <a:t>biến</a:t>
            </a:r>
            <a:r>
              <a:rPr lang="en-US" sz="3600" dirty="0" smtClean="0"/>
              <a:t> </a:t>
            </a:r>
            <a:r>
              <a:rPr lang="en-US" sz="3600" dirty="0" err="1" smtClean="0"/>
              <a:t>nhất</a:t>
            </a:r>
            <a:r>
              <a:rPr lang="en-US" sz="3600" dirty="0" smtClean="0"/>
              <a:t> </a:t>
            </a:r>
            <a:r>
              <a:rPr lang="en-US" sz="3600" dirty="0" err="1" smtClean="0"/>
              <a:t>của</a:t>
            </a:r>
            <a:r>
              <a:rPr lang="en-US" sz="3600" dirty="0" smtClean="0"/>
              <a:t> </a:t>
            </a:r>
            <a:r>
              <a:rPr lang="en-US" sz="3600" dirty="0" err="1" smtClean="0"/>
              <a:t>thế</a:t>
            </a:r>
            <a:r>
              <a:rPr lang="en-US" sz="3600" dirty="0" smtClean="0"/>
              <a:t> </a:t>
            </a:r>
            <a:r>
              <a:rPr lang="en-US" sz="3600" dirty="0" err="1" smtClean="0"/>
              <a:t>kỉ</a:t>
            </a:r>
            <a:r>
              <a:rPr lang="en-US" sz="3600" dirty="0" smtClean="0"/>
              <a:t> 21.</a:t>
            </a:r>
          </a:p>
          <a:p>
            <a:pPr algn="just"/>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là</a:t>
            </a:r>
            <a:r>
              <a:rPr lang="en-US" sz="3600" dirty="0" smtClean="0"/>
              <a:t> </a:t>
            </a:r>
            <a:r>
              <a:rPr lang="en-US" sz="3600" dirty="0" err="1" smtClean="0"/>
              <a:t>gì</a:t>
            </a:r>
            <a:r>
              <a:rPr lang="en-US" sz="3600" dirty="0" smtClean="0"/>
              <a:t>?</a:t>
            </a:r>
          </a:p>
          <a:p>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10/03/2013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a:xfrm>
            <a:off x="304800" y="1935480"/>
            <a:ext cx="8534400" cy="4389120"/>
          </a:xfrm>
        </p:spPr>
        <p:txBody>
          <a:bodyPr anchor="t">
            <a:normAutofit/>
          </a:bodyPr>
          <a:lstStyle/>
          <a:p>
            <a:pPr>
              <a:lnSpc>
                <a:spcPct val="110000"/>
              </a:lnSpc>
              <a:buNone/>
            </a:pPr>
            <a:r>
              <a:rPr lang="en-US" sz="3600" dirty="0" smtClean="0"/>
              <a:t>	</a:t>
            </a:r>
            <a:r>
              <a:rPr lang="en-US" sz="3600" dirty="0" err="1" smtClean="0"/>
              <a:t>Hiện</a:t>
            </a:r>
            <a:r>
              <a:rPr lang="en-US" sz="3600" dirty="0" smtClean="0"/>
              <a:t> nay </a:t>
            </a:r>
            <a:r>
              <a:rPr lang="en-US" sz="3600" dirty="0" err="1" smtClean="0"/>
              <a:t>có</a:t>
            </a:r>
            <a:r>
              <a:rPr lang="en-US" sz="3600" dirty="0" smtClean="0"/>
              <a:t> 2 </a:t>
            </a:r>
            <a:r>
              <a:rPr lang="en-US" sz="3600" dirty="0" err="1" smtClean="0"/>
              <a:t>loại</a:t>
            </a:r>
            <a:r>
              <a:rPr lang="en-US" sz="3600" dirty="0" smtClean="0"/>
              <a:t> </a:t>
            </a:r>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a:t>
            </a:r>
          </a:p>
          <a:p>
            <a:r>
              <a:rPr lang="en-US" sz="3600" dirty="0" err="1" smtClean="0"/>
              <a:t>Tiểu</a:t>
            </a:r>
            <a:r>
              <a:rPr lang="en-US" sz="3600" dirty="0" smtClean="0"/>
              <a:t> </a:t>
            </a:r>
            <a:r>
              <a:rPr lang="en-US" sz="3600" dirty="0" err="1" smtClean="0"/>
              <a:t>đường</a:t>
            </a:r>
            <a:r>
              <a:rPr lang="en-US" sz="3600" dirty="0" smtClean="0"/>
              <a:t> </a:t>
            </a:r>
            <a:r>
              <a:rPr lang="en-US" sz="3600" dirty="0" err="1" smtClean="0"/>
              <a:t>dạng</a:t>
            </a:r>
            <a:r>
              <a:rPr lang="en-US" sz="3600" dirty="0" smtClean="0"/>
              <a:t> 1: </a:t>
            </a:r>
            <a:r>
              <a:rPr lang="en-US" sz="3600" dirty="0" err="1" smtClean="0"/>
              <a:t>chiếm</a:t>
            </a:r>
            <a:r>
              <a:rPr lang="en-US" sz="3600" dirty="0" smtClean="0"/>
              <a:t> 5 – 10%.</a:t>
            </a:r>
          </a:p>
          <a:p>
            <a:r>
              <a:rPr lang="en-US" sz="3600" dirty="0" err="1" smtClean="0"/>
              <a:t>Tiểu</a:t>
            </a:r>
            <a:r>
              <a:rPr lang="en-US" sz="3600" dirty="0" smtClean="0"/>
              <a:t> </a:t>
            </a:r>
            <a:r>
              <a:rPr lang="en-US" sz="3600" dirty="0" err="1" smtClean="0"/>
              <a:t>đường</a:t>
            </a:r>
            <a:r>
              <a:rPr lang="en-US" sz="3600" dirty="0" smtClean="0"/>
              <a:t> </a:t>
            </a:r>
            <a:r>
              <a:rPr lang="en-US" sz="3600" dirty="0" err="1" smtClean="0"/>
              <a:t>dạng</a:t>
            </a:r>
            <a:r>
              <a:rPr lang="en-US" sz="3600" dirty="0" smtClean="0"/>
              <a:t> 2: </a:t>
            </a:r>
            <a:r>
              <a:rPr lang="en-US" sz="3600" dirty="0" err="1" smtClean="0"/>
              <a:t>chiếm</a:t>
            </a:r>
            <a:r>
              <a:rPr lang="en-US" sz="3600" dirty="0" smtClean="0"/>
              <a:t> 90 – 95%</a:t>
            </a:r>
          </a:p>
          <a:p>
            <a:r>
              <a:rPr lang="en-US" sz="3600" dirty="0" smtClean="0"/>
              <a:t> </a:t>
            </a:r>
            <a:r>
              <a:rPr lang="en-US" sz="3600" dirty="0" err="1" smtClean="0"/>
              <a:t>Ngoài</a:t>
            </a:r>
            <a:r>
              <a:rPr lang="en-US" sz="3600" dirty="0" smtClean="0"/>
              <a:t> </a:t>
            </a:r>
            <a:r>
              <a:rPr lang="en-US" sz="3600" dirty="0" err="1" smtClean="0"/>
              <a:t>ra</a:t>
            </a:r>
            <a:r>
              <a:rPr lang="en-US" sz="3600" dirty="0" smtClean="0"/>
              <a:t> </a:t>
            </a:r>
            <a:r>
              <a:rPr lang="en-US" sz="3600" dirty="0" err="1" smtClean="0"/>
              <a:t>còn</a:t>
            </a:r>
            <a:r>
              <a:rPr lang="en-US" sz="3600" dirty="0" smtClean="0"/>
              <a:t> </a:t>
            </a:r>
            <a:r>
              <a:rPr lang="en-US" sz="3600" dirty="0" err="1" smtClean="0"/>
              <a:t>có</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thai</a:t>
            </a:r>
            <a:r>
              <a:rPr lang="en-US" sz="3600" dirty="0" smtClean="0"/>
              <a:t> </a:t>
            </a:r>
            <a:r>
              <a:rPr lang="en-US" sz="3600" dirty="0" err="1" smtClean="0"/>
              <a:t>kỳ</a:t>
            </a:r>
            <a:r>
              <a:rPr lang="en-US" sz="3600" dirty="0" smtClean="0"/>
              <a:t>: </a:t>
            </a:r>
            <a:r>
              <a:rPr lang="en-US" sz="3600" dirty="0" err="1" smtClean="0"/>
              <a:t>chiếm</a:t>
            </a:r>
            <a:r>
              <a:rPr lang="en-US" sz="3600" dirty="0" smtClean="0"/>
              <a:t> 3 – 5%</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10/03/2013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ormAutofit/>
          </a:bodyPr>
          <a:lstStyle/>
          <a:p>
            <a:r>
              <a:rPr lang="en-US" sz="3600" dirty="0" smtClean="0"/>
              <a:t> Chi </a:t>
            </a:r>
            <a:r>
              <a:rPr lang="en-US" sz="3600" dirty="0" err="1" smtClean="0"/>
              <a:t>phí</a:t>
            </a:r>
            <a:r>
              <a:rPr lang="en-US" sz="3600" dirty="0" smtClean="0"/>
              <a:t> </a:t>
            </a:r>
            <a:r>
              <a:rPr lang="en-US" sz="3600" dirty="0" err="1" smtClean="0"/>
              <a:t>phòng</a:t>
            </a:r>
            <a:r>
              <a:rPr lang="en-US" sz="3600" dirty="0" smtClean="0"/>
              <a:t> </a:t>
            </a:r>
            <a:r>
              <a:rPr lang="en-US" sz="3600" dirty="0" err="1" smtClean="0"/>
              <a:t>bệnh</a:t>
            </a:r>
            <a:r>
              <a:rPr lang="en-US" sz="3600" dirty="0" smtClean="0"/>
              <a:t> </a:t>
            </a:r>
            <a:r>
              <a:rPr lang="en-US" sz="3600" dirty="0" err="1" smtClean="0"/>
              <a:t>thấp</a:t>
            </a:r>
            <a:r>
              <a:rPr lang="en-US" sz="3600" dirty="0" smtClean="0"/>
              <a:t>.</a:t>
            </a:r>
          </a:p>
          <a:p>
            <a:r>
              <a:rPr lang="en-US" sz="3600" dirty="0" smtClean="0"/>
              <a:t> Chi </a:t>
            </a:r>
            <a:r>
              <a:rPr lang="en-US" sz="3600" dirty="0" err="1" smtClean="0"/>
              <a:t>phí</a:t>
            </a: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các</a:t>
            </a:r>
            <a:r>
              <a:rPr lang="en-US" sz="3600" dirty="0" smtClean="0"/>
              <a:t> </a:t>
            </a:r>
            <a:r>
              <a:rPr lang="en-US" sz="3600" dirty="0" err="1" smtClean="0"/>
              <a:t>hệ</a:t>
            </a:r>
            <a:r>
              <a:rPr lang="en-US" sz="3600" dirty="0" smtClean="0"/>
              <a:t> </a:t>
            </a:r>
            <a:r>
              <a:rPr lang="en-US" sz="3600" dirty="0" err="1" smtClean="0"/>
              <a:t>thống</a:t>
            </a:r>
            <a:r>
              <a:rPr lang="en-US" sz="3600" dirty="0" smtClean="0"/>
              <a:t> </a:t>
            </a:r>
            <a:r>
              <a:rPr lang="en-US" sz="3600" dirty="0" err="1" smtClean="0"/>
              <a:t>phát</a:t>
            </a:r>
            <a:r>
              <a:rPr lang="en-US" sz="3600" dirty="0" smtClean="0"/>
              <a:t> </a:t>
            </a:r>
            <a:r>
              <a:rPr lang="en-US" sz="3600" dirty="0" err="1" smtClean="0"/>
              <a:t>hiện</a:t>
            </a:r>
            <a:r>
              <a:rPr lang="en-US" sz="3600" dirty="0" smtClean="0"/>
              <a:t> </a:t>
            </a:r>
            <a:r>
              <a:rPr lang="en-US" sz="3600" dirty="0" err="1" smtClean="0"/>
              <a:t>bệnh</a:t>
            </a:r>
            <a:r>
              <a:rPr lang="en-US" sz="3600" dirty="0" smtClean="0"/>
              <a:t> </a:t>
            </a:r>
            <a:r>
              <a:rPr lang="en-US" sz="3600" dirty="0" err="1" smtClean="0"/>
              <a:t>không</a:t>
            </a:r>
            <a:r>
              <a:rPr lang="en-US" sz="3600" dirty="0" smtClean="0"/>
              <a:t> </a:t>
            </a:r>
            <a:r>
              <a:rPr lang="en-US" sz="3600" dirty="0" err="1" smtClean="0"/>
              <a:t>cao</a:t>
            </a:r>
            <a:r>
              <a:rPr lang="en-US" sz="3600" dirty="0" smtClean="0"/>
              <a: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10/03/2013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82000" cy="1143000"/>
          </a:xfrm>
        </p:spPr>
        <p:txBody>
          <a:bodyPr>
            <a:normAutofit fontScale="90000"/>
          </a:bodyPr>
          <a:lstStyle/>
          <a:p>
            <a:pPr algn="ctr"/>
            <a:r>
              <a:rPr lang="en-US" dirty="0" err="1" smtClean="0"/>
              <a:t>Hệ</a:t>
            </a:r>
            <a:r>
              <a:rPr lang="en-US" dirty="0" smtClean="0"/>
              <a:t> </a:t>
            </a:r>
            <a:r>
              <a:rPr lang="en-US" dirty="0" err="1" smtClean="0"/>
              <a:t>hỗ</a:t>
            </a:r>
            <a:r>
              <a:rPr lang="en-US" dirty="0" smtClean="0"/>
              <a:t> </a:t>
            </a:r>
            <a:r>
              <a:rPr lang="en-US" dirty="0" err="1" smtClean="0"/>
              <a:t>trợ</a:t>
            </a:r>
            <a:r>
              <a:rPr lang="en-US" dirty="0" smtClean="0"/>
              <a:t> </a:t>
            </a:r>
            <a:r>
              <a:rPr lang="en-US" dirty="0" err="1" smtClean="0"/>
              <a:t>ra</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lâm</a:t>
            </a:r>
            <a:r>
              <a:rPr lang="en-US" dirty="0" smtClean="0"/>
              <a:t> </a:t>
            </a:r>
            <a:r>
              <a:rPr lang="en-US" dirty="0" err="1" smtClean="0"/>
              <a:t>sàng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10/03/2013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
        <p:nvSpPr>
          <p:cNvPr id="6" name="Content Placeholder 5"/>
          <p:cNvSpPr>
            <a:spLocks noGrp="1"/>
          </p:cNvSpPr>
          <p:nvPr>
            <p:ph idx="1"/>
          </p:nvPr>
        </p:nvSpPr>
        <p:spPr/>
        <p:txBody>
          <a:bodyPr>
            <a:normAutofit/>
          </a:bodyPr>
          <a:lstStyle/>
          <a:p>
            <a:pPr>
              <a:buNone/>
            </a:pPr>
            <a:r>
              <a:rPr lang="en-US" sz="3600" dirty="0" smtClean="0"/>
              <a:t>	</a:t>
            </a:r>
            <a:r>
              <a:rPr lang="en-US" sz="3600" dirty="0" err="1" smtClean="0"/>
              <a:t>Định</a:t>
            </a:r>
            <a:r>
              <a:rPr lang="en-US" sz="3600" dirty="0" smtClean="0"/>
              <a:t> </a:t>
            </a:r>
            <a:r>
              <a:rPr lang="en-US" sz="3600" dirty="0" err="1" smtClean="0"/>
              <a:t>nghĩa</a:t>
            </a:r>
            <a:r>
              <a:rPr lang="en-US" sz="3600" dirty="0" smtClean="0"/>
              <a:t>:</a:t>
            </a:r>
          </a:p>
          <a:p>
            <a:r>
              <a:rPr lang="en-US" sz="3600" dirty="0" smtClean="0"/>
              <a:t>HHTRQĐLS </a:t>
            </a:r>
            <a:r>
              <a:rPr lang="en-US" sz="3600" dirty="0" err="1" smtClean="0"/>
              <a:t>là</a:t>
            </a:r>
            <a:r>
              <a:rPr lang="en-US" sz="3600" dirty="0" smtClean="0"/>
              <a:t> </a:t>
            </a:r>
            <a:r>
              <a:rPr lang="en-US" sz="3600" dirty="0" err="1" smtClean="0"/>
              <a:t>một</a:t>
            </a:r>
            <a:r>
              <a:rPr lang="en-US" sz="3600" dirty="0" smtClean="0"/>
              <a:t> </a:t>
            </a:r>
            <a:r>
              <a:rPr lang="en-US" sz="3600" dirty="0" err="1" smtClean="0"/>
              <a:t>hệ</a:t>
            </a:r>
            <a:r>
              <a:rPr lang="en-US" sz="3600" dirty="0" smtClean="0"/>
              <a:t> </a:t>
            </a:r>
            <a:r>
              <a:rPr lang="en-US" sz="3600" dirty="0" err="1" smtClean="0"/>
              <a:t>thống</a:t>
            </a:r>
            <a:r>
              <a:rPr lang="en-US" sz="3600" dirty="0" smtClean="0"/>
              <a:t> </a:t>
            </a:r>
            <a:r>
              <a:rPr lang="en-US" sz="3600" dirty="0" err="1" smtClean="0"/>
              <a:t>máy</a:t>
            </a:r>
            <a:r>
              <a:rPr lang="en-US" sz="3600" dirty="0" smtClean="0"/>
              <a:t> </a:t>
            </a:r>
            <a:r>
              <a:rPr lang="en-US" sz="3600" dirty="0" err="1" smtClean="0"/>
              <a:t>tính</a:t>
            </a:r>
            <a:r>
              <a:rPr lang="en-US" sz="3600" dirty="0" smtClean="0"/>
              <a:t> </a:t>
            </a:r>
            <a:r>
              <a:rPr lang="en-US" sz="3600" dirty="0" err="1" smtClean="0"/>
              <a:t>dùng</a:t>
            </a:r>
            <a:r>
              <a:rPr lang="en-US" sz="3600" dirty="0" smtClean="0"/>
              <a:t> </a:t>
            </a:r>
            <a:r>
              <a:rPr lang="en-US" sz="3600" dirty="0" err="1" smtClean="0"/>
              <a:t>để</a:t>
            </a:r>
            <a:r>
              <a:rPr lang="en-US" sz="3600" dirty="0" smtClean="0"/>
              <a:t> </a:t>
            </a:r>
            <a:r>
              <a:rPr lang="en-US" sz="3600" dirty="0" err="1" smtClean="0"/>
              <a:t>hỗ</a:t>
            </a:r>
            <a:r>
              <a:rPr lang="en-US" sz="3600" dirty="0" smtClean="0"/>
              <a:t> </a:t>
            </a:r>
            <a:r>
              <a:rPr lang="en-US" sz="3600" dirty="0" err="1" smtClean="0"/>
              <a:t>trợ</a:t>
            </a:r>
            <a:r>
              <a:rPr lang="en-US" sz="3600" dirty="0" smtClean="0"/>
              <a:t> </a:t>
            </a:r>
            <a:r>
              <a:rPr lang="en-US" sz="3600" dirty="0" err="1" smtClean="0"/>
              <a:t>cho</a:t>
            </a:r>
            <a:r>
              <a:rPr lang="en-US" sz="3600" dirty="0" smtClean="0"/>
              <a:t> </a:t>
            </a:r>
            <a:r>
              <a:rPr lang="en-US" sz="3600" dirty="0" err="1" smtClean="0"/>
              <a:t>các</a:t>
            </a:r>
            <a:r>
              <a:rPr lang="en-US" sz="3600" dirty="0" smtClean="0"/>
              <a:t> y </a:t>
            </a:r>
            <a:r>
              <a:rPr lang="en-US" sz="3600" dirty="0" err="1" smtClean="0"/>
              <a:t>bác</a:t>
            </a:r>
            <a:r>
              <a:rPr lang="en-US" sz="3600" dirty="0" smtClean="0"/>
              <a:t> </a:t>
            </a:r>
            <a:r>
              <a:rPr lang="en-US" sz="3600" dirty="0" err="1" smtClean="0"/>
              <a:t>sĩ</a:t>
            </a:r>
            <a:r>
              <a:rPr lang="en-US" sz="3600" dirty="0" smtClean="0"/>
              <a:t>.</a:t>
            </a:r>
          </a:p>
          <a:p>
            <a:pPr>
              <a:buNone/>
            </a:pPr>
            <a:r>
              <a:rPr lang="en-US" sz="3600" dirty="0" smtClean="0"/>
              <a:t>	</a:t>
            </a:r>
            <a:r>
              <a:rPr lang="en-US" sz="3600" dirty="0" err="1" smtClean="0"/>
              <a:t>Các</a:t>
            </a:r>
            <a:r>
              <a:rPr lang="en-US" sz="3600" dirty="0" smtClean="0"/>
              <a:t> </a:t>
            </a:r>
            <a:r>
              <a:rPr lang="en-US" sz="3600" dirty="0" err="1" smtClean="0"/>
              <a:t>dạng</a:t>
            </a:r>
            <a:r>
              <a:rPr lang="en-US" sz="3600" dirty="0" smtClean="0"/>
              <a:t> </a:t>
            </a:r>
            <a:r>
              <a:rPr lang="en-US" sz="3600" dirty="0" err="1" smtClean="0"/>
              <a:t>chính</a:t>
            </a:r>
            <a:r>
              <a:rPr lang="en-US" sz="3600" dirty="0" smtClean="0"/>
              <a:t>:</a:t>
            </a:r>
          </a:p>
          <a:p>
            <a:r>
              <a:rPr lang="en-US" sz="3600" dirty="0" smtClean="0"/>
              <a:t>Knowledge Based Systems</a:t>
            </a:r>
          </a:p>
          <a:p>
            <a:r>
              <a:rPr lang="en-US" sz="3600" dirty="0" smtClean="0"/>
              <a:t>Non-knowledge Based Systems</a:t>
            </a:r>
            <a:endParaRPr lang="en-US" sz="3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82000" cy="1143000"/>
          </a:xfrm>
        </p:spPr>
        <p:txBody>
          <a:bodyPr>
            <a:normAutofit fontScale="90000"/>
          </a:bodyPr>
          <a:lstStyle/>
          <a:p>
            <a:pPr algn="ctr"/>
            <a:r>
              <a:rPr lang="en-US" dirty="0" err="1" smtClean="0"/>
              <a:t>Hệ</a:t>
            </a:r>
            <a:r>
              <a:rPr lang="en-US" dirty="0" smtClean="0"/>
              <a:t> </a:t>
            </a:r>
            <a:r>
              <a:rPr lang="en-US" dirty="0" err="1" smtClean="0"/>
              <a:t>hỗ</a:t>
            </a:r>
            <a:r>
              <a:rPr lang="en-US" dirty="0" smtClean="0"/>
              <a:t> </a:t>
            </a:r>
            <a:r>
              <a:rPr lang="en-US" dirty="0" err="1" smtClean="0"/>
              <a:t>trợ</a:t>
            </a:r>
            <a:r>
              <a:rPr lang="en-US" dirty="0" smtClean="0"/>
              <a:t> </a:t>
            </a:r>
            <a:r>
              <a:rPr lang="en-US" dirty="0" err="1" smtClean="0"/>
              <a:t>ra</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lâm</a:t>
            </a:r>
            <a:r>
              <a:rPr lang="en-US" dirty="0" smtClean="0"/>
              <a:t> </a:t>
            </a:r>
            <a:r>
              <a:rPr lang="en-US" dirty="0" err="1" smtClean="0"/>
              <a:t>sàng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10/03/2013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
        <p:nvSpPr>
          <p:cNvPr id="6" name="Content Placeholder 5"/>
          <p:cNvSpPr>
            <a:spLocks noGrp="1"/>
          </p:cNvSpPr>
          <p:nvPr>
            <p:ph idx="1"/>
          </p:nvPr>
        </p:nvSpPr>
        <p:spPr/>
        <p:txBody>
          <a:bodyPr>
            <a:normAutofit/>
          </a:bodyPr>
          <a:lstStyle/>
          <a:p>
            <a:pPr>
              <a:buNone/>
            </a:pPr>
            <a:r>
              <a:rPr lang="en-US" sz="3600" dirty="0" smtClean="0"/>
              <a:t>	</a:t>
            </a:r>
            <a:r>
              <a:rPr lang="en-US" sz="3600" dirty="0" err="1" smtClean="0"/>
              <a:t>Các</a:t>
            </a:r>
            <a:r>
              <a:rPr lang="en-US" sz="3600" dirty="0" smtClean="0"/>
              <a:t> </a:t>
            </a:r>
            <a:r>
              <a:rPr lang="en-US" sz="3600" dirty="0" err="1" smtClean="0"/>
              <a:t>hệ</a:t>
            </a:r>
            <a:r>
              <a:rPr lang="en-US" sz="3600" dirty="0" smtClean="0"/>
              <a:t> </a:t>
            </a:r>
            <a:r>
              <a:rPr lang="en-US" sz="3600" dirty="0" err="1" smtClean="0"/>
              <a:t>chuyên</a:t>
            </a:r>
            <a:r>
              <a:rPr lang="en-US" sz="3600" dirty="0" smtClean="0"/>
              <a:t> </a:t>
            </a:r>
            <a:r>
              <a:rPr lang="en-US" sz="3600" dirty="0" err="1" smtClean="0"/>
              <a:t>gia</a:t>
            </a:r>
            <a:r>
              <a:rPr lang="en-US" sz="3600" dirty="0" smtClean="0"/>
              <a:t> </a:t>
            </a:r>
            <a:r>
              <a:rPr lang="en-US" sz="3600" dirty="0" err="1" smtClean="0"/>
              <a:t>nổi</a:t>
            </a:r>
            <a:r>
              <a:rPr lang="en-US" sz="3600" dirty="0" smtClean="0"/>
              <a:t> </a:t>
            </a:r>
            <a:r>
              <a:rPr lang="en-US" sz="3600" dirty="0" err="1" smtClean="0"/>
              <a:t>tiếng</a:t>
            </a:r>
            <a:r>
              <a:rPr lang="en-US" sz="3600" dirty="0" smtClean="0"/>
              <a:t>:</a:t>
            </a:r>
          </a:p>
          <a:p>
            <a:r>
              <a:rPr lang="en-US" sz="3600" dirty="0" smtClean="0"/>
              <a:t> </a:t>
            </a:r>
            <a:r>
              <a:rPr lang="en-US" sz="3600" dirty="0" smtClean="0"/>
              <a:t>AMD – </a:t>
            </a:r>
            <a:r>
              <a:rPr lang="en-US" sz="3600" dirty="0" err="1" smtClean="0"/>
              <a:t>Ngô</a:t>
            </a:r>
            <a:r>
              <a:rPr lang="en-US" sz="3600" dirty="0" smtClean="0"/>
              <a:t> </a:t>
            </a:r>
            <a:r>
              <a:rPr lang="en-US" sz="3600" dirty="0" err="1" smtClean="0"/>
              <a:t>Thắng</a:t>
            </a:r>
            <a:r>
              <a:rPr lang="en-US" sz="3600" dirty="0" smtClean="0"/>
              <a:t> </a:t>
            </a:r>
            <a:r>
              <a:rPr lang="en-US" sz="3600" dirty="0" err="1" smtClean="0"/>
              <a:t>Lợi</a:t>
            </a:r>
            <a:endParaRPr lang="en-US" sz="3600" dirty="0" smtClean="0"/>
          </a:p>
          <a:p>
            <a:r>
              <a:rPr lang="en-US" sz="3600" dirty="0" err="1" smtClean="0"/>
              <a:t>Medinfo</a:t>
            </a:r>
            <a:r>
              <a:rPr lang="en-US" sz="3600" dirty="0" smtClean="0"/>
              <a:t> – </a:t>
            </a:r>
            <a:r>
              <a:rPr lang="en-US" sz="3600" dirty="0" err="1" smtClean="0"/>
              <a:t>Nguyễn</a:t>
            </a:r>
            <a:r>
              <a:rPr lang="en-US" sz="3600" dirty="0" smtClean="0"/>
              <a:t> </a:t>
            </a:r>
            <a:r>
              <a:rPr lang="en-US" sz="3600" dirty="0" err="1" smtClean="0"/>
              <a:t>Tấn</a:t>
            </a:r>
            <a:r>
              <a:rPr lang="en-US" sz="3600" dirty="0" smtClean="0"/>
              <a:t> </a:t>
            </a:r>
            <a:r>
              <a:rPr lang="en-US" sz="3600" dirty="0" err="1" smtClean="0"/>
              <a:t>Tôn</a:t>
            </a:r>
            <a:r>
              <a:rPr lang="en-US" sz="3600" dirty="0" smtClean="0"/>
              <a:t> </a:t>
            </a:r>
            <a:r>
              <a:rPr lang="en-US" sz="3600" dirty="0" err="1" smtClean="0"/>
              <a:t>Thất</a:t>
            </a:r>
            <a:r>
              <a:rPr lang="en-US" sz="3600" dirty="0" smtClean="0"/>
              <a:t> </a:t>
            </a:r>
            <a:r>
              <a:rPr lang="en-US" sz="3600" dirty="0" err="1" smtClean="0"/>
              <a:t>Vũ</a:t>
            </a:r>
            <a:endParaRPr lang="en-US" sz="3600" dirty="0" smtClean="0"/>
          </a:p>
          <a:p>
            <a:r>
              <a:rPr lang="en-US" sz="3600" dirty="0" err="1" smtClean="0"/>
              <a:t>Chương</a:t>
            </a:r>
            <a:r>
              <a:rPr lang="en-US" sz="3600" dirty="0" smtClean="0"/>
              <a:t> </a:t>
            </a:r>
            <a:r>
              <a:rPr lang="en-US" sz="3600" dirty="0" err="1" smtClean="0"/>
              <a:t>trình</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vành</a:t>
            </a:r>
            <a:r>
              <a:rPr lang="en-US" sz="3600" dirty="0" smtClean="0"/>
              <a:t> </a:t>
            </a:r>
            <a:r>
              <a:rPr lang="en-US" sz="3600" dirty="0" err="1" smtClean="0"/>
              <a:t>mạch</a:t>
            </a:r>
            <a:r>
              <a:rPr lang="en-US" sz="3600" dirty="0" smtClean="0"/>
              <a:t> </a:t>
            </a:r>
            <a:r>
              <a:rPr lang="en-US" sz="3600" dirty="0" err="1" smtClean="0"/>
              <a:t>và</a:t>
            </a:r>
            <a:r>
              <a:rPr lang="en-US" sz="3600" dirty="0" smtClean="0"/>
              <a:t> </a:t>
            </a:r>
            <a:r>
              <a:rPr lang="en-US" sz="3600" dirty="0" err="1" smtClean="0"/>
              <a:t>suy</a:t>
            </a:r>
            <a:r>
              <a:rPr lang="en-US" sz="3600" dirty="0" smtClean="0"/>
              <a:t> </a:t>
            </a:r>
            <a:r>
              <a:rPr lang="en-US" sz="3600" dirty="0" err="1" smtClean="0"/>
              <a:t>tim</a:t>
            </a:r>
            <a:r>
              <a:rPr lang="en-US" sz="3600" dirty="0" smtClean="0"/>
              <a:t> – </a:t>
            </a:r>
            <a:r>
              <a:rPr lang="en-US" sz="3600" dirty="0" err="1" smtClean="0"/>
              <a:t>Văn</a:t>
            </a:r>
            <a:r>
              <a:rPr lang="en-US" sz="3600" dirty="0" smtClean="0"/>
              <a:t> </a:t>
            </a:r>
            <a:r>
              <a:rPr lang="en-US" sz="3600" dirty="0" err="1" smtClean="0"/>
              <a:t>Thế</a:t>
            </a:r>
            <a:r>
              <a:rPr lang="en-US" sz="3600" dirty="0" smtClean="0"/>
              <a:t> </a:t>
            </a:r>
            <a:r>
              <a:rPr lang="en-US" sz="3600" dirty="0" err="1" smtClean="0"/>
              <a:t>Thành</a:t>
            </a:r>
            <a:r>
              <a:rPr lang="en-US" sz="3600" dirty="0" smtClean="0"/>
              <a:t> </a:t>
            </a:r>
            <a:r>
              <a:rPr lang="en-US" sz="3600" dirty="0" err="1" smtClean="0"/>
              <a:t>và</a:t>
            </a:r>
            <a:r>
              <a:rPr lang="en-US" sz="3600" dirty="0" smtClean="0"/>
              <a:t> </a:t>
            </a:r>
            <a:r>
              <a:rPr lang="en-US" sz="3600" dirty="0" err="1" smtClean="0"/>
              <a:t>Trần</a:t>
            </a:r>
            <a:r>
              <a:rPr lang="en-US" sz="3600" dirty="0" smtClean="0"/>
              <a:t> Minh </a:t>
            </a:r>
            <a:r>
              <a:rPr lang="en-US" sz="3600" dirty="0" err="1" smtClean="0"/>
              <a:t>Bảo</a:t>
            </a:r>
            <a:endParaRPr lang="en-US" sz="3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82000" cy="1143000"/>
          </a:xfrm>
        </p:spPr>
        <p:txBody>
          <a:bodyPr>
            <a:normAutofit fontScale="90000"/>
          </a:bodyPr>
          <a:lstStyle/>
          <a:p>
            <a:pPr algn="ctr"/>
            <a:r>
              <a:rPr lang="en-US" dirty="0" err="1" smtClean="0"/>
              <a:t>Hệ</a:t>
            </a:r>
            <a:r>
              <a:rPr lang="en-US" dirty="0" smtClean="0"/>
              <a:t> </a:t>
            </a:r>
            <a:r>
              <a:rPr lang="en-US" dirty="0" err="1" smtClean="0"/>
              <a:t>hỗ</a:t>
            </a:r>
            <a:r>
              <a:rPr lang="en-US" dirty="0" smtClean="0"/>
              <a:t> </a:t>
            </a:r>
            <a:r>
              <a:rPr lang="en-US" dirty="0" err="1" smtClean="0"/>
              <a:t>trợ</a:t>
            </a:r>
            <a:r>
              <a:rPr lang="en-US" dirty="0" smtClean="0"/>
              <a:t> </a:t>
            </a:r>
            <a:r>
              <a:rPr lang="en-US" dirty="0" err="1" smtClean="0"/>
              <a:t>ra</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lâm</a:t>
            </a:r>
            <a:r>
              <a:rPr lang="en-US" dirty="0" smtClean="0"/>
              <a:t> </a:t>
            </a:r>
            <a:r>
              <a:rPr lang="en-US" dirty="0" err="1" smtClean="0"/>
              <a:t>sàng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10/03/2013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6" name="Content Placeholder 5"/>
          <p:cNvSpPr>
            <a:spLocks noGrp="1"/>
          </p:cNvSpPr>
          <p:nvPr>
            <p:ph idx="1"/>
          </p:nvPr>
        </p:nvSpPr>
        <p:spPr/>
        <p:txBody>
          <a:bodyPr>
            <a:normAutofit/>
          </a:bodyPr>
          <a:lstStyle/>
          <a:p>
            <a:pPr>
              <a:buNone/>
            </a:pPr>
            <a:r>
              <a:rPr lang="en-US" sz="3600" dirty="0" smtClean="0"/>
              <a:t>	</a:t>
            </a:r>
            <a:r>
              <a:rPr lang="en-US" sz="3600" dirty="0" err="1" smtClean="0"/>
              <a:t>Cấu</a:t>
            </a:r>
            <a:r>
              <a:rPr lang="en-US" sz="3600" dirty="0" smtClean="0"/>
              <a:t> </a:t>
            </a:r>
            <a:r>
              <a:rPr lang="en-US" sz="3600" dirty="0" err="1" smtClean="0"/>
              <a:t>trúc</a:t>
            </a:r>
            <a:r>
              <a:rPr lang="en-US" sz="3600" dirty="0" smtClean="0"/>
              <a:t> </a:t>
            </a:r>
            <a:r>
              <a:rPr lang="en-US" sz="3600" dirty="0" err="1" smtClean="0"/>
              <a:t>chung</a:t>
            </a:r>
            <a:endParaRPr lang="en-US" sz="3600" dirty="0" smtClean="0"/>
          </a:p>
          <a:p>
            <a:r>
              <a:rPr lang="en-US" sz="3600" dirty="0" err="1" smtClean="0"/>
              <a:t>Quản</a:t>
            </a:r>
            <a:r>
              <a:rPr lang="en-US" sz="3600" dirty="0" smtClean="0"/>
              <a:t> </a:t>
            </a:r>
            <a:r>
              <a:rPr lang="en-US" sz="3600" dirty="0" err="1" smtClean="0"/>
              <a:t>trị</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err="1" smtClean="0"/>
              <a:t>Quản</a:t>
            </a:r>
            <a:r>
              <a:rPr lang="en-US" sz="3600" dirty="0" smtClean="0"/>
              <a:t> </a:t>
            </a:r>
            <a:r>
              <a:rPr lang="en-US" sz="3600" dirty="0" err="1" smtClean="0"/>
              <a:t>lý</a:t>
            </a:r>
            <a:r>
              <a:rPr lang="en-US" sz="3600" dirty="0" smtClean="0"/>
              <a:t> </a:t>
            </a:r>
            <a:r>
              <a:rPr lang="en-US" sz="3600" dirty="0" err="1" smtClean="0"/>
              <a:t>mô</a:t>
            </a:r>
            <a:r>
              <a:rPr lang="en-US" sz="3600" dirty="0" smtClean="0"/>
              <a:t> </a:t>
            </a:r>
            <a:r>
              <a:rPr lang="en-US" sz="3600" dirty="0" err="1" smtClean="0"/>
              <a:t>hình</a:t>
            </a:r>
            <a:endParaRPr lang="en-US" sz="3600" dirty="0" smtClean="0"/>
          </a:p>
          <a:p>
            <a:r>
              <a:rPr lang="en-US" sz="3600" dirty="0" err="1" smtClean="0"/>
              <a:t>Quản</a:t>
            </a:r>
            <a:r>
              <a:rPr lang="en-US" sz="3600" dirty="0" smtClean="0"/>
              <a:t> </a:t>
            </a:r>
            <a:r>
              <a:rPr lang="en-US" sz="3600" dirty="0" err="1" smtClean="0"/>
              <a:t>trị</a:t>
            </a:r>
            <a:r>
              <a:rPr lang="en-US" sz="3600" dirty="0" smtClean="0"/>
              <a:t> </a:t>
            </a:r>
            <a:r>
              <a:rPr lang="en-US" sz="3600" dirty="0" err="1" smtClean="0"/>
              <a:t>đối</a:t>
            </a:r>
            <a:r>
              <a:rPr lang="en-US" sz="3600" dirty="0" smtClean="0"/>
              <a:t> </a:t>
            </a:r>
            <a:r>
              <a:rPr lang="en-US" sz="3600" dirty="0" err="1" smtClean="0"/>
              <a:t>thoại</a:t>
            </a:r>
            <a:endParaRPr lang="en-US" sz="3600" dirty="0" smtClean="0"/>
          </a:p>
          <a:p>
            <a:r>
              <a:rPr lang="en-US" sz="3600" dirty="0" err="1" smtClean="0"/>
              <a:t>Quản</a:t>
            </a:r>
            <a:r>
              <a:rPr lang="en-US" sz="3600" dirty="0" smtClean="0"/>
              <a:t> </a:t>
            </a:r>
            <a:r>
              <a:rPr lang="en-US" sz="3600" dirty="0" err="1" smtClean="0"/>
              <a:t>lý</a:t>
            </a:r>
            <a:r>
              <a:rPr lang="en-US" sz="3600" dirty="0" smtClean="0"/>
              <a:t> tri </a:t>
            </a:r>
            <a:r>
              <a:rPr lang="en-US" sz="3600" dirty="0" err="1" smtClean="0"/>
              <a:t>thức</a:t>
            </a:r>
            <a:endParaRPr lang="en-US" sz="3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82000" cy="1143000"/>
          </a:xfrm>
        </p:spPr>
        <p:txBody>
          <a:bodyPr>
            <a:normAutofit fontScale="90000"/>
          </a:bodyPr>
          <a:lstStyle/>
          <a:p>
            <a:pPr algn="ctr"/>
            <a:r>
              <a:rPr lang="en-US" dirty="0" err="1" smtClean="0"/>
              <a:t>Hệ</a:t>
            </a:r>
            <a:r>
              <a:rPr lang="en-US" dirty="0" smtClean="0"/>
              <a:t> </a:t>
            </a:r>
            <a:r>
              <a:rPr lang="en-US" dirty="0" err="1" smtClean="0"/>
              <a:t>hỗ</a:t>
            </a:r>
            <a:r>
              <a:rPr lang="en-US" dirty="0" smtClean="0"/>
              <a:t> </a:t>
            </a:r>
            <a:r>
              <a:rPr lang="en-US" dirty="0" err="1" smtClean="0"/>
              <a:t>trợ</a:t>
            </a:r>
            <a:r>
              <a:rPr lang="en-US" dirty="0" smtClean="0"/>
              <a:t> </a:t>
            </a:r>
            <a:r>
              <a:rPr lang="en-US" dirty="0" err="1" smtClean="0"/>
              <a:t>ra</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lâm</a:t>
            </a:r>
            <a:r>
              <a:rPr lang="en-US" dirty="0" smtClean="0"/>
              <a:t> </a:t>
            </a:r>
            <a:r>
              <a:rPr lang="en-US" dirty="0" err="1" smtClean="0"/>
              <a:t>sàng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10/03/2013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6" name="Content Placeholder 5"/>
          <p:cNvSpPr>
            <a:spLocks noGrp="1"/>
          </p:cNvSpPr>
          <p:nvPr>
            <p:ph idx="1"/>
          </p:nvPr>
        </p:nvSpPr>
        <p:spPr>
          <a:xfrm>
            <a:off x="457200" y="1935480"/>
            <a:ext cx="8229600" cy="4541520"/>
          </a:xfrm>
        </p:spPr>
        <p:txBody>
          <a:bodyPr>
            <a:normAutofit/>
          </a:bodyPr>
          <a:lstStyle/>
          <a:p>
            <a:pPr>
              <a:buNone/>
            </a:pPr>
            <a:r>
              <a:rPr lang="en-US" sz="3600" dirty="0" smtClean="0"/>
              <a:t>	</a:t>
            </a:r>
            <a:r>
              <a:rPr lang="en-US" sz="3600" dirty="0" err="1" smtClean="0"/>
              <a:t>Các</a:t>
            </a:r>
            <a:r>
              <a:rPr lang="en-US" sz="3600" dirty="0" smtClean="0"/>
              <a:t> </a:t>
            </a:r>
            <a:r>
              <a:rPr lang="en-US" sz="3600" dirty="0" err="1" smtClean="0"/>
              <a:t>chức</a:t>
            </a:r>
            <a:r>
              <a:rPr lang="en-US" sz="3600" dirty="0" smtClean="0"/>
              <a:t> </a:t>
            </a:r>
            <a:r>
              <a:rPr lang="en-US" sz="3600" dirty="0" err="1" smtClean="0"/>
              <a:t>năng</a:t>
            </a:r>
            <a:r>
              <a:rPr lang="en-US" sz="3600" dirty="0" smtClean="0"/>
              <a:t> </a:t>
            </a:r>
            <a:r>
              <a:rPr lang="en-US" sz="3600" dirty="0" err="1" smtClean="0"/>
              <a:t>chính</a:t>
            </a:r>
            <a:r>
              <a:rPr lang="en-US" sz="3600" dirty="0" smtClean="0"/>
              <a:t> </a:t>
            </a:r>
            <a:r>
              <a:rPr lang="en-US" sz="3600" dirty="0" err="1" smtClean="0"/>
              <a:t>của</a:t>
            </a:r>
            <a:r>
              <a:rPr lang="en-US" sz="3600" dirty="0" smtClean="0"/>
              <a:t> </a:t>
            </a:r>
            <a:r>
              <a:rPr lang="en-US" sz="3600" dirty="0" err="1" smtClean="0"/>
              <a:t>ứng</a:t>
            </a:r>
            <a:r>
              <a:rPr lang="en-US" sz="3600" dirty="0" smtClean="0"/>
              <a:t> </a:t>
            </a:r>
            <a:r>
              <a:rPr lang="en-US" sz="3600" dirty="0" err="1" smtClean="0"/>
              <a:t>dụng</a:t>
            </a:r>
            <a:endParaRPr lang="en-US" sz="3600" dirty="0" smtClean="0"/>
          </a:p>
          <a:p>
            <a:r>
              <a:rPr lang="en-US" sz="3600" dirty="0" err="1" smtClean="0"/>
              <a:t>Tiền</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endParaRPr lang="en-US" sz="3600" dirty="0" smtClean="0"/>
          </a:p>
          <a:p>
            <a:pPr>
              <a:buNone/>
            </a:pPr>
            <a:r>
              <a:rPr lang="en-US" sz="3600" dirty="0" smtClean="0"/>
              <a:t>	+ </a:t>
            </a:r>
            <a:r>
              <a:rPr lang="en-US" sz="3600" dirty="0" err="1" smtClean="0"/>
              <a:t>Làm</a:t>
            </a:r>
            <a:r>
              <a:rPr lang="en-US" sz="3600" dirty="0" smtClean="0"/>
              <a:t> </a:t>
            </a:r>
            <a:r>
              <a:rPr lang="en-US" sz="3600" dirty="0" err="1" smtClean="0"/>
              <a:t>sạch</a:t>
            </a:r>
            <a:r>
              <a:rPr lang="en-US" sz="3600" dirty="0" smtClean="0"/>
              <a:t> </a:t>
            </a:r>
            <a:r>
              <a:rPr lang="en-US" sz="3600" dirty="0" err="1" smtClean="0"/>
              <a:t>dữ</a:t>
            </a:r>
            <a:r>
              <a:rPr lang="en-US" sz="3600" dirty="0" smtClean="0"/>
              <a:t> </a:t>
            </a:r>
            <a:r>
              <a:rPr lang="en-US" sz="3600" dirty="0" err="1" smtClean="0"/>
              <a:t>liệu</a:t>
            </a:r>
            <a:endParaRPr lang="en-US" sz="3600" dirty="0" smtClean="0"/>
          </a:p>
          <a:p>
            <a:pPr>
              <a:buNone/>
            </a:pPr>
            <a:r>
              <a:rPr lang="en-US" sz="3600" dirty="0" smtClean="0"/>
              <a:t>	+ </a:t>
            </a:r>
            <a:r>
              <a:rPr lang="en-US" sz="3600" dirty="0" err="1" smtClean="0"/>
              <a:t>Rời</a:t>
            </a:r>
            <a:r>
              <a:rPr lang="en-US" sz="3600" dirty="0" smtClean="0"/>
              <a:t> </a:t>
            </a:r>
            <a:r>
              <a:rPr lang="en-US" sz="3600" dirty="0" err="1" smtClean="0"/>
              <a:t>rạc</a:t>
            </a:r>
            <a:r>
              <a:rPr lang="en-US" sz="3600" dirty="0" smtClean="0"/>
              <a:t> </a:t>
            </a:r>
            <a:r>
              <a:rPr lang="en-US" sz="3600" dirty="0" err="1" smtClean="0"/>
              <a:t>hóa</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err="1" smtClean="0"/>
              <a:t>Xây</a:t>
            </a:r>
            <a:r>
              <a:rPr lang="en-US" sz="3600" dirty="0" smtClean="0"/>
              <a:t> </a:t>
            </a:r>
            <a:r>
              <a:rPr lang="en-US" sz="3600" dirty="0" err="1" smtClean="0"/>
              <a:t>dựng</a:t>
            </a:r>
            <a:r>
              <a:rPr lang="en-US" sz="3600" dirty="0" smtClean="0"/>
              <a:t> </a:t>
            </a:r>
            <a:r>
              <a:rPr lang="en-US" sz="3600" dirty="0" err="1" smtClean="0"/>
              <a:t>mô</a:t>
            </a:r>
            <a:r>
              <a:rPr lang="en-US" sz="3600" dirty="0" smtClean="0"/>
              <a:t> </a:t>
            </a:r>
            <a:r>
              <a:rPr lang="en-US" sz="3600" dirty="0" err="1" smtClean="0"/>
              <a:t>hình</a:t>
            </a:r>
            <a:endParaRPr lang="en-US" sz="3600" dirty="0" smtClean="0"/>
          </a:p>
          <a:p>
            <a:r>
              <a:rPr lang="en-US" sz="3600" dirty="0" err="1" smtClean="0"/>
              <a:t>Chẩn</a:t>
            </a:r>
            <a:r>
              <a:rPr lang="en-US" sz="3600" dirty="0" smtClean="0"/>
              <a:t> </a:t>
            </a:r>
            <a:r>
              <a:rPr lang="en-US" sz="3600" dirty="0" err="1" smtClean="0"/>
              <a:t>đoán</a:t>
            </a:r>
            <a:endParaRPr lang="en-US" sz="360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2869</TotalTime>
  <Words>2950</Words>
  <Application>Microsoft Office PowerPoint</Application>
  <PresentationFormat>On-screen Show (4:3)</PresentationFormat>
  <Paragraphs>427</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Flow</vt:lpstr>
      <vt:lpstr>ỨNG DỤNG DATA MINING XÂY DỰNG HỆ HỖ TRỢ RA QUYẾT ĐỊNH KHÁM CHỮA BỆNH TIỂU ĐƯỜNG</vt:lpstr>
      <vt:lpstr>Nội dung</vt:lpstr>
      <vt:lpstr>Giới thiệu</vt:lpstr>
      <vt:lpstr>Giới thiệu</vt:lpstr>
      <vt:lpstr>Giới thiệu</vt:lpstr>
      <vt:lpstr>Hệ hỗ trợ ra quyết định lâm sàng</vt:lpstr>
      <vt:lpstr>Hệ hỗ trợ ra quyết định lâm sàng</vt:lpstr>
      <vt:lpstr>Hệ hỗ trợ ra quyết định lâm sàng</vt:lpstr>
      <vt:lpstr>Hệ hỗ trợ ra quyết định lâm sàng</vt:lpstr>
      <vt:lpstr>Hệ hỗ trợ ra quyết định lâm sàng</vt:lpstr>
      <vt:lpstr>Dữ liệu</vt:lpstr>
      <vt:lpstr>Dữ liệu</vt:lpstr>
      <vt:lpstr>Dữ liệu</vt:lpstr>
      <vt:lpstr>Dữ liệu</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DEMO</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CONTROL</dc:title>
  <dc:creator>NguyenVanLam</dc:creator>
  <cp:lastModifiedBy>NguyenVanLam</cp:lastModifiedBy>
  <cp:revision>366</cp:revision>
  <dcterms:created xsi:type="dcterms:W3CDTF">2006-08-16T00:00:00Z</dcterms:created>
  <dcterms:modified xsi:type="dcterms:W3CDTF">2013-03-10T16:44:06Z</dcterms:modified>
</cp:coreProperties>
</file>