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2" r:id="rId6"/>
    <p:sldId id="288" r:id="rId7"/>
    <p:sldId id="289" r:id="rId8"/>
    <p:sldId id="290" r:id="rId9"/>
    <p:sldId id="291" r:id="rId10"/>
    <p:sldId id="266" r:id="rId11"/>
    <p:sldId id="268" r:id="rId12"/>
    <p:sldId id="269" r:id="rId13"/>
    <p:sldId id="271" r:id="rId14"/>
    <p:sldId id="273" r:id="rId15"/>
    <p:sldId id="274" r:id="rId16"/>
    <p:sldId id="275" r:id="rId17"/>
    <p:sldId id="276" r:id="rId18"/>
    <p:sldId id="277" r:id="rId19"/>
    <p:sldId id="278" r:id="rId20"/>
    <p:sldId id="279" r:id="rId21"/>
    <p:sldId id="280" r:id="rId22"/>
    <p:sldId id="281" r:id="rId23"/>
    <p:sldId id="284" r:id="rId24"/>
    <p:sldId id="285" r:id="rId25"/>
    <p:sldId id="286" r:id="rId26"/>
    <p:sldId id="28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1326" autoAdjust="0"/>
  </p:normalViewPr>
  <p:slideViewPr>
    <p:cSldViewPr>
      <p:cViewPr varScale="1">
        <p:scale>
          <a:sx n="50" d="100"/>
          <a:sy n="50" d="100"/>
        </p:scale>
        <p:origin x="-192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09/03/2013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extLst>
      <p:ext uri="{BB962C8B-B14F-4D97-AF65-F5344CB8AC3E}">
        <p14:creationId xmlns:p14="http://schemas.microsoft.com/office/powerpoint/2010/main" xmlns="" val="94377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234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167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tùy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chọn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Riêng</a:t>
            </a:r>
            <a:r>
              <a:rPr lang="en-US" sz="1200" baseline="0" dirty="0" smtClean="0"/>
              <a:t> </a:t>
            </a:r>
            <a:r>
              <a:rPr lang="en-US" sz="1200" baseline="0" dirty="0" err="1" smtClean="0"/>
              <a:t>phần</a:t>
            </a:r>
            <a:r>
              <a:rPr lang="en-US" sz="1200" baseline="0" dirty="0" smtClean="0"/>
              <a:t> </a:t>
            </a:r>
            <a:r>
              <a:rPr lang="en-US" sz="1200" baseline="0" dirty="0" err="1" smtClean="0"/>
              <a:t>thông</a:t>
            </a:r>
            <a:r>
              <a:rPr lang="en-US" sz="1200" baseline="0" dirty="0" smtClean="0"/>
              <a:t> tin </a:t>
            </a:r>
            <a:r>
              <a:rPr lang="en-US" sz="1200" baseline="0" dirty="0" err="1" smtClean="0"/>
              <a:t>các</a:t>
            </a:r>
            <a:r>
              <a:rPr lang="en-US" sz="1200" baseline="0" dirty="0" smtClean="0"/>
              <a:t> </a:t>
            </a:r>
            <a:r>
              <a:rPr lang="en-US" sz="1200" baseline="0" dirty="0" err="1" smtClean="0"/>
              <a:t>nhân</a:t>
            </a:r>
            <a:r>
              <a:rPr lang="en-US" sz="1200" baseline="0" dirty="0" smtClean="0"/>
              <a:t>, do </a:t>
            </a:r>
            <a:r>
              <a:rPr lang="en-US" sz="1200" baseline="0" dirty="0" err="1" smtClean="0"/>
              <a:t>phần</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của</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này</a:t>
            </a:r>
            <a:r>
              <a:rPr lang="en-US" sz="1200" baseline="0" dirty="0" smtClean="0"/>
              <a:t> </a:t>
            </a:r>
            <a:r>
              <a:rPr lang="en-US" sz="1200" baseline="0" dirty="0" err="1" smtClean="0"/>
              <a:t>chưa</a:t>
            </a:r>
            <a:r>
              <a:rPr lang="en-US" sz="1200" baseline="0" dirty="0" smtClean="0"/>
              <a:t> </a:t>
            </a:r>
            <a:r>
              <a:rPr lang="en-US" sz="1200" baseline="0" dirty="0" err="1" smtClean="0"/>
              <a:t>hoàn</a:t>
            </a:r>
            <a:r>
              <a:rPr lang="en-US" sz="1200" baseline="0" dirty="0" smtClean="0"/>
              <a:t> </a:t>
            </a:r>
            <a:r>
              <a:rPr lang="en-US" sz="1200" baseline="0" dirty="0" err="1" smtClean="0"/>
              <a:t>chỉnh</a:t>
            </a:r>
            <a:r>
              <a:rPr lang="en-US" sz="1200" baseline="0" dirty="0" smtClean="0"/>
              <a:t> </a:t>
            </a:r>
            <a:r>
              <a:rPr lang="en-US" sz="1200" baseline="0" dirty="0" err="1" smtClean="0"/>
              <a:t>nên</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cơ</a:t>
            </a:r>
            <a:r>
              <a:rPr lang="en-US" sz="1200" baseline="0" dirty="0" smtClean="0"/>
              <a:t> </a:t>
            </a:r>
            <a:r>
              <a:rPr lang="en-US" sz="1200" baseline="0" dirty="0" err="1" smtClean="0"/>
              <a:t>hội</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những</a:t>
            </a:r>
            <a:r>
              <a:rPr lang="en-US" sz="1200" baseline="0" dirty="0" smtClean="0"/>
              <a:t> </a:t>
            </a:r>
            <a:r>
              <a:rPr lang="en-US" sz="1200" baseline="0" dirty="0" err="1" smtClean="0"/>
              <a:t>thông</a:t>
            </a:r>
            <a:r>
              <a:rPr lang="en-US" sz="1200" baseline="0" dirty="0" smtClean="0"/>
              <a:t> tin </a:t>
            </a:r>
            <a:r>
              <a:rPr lang="en-US" sz="1200" baseline="0" dirty="0" err="1" smtClean="0"/>
              <a:t>cần</a:t>
            </a:r>
            <a:r>
              <a:rPr lang="en-US" sz="1200" baseline="0" dirty="0" smtClean="0"/>
              <a:t> </a:t>
            </a:r>
            <a:r>
              <a:rPr lang="en-US" sz="1200" baseline="0" dirty="0" err="1" smtClean="0"/>
              <a:t>thiết</a:t>
            </a:r>
            <a:r>
              <a:rPr lang="en-US" sz="1200" baseline="0" dirty="0" smtClean="0"/>
              <a:t> </a:t>
            </a:r>
            <a:r>
              <a:rPr lang="en-US" sz="1200" baseline="0" dirty="0" err="1" smtClean="0"/>
              <a:t>từ</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như</a:t>
            </a:r>
            <a:r>
              <a:rPr lang="en-US" sz="1200" baseline="0" dirty="0" smtClean="0"/>
              <a:t> </a:t>
            </a:r>
            <a:r>
              <a:rPr lang="en-US" sz="1200" baseline="0" dirty="0" err="1" smtClean="0"/>
              <a:t>huyết</a:t>
            </a:r>
            <a:r>
              <a:rPr lang="en-US" sz="1200" baseline="0" dirty="0" smtClean="0"/>
              <a:t> </a:t>
            </a:r>
            <a:r>
              <a:rPr lang="en-US" sz="1200" baseline="0" dirty="0" err="1" smtClean="0"/>
              <a:t>áp</a:t>
            </a:r>
            <a:r>
              <a:rPr lang="en-US" sz="1200" baseline="0" dirty="0" smtClean="0"/>
              <a:t>, </a:t>
            </a:r>
            <a:r>
              <a:rPr lang="en-US" sz="1200" baseline="0" dirty="0" err="1" smtClean="0"/>
              <a:t>cân</a:t>
            </a:r>
            <a:r>
              <a:rPr lang="en-US" sz="1200" baseline="0" dirty="0" smtClean="0"/>
              <a:t> </a:t>
            </a:r>
            <a:r>
              <a:rPr lang="en-US" sz="1200" baseline="0" dirty="0" err="1" smtClean="0"/>
              <a:t>nặng</a:t>
            </a:r>
            <a:r>
              <a:rPr lang="en-US" sz="1200" baseline="0" dirty="0" smtClean="0"/>
              <a:t>, </a:t>
            </a:r>
            <a:r>
              <a:rPr lang="en-US" sz="1200" baseline="0" dirty="0" err="1" smtClean="0"/>
              <a:t>tiền</a:t>
            </a:r>
            <a:r>
              <a:rPr lang="en-US" sz="1200" baseline="0" dirty="0" smtClean="0"/>
              <a:t> </a:t>
            </a:r>
            <a:r>
              <a:rPr lang="en-US" sz="1200" baseline="0" dirty="0" err="1" smtClean="0"/>
              <a:t>sử</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của</a:t>
            </a:r>
            <a:r>
              <a:rPr lang="en-US" sz="1200" baseline="0" dirty="0" smtClean="0"/>
              <a:t> </a:t>
            </a:r>
            <a:r>
              <a:rPr lang="en-US" sz="1200" baseline="0" dirty="0" err="1" smtClean="0"/>
              <a:t>gia</a:t>
            </a:r>
            <a:r>
              <a:rPr lang="en-US" sz="1200" baseline="0" dirty="0" smtClean="0"/>
              <a:t> </a:t>
            </a:r>
            <a:r>
              <a:rPr lang="en-US" sz="1200" baseline="0" dirty="0" err="1" smtClean="0"/>
              <a:t>đình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trọng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sinh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hóa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a:t>
            </a:r>
            <a:endParaRPr lang="en-US" sz="105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a:t>
            </a:r>
            <a:endParaRPr lang="en-US" sz="105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nhiễu</a:t>
            </a:r>
            <a:r>
              <a:rPr lang="en-US" sz="1200" kern="1200" dirty="0" smtClean="0">
                <a:solidFill>
                  <a:schemeClr val="tx1"/>
                </a:solidFill>
                <a:latin typeface="+mn-lt"/>
                <a:ea typeface="+mn-ea"/>
                <a:cs typeface="+mn-cs"/>
              </a:rPr>
              <a:t>.</a:t>
            </a:r>
            <a:endParaRPr lang="en-US" sz="105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chọn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miền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a:t>
            </a:r>
            <a:endParaRPr lang="en-US" sz="105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ở </a:t>
            </a:r>
            <a:r>
              <a:rPr lang="en-US" sz="1200" kern="1200" dirty="0" err="1" smtClean="0">
                <a:solidFill>
                  <a:schemeClr val="tx1"/>
                </a:solidFill>
                <a:latin typeface="+mn-lt"/>
                <a:ea typeface="+mn-ea"/>
                <a:cs typeface="+mn-cs"/>
              </a:rPr>
              <a:t>mỗi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cột</a:t>
            </a:r>
            <a:r>
              <a:rPr lang="en-US" sz="1200" kern="1200" dirty="0" smtClean="0">
                <a:solidFill>
                  <a:schemeClr val="tx1"/>
                </a:solidFill>
                <a:latin typeface="+mn-lt"/>
                <a:ea typeface="+mn-ea"/>
                <a:cs typeface="+mn-cs"/>
              </a:rPr>
              <a:t> Cholesterol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đang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Ta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cột</a:t>
            </a:r>
            <a:r>
              <a:rPr lang="en-US" sz="1200" kern="1200" dirty="0" smtClean="0">
                <a:solidFill>
                  <a:schemeClr val="tx1"/>
                </a:solidFill>
                <a:latin typeface="+mn-lt"/>
                <a:ea typeface="+mn-ea"/>
                <a:cs typeface="+mn-cs"/>
              </a:rPr>
              <a:t> Cholesterol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cột</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14</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endParaRPr lang="en-US" sz="105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Làm</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dữ</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liệu</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bán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tự</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động</a:t>
            </a:r>
            <a:r>
              <a:rPr lang="en-US" sz="1200"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Semi – Automatic Data Cleaning</a:t>
            </a:r>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17</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Binning: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muốn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miền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nhỏ</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Tùy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theo</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thích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qua.</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Precision: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Recall: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Accuracy: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đúng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cần</a:t>
            </a:r>
            <a:r>
              <a:rPr lang="en-US" sz="1200" baseline="0" dirty="0" smtClean="0"/>
              <a:t> </a:t>
            </a:r>
            <a:r>
              <a:rPr lang="en-US" sz="1200" baseline="0" dirty="0" err="1" smtClean="0"/>
              <a:t>phân</a:t>
            </a:r>
            <a:r>
              <a:rPr lang="en-US" sz="1200" baseline="0" dirty="0" smtClean="0"/>
              <a:t> </a:t>
            </a:r>
            <a:r>
              <a:rPr lang="en-US" sz="1200" baseline="0" dirty="0" err="1" smtClean="0"/>
              <a:t>loại</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True Negative Rate: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với</a:t>
            </a:r>
            <a:r>
              <a:rPr lang="en-US" sz="1200" baseline="0" dirty="0" smtClean="0"/>
              <a:t> </a:t>
            </a:r>
            <a:r>
              <a:rPr lang="en-US" sz="1200" baseline="0" dirty="0" err="1" smtClean="0"/>
              <a:t>sự</a:t>
            </a:r>
            <a:r>
              <a:rPr lang="en-US" sz="1200" baseline="0" dirty="0" smtClean="0"/>
              <a:t> </a:t>
            </a:r>
            <a:r>
              <a:rPr lang="en-US" sz="1200" baseline="0" dirty="0" err="1" smtClean="0"/>
              <a:t>hỗ</a:t>
            </a:r>
            <a:r>
              <a:rPr lang="en-US" sz="1200" baseline="0" dirty="0" smtClean="0"/>
              <a:t> </a:t>
            </a:r>
            <a:r>
              <a:rPr lang="en-US" sz="1200" baseline="0" dirty="0" err="1" smtClean="0"/>
              <a:t>trợ</a:t>
            </a:r>
            <a:r>
              <a:rPr lang="en-US" sz="1200" baseline="0" dirty="0" smtClean="0"/>
              <a:t> </a:t>
            </a:r>
            <a:r>
              <a:rPr lang="en-US" sz="1200" baseline="0" dirty="0" err="1" smtClean="0"/>
              <a:t>của</a:t>
            </a:r>
            <a:r>
              <a:rPr lang="en-US" sz="1200" baseline="0" dirty="0" smtClean="0"/>
              <a:t> Framework </a:t>
            </a:r>
            <a:r>
              <a:rPr lang="en-US" sz="1200" baseline="0" dirty="0" err="1" smtClean="0"/>
              <a:t>Accord.Net</a:t>
            </a:r>
            <a:r>
              <a:rPr lang="en-US" sz="1200" baseline="0" dirty="0" smtClean="0"/>
              <a:t> </a:t>
            </a:r>
            <a:r>
              <a:rPr lang="en-US" sz="1200" baseline="0" dirty="0" err="1" smtClean="0"/>
              <a:t>cho</a:t>
            </a:r>
            <a:r>
              <a:rPr lang="en-US" sz="1200" baseline="0" dirty="0" smtClean="0"/>
              <a:t> </a:t>
            </a:r>
            <a:r>
              <a:rPr lang="en-US" sz="1200" baseline="0" dirty="0" err="1" smtClean="0"/>
              <a:t>cả</a:t>
            </a:r>
            <a:r>
              <a:rPr lang="en-US" sz="1200" baseline="0" dirty="0" smtClean="0"/>
              <a:t> 3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và</a:t>
            </a:r>
            <a:r>
              <a:rPr lang="en-US" sz="1200" baseline="0" dirty="0" smtClean="0"/>
              <a:t> </a:t>
            </a:r>
            <a:r>
              <a:rPr lang="en-US" sz="1200" baseline="0" dirty="0" err="1" smtClean="0"/>
              <a:t>riêng</a:t>
            </a:r>
            <a:r>
              <a:rPr lang="en-US" sz="1200" baseline="0" dirty="0" smtClean="0"/>
              <a:t> Naïve </a:t>
            </a:r>
            <a:r>
              <a:rPr lang="en-US" sz="1200" baseline="0" dirty="0" err="1" smtClean="0"/>
              <a:t>Bayes</a:t>
            </a:r>
            <a:r>
              <a:rPr lang="en-US" sz="1200" baseline="0" dirty="0" smtClean="0"/>
              <a:t> </a:t>
            </a:r>
            <a:r>
              <a:rPr lang="en-US" sz="1200" baseline="0" dirty="0" err="1" smtClean="0"/>
              <a:t>còn</a:t>
            </a:r>
            <a:r>
              <a:rPr lang="en-US" sz="1200" baseline="0" dirty="0" smtClean="0"/>
              <a:t> </a:t>
            </a:r>
            <a:r>
              <a:rPr lang="en-US" sz="1200" baseline="0" dirty="0" err="1" smtClean="0"/>
              <a:t>được</a:t>
            </a:r>
            <a:r>
              <a:rPr lang="en-US" sz="1200" baseline="0" dirty="0" smtClean="0"/>
              <a:t> </a:t>
            </a:r>
            <a:r>
              <a:rPr lang="en-US" sz="1200" baseline="0" dirty="0" err="1" smtClean="0"/>
              <a:t>tự</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riêng</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kern="120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70%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huấn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luyện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vi-VN" sz="1200" kern="1200" baseline="0" dirty="0" smtClean="0">
                <a:solidFill>
                  <a:schemeClr val="tx1"/>
                </a:solidFill>
                <a:latin typeface="+mn-lt"/>
                <a:ea typeface="+mn-ea"/>
                <a:cs typeface="+mn-cs"/>
              </a:rPr>
              <a:t>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a:t>
            </a:r>
            <a:r>
              <a:rPr lang="vi-VN" sz="1200" kern="1200" baseline="0" dirty="0" smtClean="0">
                <a:solidFill>
                  <a:schemeClr val="tx1"/>
                </a:solidFill>
                <a:latin typeface="+mn-lt"/>
                <a:ea typeface="+mn-ea"/>
                <a:cs typeface="+mn-cs"/>
              </a:rPr>
              <a:t>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dirty="0" err="1" smtClean="0">
                <a:solidFill>
                  <a:schemeClr val="tx1"/>
                </a:solidFill>
                <a:latin typeface="+mn-lt"/>
                <a:ea typeface="+mn-ea"/>
                <a:cs typeface="+mn-cs"/>
              </a:rPr>
              <a:t>Dù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y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Char char="-"/>
            </a:pPr>
            <a:r>
              <a:rPr lang="en-US" sz="1200" kern="1200" baseline="0" dirty="0" smtClean="0">
                <a:solidFill>
                  <a:schemeClr val="tx1"/>
                </a:solidFill>
                <a:latin typeface="+mn-lt"/>
                <a:ea typeface="+mn-ea"/>
                <a:cs typeface="+mn-cs"/>
              </a:rPr>
              <a:t> </a:t>
            </a:r>
            <a:r>
              <a:rPr lang="vi-VN" sz="1200" kern="1200" baseline="0" dirty="0" smtClean="0">
                <a:solidFill>
                  <a:schemeClr val="tx1"/>
                </a:solidFill>
                <a:latin typeface="+mn-lt"/>
                <a:ea typeface="+mn-ea"/>
                <a:cs typeface="+mn-cs"/>
              </a:rPr>
              <a:t>Bệnh tiểu đường dạng hai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Lượng 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a:t>
            </a:r>
            <a:r>
              <a:rPr lang="en-US" sz="1200" baseline="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Trong</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qua, </a:t>
            </a:r>
            <a:r>
              <a:rPr lang="en-US" sz="1200" baseline="0" dirty="0" err="1" smtClean="0"/>
              <a:t>nhóm</a:t>
            </a:r>
            <a:r>
              <a:rPr lang="en-US" sz="1200" baseline="0" dirty="0" smtClean="0"/>
              <a:t> </a:t>
            </a:r>
            <a:r>
              <a:rPr lang="en-US" sz="1200" baseline="0" dirty="0" err="1" smtClean="0"/>
              <a:t>nghiên</a:t>
            </a:r>
            <a:r>
              <a:rPr lang="en-US" sz="1200" baseline="0" dirty="0" smtClean="0"/>
              <a:t> </a:t>
            </a:r>
            <a:r>
              <a:rPr lang="en-US" sz="1200" baseline="0" dirty="0" err="1" smtClean="0"/>
              <a:t>cứu</a:t>
            </a:r>
            <a:r>
              <a:rPr lang="en-US" sz="1200" baseline="0" dirty="0" smtClean="0"/>
              <a:t> </a:t>
            </a:r>
            <a:r>
              <a:rPr lang="en-US" sz="1200" baseline="0" dirty="0" err="1" smtClean="0"/>
              <a:t>đã</a:t>
            </a:r>
            <a:r>
              <a:rPr lang="en-US" sz="1200" baseline="0" dirty="0" smtClean="0"/>
              <a:t> </a:t>
            </a:r>
            <a:r>
              <a:rPr lang="en-US" sz="1200" baseline="0" dirty="0" err="1" smtClean="0"/>
              <a:t>có</a:t>
            </a:r>
            <a:r>
              <a:rPr lang="en-US" sz="1200" baseline="0" dirty="0" smtClean="0"/>
              <a:t> </a:t>
            </a:r>
            <a:r>
              <a:rPr lang="en-US" sz="1200" baseline="0" dirty="0" err="1" smtClean="0"/>
              <a:t>dịp</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và</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viên</a:t>
            </a:r>
            <a:r>
              <a:rPr lang="en-US" sz="1200" baseline="0" dirty="0" smtClean="0"/>
              <a:t> ở TP HCM. </a:t>
            </a:r>
            <a:r>
              <a:rPr lang="en-US" sz="1200" baseline="0" dirty="0" err="1" smtClean="0"/>
              <a:t>Nhóm</a:t>
            </a:r>
            <a:r>
              <a:rPr lang="en-US" sz="1200" baseline="0" dirty="0" smtClean="0"/>
              <a:t> </a:t>
            </a:r>
            <a:r>
              <a:rPr lang="en-US" sz="1200" baseline="0" dirty="0" err="1" smtClean="0"/>
              <a:t>được</a:t>
            </a:r>
            <a:r>
              <a:rPr lang="en-US" sz="1200" baseline="0" dirty="0" smtClean="0"/>
              <a:t> </a:t>
            </a:r>
            <a:r>
              <a:rPr lang="en-US" sz="1200" baseline="0" dirty="0" err="1" smtClean="0"/>
              <a:t>cho</a:t>
            </a:r>
            <a:r>
              <a:rPr lang="en-US" sz="1200" baseline="0" dirty="0" smtClean="0"/>
              <a:t> </a:t>
            </a:r>
            <a:r>
              <a:rPr lang="en-US" sz="1200" baseline="0" dirty="0" err="1" smtClean="0"/>
              <a:t>biết</a:t>
            </a:r>
            <a:r>
              <a:rPr lang="en-US" sz="1200" baseline="0" dirty="0" smtClean="0"/>
              <a:t> </a:t>
            </a:r>
            <a:r>
              <a:rPr lang="en-US" sz="1200" baseline="0" dirty="0" err="1" smtClean="0"/>
              <a:t>tuy</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đã</a:t>
            </a:r>
            <a:r>
              <a:rPr lang="en-US" sz="1200" baseline="0" dirty="0" smtClean="0"/>
              <a:t> </a:t>
            </a:r>
            <a:r>
              <a:rPr lang="en-US" sz="1200" baseline="0" dirty="0" err="1" smtClean="0"/>
              <a:t>tự</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riêng</a:t>
            </a:r>
            <a:r>
              <a:rPr lang="en-US" sz="1200" baseline="0" dirty="0" smtClean="0"/>
              <a:t> </a:t>
            </a:r>
            <a:r>
              <a:rPr lang="en-US" sz="1200" baseline="0" dirty="0" err="1" smtClean="0"/>
              <a:t>cho</a:t>
            </a:r>
            <a:r>
              <a:rPr lang="en-US" sz="1200" baseline="0" dirty="0" smtClean="0"/>
              <a:t> </a:t>
            </a:r>
            <a:r>
              <a:rPr lang="en-US" sz="1200" baseline="0" dirty="0" err="1" smtClean="0"/>
              <a:t>mình</a:t>
            </a:r>
            <a:r>
              <a:rPr lang="en-US" sz="1200" baseline="0" dirty="0" smtClean="0"/>
              <a:t> </a:t>
            </a:r>
            <a:r>
              <a:rPr lang="en-US" sz="1200" baseline="0" dirty="0" err="1" smtClean="0"/>
              <a:t>tuy</a:t>
            </a:r>
            <a:r>
              <a:rPr lang="en-US" sz="1200" baseline="0" dirty="0" smtClean="0"/>
              <a:t> </a:t>
            </a:r>
            <a:r>
              <a:rPr lang="en-US" sz="1200" baseline="0" dirty="0" err="1" smtClean="0"/>
              <a:t>nhiên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nhiều</a:t>
            </a:r>
            <a:r>
              <a:rPr lang="en-US" sz="1200" baseline="0" dirty="0" smtClean="0"/>
              <a:t> </a:t>
            </a:r>
            <a:r>
              <a:rPr lang="en-US" sz="1200" baseline="0" dirty="0" err="1" smtClean="0"/>
              <a:t>thiếu</a:t>
            </a:r>
            <a:r>
              <a:rPr lang="en-US" sz="1200" baseline="0" dirty="0" smtClean="0"/>
              <a:t> </a:t>
            </a:r>
            <a:r>
              <a:rPr lang="en-US" sz="1200" baseline="0" dirty="0" err="1" smtClean="0"/>
              <a:t>sót</a:t>
            </a:r>
            <a:r>
              <a:rPr lang="en-US" sz="1200" baseline="0" dirty="0" smtClean="0"/>
              <a:t> </a:t>
            </a:r>
            <a:r>
              <a:rPr lang="en-US" sz="1200" baseline="0" dirty="0" err="1" smtClean="0"/>
              <a:t>đặc</a:t>
            </a:r>
            <a:r>
              <a:rPr lang="en-US" sz="1200" baseline="0" dirty="0" smtClean="0"/>
              <a:t> </a:t>
            </a:r>
            <a:r>
              <a:rPr lang="en-US" sz="1200" baseline="0" dirty="0" err="1" smtClean="0"/>
              <a:t>biệt</a:t>
            </a:r>
            <a:r>
              <a:rPr lang="en-US" sz="1200" baseline="0" dirty="0" smtClean="0"/>
              <a:t> </a:t>
            </a:r>
            <a:r>
              <a:rPr lang="en-US" sz="1200" baseline="0" dirty="0" err="1" smtClean="0"/>
              <a:t>là</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và</a:t>
            </a:r>
            <a:r>
              <a:rPr lang="en-US" sz="1200" baseline="0" dirty="0" smtClean="0"/>
              <a:t> </a:t>
            </a:r>
            <a:r>
              <a:rPr lang="en-US" sz="1200" baseline="0" dirty="0" err="1" smtClean="0"/>
              <a:t>các</a:t>
            </a:r>
            <a:r>
              <a:rPr lang="en-US" sz="1200" baseline="0" dirty="0" smtClean="0"/>
              <a:t> </a:t>
            </a:r>
            <a:r>
              <a:rPr lang="en-US" sz="1200" baseline="0" dirty="0" err="1" smtClean="0"/>
              <a:t>hệ</a:t>
            </a:r>
            <a:r>
              <a:rPr lang="en-US" sz="1200" baseline="0" dirty="0" smtClean="0"/>
              <a:t> </a:t>
            </a:r>
            <a:r>
              <a:rPr lang="en-US" sz="1200" baseline="0" dirty="0" err="1" smtClean="0"/>
              <a:t>hỗ</a:t>
            </a:r>
            <a:r>
              <a:rPr lang="en-US" sz="1200" baseline="0" dirty="0" smtClean="0"/>
              <a:t> </a:t>
            </a:r>
            <a:r>
              <a:rPr lang="en-US" sz="1200" baseline="0" dirty="0" err="1" smtClean="0"/>
              <a:t>trợ</a:t>
            </a:r>
            <a:r>
              <a:rPr lang="en-US" sz="1200" baseline="0" dirty="0" smtClean="0"/>
              <a:t> </a:t>
            </a:r>
            <a:r>
              <a:rPr lang="en-US" sz="1200" baseline="0" dirty="0" err="1" smtClean="0"/>
              <a:t>ra</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a:t>
            </a:r>
            <a:r>
              <a:rPr lang="en-US" sz="1200" baseline="0" dirty="0" err="1" smtClean="0"/>
              <a:t>lâm</a:t>
            </a:r>
            <a:r>
              <a:rPr lang="en-US" sz="1200" baseline="0" dirty="0" smtClean="0"/>
              <a:t> </a:t>
            </a:r>
            <a:r>
              <a:rPr lang="en-US" sz="1200" baseline="0" dirty="0" err="1" smtClean="0"/>
              <a:t>sàng</a:t>
            </a:r>
            <a:r>
              <a:rPr lang="en-US" sz="1200" baseline="0" dirty="0" smtClean="0"/>
              <a:t>.</a:t>
            </a:r>
          </a:p>
          <a:p>
            <a:pPr lvl="1">
              <a:buFontTx/>
              <a:buNone/>
            </a:pP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Theo WHO, chi </a:t>
            </a:r>
            <a:r>
              <a:rPr lang="en-US" sz="1200" baseline="0" dirty="0" err="1" smtClean="0"/>
              <a:t>phí</a:t>
            </a:r>
            <a:r>
              <a:rPr lang="en-US" sz="1200" baseline="0" dirty="0" smtClean="0"/>
              <a:t> </a:t>
            </a:r>
            <a:r>
              <a:rPr lang="en-US" sz="1200" baseline="0" dirty="0" err="1" smtClean="0"/>
              <a:t>cho</a:t>
            </a:r>
            <a:r>
              <a:rPr lang="en-US" sz="1200" baseline="0" dirty="0" smtClean="0"/>
              <a:t> </a:t>
            </a:r>
            <a:r>
              <a:rPr lang="en-US" sz="1200" baseline="0" dirty="0" err="1" smtClean="0"/>
              <a:t>việc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chi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lại</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a:t>
            </a:r>
            <a:r>
              <a:rPr lang="en-US" sz="1200" baseline="0" dirty="0" err="1" smtClean="0"/>
              <a:t>từ</a:t>
            </a:r>
            <a:r>
              <a:rPr lang="en-US" sz="1200" baseline="0" dirty="0" smtClean="0"/>
              <a:t> 2 – 3 </a:t>
            </a:r>
            <a:r>
              <a:rPr lang="en-US" sz="1200" baseline="0" dirty="0" err="1" smtClean="0"/>
              <a:t>lần</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HHTRQĐLS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khỏe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 &amp; NBS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Nhìn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bắt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nổi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-AMD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Lợi</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Medinfo</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Vũ</a:t>
            </a:r>
            <a:endParaRPr lang="en-US" sz="1200"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Chương</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trình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chẩn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đoán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mạch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suy</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Trần</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Bảo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phẩm</a:t>
            </a:r>
            <a:r>
              <a:rPr lang="en-US" sz="1200" kern="1200" dirty="0" smtClean="0">
                <a:solidFill>
                  <a:schemeClr val="tx1"/>
                </a:solidFill>
                <a:latin typeface="+mn-lt"/>
                <a:ea typeface="+mn-ea"/>
                <a:cs typeface="+mn-cs"/>
              </a:rPr>
              <a:t> Tp. </a:t>
            </a:r>
            <a:r>
              <a:rPr lang="en-US" sz="1200" kern="1200" dirty="0" smtClean="0">
                <a:solidFill>
                  <a:schemeClr val="tx1"/>
                </a:solidFill>
                <a:latin typeface="+mn-lt"/>
                <a:ea typeface="+mn-ea"/>
                <a:cs typeface="+mn-cs"/>
              </a:rPr>
              <a:t>HCM</a:t>
            </a:r>
            <a:r>
              <a:rPr lang="en-US"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CSDL </a:t>
            </a:r>
            <a:r>
              <a:rPr lang="en-US" sz="1200" kern="1200" dirty="0" err="1" smtClean="0">
                <a:solidFill>
                  <a:schemeClr val="tx1"/>
                </a:solidFill>
                <a:latin typeface="+mn-lt"/>
                <a:ea typeface="+mn-ea"/>
                <a:cs typeface="+mn-cs"/>
              </a:rPr>
              <a:t>chứa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bởi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CSDL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thác</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phép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HHTRQĐ.</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tri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giúp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Trong</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như</a:t>
            </a:r>
            <a:r>
              <a:rPr lang="en-US" sz="1200" baseline="0" dirty="0" smtClean="0"/>
              <a:t> BV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a:t>
            </a:r>
            <a:r>
              <a:rPr lang="en-US" sz="1200" baseline="0" dirty="0" err="1" smtClean="0"/>
              <a:t>Quận</a:t>
            </a:r>
            <a:r>
              <a:rPr lang="en-US" sz="1200" baseline="0" dirty="0" smtClean="0"/>
              <a:t> 9, </a:t>
            </a:r>
            <a:r>
              <a:rPr lang="en-US" sz="1200" baseline="0" dirty="0" err="1" smtClean="0"/>
              <a:t>Chợ</a:t>
            </a:r>
            <a:r>
              <a:rPr lang="en-US" sz="1200" baseline="0" dirty="0" smtClean="0"/>
              <a:t> </a:t>
            </a:r>
            <a:r>
              <a:rPr lang="en-US" sz="1200" baseline="0" dirty="0" err="1" smtClean="0"/>
              <a:t>Rẫy</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Đa</a:t>
            </a:r>
            <a:r>
              <a:rPr lang="en-US" sz="1200" baseline="0" dirty="0" smtClean="0"/>
              <a:t> </a:t>
            </a:r>
            <a:r>
              <a:rPr lang="en-US" sz="1200" baseline="0" dirty="0" err="1" smtClean="0"/>
              <a:t>Khoa</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Nhưng</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trên</a:t>
            </a:r>
            <a:r>
              <a:rPr lang="en-US" sz="1200" baseline="0" dirty="0" smtClean="0"/>
              <a:t> </a:t>
            </a:r>
            <a:r>
              <a:rPr lang="en-US" sz="1200" baseline="0" dirty="0" err="1" smtClean="0"/>
              <a:t>đồng</a:t>
            </a:r>
            <a:r>
              <a:rPr lang="en-US" sz="1200" baseline="0" dirty="0" smtClean="0"/>
              <a:t> ý </a:t>
            </a:r>
            <a:r>
              <a:rPr lang="en-US" sz="1200" baseline="0" dirty="0" err="1" smtClean="0"/>
              <a:t>cung</a:t>
            </a:r>
            <a:r>
              <a:rPr lang="en-US" sz="1200" baseline="0" dirty="0" smtClean="0"/>
              <a:t> </a:t>
            </a:r>
            <a:r>
              <a:rPr lang="en-US" sz="1200" baseline="0" dirty="0" err="1" smtClean="0"/>
              <a:t>cấp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cho</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Do </a:t>
            </a:r>
            <a:r>
              <a:rPr lang="en-US" sz="1200" baseline="0" dirty="0" err="1" smtClean="0"/>
              <a:t>một</a:t>
            </a:r>
            <a:r>
              <a:rPr lang="en-US" sz="1200" baseline="0" dirty="0" smtClean="0"/>
              <a:t> </a:t>
            </a:r>
            <a:r>
              <a:rPr lang="en-US" sz="1200" baseline="0" dirty="0" err="1" smtClean="0"/>
              <a:t>vài</a:t>
            </a:r>
            <a:r>
              <a:rPr lang="en-US" sz="1200" baseline="0" dirty="0" smtClean="0"/>
              <a:t> </a:t>
            </a:r>
            <a:r>
              <a:rPr lang="en-US" sz="1200" baseline="0" dirty="0" err="1" smtClean="0"/>
              <a:t>lý</a:t>
            </a:r>
            <a:r>
              <a:rPr lang="en-US" sz="1200" baseline="0" dirty="0" smtClean="0"/>
              <a:t> do </a:t>
            </a:r>
            <a:r>
              <a:rPr lang="en-US" sz="1200" baseline="0" dirty="0" err="1" smtClean="0"/>
              <a:t>khách</a:t>
            </a:r>
            <a:r>
              <a:rPr lang="en-US" sz="1200" baseline="0" dirty="0" smtClean="0"/>
              <a:t> </a:t>
            </a:r>
            <a:r>
              <a:rPr lang="en-US" sz="1200" baseline="0" dirty="0" err="1" smtClean="0"/>
              <a:t>quan</a:t>
            </a:r>
            <a:r>
              <a:rPr lang="en-US" sz="1200" baseline="0" dirty="0" smtClean="0"/>
              <a:t> </a:t>
            </a:r>
            <a:r>
              <a:rPr lang="en-US" sz="1200" baseline="0" dirty="0" err="1" smtClean="0"/>
              <a:t>nên</a:t>
            </a:r>
            <a:r>
              <a:rPr lang="en-US" sz="1200" baseline="0" dirty="0" smtClean="0"/>
              <a:t> </a:t>
            </a:r>
            <a:r>
              <a:rPr lang="en-US" sz="1200" baseline="0" dirty="0" err="1" smtClean="0"/>
              <a:t>lượng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không</a:t>
            </a:r>
            <a:r>
              <a:rPr lang="en-US" sz="1200" baseline="0" dirty="0" smtClean="0"/>
              <a:t> </a:t>
            </a:r>
            <a:r>
              <a:rPr lang="en-US" sz="1200" baseline="0" dirty="0" err="1" smtClean="0"/>
              <a:t>được</a:t>
            </a:r>
            <a:r>
              <a:rPr lang="en-US" sz="1200" baseline="0" dirty="0" smtClean="0"/>
              <a:t> </a:t>
            </a:r>
            <a:r>
              <a:rPr lang="en-US" sz="1200" baseline="0" dirty="0" err="1" smtClean="0"/>
              <a:t>đầy</a:t>
            </a:r>
            <a:r>
              <a:rPr lang="en-US" sz="1200" baseline="0" dirty="0" smtClean="0"/>
              <a:t> </a:t>
            </a:r>
            <a:r>
              <a:rPr lang="en-US" sz="1200" baseline="0" dirty="0" err="1" smtClean="0"/>
              <a:t>đủ</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09/03/2013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09/03/2013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09/03/2013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09/03/2013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09/03/2013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09/03/2013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09/03/2013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09/03/2013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09/03/2013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09/03/2013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09/03/2013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fontScale="90000"/>
          </a:bodyPr>
          <a:lstStyle/>
          <a:p>
            <a:pPr algn="ctr"/>
            <a:r>
              <a:rPr lang="en-US" sz="4000" dirty="0" smtClean="0">
                <a:solidFill>
                  <a:schemeClr val="accent3">
                    <a:lumMod val="20000"/>
                    <a:lumOff val="80000"/>
                  </a:schemeClr>
                </a:solidFill>
              </a:rPr>
              <a:t>ỨNG DỤNG DATA MINING</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XÂY DỰNG HỆ HỖ TRỢ RA QUYẾT ĐỊNH</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KHÁM CHỮA BỆNH TIỂU ĐƯỜNG</a:t>
            </a:r>
            <a:endParaRPr lang="en-US" sz="4000" dirty="0">
              <a:solidFill>
                <a:schemeClr val="accent3">
                  <a:lumMod val="20000"/>
                  <a:lumOff val="80000"/>
                </a:schemeClr>
              </a:solidFill>
            </a:endParaRPr>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 </a:t>
            </a:r>
            <a:r>
              <a:rPr lang="en-US" dirty="0" err="1" smtClean="0"/>
              <a:t>ThS</a:t>
            </a:r>
            <a:r>
              <a:rPr lang="en-US" dirty="0" smtClean="0"/>
              <a:t> </a:t>
            </a:r>
            <a:r>
              <a:rPr lang="en-US" dirty="0" err="1" smtClean="0"/>
              <a:t>Huỳnh</a:t>
            </a:r>
            <a:r>
              <a:rPr lang="en-US" dirty="0" smtClean="0"/>
              <a:t> </a:t>
            </a:r>
            <a:r>
              <a:rPr lang="en-US" dirty="0" err="1" smtClean="0"/>
              <a:t>Hữu</a:t>
            </a:r>
            <a:r>
              <a:rPr lang="en-US" dirty="0" smtClean="0"/>
              <a:t> </a:t>
            </a:r>
            <a:r>
              <a:rPr lang="en-US" dirty="0" err="1" smtClean="0"/>
              <a:t>Việt</a:t>
            </a:r>
            <a:endParaRPr lang="en-US" dirty="0" smtClean="0"/>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09/03/2013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 name="TextBox 7"/>
          <p:cNvSpPr txBox="1"/>
          <p:nvPr/>
        </p:nvSpPr>
        <p:spPr>
          <a:xfrm>
            <a:off x="0" y="2667000"/>
            <a:ext cx="8839200"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mj-lt"/>
              </a:rPr>
              <a:t>KHÓA LUẬN TỐT NGHIỆP</a:t>
            </a:r>
            <a:endParaRPr lang="en-US" sz="2800"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Thực</a:t>
            </a:r>
            <a:r>
              <a:rPr lang="en-US" sz="3600" dirty="0" smtClean="0"/>
              <a:t> hiện thu thập dữ liệu tại BV Thủ Đức và BV Đa Khoa Thủ Đức.</a:t>
            </a:r>
          </a:p>
          <a:p>
            <a:pPr>
              <a:buNone/>
            </a:pP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2073426484"/>
              </p:ext>
            </p:extLst>
          </p:nvPr>
        </p:nvGraphicFramePr>
        <p:xfrm>
          <a:off x="609600" y="3200400"/>
          <a:ext cx="8044180" cy="2971800"/>
        </p:xfrm>
        <a:graphic>
          <a:graphicData uri="http://schemas.openxmlformats.org/drawingml/2006/table">
            <a:tbl>
              <a:tblPr firstRow="1" bandRow="1">
                <a:tableStyleId>{5C22544A-7EE6-4342-B048-85BDC9FD1C3A}</a:tableStyleId>
              </a:tblPr>
              <a:tblGrid>
                <a:gridCol w="1143000"/>
                <a:gridCol w="1752600"/>
                <a:gridCol w="1755140"/>
                <a:gridCol w="1793240"/>
                <a:gridCol w="1600200"/>
              </a:tblGrid>
              <a:tr h="495300">
                <a:tc rowSpan="2">
                  <a:txBody>
                    <a:bodyPr/>
                    <a:lstStyle/>
                    <a:p>
                      <a:pPr algn="ctr"/>
                      <a:endParaRPr lang="en-US" dirty="0"/>
                    </a:p>
                  </a:txBody>
                  <a:tcPr anchor="ctr"/>
                </a:tc>
                <a:tc gridSpan="2">
                  <a:txBody>
                    <a:bodyPr/>
                    <a:lstStyle/>
                    <a:p>
                      <a:pPr algn="ctr"/>
                      <a:r>
                        <a:rPr lang="en-US" dirty="0" err="1" smtClean="0"/>
                        <a:t>Năm</a:t>
                      </a:r>
                      <a:r>
                        <a:rPr lang="en-US" baseline="0" dirty="0" smtClean="0"/>
                        <a:t> 2011</a:t>
                      </a:r>
                      <a:endParaRPr lang="en-US" dirty="0"/>
                    </a:p>
                  </a:txBody>
                  <a:tcPr anchor="ct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nchor="ctr"/>
                </a:tc>
                <a:tc hMerge="1">
                  <a:txBody>
                    <a:bodyPr/>
                    <a:lstStyle/>
                    <a:p>
                      <a:endParaRPr lang="en-US"/>
                    </a:p>
                  </a:txBody>
                  <a:tcPr/>
                </a:tc>
              </a:tr>
              <a:tr h="495300">
                <a:tc vMerge="1">
                  <a:txBody>
                    <a:bodyPr/>
                    <a:lstStyle/>
                    <a:p>
                      <a:endParaRPr lang="en-US"/>
                    </a:p>
                  </a:txBody>
                  <a:tcP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r>
              <a:tr h="990600">
                <a:tc>
                  <a:txBody>
                    <a:bodyPr/>
                    <a:lstStyle/>
                    <a:p>
                      <a:pPr algn="ctr"/>
                      <a:r>
                        <a:rPr lang="en-US" dirty="0" smtClean="0"/>
                        <a:t>BV</a:t>
                      </a:r>
                    </a:p>
                    <a:p>
                      <a:pPr algn="ctr"/>
                      <a:r>
                        <a:rPr lang="en-US" dirty="0" smtClean="0"/>
                        <a:t> Thủ</a:t>
                      </a:r>
                      <a:r>
                        <a:rPr lang="en-US" baseline="0" dirty="0" smtClean="0"/>
                        <a:t> Đức</a:t>
                      </a:r>
                      <a:endParaRPr lang="en-US" dirty="0"/>
                    </a:p>
                  </a:txBody>
                  <a:tcPr anchor="ctr"/>
                </a:tc>
                <a:tc>
                  <a:txBody>
                    <a:bodyPr/>
                    <a:lstStyle/>
                    <a:p>
                      <a:pPr algn="ctr"/>
                      <a:r>
                        <a:rPr lang="en-US" sz="2800" dirty="0" smtClean="0"/>
                        <a:t>3290</a:t>
                      </a:r>
                      <a:endParaRPr lang="en-US" sz="2800" dirty="0"/>
                    </a:p>
                  </a:txBody>
                  <a:tcPr anchor="ctr"/>
                </a:tc>
                <a:tc>
                  <a:txBody>
                    <a:bodyPr/>
                    <a:lstStyle/>
                    <a:p>
                      <a:pPr algn="ctr"/>
                      <a:r>
                        <a:rPr lang="en-US" sz="2800" dirty="0" smtClean="0"/>
                        <a:t>65535</a:t>
                      </a:r>
                      <a:endParaRPr lang="en-US" sz="2800" dirty="0"/>
                    </a:p>
                  </a:txBody>
                  <a:tcPr anchor="ctr"/>
                </a:tc>
                <a:tc>
                  <a:txBody>
                    <a:bodyPr/>
                    <a:lstStyle/>
                    <a:p>
                      <a:pPr algn="ctr"/>
                      <a:r>
                        <a:rPr lang="en-US" sz="2800" dirty="0" smtClean="0"/>
                        <a:t>6791</a:t>
                      </a:r>
                      <a:endParaRPr lang="en-US" sz="2800" dirty="0"/>
                    </a:p>
                  </a:txBody>
                  <a:tcPr anchor="ctr"/>
                </a:tc>
                <a:tc>
                  <a:txBody>
                    <a:bodyPr/>
                    <a:lstStyle/>
                    <a:p>
                      <a:pPr algn="ctr"/>
                      <a:r>
                        <a:rPr lang="en-US" sz="2800" dirty="0" smtClean="0"/>
                        <a:t>40503</a:t>
                      </a:r>
                      <a:endParaRPr lang="en-US" sz="2800" dirty="0"/>
                    </a:p>
                  </a:txBody>
                  <a:tcPr anchor="ctr"/>
                </a:tc>
              </a:tr>
              <a:tr h="990600">
                <a:tc>
                  <a:txBody>
                    <a:bodyPr/>
                    <a:lstStyle/>
                    <a:p>
                      <a:pPr algn="ctr"/>
                      <a:r>
                        <a:rPr lang="en-US" dirty="0" smtClean="0"/>
                        <a:t>BV </a:t>
                      </a:r>
                    </a:p>
                    <a:p>
                      <a:pPr algn="ctr"/>
                      <a:r>
                        <a:rPr lang="en-US" dirty="0" smtClean="0"/>
                        <a:t>Đa</a:t>
                      </a:r>
                      <a:r>
                        <a:rPr lang="en-US" baseline="0" dirty="0" smtClean="0"/>
                        <a:t> Khoa Thủ Đức</a:t>
                      </a:r>
                      <a:endParaRPr lang="en-US" dirty="0"/>
                    </a:p>
                  </a:txBody>
                  <a:tcPr anchor="ctr"/>
                </a:tc>
                <a:tc>
                  <a:txBody>
                    <a:bodyPr/>
                    <a:lstStyle/>
                    <a:p>
                      <a:pPr algn="ctr"/>
                      <a:r>
                        <a:rPr lang="en-US" sz="2800" dirty="0" smtClean="0"/>
                        <a:t>1026</a:t>
                      </a:r>
                      <a:endParaRPr lang="en-US" sz="2800" dirty="0"/>
                    </a:p>
                  </a:txBody>
                  <a:tcPr anchor="ctr"/>
                </a:tc>
                <a:tc>
                  <a:txBody>
                    <a:bodyPr/>
                    <a:lstStyle/>
                    <a:p>
                      <a:pPr algn="ctr"/>
                      <a:r>
                        <a:rPr lang="en-US" sz="2800" dirty="0" smtClean="0"/>
                        <a:t>22263</a:t>
                      </a:r>
                      <a:endParaRPr lang="en-US" sz="2800" dirty="0"/>
                    </a:p>
                  </a:txBody>
                  <a:tcPr anchor="ctr"/>
                </a:tc>
                <a:tc>
                  <a:txBody>
                    <a:bodyPr/>
                    <a:lstStyle/>
                    <a:p>
                      <a:pPr algn="ctr"/>
                      <a:r>
                        <a:rPr lang="en-US" sz="2800" dirty="0" smtClean="0"/>
                        <a:t>758</a:t>
                      </a:r>
                      <a:endParaRPr lang="en-US" sz="2800" dirty="0"/>
                    </a:p>
                  </a:txBody>
                  <a:tcPr anchor="ctr"/>
                </a:tc>
                <a:tc>
                  <a:txBody>
                    <a:bodyPr/>
                    <a:lstStyle/>
                    <a:p>
                      <a:pPr algn="ctr"/>
                      <a:r>
                        <a:rPr lang="en-US" sz="2800" dirty="0" smtClean="0"/>
                        <a:t>24091</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Sau</a:t>
            </a:r>
            <a:r>
              <a:rPr lang="en-US" sz="3600" dirty="0" smtClean="0"/>
              <a:t> </a:t>
            </a:r>
            <a:r>
              <a:rPr lang="en-US" sz="3600" dirty="0" err="1" smtClean="0"/>
              <a:t>quá</a:t>
            </a:r>
            <a:r>
              <a:rPr lang="en-US" sz="3600" dirty="0" smtClean="0"/>
              <a:t> </a:t>
            </a:r>
            <a:r>
              <a:rPr lang="en-US" sz="3600" dirty="0" err="1" smtClean="0"/>
              <a:t>trình</a:t>
            </a: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nhóm</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smtClean="0"/>
              <a:t>3 </a:t>
            </a:r>
            <a:r>
              <a:rPr lang="en-US" sz="3600" dirty="0" err="1" smtClean="0"/>
              <a:t>bộ</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Bộ</a:t>
            </a:r>
            <a:r>
              <a:rPr lang="en-US" sz="3600" dirty="0" smtClean="0"/>
              <a:t> 1: 234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2: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3: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chor="t">
            <a:noAutofit/>
          </a:bodyPr>
          <a:lstStyle/>
          <a:p>
            <a:r>
              <a:rPr lang="en-US" sz="3600" dirty="0" smtClean="0"/>
              <a:t> Sử dụng mô hình được đề xuất bởi </a:t>
            </a:r>
            <a:r>
              <a:rPr lang="en-US" sz="3600" dirty="0" err="1" smtClean="0"/>
              <a:t>Doust</a:t>
            </a:r>
            <a:r>
              <a:rPr lang="en-US" sz="3600" dirty="0" smtClean="0"/>
              <a:t> Dominick và Walsh </a:t>
            </a:r>
            <a:r>
              <a:rPr lang="en-US" sz="3600" dirty="0" err="1" smtClean="0"/>
              <a:t>Zarck</a:t>
            </a:r>
            <a:r>
              <a:rPr lang="en-US" sz="3600" dirty="0" smtClean="0"/>
              <a:t> gồm 48 thuộc tính.</a:t>
            </a:r>
          </a:p>
          <a:p>
            <a:r>
              <a:rPr lang="en-US" sz="3600" dirty="0" smtClean="0"/>
              <a:t> </a:t>
            </a:r>
            <a:r>
              <a:rPr lang="en-US" sz="3600" dirty="0" err="1" smtClean="0"/>
              <a:t>Sau</a:t>
            </a:r>
            <a:r>
              <a:rPr lang="en-US" sz="3600" dirty="0" smtClean="0"/>
              <a:t> </a:t>
            </a:r>
            <a:r>
              <a:rPr lang="en-US" sz="3600" dirty="0" err="1" smtClean="0"/>
              <a:t>khi</a:t>
            </a:r>
            <a:r>
              <a:rPr lang="en-US" sz="3600" dirty="0" smtClean="0"/>
              <a:t> </a:t>
            </a:r>
            <a:r>
              <a:rPr lang="en-US" sz="3600" dirty="0" err="1" smtClean="0"/>
              <a:t>áp</a:t>
            </a:r>
            <a:r>
              <a:rPr lang="en-US" sz="3600" dirty="0" smtClean="0"/>
              <a:t> </a:t>
            </a:r>
            <a:r>
              <a:rPr lang="en-US" sz="3600" dirty="0" err="1" smtClean="0"/>
              <a:t>dụng</a:t>
            </a:r>
            <a:r>
              <a:rPr lang="en-US" sz="3600" dirty="0" smtClean="0"/>
              <a:t> </a:t>
            </a:r>
            <a:r>
              <a:rPr lang="en-US" sz="3600" dirty="0" err="1" smtClean="0"/>
              <a:t>với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nhóm</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gồm</a:t>
            </a:r>
            <a:r>
              <a:rPr lang="en-US" sz="3600" dirty="0" smtClean="0"/>
              <a:t> 35 </a:t>
            </a:r>
            <a:r>
              <a:rPr lang="en-US" sz="3600" dirty="0" err="1" smtClean="0"/>
              <a:t>thuộc</a:t>
            </a:r>
            <a:r>
              <a:rPr lang="en-US" sz="3600" dirty="0" smtClean="0"/>
              <a:t> </a:t>
            </a:r>
            <a:r>
              <a:rPr lang="en-US" sz="3600" dirty="0" err="1" smtClean="0"/>
              <a:t>tính</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pPr>
              <a:buNone/>
            </a:pP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được</a:t>
            </a:r>
            <a:r>
              <a:rPr lang="en-US" sz="2800" dirty="0" smtClean="0"/>
              <a:t> </a:t>
            </a:r>
            <a:r>
              <a:rPr lang="en-US" sz="2800" dirty="0" err="1" smtClean="0"/>
              <a:t>chia</a:t>
            </a:r>
            <a:r>
              <a:rPr lang="en-US" sz="2800" dirty="0" smtClean="0"/>
              <a:t> </a:t>
            </a:r>
            <a:r>
              <a:rPr lang="en-US" sz="2800" dirty="0" err="1" smtClean="0"/>
              <a:t>thành</a:t>
            </a:r>
            <a:r>
              <a:rPr lang="en-US" sz="2800" dirty="0" smtClean="0"/>
              <a:t> 7 </a:t>
            </a:r>
            <a:r>
              <a:rPr lang="en-US" sz="2800" dirty="0" err="1" smtClean="0"/>
              <a:t>bộ</a:t>
            </a:r>
            <a:r>
              <a:rPr lang="en-US" sz="2800" dirty="0" smtClean="0"/>
              <a:t> </a:t>
            </a:r>
            <a:r>
              <a:rPr lang="en-US" sz="2800" dirty="0" err="1" smtClean="0"/>
              <a:t>chính</a:t>
            </a:r>
            <a:endParaRPr lang="en-US" sz="2800" dirty="0" smtClean="0"/>
          </a:p>
          <a:p>
            <a:r>
              <a:rPr lang="en-US" sz="2800" dirty="0" smtClean="0"/>
              <a:t> </a:t>
            </a:r>
            <a:r>
              <a:rPr lang="en-US" sz="2800" dirty="0" err="1" smtClean="0"/>
              <a:t>Thông</a:t>
            </a:r>
            <a:r>
              <a:rPr lang="en-US" sz="2800" dirty="0" smtClean="0"/>
              <a:t> tin </a:t>
            </a:r>
            <a:r>
              <a:rPr lang="en-US" sz="2800" dirty="0" err="1" smtClean="0"/>
              <a:t>cá</a:t>
            </a:r>
            <a:r>
              <a:rPr lang="en-US" sz="2800" dirty="0" smtClean="0"/>
              <a:t> </a:t>
            </a:r>
            <a:r>
              <a:rPr lang="en-US" sz="2800" dirty="0" err="1" smtClean="0"/>
              <a:t>nhân</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máu</a:t>
            </a:r>
            <a:r>
              <a:rPr lang="en-US" sz="2800" dirty="0" smtClean="0"/>
              <a:t> </a:t>
            </a:r>
            <a:r>
              <a:rPr lang="en-US" sz="2800" dirty="0" err="1" smtClean="0"/>
              <a:t>mỡ</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huyết</a:t>
            </a:r>
            <a:r>
              <a:rPr lang="en-US" sz="2800" dirty="0" smtClean="0"/>
              <a:t> </a:t>
            </a:r>
            <a:r>
              <a:rPr lang="en-US" sz="2800" dirty="0" err="1" smtClean="0"/>
              <a:t>đồ</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sinh</a:t>
            </a:r>
            <a:r>
              <a:rPr lang="en-US" sz="2800" dirty="0" smtClean="0"/>
              <a:t> </a:t>
            </a:r>
            <a:r>
              <a:rPr lang="en-US" sz="2800" dirty="0" err="1" smtClean="0"/>
              <a:t>hóa</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men </a:t>
            </a:r>
            <a:r>
              <a:rPr lang="en-US" sz="2800" dirty="0" err="1" smtClean="0"/>
              <a:t>gan</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điện</a:t>
            </a:r>
            <a:r>
              <a:rPr lang="en-US" sz="2800" dirty="0" smtClean="0"/>
              <a:t> </a:t>
            </a:r>
            <a:r>
              <a:rPr lang="en-US" sz="2800" dirty="0" err="1" smtClean="0"/>
              <a:t>phân</a:t>
            </a:r>
            <a:r>
              <a:rPr lang="en-US" sz="2800" dirty="0" smtClean="0"/>
              <a:t>.</a:t>
            </a:r>
          </a:p>
          <a:p>
            <a:r>
              <a:rPr lang="en-US" sz="2800" dirty="0" err="1" smtClean="0"/>
              <a:t>Phân</a:t>
            </a:r>
            <a:r>
              <a:rPr lang="en-US" sz="2800" dirty="0" smtClean="0"/>
              <a:t> </a:t>
            </a:r>
            <a:r>
              <a:rPr lang="en-US" sz="2800" dirty="0" err="1" smtClean="0"/>
              <a:t>lớp</a:t>
            </a:r>
            <a:r>
              <a:rPr lang="en-US" sz="2800" dirty="0" smtClean="0"/>
              <a:t>.</a:t>
            </a:r>
            <a:endParaRPr lang="en-US" sz="2800"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smtClean="0"/>
              <a:t>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thiếu</a:t>
            </a:r>
            <a:r>
              <a:rPr lang="en-US" sz="3600" dirty="0" smtClean="0"/>
              <a:t>, </a:t>
            </a:r>
            <a:r>
              <a:rPr lang="en-US" sz="3600" dirty="0" err="1" smtClean="0"/>
              <a:t>nhiễu</a:t>
            </a:r>
            <a:r>
              <a:rPr lang="en-US" sz="3600" dirty="0" smtClean="0"/>
              <a:t>: </a:t>
            </a:r>
            <a:r>
              <a:rPr lang="en-US" sz="3600" dirty="0" err="1" smtClean="0"/>
              <a:t>xóa</a:t>
            </a:r>
            <a:r>
              <a:rPr lang="en-US" sz="3600" dirty="0" smtClean="0"/>
              <a:t>, </a:t>
            </a:r>
            <a:r>
              <a:rPr lang="en-US" sz="3600" dirty="0" err="1" smtClean="0"/>
              <a:t>bổ</a:t>
            </a:r>
            <a:r>
              <a:rPr lang="en-US" sz="3600" dirty="0" smtClean="0"/>
              <a:t> sung </a:t>
            </a:r>
            <a:r>
              <a:rPr lang="en-US" sz="3600" dirty="0" err="1" smtClean="0"/>
              <a:t>tùy</a:t>
            </a:r>
            <a:r>
              <a:rPr lang="en-US" sz="3600" dirty="0" smtClean="0"/>
              <a:t> </a:t>
            </a:r>
            <a:r>
              <a:rPr lang="en-US" sz="3600" dirty="0" err="1" smtClean="0"/>
              <a:t>chọn</a:t>
            </a:r>
            <a:r>
              <a:rPr lang="en-US" sz="3600" dirty="0" smtClean="0"/>
              <a:t> </a:t>
            </a:r>
            <a:r>
              <a:rPr lang="en-US" sz="3600" dirty="0" err="1" smtClean="0"/>
              <a:t>và</a:t>
            </a:r>
            <a:r>
              <a:rPr lang="en-US" sz="3600" dirty="0" smtClean="0"/>
              <a:t> </a:t>
            </a:r>
            <a:r>
              <a:rPr lang="en-US" sz="3600" dirty="0" err="1" smtClean="0"/>
              <a:t>bổ</a:t>
            </a:r>
            <a:r>
              <a:rPr lang="en-US" sz="3600" dirty="0" smtClean="0"/>
              <a:t> sung </a:t>
            </a:r>
            <a:r>
              <a:rPr lang="en-US" sz="3600" dirty="0" err="1" smtClean="0"/>
              <a:t>giá</a:t>
            </a:r>
            <a:r>
              <a:rPr lang="en-US" sz="3600" dirty="0" smtClean="0"/>
              <a:t> </a:t>
            </a:r>
            <a:r>
              <a:rPr lang="en-US" sz="3600" dirty="0" err="1" smtClean="0"/>
              <a:t>trị</a:t>
            </a:r>
            <a:r>
              <a:rPr lang="en-US" sz="3600" dirty="0" smtClean="0"/>
              <a:t> </a:t>
            </a:r>
            <a:r>
              <a:rPr lang="en-US" sz="3600" dirty="0" err="1" smtClean="0"/>
              <a:t>trung</a:t>
            </a:r>
            <a:r>
              <a:rPr lang="en-US" sz="3600" dirty="0" smtClean="0"/>
              <a:t> </a:t>
            </a:r>
            <a:r>
              <a:rPr lang="en-US" sz="3600" dirty="0" err="1" smtClean="0"/>
              <a:t>bình</a:t>
            </a:r>
            <a:endParaRPr lang="en-US" sz="3600" dirty="0" smtClean="0"/>
          </a:p>
          <a:p>
            <a:r>
              <a:rPr lang="en-US" sz="3600" dirty="0" smtClean="0"/>
              <a:t>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r>
              <a:rPr lang="en-US" sz="3600" dirty="0" smtClean="0"/>
              <a:t>: Binning, </a:t>
            </a:r>
            <a:r>
              <a:rPr lang="en-US" sz="3600" dirty="0" err="1" smtClean="0"/>
              <a:t>rời</a:t>
            </a:r>
            <a:r>
              <a:rPr lang="en-US" sz="3600" dirty="0" smtClean="0"/>
              <a:t> </a:t>
            </a:r>
            <a:r>
              <a:rPr lang="en-US" sz="3600" dirty="0" err="1" smtClean="0"/>
              <a:t>rạc</a:t>
            </a:r>
            <a:r>
              <a:rPr lang="en-US" sz="3600" dirty="0" smtClean="0"/>
              <a:t> </a:t>
            </a:r>
            <a:r>
              <a:rPr lang="en-US" sz="3600" dirty="0" err="1" smtClean="0"/>
              <a:t>theo</a:t>
            </a:r>
            <a:r>
              <a:rPr lang="en-US" sz="3600" dirty="0" smtClean="0"/>
              <a:t> ý </a:t>
            </a:r>
            <a:r>
              <a:rPr lang="en-US" sz="3600" dirty="0" err="1" smtClean="0"/>
              <a:t>người</a:t>
            </a:r>
            <a:r>
              <a:rPr lang="en-US" sz="3600" dirty="0" smtClean="0"/>
              <a:t> </a:t>
            </a:r>
            <a:r>
              <a:rPr lang="en-US" sz="3600" dirty="0" err="1" smtClean="0"/>
              <a:t>dùng</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đánh</a:t>
            </a:r>
            <a:r>
              <a:rPr lang="en-US" sz="3600" dirty="0" smtClean="0"/>
              <a:t> </a:t>
            </a:r>
            <a:r>
              <a:rPr lang="en-US" sz="3600" dirty="0" err="1" smtClean="0"/>
              <a:t>giá</a:t>
            </a:r>
            <a:r>
              <a:rPr lang="en-US" sz="3600" dirty="0" smtClean="0"/>
              <a:t>:</a:t>
            </a:r>
          </a:p>
          <a:p>
            <a:r>
              <a:rPr lang="en-US" sz="3600" dirty="0" smtClean="0"/>
              <a:t> Precision</a:t>
            </a:r>
          </a:p>
          <a:p>
            <a:r>
              <a:rPr lang="en-US" sz="3600" dirty="0" smtClean="0"/>
              <a:t> Recall (*)</a:t>
            </a:r>
          </a:p>
          <a:p>
            <a:r>
              <a:rPr lang="en-US" sz="3600" dirty="0" smtClean="0"/>
              <a:t> True Negative Rate (*)</a:t>
            </a:r>
          </a:p>
          <a:p>
            <a:r>
              <a:rPr lang="en-US" sz="3600" dirty="0" smtClean="0"/>
              <a:t> F - Measure</a:t>
            </a:r>
          </a:p>
          <a:p>
            <a:r>
              <a:rPr lang="en-US" sz="3600" dirty="0" smtClean="0"/>
              <a:t> Accuracy</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đã</a:t>
            </a: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Accord.Net</a:t>
            </a:r>
            <a:r>
              <a:rPr lang="en-US" sz="3600" dirty="0" smtClean="0"/>
              <a:t>)</a:t>
            </a:r>
          </a:p>
          <a:p>
            <a:r>
              <a:rPr lang="en-US" sz="3600" dirty="0" smtClean="0"/>
              <a:t> Naïve </a:t>
            </a:r>
            <a:r>
              <a:rPr lang="en-US" sz="3600" dirty="0" err="1" smtClean="0"/>
              <a:t>Bayes</a:t>
            </a:r>
            <a:endParaRPr lang="en-US" sz="3600" dirty="0" smtClean="0"/>
          </a:p>
          <a:p>
            <a:r>
              <a:rPr lang="en-US" sz="3600" dirty="0" smtClean="0"/>
              <a:t> </a:t>
            </a:r>
            <a:r>
              <a:rPr lang="en-US" sz="3600" dirty="0" err="1" smtClean="0"/>
              <a:t>Cây</a:t>
            </a:r>
            <a:r>
              <a:rPr lang="en-US" sz="3600" dirty="0" smtClean="0"/>
              <a:t> </a:t>
            </a:r>
            <a:r>
              <a:rPr lang="en-US" sz="3600" dirty="0" err="1" smtClean="0"/>
              <a:t>quyết</a:t>
            </a:r>
            <a:r>
              <a:rPr lang="en-US" sz="3600" dirty="0" smtClean="0"/>
              <a:t> </a:t>
            </a:r>
            <a:r>
              <a:rPr lang="en-US" sz="3600" dirty="0" err="1" smtClean="0"/>
              <a:t>định</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Naïve </a:t>
            </a:r>
            <a:r>
              <a:rPr lang="en-US" sz="3600" dirty="0" err="1" smtClean="0"/>
              <a:t>Bayes</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pPr>
              <a:buNone/>
            </a:pP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7" name="Table 6"/>
          <p:cNvGraphicFramePr>
            <a:graphicFrameLocks noGrp="1"/>
          </p:cNvGraphicFramePr>
          <p:nvPr/>
        </p:nvGraphicFramePr>
        <p:xfrm>
          <a:off x="1143000" y="2819400"/>
          <a:ext cx="6858000" cy="3806576"/>
        </p:xfrm>
        <a:graphic>
          <a:graphicData uri="http://schemas.openxmlformats.org/drawingml/2006/table">
            <a:tbl>
              <a:tblPr firstRow="1" bandRow="1">
                <a:tableStyleId>{5C22544A-7EE6-4342-B048-85BDC9FD1C3A}</a:tableStyleId>
              </a:tblPr>
              <a:tblGrid>
                <a:gridCol w="2438400"/>
                <a:gridCol w="1600200"/>
                <a:gridCol w="1447800"/>
                <a:gridCol w="1371600"/>
              </a:tblGrid>
              <a:tr h="370206">
                <a:tc>
                  <a:txBody>
                    <a:bodyPr/>
                    <a:lstStyle/>
                    <a:p>
                      <a:pPr algn="ctr"/>
                      <a:endParaRPr lang="en-US" sz="1800" dirty="0"/>
                    </a:p>
                  </a:txBody>
                  <a:tcPr anchor="ctr"/>
                </a:tc>
                <a:tc>
                  <a:txBody>
                    <a:bodyPr/>
                    <a:lstStyle/>
                    <a:p>
                      <a:pPr algn="ctr"/>
                      <a:r>
                        <a:rPr lang="en-US" sz="1800" dirty="0" err="1" smtClean="0"/>
                        <a:t>Bộ</a:t>
                      </a:r>
                      <a:r>
                        <a:rPr lang="en-US" sz="1800" baseline="0" dirty="0" smtClean="0"/>
                        <a:t> 1</a:t>
                      </a:r>
                      <a:endParaRPr lang="en-US" sz="1800" dirty="0"/>
                    </a:p>
                  </a:txBody>
                  <a:tcPr anchor="ctr"/>
                </a:tc>
                <a:tc>
                  <a:txBody>
                    <a:bodyPr/>
                    <a:lstStyle/>
                    <a:p>
                      <a:pPr algn="ctr"/>
                      <a:r>
                        <a:rPr lang="en-US" sz="1800" dirty="0" err="1" smtClean="0"/>
                        <a:t>Bộ</a:t>
                      </a:r>
                      <a:r>
                        <a:rPr lang="en-US" sz="1800" baseline="0" dirty="0" smtClean="0"/>
                        <a:t> 2 </a:t>
                      </a:r>
                      <a:endParaRPr lang="en-US" sz="1800" dirty="0"/>
                    </a:p>
                  </a:txBody>
                  <a:tcPr anchor="ctr"/>
                </a:tc>
                <a:tc>
                  <a:txBody>
                    <a:bodyPr/>
                    <a:lstStyle/>
                    <a:p>
                      <a:pPr algn="ctr"/>
                      <a:r>
                        <a:rPr lang="en-US" sz="1800" dirty="0" err="1" smtClean="0"/>
                        <a:t>Bộ</a:t>
                      </a:r>
                      <a:r>
                        <a:rPr lang="en-US" sz="1800" baseline="0" dirty="0" smtClean="0"/>
                        <a:t> 3</a:t>
                      </a:r>
                      <a:endParaRPr lang="en-US" sz="1800" dirty="0"/>
                    </a:p>
                  </a:txBody>
                  <a:tcPr anchor="ctr"/>
                </a:tc>
              </a:tr>
              <a:tr h="377486">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53</a:t>
                      </a:r>
                    </a:p>
                  </a:txBody>
                  <a:tcPr marL="68580" marR="68580" marT="0" marB="0"/>
                </a:tc>
              </a:tr>
              <a:tr h="377486">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16</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155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143</a:t>
                      </a:r>
                    </a:p>
                  </a:txBody>
                  <a:tcPr marL="68580" marR="68580" marT="0" marB="0"/>
                </a:tc>
              </a:tr>
              <a:tr h="377486">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15</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32</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44</a:t>
                      </a:r>
                    </a:p>
                  </a:txBody>
                  <a:tcPr marL="68580" marR="68580" marT="0" marB="0"/>
                </a:tc>
              </a:tr>
              <a:tr h="377486">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25</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10</a:t>
                      </a:r>
                    </a:p>
                  </a:txBody>
                  <a:tcPr marL="68580" marR="68580" marT="0" marB="0"/>
                </a:tc>
              </a:tr>
              <a:tr h="377486">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0.543</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0.546</a:t>
                      </a:r>
                    </a:p>
                  </a:txBody>
                  <a:tcPr marL="68580" marR="68580" marT="0" marB="0"/>
                </a:tc>
              </a:tr>
              <a:tr h="377486">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0.875</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0.603</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0.841</a:t>
                      </a:r>
                    </a:p>
                  </a:txBody>
                  <a:tcPr marL="68580" marR="68580" marT="0" marB="0"/>
                </a:tc>
              </a:tr>
              <a:tr h="377486">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0.778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0.571</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0.663</a:t>
                      </a:r>
                    </a:p>
                  </a:txBody>
                  <a:tcPr marL="68580" marR="68580" marT="0" marB="0"/>
                </a:tc>
              </a:tr>
              <a:tr h="377486">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0.718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0.772</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0.784</a:t>
                      </a:r>
                    </a:p>
                  </a:txBody>
                  <a:tcPr marL="68580" marR="68580" marT="0" marB="0"/>
                </a:tc>
              </a:tr>
              <a:tr h="416482">
                <a:tc>
                  <a:txBody>
                    <a:bodyPr/>
                    <a:lstStyle/>
                    <a:p>
                      <a:pPr algn="ctr"/>
                      <a:r>
                        <a:rPr lang="en-US" sz="1800" dirty="0" smtClean="0">
                          <a:latin typeface="Constantia (Body)"/>
                        </a:rPr>
                        <a:t>True Negative Rate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0.516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0.829</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0.765</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Naïve </a:t>
            </a:r>
            <a:r>
              <a:rPr kumimoji="0" lang="en-US" sz="3600" b="0" i="0" u="none" strike="noStrike" kern="1200" cap="none" spc="0" normalizeH="0" baseline="0" noProof="0" dirty="0" err="1" smtClean="0">
                <a:ln>
                  <a:noFill/>
                </a:ln>
                <a:solidFill>
                  <a:schemeClr val="tx1"/>
                </a:solidFill>
                <a:effectLst/>
                <a:uLnTx/>
                <a:uFillTx/>
                <a:latin typeface="+mn-lt"/>
                <a:ea typeface="+mn-ea"/>
                <a:cs typeface="+mn-cs"/>
              </a:rPr>
              <a:t>Bayes</a:t>
            </a:r>
            <a:endParaRPr kumimoji="0" lang="en-US" sz="3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Table 6"/>
          <p:cNvGraphicFramePr>
            <a:graphicFrameLocks noGrp="1"/>
          </p:cNvGraphicFramePr>
          <p:nvPr/>
        </p:nvGraphicFramePr>
        <p:xfrm>
          <a:off x="1295400" y="2819400"/>
          <a:ext cx="6858000" cy="3756661"/>
        </p:xfrm>
        <a:graphic>
          <a:graphicData uri="http://schemas.openxmlformats.org/drawingml/2006/table">
            <a:tbl>
              <a:tblPr firstRow="1" bandRow="1">
                <a:tableStyleId>{5C22544A-7EE6-4342-B048-85BDC9FD1C3A}</a:tableStyleId>
              </a:tblPr>
              <a:tblGrid>
                <a:gridCol w="2667000"/>
                <a:gridCol w="1371600"/>
                <a:gridCol w="1371600"/>
                <a:gridCol w="1447800"/>
              </a:tblGrid>
              <a:tr h="342895">
                <a:tc>
                  <a:txBody>
                    <a:bodyPr/>
                    <a:lstStyle/>
                    <a:p>
                      <a:pPr algn="ct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nchor="ctr"/>
                </a:tc>
              </a:tr>
              <a:tr h="375643">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37</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59</a:t>
                      </a:r>
                    </a:p>
                  </a:txBody>
                  <a:tcPr marL="68580" marR="68580" marT="0" marB="0"/>
                </a:tc>
              </a:tr>
              <a:tr h="375643">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155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143</a:t>
                      </a:r>
                    </a:p>
                  </a:txBody>
                  <a:tcPr marL="68580" marR="68580" marT="0" marB="0"/>
                </a:tc>
              </a:tr>
              <a:tr h="375643">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17</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32</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44</a:t>
                      </a:r>
                    </a:p>
                  </a:txBody>
                  <a:tcPr marL="68580" marR="68580" marT="0" marB="0"/>
                </a:tc>
              </a:tr>
              <a:tr h="375643">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a:t>
                      </a:r>
                    </a:p>
                  </a:txBody>
                  <a:tcPr marL="68580" marR="68580" marT="0" marB="0"/>
                </a:tc>
              </a:tr>
              <a:tr h="375643">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0.685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0.543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0.573</a:t>
                      </a:r>
                    </a:p>
                  </a:txBody>
                  <a:tcPr marL="68580" marR="68580" marT="0" marB="0"/>
                </a:tc>
              </a:tr>
              <a:tr h="375643">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0.925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0.603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0.937</a:t>
                      </a:r>
                    </a:p>
                  </a:txBody>
                  <a:tcPr marL="68580" marR="68580" marT="0" marB="0"/>
                </a:tc>
              </a:tr>
              <a:tr h="375643">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0.787</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0.571</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0.711</a:t>
                      </a:r>
                    </a:p>
                  </a:txBody>
                  <a:tcPr marL="68580" marR="68580" marT="0" marB="0"/>
                </a:tc>
              </a:tr>
              <a:tr h="375643">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0.718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0.772</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0.808</a:t>
                      </a:r>
                    </a:p>
                  </a:txBody>
                  <a:tcPr marL="68580" marR="68580" marT="0" marB="0"/>
                </a:tc>
              </a:tr>
              <a:tr h="385757">
                <a:tc>
                  <a:txBody>
                    <a:bodyPr/>
                    <a:lstStyle/>
                    <a:p>
                      <a:pPr algn="ctr"/>
                      <a:r>
                        <a:rPr lang="en-US" sz="1800" dirty="0" smtClean="0">
                          <a:latin typeface="Constantia (Body)"/>
                        </a:rPr>
                        <a:t>True Negative Rate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0.452</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0.829</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0.765</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ct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Content Placeholder 2"/>
          <p:cNvSpPr txBox="1">
            <a:spLocks/>
          </p:cNvSpPr>
          <p:nvPr/>
        </p:nvSpPr>
        <p:spPr>
          <a:xfrm>
            <a:off x="609600" y="2087880"/>
            <a:ext cx="8229600" cy="4389120"/>
          </a:xfrm>
          <a:prstGeom prst="rect">
            <a:avLst/>
          </a:prstGeom>
        </p:spPr>
        <p:txBody>
          <a:bodyPr vert="horz" anchor="ctr">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600" b="0" i="0" u="none" strike="noStrike" kern="1200" cap="none" spc="0" normalizeH="0" baseline="0" noProof="0" dirty="0" err="1" smtClean="0">
                <a:ln>
                  <a:noFill/>
                </a:ln>
                <a:solidFill>
                  <a:schemeClr val="tx1"/>
                </a:solidFill>
                <a:effectLst/>
                <a:uLnTx/>
                <a:uFillTx/>
                <a:latin typeface="+mn-lt"/>
                <a:ea typeface="+mn-ea"/>
                <a:cs typeface="+mn-cs"/>
              </a:rPr>
              <a:t>Đánh</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giá</a:t>
            </a:r>
            <a:r>
              <a:rPr kumimoji="0" lang="en-US" sz="36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3600" b="0" i="0" u="none" strike="noStrike" kern="1200" cap="none" spc="0" normalizeH="0" noProof="0" dirty="0" smtClean="0">
                <a:ln>
                  <a:noFill/>
                </a:ln>
                <a:solidFill>
                  <a:schemeClr val="tx1"/>
                </a:solidFill>
                <a:effectLst/>
                <a:uLnTx/>
                <a:uFillTx/>
                <a:latin typeface="+mn-lt"/>
                <a:ea typeface="+mn-ea"/>
                <a:cs typeface="+mn-cs"/>
              </a:rPr>
              <a:t>Naïve </a:t>
            </a:r>
            <a:r>
              <a:rPr kumimoji="0" lang="en-US" sz="3600" b="0" i="0" u="none" strike="noStrike" kern="1200" cap="none" spc="0" normalizeH="0" noProof="0" dirty="0" err="1" smtClean="0">
                <a:ln>
                  <a:noFill/>
                </a:ln>
                <a:solidFill>
                  <a:schemeClr val="tx1"/>
                </a:solidFill>
                <a:effectLst/>
                <a:uLnTx/>
                <a:uFillTx/>
                <a:latin typeface="+mn-lt"/>
                <a:ea typeface="+mn-ea"/>
                <a:cs typeface="+mn-cs"/>
              </a:rPr>
              <a:t>Bayes</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là</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một</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giải</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thuật</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có</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độ</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chín</a:t>
            </a:r>
            <a:r>
              <a:rPr lang="en-US" sz="3600" dirty="0" smtClean="0"/>
              <a:t>h </a:t>
            </a:r>
            <a:r>
              <a:rPr lang="en-US" sz="3600" dirty="0" err="1" smtClean="0"/>
              <a:t>xác</a:t>
            </a:r>
            <a:r>
              <a:rPr lang="en-US" sz="3600" dirty="0" smtClean="0"/>
              <a:t> </a:t>
            </a:r>
            <a:r>
              <a:rPr lang="en-US" sz="3600" dirty="0" err="1" smtClean="0"/>
              <a:t>rất</a:t>
            </a:r>
            <a:r>
              <a:rPr lang="en-US" sz="3600" dirty="0" smtClean="0"/>
              <a:t> </a:t>
            </a:r>
            <a:r>
              <a:rPr lang="en-US" sz="3600" dirty="0" err="1" smtClean="0"/>
              <a:t>cao</a:t>
            </a:r>
            <a:r>
              <a:rPr lang="en-US" sz="3600" dirty="0" smtClean="0"/>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3600" b="0" i="0" u="none" strike="noStrike" kern="1200" cap="none" spc="0" normalizeH="0" noProof="0" dirty="0" err="1" smtClean="0">
                <a:ln>
                  <a:noFill/>
                </a:ln>
                <a:solidFill>
                  <a:schemeClr val="tx1"/>
                </a:solidFill>
                <a:effectLst/>
                <a:uLnTx/>
                <a:uFillTx/>
                <a:latin typeface="+mn-lt"/>
                <a:ea typeface="+mn-ea"/>
                <a:cs typeface="+mn-cs"/>
              </a:rPr>
              <a:t>Dễ</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dàng</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cài</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đặt</a:t>
            </a:r>
            <a:r>
              <a:rPr kumimoji="0" lang="en-US" sz="36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3600" dirty="0" smtClean="0"/>
              <a:t>Cho </a:t>
            </a:r>
            <a:r>
              <a:rPr lang="en-US" sz="3600" dirty="0" err="1" smtClean="0"/>
              <a:t>kết</a:t>
            </a:r>
            <a:r>
              <a:rPr lang="en-US" sz="3600" dirty="0" smtClean="0"/>
              <a:t> </a:t>
            </a:r>
            <a:r>
              <a:rPr lang="en-US" sz="3600" dirty="0" err="1" smtClean="0"/>
              <a:t>quả</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đồng</a:t>
            </a:r>
            <a:r>
              <a:rPr lang="en-US" sz="3600" dirty="0" smtClean="0"/>
              <a:t> </a:t>
            </a:r>
            <a:r>
              <a:rPr lang="en-US" sz="3600" dirty="0" err="1" smtClean="0"/>
              <a:t>đều</a:t>
            </a:r>
            <a:endParaRPr kumimoji="0" lang="en-US" sz="3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Hệ</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hỗ</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trợ</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ra</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quyết</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định</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lâm</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sàng</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29496" y="4311905"/>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48596" y="43976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Triển</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khai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và</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đánh</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giá</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2946" y="4224593"/>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46934" y="43230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grpSp>
        <p:nvGrpSpPr>
          <p:cNvPr id="90" name="Group 89"/>
          <p:cNvGrpSpPr>
            <a:grpSpLocks/>
          </p:cNvGrpSpPr>
          <p:nvPr/>
        </p:nvGrpSpPr>
        <p:grpSpPr bwMode="auto">
          <a:xfrm>
            <a:off x="2129496" y="3626105"/>
            <a:ext cx="4927600" cy="531813"/>
            <a:chOff x="1341" y="1723"/>
            <a:chExt cx="3104" cy="335"/>
          </a:xfrm>
        </p:grpSpPr>
        <p:sp>
          <p:nvSpPr>
            <p:cNvPr id="9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vi-VN">
                <a:latin typeface="Segoe UI" pitchFamily="34" charset="0"/>
                <a:cs typeface="Segoe UI" pitchFamily="34" charset="0"/>
              </a:endParaRPr>
            </a:p>
          </p:txBody>
        </p:sp>
      </p:grpSp>
      <p:sp>
        <p:nvSpPr>
          <p:cNvPr id="93" name="Text Box 25"/>
          <p:cNvSpPr txBox="1">
            <a:spLocks noChangeArrowheads="1"/>
          </p:cNvSpPr>
          <p:nvPr/>
        </p:nvSpPr>
        <p:spPr bwMode="black">
          <a:xfrm>
            <a:off x="2548596" y="37118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Dữ</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liệu</a:t>
            </a:r>
            <a:endParaRPr lang="en-US" b="1" dirty="0">
              <a:solidFill>
                <a:schemeClr val="bg1"/>
              </a:solidFill>
              <a:latin typeface="Segoe UI" pitchFamily="34" charset="0"/>
              <a:cs typeface="Segoe UI" pitchFamily="34" charset="0"/>
            </a:endParaRPr>
          </a:p>
        </p:txBody>
      </p:sp>
      <p:sp>
        <p:nvSpPr>
          <p:cNvPr id="94" name="AutoShape 26"/>
          <p:cNvSpPr>
            <a:spLocks noChangeArrowheads="1"/>
          </p:cNvSpPr>
          <p:nvPr/>
        </p:nvSpPr>
        <p:spPr bwMode="gray">
          <a:xfrm>
            <a:off x="1792946" y="3538793"/>
            <a:ext cx="685800" cy="685800"/>
          </a:xfrm>
          <a:prstGeom prst="diamond">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5" name="Text Box 27"/>
          <p:cNvSpPr txBox="1">
            <a:spLocks noChangeArrowheads="1"/>
          </p:cNvSpPr>
          <p:nvPr/>
        </p:nvSpPr>
        <p:spPr bwMode="black">
          <a:xfrm>
            <a:off x="1946934" y="36372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3</a:t>
            </a:r>
          </a:p>
        </p:txBody>
      </p:sp>
      <p:grpSp>
        <p:nvGrpSpPr>
          <p:cNvPr id="29" name="Group 28"/>
          <p:cNvGrpSpPr>
            <a:grpSpLocks/>
          </p:cNvGrpSpPr>
          <p:nvPr/>
        </p:nvGrpSpPr>
        <p:grpSpPr bwMode="auto">
          <a:xfrm>
            <a:off x="2129496" y="4997705"/>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48596" y="50834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2946" y="4910393"/>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46934" y="50088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5</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3600" dirty="0" err="1" smtClean="0"/>
              <a:t>Cây</a:t>
            </a:r>
            <a:r>
              <a:rPr lang="en-US" sz="3600" dirty="0" smtClean="0"/>
              <a:t> </a:t>
            </a:r>
            <a:r>
              <a:rPr lang="en-US" sz="3600" dirty="0" err="1" smtClean="0"/>
              <a:t>quyết</a:t>
            </a:r>
            <a:r>
              <a:rPr lang="en-US" sz="3600" dirty="0" smtClean="0"/>
              <a:t> </a:t>
            </a:r>
            <a:r>
              <a:rPr lang="en-US" sz="3600" dirty="0" err="1" smtClean="0"/>
              <a:t>định</a:t>
            </a:r>
            <a:r>
              <a:rPr lang="en-US" sz="3600" dirty="0" smtClean="0"/>
              <a:t> C4.5</a:t>
            </a:r>
            <a:endParaRPr lang="en-US" sz="4000" dirty="0" smtClean="0"/>
          </a:p>
          <a:p>
            <a:pPr>
              <a:buNone/>
            </a:pP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9" name="Table 8"/>
          <p:cNvGraphicFramePr>
            <a:graphicFrameLocks noGrp="1"/>
          </p:cNvGraphicFramePr>
          <p:nvPr/>
        </p:nvGraphicFramePr>
        <p:xfrm>
          <a:off x="1447800" y="2666999"/>
          <a:ext cx="6858000" cy="4123455"/>
        </p:xfrm>
        <a:graphic>
          <a:graphicData uri="http://schemas.openxmlformats.org/drawingml/2006/table">
            <a:tbl>
              <a:tblPr firstRow="1" bandRow="1">
                <a:tableStyleId>{5C22544A-7EE6-4342-B048-85BDC9FD1C3A}</a:tableStyleId>
              </a:tblPr>
              <a:tblGrid>
                <a:gridCol w="2590800"/>
                <a:gridCol w="1524000"/>
                <a:gridCol w="1447800"/>
                <a:gridCol w="1295400"/>
              </a:tblGrid>
              <a:tr h="391348">
                <a:tc>
                  <a:txBody>
                    <a:bodyPr/>
                    <a:lstStyle/>
                    <a:p>
                      <a:pPr algn="ct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nchor="ctr"/>
                </a:tc>
              </a:tr>
              <a:tr h="391348">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32</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33</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43</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15</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76</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16</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39</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111</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30</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20</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0.667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0.458</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0.279</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0.524</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0.683 </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0.727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0.489</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0.396</a:t>
                      </a:r>
                      <a:endParaRPr lang="en-US" sz="1600" dirty="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0.662</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0.724</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0.476</a:t>
                      </a:r>
                      <a:endParaRPr lang="en-US" sz="1600" dirty="0">
                        <a:latin typeface="Constantia (Body)"/>
                        <a:ea typeface="Calibri"/>
                        <a:cs typeface="Times New Roman"/>
                      </a:endParaRPr>
                    </a:p>
                  </a:txBody>
                  <a:tcPr marL="68580" marR="68580" marT="0" marB="0"/>
                </a:tc>
              </a:tr>
              <a:tr h="440267">
                <a:tc>
                  <a:txBody>
                    <a:bodyPr/>
                    <a:lstStyle/>
                    <a:p>
                      <a:pPr algn="ctr"/>
                      <a:r>
                        <a:rPr lang="en-US" sz="1800" smtClean="0">
                          <a:latin typeface="Constantia (Body)"/>
                        </a:rPr>
                        <a:t>True</a:t>
                      </a:r>
                      <a:r>
                        <a:rPr lang="en-US" sz="1800" baseline="0" smtClean="0">
                          <a:latin typeface="Constantia (Body)"/>
                        </a:rPr>
                        <a:t> Negative Rate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0.484</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0.791</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0.406</a:t>
                      </a:r>
                      <a:endParaRPr lang="en-US" sz="1600" dirty="0">
                        <a:latin typeface="Constantia (Body)"/>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t">
            <a:noAutofit/>
          </a:bodyPr>
          <a:lstStyle/>
          <a:p>
            <a:pPr>
              <a:buNone/>
            </a:pPr>
            <a:r>
              <a:rPr lang="en-US" sz="2800" dirty="0" smtClean="0"/>
              <a:t>	</a:t>
            </a:r>
            <a:r>
              <a:rPr lang="en-US" sz="2800" dirty="0" err="1" smtClean="0"/>
              <a:t>Các</a:t>
            </a:r>
            <a:r>
              <a:rPr lang="en-US" sz="2800" dirty="0" smtClean="0"/>
              <a:t> </a:t>
            </a:r>
            <a:r>
              <a:rPr lang="en-US" sz="2800" dirty="0" err="1" smtClean="0"/>
              <a:t>luật</a:t>
            </a:r>
            <a:r>
              <a:rPr lang="en-US" sz="2800" dirty="0" smtClean="0"/>
              <a:t> </a:t>
            </a:r>
            <a:r>
              <a:rPr lang="en-US" sz="2800" dirty="0" err="1" smtClean="0"/>
              <a:t>tiêu</a:t>
            </a:r>
            <a:r>
              <a:rPr lang="en-US" sz="2800" dirty="0" smtClean="0"/>
              <a:t> </a:t>
            </a:r>
            <a:r>
              <a:rPr lang="en-US" sz="2800" dirty="0" err="1" smtClean="0"/>
              <a:t>biểu</a:t>
            </a:r>
            <a:r>
              <a:rPr lang="en-US" sz="2800" dirty="0" smtClean="0"/>
              <a:t> </a:t>
            </a:r>
            <a:r>
              <a:rPr lang="en-US" sz="2800" dirty="0" err="1" smtClean="0"/>
              <a:t>với</a:t>
            </a:r>
            <a:r>
              <a:rPr lang="en-US" sz="2800" dirty="0" smtClean="0"/>
              <a:t> </a:t>
            </a:r>
            <a:r>
              <a:rPr lang="en-US" sz="2800" dirty="0" err="1" smtClean="0"/>
              <a:t>bệnh</a:t>
            </a:r>
            <a:r>
              <a:rPr lang="en-US" sz="2800" dirty="0" smtClean="0"/>
              <a:t> </a:t>
            </a:r>
            <a:r>
              <a:rPr lang="en-US" sz="2800" dirty="0" err="1" smtClean="0"/>
              <a:t>nhân</a:t>
            </a:r>
            <a:r>
              <a:rPr lang="en-US" sz="2800" dirty="0" smtClean="0"/>
              <a:t> </a:t>
            </a:r>
            <a:r>
              <a:rPr lang="en-US" sz="2800" dirty="0" err="1" smtClean="0"/>
              <a:t>mắc</a:t>
            </a:r>
            <a:r>
              <a:rPr lang="en-US" sz="2800" dirty="0" smtClean="0"/>
              <a:t> </a:t>
            </a:r>
            <a:r>
              <a:rPr lang="en-US" sz="2800" dirty="0" err="1" smtClean="0"/>
              <a:t>bệnh</a:t>
            </a:r>
            <a:endParaRPr lang="en-US" sz="2800" dirty="0" smtClean="0"/>
          </a:p>
          <a:p>
            <a:r>
              <a:rPr lang="en-US" sz="2800" dirty="0" smtClean="0"/>
              <a:t>Glucose = [290,+)</a:t>
            </a:r>
          </a:p>
          <a:p>
            <a:r>
              <a:rPr lang="en-US" sz="2800" dirty="0" smtClean="0"/>
              <a:t>Glucose = [125,290) &amp; </a:t>
            </a:r>
            <a:r>
              <a:rPr lang="en-US" sz="2800" dirty="0" err="1" smtClean="0"/>
              <a:t>Tuoi</a:t>
            </a:r>
            <a:r>
              <a:rPr lang="en-US" sz="2800" dirty="0" smtClean="0"/>
              <a:t> = [80,+)</a:t>
            </a:r>
          </a:p>
          <a:p>
            <a:r>
              <a:rPr lang="en-US" sz="2800" dirty="0" smtClean="0"/>
              <a:t>Glucose = [125,290) &amp; </a:t>
            </a:r>
            <a:r>
              <a:rPr lang="en-US" sz="2800" dirty="0" err="1" smtClean="0"/>
              <a:t>Tuoi</a:t>
            </a:r>
            <a:r>
              <a:rPr lang="en-US" sz="2800" dirty="0" smtClean="0"/>
              <a:t> = [60,70) &amp; </a:t>
            </a:r>
            <a:r>
              <a:rPr lang="en-US" sz="2800" dirty="0" err="1" smtClean="0"/>
              <a:t>GioiTinh</a:t>
            </a:r>
            <a:r>
              <a:rPr lang="en-US" sz="2800" dirty="0" smtClean="0"/>
              <a:t> = </a:t>
            </a:r>
            <a:r>
              <a:rPr lang="en-US" sz="2800" dirty="0" err="1" smtClean="0"/>
              <a:t>Nữ</a:t>
            </a:r>
            <a:endParaRPr lang="en-US" sz="2800" dirty="0" smtClean="0"/>
          </a:p>
          <a:p>
            <a:r>
              <a:rPr lang="it-IT" sz="2800" dirty="0" smtClean="0"/>
              <a:t>Glucose = [125,290) &amp; Tuoi = [30,40) &amp; LDL_Cholesterol = [160,190)</a:t>
            </a:r>
          </a:p>
          <a:p>
            <a:r>
              <a:rPr lang="it-IT" sz="2800" dirty="0" smtClean="0"/>
              <a:t>Glucose = [125,290) &amp; Tuoi = [70,80) &amp; Urea = [40,+)</a:t>
            </a:r>
            <a:endParaRPr lang="en-US" sz="2800" dirty="0" smtClean="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533400" y="1905000"/>
            <a:ext cx="8229600" cy="4389120"/>
          </a:xfrm>
        </p:spPr>
        <p:txBody>
          <a:bodyPr>
            <a:no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a:t>
            </a:r>
          </a:p>
          <a:p>
            <a:r>
              <a:rPr lang="en-US" sz="3600" dirty="0" err="1" smtClean="0"/>
              <a:t>Giải</a:t>
            </a:r>
            <a:r>
              <a:rPr lang="en-US" sz="3600" dirty="0" smtClean="0"/>
              <a:t> </a:t>
            </a:r>
            <a:r>
              <a:rPr lang="en-US" sz="3600" dirty="0" err="1" smtClean="0"/>
              <a:t>thuật</a:t>
            </a:r>
            <a:r>
              <a:rPr lang="en-US" sz="3600" dirty="0" smtClean="0"/>
              <a:t> </a:t>
            </a:r>
            <a:r>
              <a:rPr lang="en-US" sz="3600" dirty="0" err="1" smtClean="0"/>
              <a:t>phức</a:t>
            </a:r>
            <a:r>
              <a:rPr lang="en-US" sz="3600" dirty="0" smtClean="0"/>
              <a:t> </a:t>
            </a:r>
            <a:r>
              <a:rPr lang="en-US" sz="3600" dirty="0" err="1" smtClean="0"/>
              <a:t>tạp</a:t>
            </a:r>
            <a:r>
              <a:rPr lang="en-US" sz="3600" dirty="0" smtClean="0"/>
              <a:t> </a:t>
            </a:r>
            <a:r>
              <a:rPr lang="en-US" sz="3600" dirty="0" err="1" smtClean="0"/>
              <a:t>nhưng</a:t>
            </a:r>
            <a:r>
              <a:rPr lang="en-US" sz="3600" dirty="0" smtClean="0"/>
              <a:t> </a:t>
            </a:r>
            <a:r>
              <a:rPr lang="en-US" sz="3600" dirty="0" err="1" smtClean="0"/>
              <a:t>đã</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a:t>
            </a:r>
          </a:p>
          <a:p>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khá</a:t>
            </a:r>
            <a:r>
              <a:rPr lang="en-US" sz="3600" dirty="0" smtClean="0"/>
              <a:t> </a:t>
            </a:r>
            <a:r>
              <a:rPr lang="en-US" sz="3600" dirty="0" err="1" smtClean="0"/>
              <a:t>cao</a:t>
            </a:r>
            <a:r>
              <a:rPr lang="en-US" sz="3600" dirty="0" smtClean="0"/>
              <a:t> </a:t>
            </a:r>
            <a:r>
              <a:rPr lang="en-US" sz="3600" dirty="0" err="1" smtClean="0"/>
              <a:t>và</a:t>
            </a:r>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ứng</a:t>
            </a:r>
            <a:r>
              <a:rPr lang="en-US" sz="3600" dirty="0" smtClean="0"/>
              <a:t> </a:t>
            </a:r>
            <a:r>
              <a:rPr lang="en-US" sz="3600" dirty="0" err="1" smtClean="0"/>
              <a:t>dụng</a:t>
            </a:r>
            <a:r>
              <a:rPr lang="en-US" sz="3600" dirty="0" smtClean="0"/>
              <a:t> </a:t>
            </a:r>
            <a:r>
              <a:rPr lang="en-US" sz="3600" dirty="0" err="1" smtClean="0"/>
              <a:t>vào</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rất</a:t>
            </a:r>
            <a:r>
              <a:rPr lang="en-US" sz="3600" dirty="0" smtClean="0"/>
              <a:t> </a:t>
            </a:r>
            <a:r>
              <a:rPr lang="en-US" sz="3600" dirty="0" err="1" smtClean="0"/>
              <a:t>cao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3600" dirty="0" smtClean="0"/>
              <a:t>	</a:t>
            </a:r>
            <a:r>
              <a:rPr lang="en-US" sz="3600" dirty="0" err="1" smtClean="0"/>
              <a:t>Kết</a:t>
            </a:r>
            <a:r>
              <a:rPr lang="en-US" sz="3600" dirty="0" smtClean="0"/>
              <a:t> </a:t>
            </a:r>
            <a:r>
              <a:rPr lang="en-US" sz="3600" dirty="0" err="1" smtClean="0"/>
              <a:t>quả</a:t>
            </a:r>
            <a:endParaRPr lang="en-US" sz="3600" dirty="0" smtClean="0"/>
          </a:p>
          <a:p>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Đáp</a:t>
            </a:r>
            <a:r>
              <a:rPr lang="en-US" sz="3600" dirty="0" smtClean="0"/>
              <a:t> </a:t>
            </a:r>
            <a:r>
              <a:rPr lang="en-US" sz="3600" dirty="0" err="1" smtClean="0"/>
              <a:t>ứng</a:t>
            </a:r>
            <a:r>
              <a:rPr lang="en-US" sz="3600" dirty="0" smtClean="0"/>
              <a:t> </a:t>
            </a:r>
            <a:r>
              <a:rPr lang="en-US" sz="3600" dirty="0" err="1" smtClean="0"/>
              <a:t>được</a:t>
            </a:r>
            <a:r>
              <a:rPr lang="en-US" sz="3600" dirty="0" smtClean="0"/>
              <a:t> </a:t>
            </a:r>
            <a:r>
              <a:rPr lang="en-US" sz="3600" dirty="0" err="1" smtClean="0"/>
              <a:t>đủ</a:t>
            </a:r>
            <a:r>
              <a:rPr lang="en-US" sz="3600" dirty="0" smtClean="0"/>
              <a:t> </a:t>
            </a:r>
            <a:r>
              <a:rPr lang="en-US" sz="3600" dirty="0" err="1" smtClean="0"/>
              <a:t>yêu</a:t>
            </a:r>
            <a:r>
              <a:rPr lang="en-US" sz="3600" dirty="0" smtClean="0"/>
              <a:t> </a:t>
            </a:r>
            <a:r>
              <a:rPr lang="en-US" sz="3600" dirty="0" err="1" smtClean="0"/>
              <a:t>cầu</a:t>
            </a:r>
            <a:r>
              <a:rPr lang="en-US" sz="3600" dirty="0" smtClean="0"/>
              <a:t> </a:t>
            </a:r>
            <a:r>
              <a:rPr lang="en-US" sz="3600" dirty="0" err="1" smtClean="0"/>
              <a:t>của</a:t>
            </a:r>
            <a:r>
              <a:rPr lang="en-US" sz="3600" dirty="0" smtClean="0"/>
              <a:t> </a:t>
            </a:r>
            <a:r>
              <a:rPr lang="en-US" sz="3600" dirty="0" err="1" smtClean="0"/>
              <a:t>một</a:t>
            </a:r>
            <a:r>
              <a:rPr lang="en-US" sz="3600" dirty="0" smtClean="0"/>
              <a:t> HHTRQĐLS.</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thành</a:t>
            </a:r>
            <a:r>
              <a:rPr lang="en-US" sz="3600" dirty="0" smtClean="0"/>
              <a:t> </a:t>
            </a:r>
            <a:r>
              <a:rPr lang="en-US" sz="3600" dirty="0" err="1" smtClean="0"/>
              <a:t>công</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và</a:t>
            </a:r>
            <a:r>
              <a:rPr lang="en-US" sz="3600" dirty="0" smtClean="0"/>
              <a:t> C4.5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457200" y="1905000"/>
            <a:ext cx="8229600" cy="4389120"/>
          </a:xfrm>
        </p:spPr>
        <p:txBody>
          <a:bodyPr anchor="t">
            <a:noAutofit/>
          </a:bodyPr>
          <a:lstStyle/>
          <a:p>
            <a:pPr>
              <a:buNone/>
            </a:pPr>
            <a:r>
              <a:rPr lang="en-US" sz="3600" dirty="0" smtClean="0"/>
              <a:t>	</a:t>
            </a:r>
            <a:r>
              <a:rPr lang="en-US" sz="3600" dirty="0" err="1" smtClean="0"/>
              <a:t>Hạn</a:t>
            </a:r>
            <a:r>
              <a:rPr lang="en-US" sz="3600" dirty="0" smtClean="0"/>
              <a:t> </a:t>
            </a:r>
            <a:r>
              <a:rPr lang="en-US" sz="3600" dirty="0" err="1" smtClean="0"/>
              <a:t>chế</a:t>
            </a:r>
            <a:r>
              <a:rPr lang="en-US" sz="3600" dirty="0" smtClean="0"/>
              <a:t>:</a:t>
            </a:r>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smtClean="0"/>
              <a:t>đủ.</a:t>
            </a:r>
            <a:endParaRPr lang="en-US" sz="3600" dirty="0" smtClean="0"/>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không</a:t>
            </a:r>
            <a:r>
              <a:rPr lang="en-US" sz="3600" dirty="0" smtClean="0"/>
              <a:t> </a:t>
            </a:r>
            <a:r>
              <a:rPr lang="en-US" sz="3600" dirty="0" err="1" smtClean="0"/>
              <a:t>đồng</a:t>
            </a:r>
            <a:r>
              <a:rPr lang="en-US" sz="3600" dirty="0" smtClean="0"/>
              <a:t> </a:t>
            </a:r>
            <a:r>
              <a:rPr lang="en-US" sz="3600" dirty="0" err="1" smtClean="0"/>
              <a:t>đều</a:t>
            </a:r>
            <a:r>
              <a:rPr lang="en-US" sz="3600" dirty="0" smtClean="0"/>
              <a:t>.</a:t>
            </a:r>
          </a:p>
          <a:p>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mang</a:t>
            </a:r>
            <a:r>
              <a:rPr lang="en-US" sz="3600" dirty="0" smtClean="0"/>
              <a:t> </a:t>
            </a:r>
            <a:r>
              <a:rPr lang="en-US" sz="3600" dirty="0" err="1" smtClean="0"/>
              <a:t>tính</a:t>
            </a:r>
            <a:r>
              <a:rPr lang="en-US" sz="3600" dirty="0" smtClean="0"/>
              <a:t> </a:t>
            </a:r>
            <a:r>
              <a:rPr lang="en-US" sz="3600" dirty="0" err="1" smtClean="0"/>
              <a:t>chủ</a:t>
            </a:r>
            <a:r>
              <a:rPr lang="en-US" sz="3600" dirty="0" smtClean="0"/>
              <a:t> </a:t>
            </a:r>
            <a:r>
              <a:rPr lang="en-US" sz="3600" dirty="0" err="1" smtClean="0"/>
              <a:t>quan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Hướng</a:t>
            </a:r>
            <a:r>
              <a:rPr lang="en-US" sz="3600" dirty="0" smtClean="0"/>
              <a:t> </a:t>
            </a:r>
            <a:r>
              <a:rPr lang="en-US" sz="3600" dirty="0" err="1" smtClean="0"/>
              <a:t>phát</a:t>
            </a:r>
            <a:r>
              <a:rPr lang="en-US" sz="3600" dirty="0" smtClean="0"/>
              <a:t> </a:t>
            </a:r>
            <a:r>
              <a:rPr lang="en-US" sz="3600" dirty="0" err="1" smtClean="0"/>
              <a:t>triển</a:t>
            </a:r>
            <a:r>
              <a:rPr lang="en-US" sz="3600" dirty="0" smtClean="0"/>
              <a:t>:</a:t>
            </a:r>
          </a:p>
          <a:p>
            <a:r>
              <a:rPr lang="en-US" sz="3600" dirty="0" err="1" smtClean="0"/>
              <a:t>Phát</a:t>
            </a:r>
            <a:r>
              <a:rPr lang="en-US" sz="3600" dirty="0" smtClean="0"/>
              <a:t> </a:t>
            </a:r>
            <a:r>
              <a:rPr lang="en-US" sz="3600" dirty="0" err="1" smtClean="0"/>
              <a:t>triển</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khác</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tính</a:t>
            </a:r>
            <a:r>
              <a:rPr lang="en-US" sz="3600" dirty="0" smtClean="0"/>
              <a:t> </a:t>
            </a:r>
            <a:r>
              <a:rPr lang="en-US" sz="3600" dirty="0" err="1" smtClean="0"/>
              <a:t>năng</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biến</a:t>
            </a:r>
            <a:r>
              <a:rPr lang="en-US" sz="3600" dirty="0" smtClean="0"/>
              <a:t> </a:t>
            </a:r>
            <a:r>
              <a:rPr lang="en-US" sz="3600" dirty="0" err="1" smtClean="0"/>
              <a:t>chứng</a:t>
            </a:r>
            <a:r>
              <a:rPr lang="en-US" sz="3600" dirty="0" smtClean="0"/>
              <a:t>, </a:t>
            </a:r>
            <a:r>
              <a:rPr lang="en-US" sz="3600" dirty="0" err="1" smtClean="0"/>
              <a:t>dự</a:t>
            </a:r>
            <a:r>
              <a:rPr lang="en-US" sz="3600" dirty="0" smtClean="0"/>
              <a:t> </a:t>
            </a:r>
            <a:r>
              <a:rPr lang="en-US" sz="3600" dirty="0" err="1" smtClean="0"/>
              <a:t>đoán</a:t>
            </a:r>
            <a:r>
              <a:rPr lang="en-US" sz="3600" dirty="0" smtClean="0"/>
              <a:t> </a:t>
            </a:r>
            <a:r>
              <a:rPr lang="en-US" sz="3600" dirty="0" err="1" smtClean="0"/>
              <a:t>năm</a:t>
            </a:r>
            <a:r>
              <a:rPr lang="en-US" sz="3600" dirty="0" smtClean="0"/>
              <a:t> </a:t>
            </a:r>
            <a:r>
              <a:rPr lang="en-US" sz="3600" dirty="0" err="1" smtClean="0"/>
              <a:t>phát</a:t>
            </a:r>
            <a:r>
              <a:rPr lang="en-US" sz="3600" dirty="0" smtClean="0"/>
              <a:t> </a:t>
            </a:r>
            <a:r>
              <a:rPr lang="en-US" sz="3600" dirty="0" err="1" smtClean="0"/>
              <a:t>bệnh</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t">
            <a:normAutofit/>
          </a:bodyPr>
          <a:lstStyle/>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trong</a:t>
            </a:r>
            <a:r>
              <a:rPr lang="en-US" sz="3600" dirty="0" smtClean="0"/>
              <a:t> </a:t>
            </a:r>
            <a:r>
              <a:rPr lang="en-US" sz="3600" dirty="0" err="1" smtClean="0"/>
              <a:t>những</a:t>
            </a:r>
            <a:r>
              <a:rPr lang="en-US" sz="3600" dirty="0" smtClean="0"/>
              <a:t> </a:t>
            </a:r>
            <a:r>
              <a:rPr lang="en-US" sz="3600" dirty="0" err="1" smtClean="0"/>
              <a:t>căn</a:t>
            </a:r>
            <a:r>
              <a:rPr lang="en-US" sz="3600" dirty="0" smtClean="0"/>
              <a:t> </a:t>
            </a:r>
            <a:r>
              <a:rPr lang="en-US" sz="3600" dirty="0" err="1" smtClean="0"/>
              <a:t>bệnh</a:t>
            </a:r>
            <a:r>
              <a:rPr lang="en-US" sz="3600" dirty="0" smtClean="0"/>
              <a:t> </a:t>
            </a:r>
            <a:r>
              <a:rPr lang="en-US" sz="3600" dirty="0" err="1" smtClean="0"/>
              <a:t>phổ</a:t>
            </a:r>
            <a:r>
              <a:rPr lang="en-US" sz="3600" dirty="0" smtClean="0"/>
              <a:t> </a:t>
            </a:r>
            <a:r>
              <a:rPr lang="en-US" sz="3600" dirty="0" err="1" smtClean="0"/>
              <a:t>biến</a:t>
            </a:r>
            <a:r>
              <a:rPr lang="en-US" sz="3600" dirty="0" smtClean="0"/>
              <a:t> </a:t>
            </a:r>
            <a:r>
              <a:rPr lang="en-US" sz="3600" dirty="0" err="1" smtClean="0"/>
              <a:t>nhất</a:t>
            </a:r>
            <a:r>
              <a:rPr lang="en-US" sz="3600" dirty="0" smtClean="0"/>
              <a:t> </a:t>
            </a:r>
            <a:r>
              <a:rPr lang="en-US" sz="3600" dirty="0" err="1" smtClean="0"/>
              <a:t>của</a:t>
            </a:r>
            <a:r>
              <a:rPr lang="en-US" sz="3600" dirty="0" smtClean="0"/>
              <a:t> </a:t>
            </a:r>
            <a:r>
              <a:rPr lang="en-US" sz="3600" dirty="0" err="1" smtClean="0"/>
              <a:t>thế</a:t>
            </a:r>
            <a:r>
              <a:rPr lang="en-US" sz="3600" dirty="0" smtClean="0"/>
              <a:t> </a:t>
            </a:r>
            <a:r>
              <a:rPr lang="en-US" sz="3600" dirty="0" err="1" smtClean="0"/>
              <a:t>kỉ</a:t>
            </a:r>
            <a:r>
              <a:rPr lang="en-US" sz="3600" dirty="0" smtClean="0"/>
              <a:t> 21.</a:t>
            </a:r>
          </a:p>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gì</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chor="t">
            <a:normAutofit/>
          </a:bodyPr>
          <a:lstStyle/>
          <a:p>
            <a:pPr>
              <a:lnSpc>
                <a:spcPct val="110000"/>
              </a:lnSpc>
              <a:buNone/>
            </a:pPr>
            <a:r>
              <a:rPr lang="en-US" sz="3600" dirty="0" smtClean="0"/>
              <a:t>	</a:t>
            </a:r>
            <a:r>
              <a:rPr lang="en-US" sz="3600" dirty="0" err="1" smtClean="0"/>
              <a:t>Hiện</a:t>
            </a:r>
            <a:r>
              <a:rPr lang="en-US" sz="3600" dirty="0" smtClean="0"/>
              <a:t> nay </a:t>
            </a:r>
            <a:r>
              <a:rPr lang="en-US" sz="3600" dirty="0" err="1" smtClean="0"/>
              <a:t>có</a:t>
            </a:r>
            <a:r>
              <a:rPr lang="en-US" sz="3600" dirty="0" smtClean="0"/>
              <a:t> 2 </a:t>
            </a:r>
            <a:r>
              <a:rPr lang="en-US" sz="3600" dirty="0" err="1" smtClean="0"/>
              <a:t>loại</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1: </a:t>
            </a:r>
            <a:r>
              <a:rPr lang="en-US" sz="3600" dirty="0" err="1" smtClean="0"/>
              <a:t>chiếm</a:t>
            </a:r>
            <a:r>
              <a:rPr lang="en-US" sz="3600" dirty="0" smtClean="0"/>
              <a:t> 5 – 10%.</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2: </a:t>
            </a:r>
            <a:r>
              <a:rPr lang="en-US" sz="3600" dirty="0" err="1" smtClean="0"/>
              <a:t>chiếm</a:t>
            </a:r>
            <a:r>
              <a:rPr lang="en-US" sz="3600" dirty="0" smtClean="0"/>
              <a:t> 90 – 95%</a:t>
            </a:r>
          </a:p>
          <a:p>
            <a:r>
              <a:rPr lang="en-US" sz="3600" dirty="0" smtClean="0"/>
              <a:t> </a:t>
            </a:r>
            <a:r>
              <a:rPr lang="en-US" sz="3600" dirty="0" err="1" smtClean="0"/>
              <a:t>Ngoài</a:t>
            </a:r>
            <a:r>
              <a:rPr lang="en-US" sz="3600" dirty="0" smtClean="0"/>
              <a:t> </a:t>
            </a:r>
            <a:r>
              <a:rPr lang="en-US" sz="3600" dirty="0" err="1" smtClean="0"/>
              <a:t>ra</a:t>
            </a:r>
            <a:r>
              <a:rPr lang="en-US" sz="3600" dirty="0" smtClean="0"/>
              <a:t> </a:t>
            </a:r>
            <a:r>
              <a:rPr lang="en-US" sz="3600" dirty="0" err="1" smtClean="0"/>
              <a:t>còn</a:t>
            </a:r>
            <a:r>
              <a:rPr lang="en-US" sz="3600" dirty="0" smtClean="0"/>
              <a:t> </a:t>
            </a:r>
            <a:r>
              <a:rPr lang="en-US" sz="3600" dirty="0" err="1" smtClean="0"/>
              <a:t>có</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thai</a:t>
            </a:r>
            <a:r>
              <a:rPr lang="en-US" sz="3600" dirty="0" smtClean="0"/>
              <a:t> </a:t>
            </a:r>
            <a:r>
              <a:rPr lang="en-US" sz="3600" dirty="0" err="1" smtClean="0"/>
              <a:t>kỳ</a:t>
            </a:r>
            <a:r>
              <a:rPr lang="en-US" sz="3600" dirty="0" smtClean="0"/>
              <a:t>: </a:t>
            </a:r>
            <a:r>
              <a:rPr lang="en-US" sz="3600" dirty="0" err="1" smtClean="0"/>
              <a:t>chiếm</a:t>
            </a:r>
            <a:r>
              <a:rPr lang="en-US" sz="3600" dirty="0" smtClean="0"/>
              <a:t> 3 – 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sz="3600" dirty="0" smtClean="0"/>
              <a:t> Chi </a:t>
            </a:r>
            <a:r>
              <a:rPr lang="en-US" sz="3600" dirty="0" err="1" smtClean="0"/>
              <a:t>phí</a:t>
            </a:r>
            <a:r>
              <a:rPr lang="en-US" sz="3600" dirty="0" smtClean="0"/>
              <a:t> </a:t>
            </a:r>
            <a:r>
              <a:rPr lang="en-US" sz="3600" dirty="0" err="1" smtClean="0"/>
              <a:t>phòng</a:t>
            </a:r>
            <a:r>
              <a:rPr lang="en-US" sz="3600" dirty="0" smtClean="0"/>
              <a:t> </a:t>
            </a:r>
            <a:r>
              <a:rPr lang="en-US" sz="3600" dirty="0" err="1" smtClean="0"/>
              <a:t>bệnh</a:t>
            </a:r>
            <a:r>
              <a:rPr lang="en-US" sz="3600" dirty="0" smtClean="0"/>
              <a:t> </a:t>
            </a:r>
            <a:r>
              <a:rPr lang="en-US" sz="3600" dirty="0" err="1" smtClean="0"/>
              <a:t>thấp</a:t>
            </a:r>
            <a:r>
              <a:rPr lang="en-US" sz="3600" dirty="0" smtClean="0"/>
              <a:t>.</a:t>
            </a:r>
          </a:p>
          <a:p>
            <a:r>
              <a:rPr lang="en-US" sz="3600" dirty="0" smtClean="0"/>
              <a:t> Chi </a:t>
            </a:r>
            <a:r>
              <a:rPr lang="en-US" sz="3600" dirty="0" err="1" smtClean="0"/>
              <a:t>phí</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bệnh</a:t>
            </a:r>
            <a:r>
              <a:rPr lang="en-US" sz="3600" dirty="0" smtClean="0"/>
              <a:t> </a:t>
            </a:r>
            <a:r>
              <a:rPr lang="en-US" sz="3600" dirty="0" err="1" smtClean="0"/>
              <a:t>không</a:t>
            </a:r>
            <a:r>
              <a:rPr lang="en-US" sz="3600" dirty="0" smtClean="0"/>
              <a:t> </a:t>
            </a:r>
            <a:r>
              <a:rPr lang="en-US" sz="3600" dirty="0" err="1" smtClean="0"/>
              <a:t>cao</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Content Placeholder 5"/>
          <p:cNvSpPr>
            <a:spLocks noGrp="1"/>
          </p:cNvSpPr>
          <p:nvPr>
            <p:ph idx="1"/>
          </p:nvPr>
        </p:nvSpPr>
        <p:spPr/>
        <p:txBody>
          <a:bodyPr/>
          <a:lstStyle/>
          <a:p>
            <a:pPr>
              <a:buNone/>
            </a:pPr>
            <a:r>
              <a:rPr lang="en-US" dirty="0" smtClean="0"/>
              <a:t>	</a:t>
            </a:r>
            <a:r>
              <a:rPr lang="en-US" dirty="0" err="1" smtClean="0"/>
              <a:t>Định</a:t>
            </a:r>
            <a:r>
              <a:rPr lang="en-US" dirty="0" smtClean="0"/>
              <a:t> </a:t>
            </a:r>
            <a:r>
              <a:rPr lang="en-US" dirty="0" err="1" smtClean="0"/>
              <a:t>nghĩa</a:t>
            </a:r>
            <a:r>
              <a:rPr lang="en-US" dirty="0" smtClean="0"/>
              <a:t>:</a:t>
            </a:r>
          </a:p>
          <a:p>
            <a:r>
              <a:rPr lang="en-US" dirty="0" smtClean="0"/>
              <a:t>HHTRQĐLS </a:t>
            </a:r>
            <a:r>
              <a:rPr lang="en-US" dirty="0" err="1" smtClean="0"/>
              <a:t>là</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máy</a:t>
            </a:r>
            <a:r>
              <a:rPr lang="en-US" dirty="0" smtClean="0"/>
              <a:t> </a:t>
            </a:r>
            <a:r>
              <a:rPr lang="en-US" dirty="0" err="1" smtClean="0"/>
              <a:t>tính</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cho</a:t>
            </a:r>
            <a:r>
              <a:rPr lang="en-US" dirty="0" smtClean="0"/>
              <a:t> </a:t>
            </a:r>
            <a:r>
              <a:rPr lang="en-US" dirty="0" err="1" smtClean="0"/>
              <a:t>các</a:t>
            </a:r>
            <a:r>
              <a:rPr lang="en-US" dirty="0" smtClean="0"/>
              <a:t> y </a:t>
            </a:r>
            <a:r>
              <a:rPr lang="en-US" dirty="0" err="1" smtClean="0"/>
              <a:t>bác</a:t>
            </a:r>
            <a:r>
              <a:rPr lang="en-US" dirty="0" smtClean="0"/>
              <a:t> </a:t>
            </a:r>
            <a:r>
              <a:rPr lang="en-US" dirty="0" err="1" smtClean="0"/>
              <a:t>sĩ</a:t>
            </a:r>
            <a:r>
              <a:rPr lang="en-US" dirty="0" smtClean="0"/>
              <a:t>.</a:t>
            </a:r>
          </a:p>
          <a:p>
            <a:pPr>
              <a:buNone/>
            </a:pPr>
            <a:r>
              <a:rPr lang="en-US" dirty="0" smtClean="0"/>
              <a:t>	</a:t>
            </a:r>
            <a:r>
              <a:rPr lang="en-US" dirty="0" err="1" smtClean="0"/>
              <a:t>Các</a:t>
            </a:r>
            <a:r>
              <a:rPr lang="en-US" dirty="0" smtClean="0"/>
              <a:t> </a:t>
            </a:r>
            <a:r>
              <a:rPr lang="en-US" dirty="0" err="1" smtClean="0"/>
              <a:t>dạng</a:t>
            </a:r>
            <a:r>
              <a:rPr lang="en-US" dirty="0" smtClean="0"/>
              <a:t> </a:t>
            </a:r>
            <a:r>
              <a:rPr lang="en-US" dirty="0" err="1" smtClean="0"/>
              <a:t>chính</a:t>
            </a:r>
            <a:r>
              <a:rPr lang="en-US" dirty="0" smtClean="0"/>
              <a:t>:</a:t>
            </a:r>
          </a:p>
          <a:p>
            <a:r>
              <a:rPr lang="en-US" dirty="0" smtClean="0"/>
              <a:t>Knowledge Based Systems</a:t>
            </a:r>
          </a:p>
          <a:p>
            <a:r>
              <a:rPr lang="en-US" dirty="0" smtClean="0"/>
              <a:t>Non-knowledge Based Systems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idx="1"/>
          </p:nvPr>
        </p:nvSpPr>
        <p:spPr/>
        <p:txBody>
          <a:bodyPr/>
          <a:lstStyle/>
          <a:p>
            <a:pPr>
              <a:buNone/>
            </a:pPr>
            <a:r>
              <a:rPr lang="en-US" dirty="0" smtClean="0"/>
              <a:t>	</a:t>
            </a:r>
            <a:r>
              <a:rPr lang="en-US" dirty="0" err="1" smtClean="0"/>
              <a:t>Cấu</a:t>
            </a:r>
            <a:r>
              <a:rPr lang="en-US" dirty="0" smtClean="0"/>
              <a:t> </a:t>
            </a:r>
            <a:r>
              <a:rPr lang="en-US" dirty="0" err="1" smtClean="0"/>
              <a:t>trúc</a:t>
            </a:r>
            <a:r>
              <a:rPr lang="en-US" dirty="0" smtClean="0"/>
              <a:t> </a:t>
            </a:r>
            <a:r>
              <a:rPr lang="en-US" dirty="0" err="1" smtClean="0"/>
              <a:t>chung</a:t>
            </a:r>
            <a:endParaRPr lang="en-US" dirty="0" smtClean="0"/>
          </a:p>
          <a:p>
            <a:r>
              <a:rPr lang="en-US" dirty="0" err="1" smtClean="0"/>
              <a:t>Quản</a:t>
            </a:r>
            <a:r>
              <a:rPr lang="en-US" dirty="0" smtClean="0"/>
              <a:t> </a:t>
            </a:r>
            <a:r>
              <a:rPr lang="en-US" dirty="0" err="1" smtClean="0"/>
              <a:t>trị</a:t>
            </a:r>
            <a:r>
              <a:rPr lang="en-US" dirty="0" smtClean="0"/>
              <a:t> </a:t>
            </a:r>
            <a:r>
              <a:rPr lang="en-US" dirty="0" err="1" smtClean="0"/>
              <a:t>dữ</a:t>
            </a:r>
            <a:r>
              <a:rPr lang="en-US" dirty="0" smtClean="0"/>
              <a:t> </a:t>
            </a:r>
            <a:r>
              <a:rPr lang="en-US" dirty="0" err="1" smtClean="0"/>
              <a:t>liệu</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mô</a:t>
            </a:r>
            <a:r>
              <a:rPr lang="en-US" dirty="0" smtClean="0"/>
              <a:t> </a:t>
            </a:r>
            <a:r>
              <a:rPr lang="en-US" dirty="0" err="1" smtClean="0"/>
              <a:t>hình</a:t>
            </a:r>
            <a:endParaRPr lang="en-US" dirty="0" smtClean="0"/>
          </a:p>
          <a:p>
            <a:r>
              <a:rPr lang="en-US" dirty="0" err="1" smtClean="0"/>
              <a:t>Quản</a:t>
            </a:r>
            <a:r>
              <a:rPr lang="en-US" dirty="0" smtClean="0"/>
              <a:t> </a:t>
            </a:r>
            <a:r>
              <a:rPr lang="en-US" dirty="0" err="1" smtClean="0"/>
              <a:t>trị</a:t>
            </a:r>
            <a:r>
              <a:rPr lang="en-US" dirty="0" smtClean="0"/>
              <a:t> </a:t>
            </a:r>
            <a:r>
              <a:rPr lang="en-US" dirty="0" err="1" smtClean="0"/>
              <a:t>đối</a:t>
            </a:r>
            <a:r>
              <a:rPr lang="en-US" dirty="0" smtClean="0"/>
              <a:t> </a:t>
            </a:r>
            <a:r>
              <a:rPr lang="en-US" dirty="0" err="1" smtClean="0"/>
              <a:t>thoại</a:t>
            </a:r>
            <a:endParaRPr lang="en-US" dirty="0" smtClean="0"/>
          </a:p>
          <a:p>
            <a:r>
              <a:rPr lang="en-US" dirty="0" err="1" smtClean="0"/>
              <a:t>Quản</a:t>
            </a:r>
            <a:r>
              <a:rPr lang="en-US" dirty="0" smtClean="0"/>
              <a:t> </a:t>
            </a:r>
            <a:r>
              <a:rPr lang="en-US" dirty="0" err="1" smtClean="0"/>
              <a:t>lý</a:t>
            </a:r>
            <a:r>
              <a:rPr lang="en-US" dirty="0" smtClean="0"/>
              <a:t> tri </a:t>
            </a:r>
            <a:r>
              <a:rPr lang="en-US" dirty="0" err="1" smtClean="0"/>
              <a:t>thức</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Content Placeholder 5"/>
          <p:cNvSpPr>
            <a:spLocks noGrp="1"/>
          </p:cNvSpPr>
          <p:nvPr>
            <p:ph idx="1"/>
          </p:nvPr>
        </p:nvSpPr>
        <p:spPr/>
        <p:txBody>
          <a:bodyPr/>
          <a:lstStyle/>
          <a:p>
            <a:pPr>
              <a:buNone/>
            </a:pP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chính</a:t>
            </a:r>
            <a:r>
              <a:rPr lang="en-US" dirty="0" smtClean="0"/>
              <a:t> </a:t>
            </a:r>
            <a:r>
              <a:rPr lang="en-US" dirty="0" err="1" smtClean="0"/>
              <a:t>của</a:t>
            </a:r>
            <a:r>
              <a:rPr lang="en-US" dirty="0" smtClean="0"/>
              <a:t> </a:t>
            </a:r>
            <a:r>
              <a:rPr lang="en-US" dirty="0" err="1" smtClean="0"/>
              <a:t>ứng</a:t>
            </a:r>
            <a:r>
              <a:rPr lang="en-US" dirty="0" smtClean="0"/>
              <a:t> </a:t>
            </a:r>
            <a:r>
              <a:rPr lang="en-US" dirty="0" err="1" smtClean="0"/>
              <a:t>dụng</a:t>
            </a:r>
            <a:endParaRPr lang="en-US" dirty="0" smtClean="0"/>
          </a:p>
          <a:p>
            <a:r>
              <a:rPr lang="en-US" dirty="0" err="1" smtClean="0"/>
              <a:t>Tiền</a:t>
            </a:r>
            <a:r>
              <a:rPr lang="en-US" dirty="0" smtClean="0"/>
              <a:t> </a:t>
            </a:r>
            <a:r>
              <a:rPr lang="en-US" dirty="0" err="1" smtClean="0"/>
              <a:t>xử</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endParaRPr lang="en-US" dirty="0" smtClean="0"/>
          </a:p>
          <a:p>
            <a:pPr>
              <a:buNone/>
            </a:pPr>
            <a:r>
              <a:rPr lang="en-US" dirty="0" smtClean="0"/>
              <a:t>	+ </a:t>
            </a:r>
            <a:r>
              <a:rPr lang="en-US" dirty="0" err="1" smtClean="0"/>
              <a:t>Làm</a:t>
            </a:r>
            <a:r>
              <a:rPr lang="en-US" dirty="0" smtClean="0"/>
              <a:t> </a:t>
            </a:r>
            <a:r>
              <a:rPr lang="en-US" dirty="0" err="1" smtClean="0"/>
              <a:t>sạch</a:t>
            </a:r>
            <a:r>
              <a:rPr lang="en-US" dirty="0" smtClean="0"/>
              <a:t> </a:t>
            </a:r>
            <a:r>
              <a:rPr lang="en-US" dirty="0" err="1" smtClean="0"/>
              <a:t>dữ</a:t>
            </a:r>
            <a:r>
              <a:rPr lang="en-US" dirty="0" smtClean="0"/>
              <a:t> </a:t>
            </a:r>
            <a:r>
              <a:rPr lang="en-US" dirty="0" err="1" smtClean="0"/>
              <a:t>liệu</a:t>
            </a:r>
            <a:endParaRPr lang="en-US" dirty="0" smtClean="0"/>
          </a:p>
          <a:p>
            <a:pPr>
              <a:buNone/>
            </a:pPr>
            <a:r>
              <a:rPr lang="en-US" dirty="0" smtClean="0"/>
              <a:t>	+ </a:t>
            </a:r>
            <a:r>
              <a:rPr lang="en-US" dirty="0" err="1" smtClean="0"/>
              <a:t>Rời</a:t>
            </a:r>
            <a:r>
              <a:rPr lang="en-US" dirty="0" smtClean="0"/>
              <a:t> </a:t>
            </a:r>
            <a:r>
              <a:rPr lang="en-US" dirty="0" err="1" smtClean="0"/>
              <a:t>rạc</a:t>
            </a:r>
            <a:r>
              <a:rPr lang="en-US" dirty="0" smtClean="0"/>
              <a:t> </a:t>
            </a:r>
            <a:r>
              <a:rPr lang="en-US" dirty="0" err="1" smtClean="0"/>
              <a:t>hóa</a:t>
            </a:r>
            <a:r>
              <a:rPr lang="en-US" dirty="0" smtClean="0"/>
              <a:t> </a:t>
            </a:r>
            <a:r>
              <a:rPr lang="en-US" dirty="0" err="1" smtClean="0"/>
              <a:t>dữ</a:t>
            </a:r>
            <a:r>
              <a:rPr lang="en-US" dirty="0" smtClean="0"/>
              <a:t> </a:t>
            </a:r>
            <a:r>
              <a:rPr lang="en-US" dirty="0" err="1" smtClean="0"/>
              <a:t>liệu</a:t>
            </a:r>
            <a:endParaRPr lang="en-US" dirty="0" smtClean="0"/>
          </a:p>
          <a:p>
            <a:r>
              <a:rPr lang="en-US" dirty="0" err="1" smtClean="0"/>
              <a:t>Xây</a:t>
            </a:r>
            <a:r>
              <a:rPr lang="en-US" dirty="0" smtClean="0"/>
              <a:t> </a:t>
            </a:r>
            <a:r>
              <a:rPr lang="en-US" dirty="0" err="1" smtClean="0"/>
              <a:t>dựng</a:t>
            </a:r>
            <a:r>
              <a:rPr lang="en-US" dirty="0" smtClean="0"/>
              <a:t> </a:t>
            </a:r>
            <a:r>
              <a:rPr lang="en-US" dirty="0" err="1" smtClean="0"/>
              <a:t>mô</a:t>
            </a:r>
            <a:r>
              <a:rPr lang="en-US" dirty="0" smtClean="0"/>
              <a:t> </a:t>
            </a:r>
            <a:r>
              <a:rPr lang="en-US" dirty="0" err="1" smtClean="0"/>
              <a:t>hình</a:t>
            </a:r>
            <a:endParaRPr lang="en-US" dirty="0" smtClean="0"/>
          </a:p>
          <a:p>
            <a:r>
              <a:rPr lang="en-US" dirty="0" err="1" smtClean="0"/>
              <a:t>Chẩn</a:t>
            </a:r>
            <a:r>
              <a:rPr lang="en-US" dirty="0" smtClean="0"/>
              <a:t> </a:t>
            </a:r>
            <a:r>
              <a:rPr lang="en-US" dirty="0" err="1" smtClean="0"/>
              <a:t>đoán</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09/03/2013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1026" name="Picture 2" descr="Tien xu ly du lieu _ Lam sach du lieu"/>
          <p:cNvPicPr>
            <a:picLocks noChangeAspect="1" noChangeArrowheads="1"/>
          </p:cNvPicPr>
          <p:nvPr/>
        </p:nvPicPr>
        <p:blipFill>
          <a:blip r:embed="rId3"/>
          <a:srcRect/>
          <a:stretch>
            <a:fillRect/>
          </a:stretch>
        </p:blipFill>
        <p:spPr bwMode="auto">
          <a:xfrm>
            <a:off x="533400" y="1981200"/>
            <a:ext cx="8153400" cy="4495800"/>
          </a:xfrm>
          <a:prstGeom prst="rect">
            <a:avLst/>
          </a:prstGeom>
          <a:noFill/>
          <a:ln w="9525">
            <a:noFill/>
            <a:miter lim="800000"/>
            <a:headEnd/>
            <a:tailEnd/>
          </a:ln>
        </p:spPr>
      </p:pic>
      <p:pic>
        <p:nvPicPr>
          <p:cNvPr id="1027" name="Picture 3" descr="tien xu ly du lieu _ Roi rac du lieu binning"/>
          <p:cNvPicPr>
            <a:picLocks noChangeAspect="1" noChangeArrowheads="1"/>
          </p:cNvPicPr>
          <p:nvPr/>
        </p:nvPicPr>
        <p:blipFill>
          <a:blip r:embed="rId4"/>
          <a:srcRect/>
          <a:stretch>
            <a:fillRect/>
          </a:stretch>
        </p:blipFill>
        <p:spPr bwMode="auto">
          <a:xfrm>
            <a:off x="533400" y="1981200"/>
            <a:ext cx="8153400" cy="4366623"/>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533400" y="1981200"/>
            <a:ext cx="8153400" cy="4495800"/>
          </a:xfrm>
          <a:prstGeom prst="rect">
            <a:avLst/>
          </a:prstGeom>
          <a:noFill/>
          <a:ln w="9525">
            <a:noFill/>
            <a:miter lim="800000"/>
            <a:headEnd/>
            <a:tailEnd/>
          </a:ln>
        </p:spPr>
      </p:pic>
      <p:pic>
        <p:nvPicPr>
          <p:cNvPr id="1029" name="Picture 5"/>
          <p:cNvPicPr>
            <a:picLocks noChangeAspect="1" noChangeArrowheads="1"/>
          </p:cNvPicPr>
          <p:nvPr/>
        </p:nvPicPr>
        <p:blipFill>
          <a:blip r:embed="rId6"/>
          <a:srcRect/>
          <a:stretch>
            <a:fillRect/>
          </a:stretch>
        </p:blipFill>
        <p:spPr bwMode="auto">
          <a:xfrm>
            <a:off x="533400" y="2057400"/>
            <a:ext cx="8153400" cy="4419600"/>
          </a:xfrm>
          <a:prstGeom prst="rect">
            <a:avLst/>
          </a:prstGeom>
          <a:noFill/>
          <a:ln w="9525">
            <a:noFill/>
            <a:miter lim="800000"/>
            <a:headEnd/>
            <a:tailEnd/>
          </a:ln>
        </p:spPr>
      </p:pic>
      <p:pic>
        <p:nvPicPr>
          <p:cNvPr id="1030" name="Picture 6" descr="chuan doan"/>
          <p:cNvPicPr>
            <a:picLocks noChangeAspect="1" noChangeArrowheads="1"/>
          </p:cNvPicPr>
          <p:nvPr/>
        </p:nvPicPr>
        <p:blipFill>
          <a:blip r:embed="rId7"/>
          <a:srcRect/>
          <a:stretch>
            <a:fillRect/>
          </a:stretch>
        </p:blipFill>
        <p:spPr bwMode="auto">
          <a:xfrm>
            <a:off x="533400" y="1981200"/>
            <a:ext cx="8077200" cy="449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nodeType="clickEffect">
                                  <p:stCondLst>
                                    <p:cond delay="0"/>
                                  </p:stCondLst>
                                  <p:childTnLst>
                                    <p:animEffect transition="out" filter="blinds(horizontal)">
                                      <p:cBhvr>
                                        <p:cTn id="17" dur="500"/>
                                        <p:tgtEl>
                                          <p:spTgt spid="1027"/>
                                        </p:tgtEl>
                                      </p:cBhvr>
                                    </p:animEffect>
                                    <p:set>
                                      <p:cBhvr>
                                        <p:cTn id="18" dur="1" fill="hold">
                                          <p:stCondLst>
                                            <p:cond delay="499"/>
                                          </p:stCondLst>
                                        </p:cTn>
                                        <p:tgtEl>
                                          <p:spTgt spid="102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 calcmode="lin" valueType="num">
                                      <p:cBhvr additive="base">
                                        <p:cTn id="23" dur="500" fill="hold"/>
                                        <p:tgtEl>
                                          <p:spTgt spid="1028"/>
                                        </p:tgtEl>
                                        <p:attrNameLst>
                                          <p:attrName>ppt_x</p:attrName>
                                        </p:attrNameLst>
                                      </p:cBhvr>
                                      <p:tavLst>
                                        <p:tav tm="0">
                                          <p:val>
                                            <p:strVal val="#ppt_x"/>
                                          </p:val>
                                        </p:tav>
                                        <p:tav tm="100000">
                                          <p:val>
                                            <p:strVal val="#ppt_x"/>
                                          </p:val>
                                        </p:tav>
                                      </p:tavLst>
                                    </p:anim>
                                    <p:anim calcmode="lin" valueType="num">
                                      <p:cBhvr additive="base">
                                        <p:cTn id="2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500"/>
                                        <p:tgtEl>
                                          <p:spTgt spid="1028"/>
                                        </p:tgtEl>
                                      </p:cBhvr>
                                    </p:animEffect>
                                    <p:set>
                                      <p:cBhvr>
                                        <p:cTn id="29" dur="1" fill="hold">
                                          <p:stCondLst>
                                            <p:cond delay="499"/>
                                          </p:stCondLst>
                                        </p:cTn>
                                        <p:tgtEl>
                                          <p:spTgt spid="102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029"/>
                                        </p:tgtEl>
                                        <p:attrNameLst>
                                          <p:attrName>style.visibility</p:attrName>
                                        </p:attrNameLst>
                                      </p:cBhvr>
                                      <p:to>
                                        <p:strVal val="visible"/>
                                      </p:to>
                                    </p:set>
                                    <p:anim calcmode="lin" valueType="num">
                                      <p:cBhvr additive="base">
                                        <p:cTn id="34" dur="500" fill="hold"/>
                                        <p:tgtEl>
                                          <p:spTgt spid="1029"/>
                                        </p:tgtEl>
                                        <p:attrNameLst>
                                          <p:attrName>ppt_x</p:attrName>
                                        </p:attrNameLst>
                                      </p:cBhvr>
                                      <p:tavLst>
                                        <p:tav tm="0">
                                          <p:val>
                                            <p:strVal val="#ppt_x"/>
                                          </p:val>
                                        </p:tav>
                                        <p:tav tm="100000">
                                          <p:val>
                                            <p:strVal val="#ppt_x"/>
                                          </p:val>
                                        </p:tav>
                                      </p:tavLst>
                                    </p:anim>
                                    <p:anim calcmode="lin" valueType="num">
                                      <p:cBhvr additive="base">
                                        <p:cTn id="35"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nodeType="clickEffect">
                                  <p:stCondLst>
                                    <p:cond delay="0"/>
                                  </p:stCondLst>
                                  <p:childTnLst>
                                    <p:animEffect transition="out" filter="blinds(horizontal)">
                                      <p:cBhvr>
                                        <p:cTn id="39" dur="500"/>
                                        <p:tgtEl>
                                          <p:spTgt spid="1029"/>
                                        </p:tgtEl>
                                      </p:cBhvr>
                                    </p:animEffect>
                                    <p:set>
                                      <p:cBhvr>
                                        <p:cTn id="40" dur="1" fill="hold">
                                          <p:stCondLst>
                                            <p:cond delay="499"/>
                                          </p:stCondLst>
                                        </p:cTn>
                                        <p:tgtEl>
                                          <p:spTgt spid="10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030"/>
                                        </p:tgtEl>
                                        <p:attrNameLst>
                                          <p:attrName>style.visibility</p:attrName>
                                        </p:attrNameLst>
                                      </p:cBhvr>
                                      <p:to>
                                        <p:strVal val="visible"/>
                                      </p:to>
                                    </p:set>
                                    <p:anim calcmode="lin" valueType="num">
                                      <p:cBhvr additive="base">
                                        <p:cTn id="45" dur="500" fill="hold"/>
                                        <p:tgtEl>
                                          <p:spTgt spid="1030"/>
                                        </p:tgtEl>
                                        <p:attrNameLst>
                                          <p:attrName>ppt_x</p:attrName>
                                        </p:attrNameLst>
                                      </p:cBhvr>
                                      <p:tavLst>
                                        <p:tav tm="0">
                                          <p:val>
                                            <p:strVal val="#ppt_x"/>
                                          </p:val>
                                        </p:tav>
                                        <p:tav tm="100000">
                                          <p:val>
                                            <p:strVal val="#ppt_x"/>
                                          </p:val>
                                        </p:tav>
                                      </p:tavLst>
                                    </p:anim>
                                    <p:anim calcmode="lin" valueType="num">
                                      <p:cBhvr additive="base">
                                        <p:cTn id="46"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2382</TotalTime>
  <Words>1769</Words>
  <Application>Microsoft Office PowerPoint</Application>
  <PresentationFormat>On-screen Show (4:3)</PresentationFormat>
  <Paragraphs>382</Paragraphs>
  <Slides>26</Slides>
  <Notes>25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ỨNG DỤNG DATA MINING XÂY DỰNG HỆ HỖ TRỢ RA QUYẾT ĐỊNH KHÁM CHỮA BỆNH TIỂU ĐƯỜNG</vt:lpstr>
      <vt:lpstr>Nội dung</vt:lpstr>
      <vt:lpstr>Giới thiệu</vt:lpstr>
      <vt:lpstr>Giới thiệu</vt:lpstr>
      <vt:lpstr>Giới thiệu</vt:lpstr>
      <vt:lpstr>Hệ hỗ trợ ra quyết định lâm sàng</vt:lpstr>
      <vt:lpstr>Hệ hỗ trợ ra quyết định lâm sàng</vt:lpstr>
      <vt:lpstr>Hệ hỗ trợ ra quyết định lâm sàng</vt:lpstr>
      <vt:lpstr>Hệ hỗ trợ ra quyết định lâm sàng</vt:lpstr>
      <vt:lpstr>Dữ liệu</vt:lpstr>
      <vt:lpstr>Dữ liệu</vt:lpstr>
      <vt:lpstr>Dữ liệu</vt:lpstr>
      <vt:lpstr>Dữ liệu</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DEMO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NguyenVanLam</cp:lastModifiedBy>
  <cp:revision>318</cp:revision>
  <dcterms:created xsi:type="dcterms:W3CDTF">2006-08-16T00:00:00Z</dcterms:created>
  <dcterms:modified xsi:type="dcterms:W3CDTF">2013-03-09T06:54:11Z</dcterms:modified>
</cp:coreProperties>
</file>