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2" r:id="rId6"/>
    <p:sldId id="320" r:id="rId7"/>
    <p:sldId id="318" r:id="rId8"/>
    <p:sldId id="321" r:id="rId9"/>
    <p:sldId id="322" r:id="rId10"/>
    <p:sldId id="297" r:id="rId11"/>
    <p:sldId id="298" r:id="rId12"/>
    <p:sldId id="301" r:id="rId13"/>
    <p:sldId id="303" r:id="rId14"/>
    <p:sldId id="299" r:id="rId15"/>
    <p:sldId id="300" r:id="rId16"/>
    <p:sldId id="304" r:id="rId17"/>
    <p:sldId id="305" r:id="rId18"/>
    <p:sldId id="309" r:id="rId19"/>
    <p:sldId id="317" r:id="rId20"/>
    <p:sldId id="319" r:id="rId21"/>
    <p:sldId id="310" r:id="rId22"/>
    <p:sldId id="311" r:id="rId23"/>
    <p:sldId id="312" r:id="rId24"/>
    <p:sldId id="313" r:id="rId25"/>
    <p:sldId id="314" r:id="rId26"/>
    <p:sldId id="315" r:id="rId27"/>
    <p:sldId id="316" r:id="rId28"/>
    <p:sldId id="284" r:id="rId29"/>
    <p:sldId id="285" r:id="rId30"/>
    <p:sldId id="286" r:id="rId31"/>
    <p:sldId id="287" r:id="rId32"/>
    <p:sldId id="294" r:id="rId33"/>
    <p:sldId id="29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2903" autoAdjust="0"/>
  </p:normalViewPr>
  <p:slideViewPr>
    <p:cSldViewPr>
      <p:cViewPr>
        <p:scale>
          <a:sx n="50" d="100"/>
          <a:sy n="50" d="100"/>
        </p:scale>
        <p:origin x="-19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đã</a:t>
            </a:r>
            <a:r>
              <a:rPr lang="en-US" baseline="0" dirty="0" smtClean="0"/>
              <a:t> </a:t>
            </a:r>
            <a:r>
              <a:rPr lang="en-US" baseline="0" dirty="0" err="1" smtClean="0"/>
              <a:t>xử</a:t>
            </a:r>
            <a:r>
              <a:rPr lang="en-US" baseline="0" dirty="0" smtClean="0"/>
              <a:t> </a:t>
            </a:r>
            <a:r>
              <a:rPr lang="en-US" baseline="0" dirty="0" err="1" smtClean="0"/>
              <a:t>lý</a:t>
            </a:r>
            <a:endParaRPr lang="en-US" dirty="0"/>
          </a:p>
        </c:rich>
      </c:tx>
      <c:layout/>
    </c:title>
    <c:plotArea>
      <c:layout/>
      <c:barChart>
        <c:barDir val="col"/>
        <c:grouping val="percentStacked"/>
        <c:ser>
          <c:idx val="0"/>
          <c:order val="0"/>
          <c:tx>
            <c:strRef>
              <c:f>Sheet1!$B$1</c:f>
              <c:strCache>
                <c:ptCount val="1"/>
                <c:pt idx="0">
                  <c:v>Tiểu đường</c:v>
                </c:pt>
              </c:strCache>
            </c:strRef>
          </c:tx>
          <c:dLbls>
            <c:showVal val="1"/>
          </c:dLbls>
          <c:cat>
            <c:strRef>
              <c:f>Sheet1!$A$2:$A$4</c:f>
              <c:strCache>
                <c:ptCount val="3"/>
                <c:pt idx="0">
                  <c:v>Bộ 1</c:v>
                </c:pt>
                <c:pt idx="1">
                  <c:v>Bộ 2</c:v>
                </c:pt>
                <c:pt idx="2">
                  <c:v>Bộ 3</c:v>
                </c:pt>
              </c:strCache>
            </c:strRef>
          </c:cat>
          <c:val>
            <c:numRef>
              <c:f>Sheet1!$B$2:$B$4</c:f>
              <c:numCache>
                <c:formatCode>General</c:formatCode>
                <c:ptCount val="3"/>
                <c:pt idx="0">
                  <c:v>167</c:v>
                </c:pt>
                <c:pt idx="1">
                  <c:v>243</c:v>
                </c:pt>
                <c:pt idx="2">
                  <c:v>243</c:v>
                </c:pt>
              </c:numCache>
            </c:numRef>
          </c:val>
        </c:ser>
        <c:ser>
          <c:idx val="1"/>
          <c:order val="1"/>
          <c:tx>
            <c:strRef>
              <c:f>Sheet1!$C$1</c:f>
              <c:strCache>
                <c:ptCount val="1"/>
                <c:pt idx="0">
                  <c:v>Không tiểu đường</c:v>
                </c:pt>
              </c:strCache>
            </c:strRef>
          </c:tx>
          <c:dLbls>
            <c:showVal val="1"/>
          </c:dLbls>
          <c:cat>
            <c:strRef>
              <c:f>Sheet1!$A$2:$A$4</c:f>
              <c:strCache>
                <c:ptCount val="3"/>
                <c:pt idx="0">
                  <c:v>Bộ 1</c:v>
                </c:pt>
                <c:pt idx="1">
                  <c:v>Bộ 2</c:v>
                </c:pt>
                <c:pt idx="2">
                  <c:v>Bộ 3</c:v>
                </c:pt>
              </c:strCache>
            </c:strRef>
          </c:cat>
          <c:val>
            <c:numRef>
              <c:f>Sheet1!$C$2:$C$4</c:f>
              <c:numCache>
                <c:formatCode>General</c:formatCode>
                <c:ptCount val="3"/>
                <c:pt idx="0">
                  <c:v>67</c:v>
                </c:pt>
                <c:pt idx="1">
                  <c:v>589</c:v>
                </c:pt>
                <c:pt idx="2">
                  <c:v>589</c:v>
                </c:pt>
              </c:numCache>
            </c:numRef>
          </c:val>
        </c:ser>
        <c:gapWidth val="75"/>
        <c:overlap val="100"/>
        <c:axId val="95799552"/>
        <c:axId val="95801344"/>
      </c:barChart>
      <c:catAx>
        <c:axId val="95799552"/>
        <c:scaling>
          <c:orientation val="minMax"/>
        </c:scaling>
        <c:axPos val="b"/>
        <c:majorTickMark val="none"/>
        <c:tickLblPos val="nextTo"/>
        <c:crossAx val="95801344"/>
        <c:crosses val="autoZero"/>
        <c:auto val="1"/>
        <c:lblAlgn val="ctr"/>
        <c:lblOffset val="100"/>
      </c:catAx>
      <c:valAx>
        <c:axId val="95801344"/>
        <c:scaling>
          <c:orientation val="minMax"/>
        </c:scaling>
        <c:axPos val="l"/>
        <c:majorGridlines/>
        <c:numFmt formatCode="0%" sourceLinked="1"/>
        <c:majorTickMark val="none"/>
        <c:tickLblPos val="nextTo"/>
        <c:crossAx val="95799552"/>
        <c:crosses val="autoZero"/>
        <c:crossBetween val="between"/>
      </c:valAx>
    </c:plotArea>
    <c:legend>
      <c:legendPos val="b"/>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thiếu</a:t>
            </a:r>
            <a:endParaRPr lang="en-US" baseline="0" dirty="0" smtClean="0"/>
          </a:p>
        </c:rich>
      </c:tx>
      <c:layout/>
    </c:title>
    <c:plotArea>
      <c:layout/>
      <c:barChart>
        <c:barDir val="col"/>
        <c:grouping val="clustered"/>
        <c:ser>
          <c:idx val="0"/>
          <c:order val="0"/>
          <c:tx>
            <c:strRef>
              <c:f>Sheet1!$B$1</c:f>
              <c:strCache>
                <c:ptCount val="1"/>
                <c:pt idx="0">
                  <c:v>Dòng dữ liệu</c:v>
                </c:pt>
              </c:strCache>
            </c:strRef>
          </c:tx>
          <c:dLbls>
            <c:showVal val="1"/>
          </c:dLbls>
          <c:cat>
            <c:strRef>
              <c:f>Sheet1!$A$2:$A$6</c:f>
              <c:strCache>
                <c:ptCount val="5"/>
                <c:pt idx="0">
                  <c:v>Máu mỡ</c:v>
                </c:pt>
                <c:pt idx="1">
                  <c:v>Sinh hóa</c:v>
                </c:pt>
                <c:pt idx="2">
                  <c:v>Men gan</c:v>
                </c:pt>
                <c:pt idx="3">
                  <c:v>Huyết đồ</c:v>
                </c:pt>
                <c:pt idx="4">
                  <c:v>Điện phân</c:v>
                </c:pt>
              </c:strCache>
            </c:strRef>
          </c:cat>
          <c:val>
            <c:numRef>
              <c:f>Sheet1!$B$2:$B$6</c:f>
              <c:numCache>
                <c:formatCode>General</c:formatCode>
                <c:ptCount val="5"/>
                <c:pt idx="0">
                  <c:v>21</c:v>
                </c:pt>
                <c:pt idx="1">
                  <c:v>69</c:v>
                </c:pt>
                <c:pt idx="2">
                  <c:v>44</c:v>
                </c:pt>
                <c:pt idx="3">
                  <c:v>537</c:v>
                </c:pt>
                <c:pt idx="4">
                  <c:v>398</c:v>
                </c:pt>
              </c:numCache>
            </c:numRef>
          </c:val>
        </c:ser>
        <c:axId val="96215424"/>
        <c:axId val="96216960"/>
      </c:barChart>
      <c:catAx>
        <c:axId val="96215424"/>
        <c:scaling>
          <c:orientation val="minMax"/>
        </c:scaling>
        <c:axPos val="b"/>
        <c:tickLblPos val="nextTo"/>
        <c:crossAx val="96216960"/>
        <c:crosses val="autoZero"/>
        <c:auto val="1"/>
        <c:lblAlgn val="ctr"/>
        <c:lblOffset val="100"/>
      </c:catAx>
      <c:valAx>
        <c:axId val="96216960"/>
        <c:scaling>
          <c:orientation val="minMax"/>
        </c:scaling>
        <c:axPos val="l"/>
        <c:majorGridlines/>
        <c:numFmt formatCode="General" sourceLinked="1"/>
        <c:tickLblPos val="nextTo"/>
        <c:crossAx val="96215424"/>
        <c:crosses val="autoZero"/>
        <c:crossBetween val="between"/>
      </c:valAx>
    </c:plotArea>
    <c:legend>
      <c:legendPos val="r"/>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đánh</a:t>
            </a:r>
            <a:r>
              <a:rPr lang="en-US" baseline="0" dirty="0" smtClean="0"/>
              <a:t> </a:t>
            </a:r>
            <a:r>
              <a:rPr lang="en-US" baseline="0" dirty="0" err="1" smtClean="0"/>
              <a:t>giá</a:t>
            </a:r>
            <a:endParaRPr lang="en-US" baseline="0" dirty="0" smtClean="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0.87500000000000133</c:v>
                </c:pt>
                <c:pt idx="1">
                  <c:v>0.77800000000000158</c:v>
                </c:pt>
                <c:pt idx="2">
                  <c:v>0.84100000000000064</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0.51600000000000001</c:v>
                </c:pt>
                <c:pt idx="1">
                  <c:v>0.81799999999999995</c:v>
                </c:pt>
                <c:pt idx="2">
                  <c:v>0.76500000000000135</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0.71800000000000064</c:v>
                </c:pt>
                <c:pt idx="1">
                  <c:v>0.80800000000000005</c:v>
                </c:pt>
                <c:pt idx="2">
                  <c:v>0.78400000000000003</c:v>
                </c:pt>
              </c:numCache>
            </c:numRef>
          </c:val>
        </c:ser>
        <c:axId val="96533888"/>
        <c:axId val="96265344"/>
      </c:barChart>
      <c:catAx>
        <c:axId val="96533888"/>
        <c:scaling>
          <c:orientation val="minMax"/>
        </c:scaling>
        <c:axPos val="b"/>
        <c:majorTickMark val="none"/>
        <c:tickLblPos val="nextTo"/>
        <c:txPr>
          <a:bodyPr/>
          <a:lstStyle/>
          <a:p>
            <a:pPr>
              <a:defRPr sz="2000"/>
            </a:pPr>
            <a:endParaRPr lang="en-US"/>
          </a:p>
        </c:txPr>
        <c:crossAx val="96265344"/>
        <c:crosses val="autoZero"/>
        <c:auto val="1"/>
        <c:lblAlgn val="ctr"/>
        <c:lblOffset val="100"/>
      </c:catAx>
      <c:valAx>
        <c:axId val="96265344"/>
        <c:scaling>
          <c:orientation val="minMax"/>
        </c:scaling>
        <c:axPos val="l"/>
        <c:majorGridlines/>
        <c:numFmt formatCode="General" sourceLinked="1"/>
        <c:majorTickMark val="none"/>
        <c:tickLblPos val="nextTo"/>
        <c:txPr>
          <a:bodyPr/>
          <a:lstStyle/>
          <a:p>
            <a:pPr>
              <a:defRPr sz="2000"/>
            </a:pPr>
            <a:endParaRPr lang="en-US"/>
          </a:p>
        </c:txPr>
        <c:crossAx val="96533888"/>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endParaRPr lang="en-US" dirty="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0.92500000000000004</c:v>
                </c:pt>
                <c:pt idx="1">
                  <c:v>0.82500000000000062</c:v>
                </c:pt>
                <c:pt idx="2">
                  <c:v>0.93700000000000061</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0.45200000000000001</c:v>
                </c:pt>
                <c:pt idx="1">
                  <c:v>0.81799999999999995</c:v>
                </c:pt>
                <c:pt idx="2">
                  <c:v>0.76500000000000135</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0.71800000000000064</c:v>
                </c:pt>
                <c:pt idx="1">
                  <c:v>0.82000000000000062</c:v>
                </c:pt>
                <c:pt idx="2">
                  <c:v>0.80800000000000005</c:v>
                </c:pt>
              </c:numCache>
            </c:numRef>
          </c:val>
        </c:ser>
        <c:axId val="96788480"/>
        <c:axId val="96790016"/>
      </c:barChart>
      <c:catAx>
        <c:axId val="96788480"/>
        <c:scaling>
          <c:orientation val="minMax"/>
        </c:scaling>
        <c:axPos val="b"/>
        <c:majorTickMark val="none"/>
        <c:tickLblPos val="nextTo"/>
        <c:txPr>
          <a:bodyPr/>
          <a:lstStyle/>
          <a:p>
            <a:pPr>
              <a:defRPr sz="2000"/>
            </a:pPr>
            <a:endParaRPr lang="en-US"/>
          </a:p>
        </c:txPr>
        <c:crossAx val="96790016"/>
        <c:crosses val="autoZero"/>
        <c:auto val="1"/>
        <c:lblAlgn val="ctr"/>
        <c:lblOffset val="100"/>
      </c:catAx>
      <c:valAx>
        <c:axId val="96790016"/>
        <c:scaling>
          <c:orientation val="minMax"/>
        </c:scaling>
        <c:axPos val="l"/>
        <c:majorGridlines/>
        <c:numFmt formatCode="General" sourceLinked="1"/>
        <c:majorTickMark val="none"/>
        <c:tickLblPos val="nextTo"/>
        <c:txPr>
          <a:bodyPr/>
          <a:lstStyle/>
          <a:p>
            <a:pPr>
              <a:defRPr sz="2000"/>
            </a:pPr>
            <a:endParaRPr lang="en-US"/>
          </a:p>
        </c:txPr>
        <c:crossAx val="96788480"/>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endParaRPr lang="en-US" dirty="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0.6670000000000017</c:v>
                </c:pt>
                <c:pt idx="1">
                  <c:v>0.58699999999999997</c:v>
                </c:pt>
                <c:pt idx="2">
                  <c:v>0.27900000000000008</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0.66200000000000159</c:v>
                </c:pt>
                <c:pt idx="1">
                  <c:v>0.8</c:v>
                </c:pt>
                <c:pt idx="2">
                  <c:v>0.47600000000000031</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0.72700000000000065</c:v>
                </c:pt>
                <c:pt idx="1">
                  <c:v>0.63800000000000134</c:v>
                </c:pt>
                <c:pt idx="2">
                  <c:v>0.39600000000000085</c:v>
                </c:pt>
              </c:numCache>
            </c:numRef>
          </c:val>
        </c:ser>
        <c:axId val="96846592"/>
        <c:axId val="96848128"/>
      </c:barChart>
      <c:catAx>
        <c:axId val="96846592"/>
        <c:scaling>
          <c:orientation val="minMax"/>
        </c:scaling>
        <c:axPos val="b"/>
        <c:majorTickMark val="none"/>
        <c:tickLblPos val="nextTo"/>
        <c:txPr>
          <a:bodyPr/>
          <a:lstStyle/>
          <a:p>
            <a:pPr>
              <a:defRPr sz="2000"/>
            </a:pPr>
            <a:endParaRPr lang="en-US"/>
          </a:p>
        </c:txPr>
        <c:crossAx val="96848128"/>
        <c:crosses val="autoZero"/>
        <c:auto val="1"/>
        <c:lblAlgn val="ctr"/>
        <c:lblOffset val="100"/>
      </c:catAx>
      <c:valAx>
        <c:axId val="96848128"/>
        <c:scaling>
          <c:orientation val="minMax"/>
        </c:scaling>
        <c:axPos val="l"/>
        <c:majorGridlines/>
        <c:numFmt formatCode="General" sourceLinked="1"/>
        <c:majorTickMark val="none"/>
        <c:tickLblPos val="nextTo"/>
        <c:txPr>
          <a:bodyPr/>
          <a:lstStyle/>
          <a:p>
            <a:pPr>
              <a:defRPr sz="2000"/>
            </a:pPr>
            <a:endParaRPr lang="en-US"/>
          </a:p>
        </c:txPr>
        <c:crossAx val="96846592"/>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16/03/2013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p14="http://schemas.microsoft.com/office/powerpoint/2010/main" xmlns=""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Xin</a:t>
            </a:r>
            <a:r>
              <a:rPr lang="en-US" dirty="0" smtClean="0"/>
              <a:t> </a:t>
            </a:r>
            <a:r>
              <a:rPr lang="en-US" dirty="0" err="1" smtClean="0"/>
              <a:t>chào</a:t>
            </a:r>
            <a:r>
              <a:rPr lang="en-US" baseline="0" dirty="0" smtClean="0"/>
              <a:t> </a:t>
            </a:r>
            <a:r>
              <a:rPr lang="en-US" baseline="0" dirty="0" err="1" smtClean="0"/>
              <a:t>quý</a:t>
            </a:r>
            <a:r>
              <a:rPr lang="en-US" baseline="0" dirty="0" smtClean="0"/>
              <a:t> </a:t>
            </a:r>
            <a:r>
              <a:rPr lang="en-US" baseline="0" dirty="0" err="1" smtClean="0"/>
              <a:t>thây</a:t>
            </a:r>
            <a:r>
              <a:rPr lang="en-US" baseline="0" dirty="0" smtClean="0"/>
              <a:t> </a:t>
            </a:r>
            <a:r>
              <a:rPr lang="en-US" baseline="0" dirty="0" err="1" smtClean="0"/>
              <a:t>cô</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Tôi</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Văn</a:t>
            </a:r>
            <a:r>
              <a:rPr lang="en-US" baseline="0" dirty="0" smtClean="0"/>
              <a:t> </a:t>
            </a:r>
            <a:r>
              <a:rPr lang="en-US" baseline="0" dirty="0" err="1" smtClean="0"/>
              <a:t>Lâm</a:t>
            </a:r>
            <a:r>
              <a:rPr lang="en-US" baseline="0" dirty="0" smtClean="0"/>
              <a:t> </a:t>
            </a:r>
            <a:r>
              <a:rPr lang="en-US" baseline="0" dirty="0" err="1" smtClean="0"/>
              <a:t>và</a:t>
            </a:r>
            <a:r>
              <a:rPr lang="en-US" baseline="0" dirty="0" smtClean="0"/>
              <a:t> </a:t>
            </a:r>
            <a:r>
              <a:rPr lang="en-US" baseline="0" dirty="0" err="1" smtClean="0"/>
              <a:t>Ung</a:t>
            </a:r>
            <a:r>
              <a:rPr lang="en-US" baseline="0" dirty="0" smtClean="0"/>
              <a:t> </a:t>
            </a:r>
            <a:r>
              <a:rPr lang="en-US" baseline="0" dirty="0" err="1" smtClean="0"/>
              <a:t>Quốc</a:t>
            </a:r>
            <a:r>
              <a:rPr lang="en-US" baseline="0" dirty="0" smtClean="0"/>
              <a:t> </a:t>
            </a:r>
            <a:r>
              <a:rPr lang="en-US" baseline="0" dirty="0" err="1" smtClean="0"/>
              <a:t>Bình</a:t>
            </a:r>
            <a:r>
              <a:rPr lang="en-US" baseline="0" dirty="0" smtClean="0"/>
              <a:t>, </a:t>
            </a:r>
            <a:r>
              <a:rPr lang="en-US" dirty="0" err="1" smtClean="0"/>
              <a:t>hôm</a:t>
            </a:r>
            <a:r>
              <a:rPr lang="en-US" baseline="0" dirty="0" smtClean="0"/>
              <a:t> nay, </a:t>
            </a:r>
            <a:r>
              <a:rPr lang="en-US" baseline="0" dirty="0" err="1" smtClean="0"/>
              <a:t>nhóm</a:t>
            </a:r>
            <a:r>
              <a:rPr lang="en-US" baseline="0" dirty="0" smtClean="0"/>
              <a:t> </a:t>
            </a:r>
            <a:r>
              <a:rPr lang="en-US" baseline="0" dirty="0" err="1" smtClean="0"/>
              <a:t>xin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trước</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khóa</a:t>
            </a:r>
            <a:r>
              <a:rPr lang="en-US" baseline="0" dirty="0" smtClean="0"/>
              <a:t> </a:t>
            </a:r>
            <a:r>
              <a:rPr lang="en-US" baseline="0" dirty="0" err="1" smtClean="0"/>
              <a:t>luận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qua.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Data mining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khám</a:t>
            </a:r>
            <a:r>
              <a:rPr lang="en-US" baseline="0" dirty="0" smtClean="0"/>
              <a:t> </a:t>
            </a:r>
            <a:r>
              <a:rPr lang="en-US" baseline="0" dirty="0" err="1" smtClean="0"/>
              <a:t>chữa</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do </a:t>
            </a:r>
            <a:r>
              <a:rPr lang="en-US" baseline="0" dirty="0" err="1" smtClean="0"/>
              <a:t>tiến</a:t>
            </a:r>
            <a:r>
              <a:rPr lang="en-US" baseline="0" dirty="0" smtClean="0"/>
              <a:t> </a:t>
            </a:r>
            <a:r>
              <a:rPr lang="en-US" baseline="0" dirty="0" err="1" smtClean="0"/>
              <a:t>sĩ</a:t>
            </a:r>
            <a:r>
              <a:rPr lang="en-US" baseline="0" dirty="0" smtClean="0"/>
              <a:t> </a:t>
            </a:r>
            <a:r>
              <a:rPr lang="en-US" baseline="0" dirty="0" err="1" smtClean="0"/>
              <a:t>Nguyễn</a:t>
            </a:r>
            <a:r>
              <a:rPr lang="en-US" baseline="0" dirty="0" smtClean="0"/>
              <a:t> </a:t>
            </a:r>
            <a:r>
              <a:rPr lang="en-US" baseline="0" dirty="0" err="1" smtClean="0"/>
              <a:t>Đình</a:t>
            </a:r>
            <a:r>
              <a:rPr lang="en-US" baseline="0" dirty="0" smtClean="0"/>
              <a:t> </a:t>
            </a:r>
            <a:r>
              <a:rPr lang="en-US" baseline="0" dirty="0" err="1" smtClean="0"/>
              <a:t>Thuân</a:t>
            </a:r>
            <a:r>
              <a:rPr lang="en-US" baseline="0" dirty="0" smtClean="0"/>
              <a:t> </a:t>
            </a:r>
            <a:r>
              <a:rPr lang="en-US" baseline="0" dirty="0" err="1" smtClean="0"/>
              <a:t>hướng</a:t>
            </a:r>
            <a:r>
              <a:rPr lang="en-US" baseline="0" dirty="0" smtClean="0"/>
              <a:t> </a:t>
            </a:r>
            <a:r>
              <a:rPr lang="en-US" baseline="0" dirty="0" err="1" smtClean="0"/>
              <a:t>dẫn</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Về</a:t>
            </a:r>
            <a:r>
              <a:rPr lang="en-US" sz="1200" baseline="0" dirty="0" smtClean="0"/>
              <a:t> </a:t>
            </a:r>
            <a:r>
              <a:rPr lang="en-US" sz="1200" baseline="0" dirty="0" err="1" smtClean="0"/>
              <a:t>nội</a:t>
            </a:r>
            <a:r>
              <a:rPr lang="en-US" sz="1200" baseline="0" dirty="0" smtClean="0"/>
              <a:t> dung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có</a:t>
            </a:r>
            <a:r>
              <a:rPr lang="en-US" sz="1200" baseline="0" dirty="0" smtClean="0"/>
              <a:t> </a:t>
            </a:r>
            <a:r>
              <a:rPr lang="en-US" sz="1200" baseline="0" dirty="0" err="1" smtClean="0"/>
              <a:t>nhóm</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thành</a:t>
            </a:r>
            <a:r>
              <a:rPr lang="en-US" sz="1200" baseline="0" dirty="0" smtClean="0"/>
              <a:t> </a:t>
            </a:r>
            <a:r>
              <a:rPr lang="en-US" sz="1200" baseline="0" dirty="0" err="1" smtClean="0"/>
              <a:t>nhiều</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thứ</a:t>
            </a:r>
            <a:r>
              <a:rPr lang="en-US" sz="1200" baseline="0" dirty="0" smtClean="0"/>
              <a:t> </a:t>
            </a:r>
            <a:r>
              <a:rPr lang="en-US" sz="1200" baseline="0" dirty="0" err="1" smtClean="0"/>
              <a:t>nhất</a:t>
            </a:r>
            <a:r>
              <a:rPr lang="en-US" sz="1200" baseline="0" dirty="0" smtClean="0"/>
              <a:t> </a:t>
            </a:r>
            <a:r>
              <a:rPr lang="en-US" sz="1200" baseline="0" dirty="0" err="1" smtClean="0"/>
              <a:t>là</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và</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hiện</a:t>
            </a:r>
            <a:r>
              <a:rPr lang="en-US" sz="1200" baseline="0" dirty="0" smtClean="0"/>
              <a:t> </a:t>
            </a:r>
            <a:r>
              <a:rPr lang="en-US" sz="1200" baseline="0" dirty="0" err="1" smtClean="0"/>
              <a:t>trạng</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lớn</a:t>
            </a:r>
            <a:r>
              <a:rPr lang="en-US" sz="1200" baseline="0" dirty="0" smtClean="0"/>
              <a:t> </a:t>
            </a:r>
            <a:r>
              <a:rPr lang="en-US" sz="1200" baseline="0" dirty="0" err="1" smtClean="0"/>
              <a:t>trên</a:t>
            </a:r>
            <a:r>
              <a:rPr lang="en-US" sz="1200" baseline="0" dirty="0" smtClean="0"/>
              <a:t> </a:t>
            </a:r>
            <a:r>
              <a:rPr lang="en-US" sz="1200" baseline="0" dirty="0" err="1" smtClean="0"/>
              <a:t>địa</a:t>
            </a:r>
            <a:r>
              <a:rPr lang="en-US" sz="1200" baseline="0" dirty="0" smtClean="0"/>
              <a:t> </a:t>
            </a:r>
            <a:r>
              <a:rPr lang="en-US" sz="1200" baseline="0" dirty="0" err="1" smtClean="0"/>
              <a:t>bàn</a:t>
            </a:r>
            <a:r>
              <a:rPr lang="en-US" sz="1200" baseline="0" dirty="0" smtClean="0"/>
              <a:t> </a:t>
            </a:r>
            <a:r>
              <a:rPr lang="en-US" sz="1200" baseline="0" dirty="0" err="1" smtClean="0"/>
              <a:t>Tp</a:t>
            </a:r>
            <a:r>
              <a:rPr lang="en-US" sz="1200" baseline="0" dirty="0" smtClean="0"/>
              <a:t> HCM </a:t>
            </a:r>
            <a:r>
              <a:rPr lang="en-US" sz="1200" baseline="0" dirty="0" err="1" smtClean="0"/>
              <a:t>như</a:t>
            </a:r>
            <a:r>
              <a:rPr lang="en-US" sz="1200" baseline="0" dirty="0" smtClean="0"/>
              <a:t> BV </a:t>
            </a:r>
            <a:r>
              <a:rPr lang="en-US" sz="1200" baseline="0" dirty="0" err="1" smtClean="0"/>
              <a:t>Chợ</a:t>
            </a:r>
            <a:r>
              <a:rPr lang="en-US" sz="1200" baseline="0" dirty="0" smtClean="0"/>
              <a:t> </a:t>
            </a:r>
            <a:r>
              <a:rPr lang="en-US" sz="1200" baseline="0" dirty="0" err="1" smtClean="0"/>
              <a:t>Rẫy</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BV </a:t>
            </a:r>
            <a:r>
              <a:rPr lang="en-US" sz="1200" baseline="0" dirty="0" err="1" smtClean="0"/>
              <a:t>Quận</a:t>
            </a:r>
            <a:r>
              <a:rPr lang="en-US" sz="1200" baseline="0" dirty="0" smtClean="0"/>
              <a:t> 9, BV ĐKTĐ, BV TĐ.</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Tuy</a:t>
            </a:r>
            <a:r>
              <a:rPr lang="en-US" sz="1200" baseline="0" dirty="0" smtClean="0"/>
              <a:t> </a:t>
            </a:r>
            <a:r>
              <a:rPr lang="en-US" sz="1200" baseline="0" dirty="0" err="1" smtClean="0"/>
              <a:t>nhiên</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BV ĐKTĐ </a:t>
            </a:r>
            <a:r>
              <a:rPr lang="en-US" sz="1200" baseline="0" dirty="0" err="1" smtClean="0"/>
              <a:t>và</a:t>
            </a:r>
            <a:r>
              <a:rPr lang="en-US" sz="1200" baseline="0" dirty="0" smtClean="0"/>
              <a:t> TĐ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vì</a:t>
            </a:r>
            <a:r>
              <a:rPr lang="en-US" sz="1200" baseline="0" dirty="0" smtClean="0"/>
              <a:t> </a:t>
            </a:r>
            <a:r>
              <a:rPr lang="en-US" sz="1200" baseline="0" dirty="0" err="1" smtClean="0"/>
              <a:t>lí</a:t>
            </a:r>
            <a:r>
              <a:rPr lang="en-US" sz="1200" baseline="0" dirty="0" smtClean="0"/>
              <a:t> do </a:t>
            </a:r>
            <a:r>
              <a:rPr lang="en-US" sz="1200" baseline="0" dirty="0" err="1" smtClean="0"/>
              <a:t>bảo</a:t>
            </a:r>
            <a:r>
              <a:rPr lang="en-US" sz="1200" baseline="0" dirty="0" smtClean="0"/>
              <a:t> </a:t>
            </a:r>
            <a:r>
              <a:rPr lang="en-US" sz="1200" baseline="0" dirty="0" err="1" smtClean="0"/>
              <a:t>mật</a:t>
            </a:r>
            <a:r>
              <a:rPr lang="en-US" sz="1200" baseline="0" dirty="0" smtClean="0"/>
              <a:t> </a:t>
            </a:r>
            <a:r>
              <a:rPr lang="en-US" sz="1200" baseline="0" dirty="0" err="1" smtClean="0"/>
              <a:t>thông</a:t>
            </a:r>
            <a:r>
              <a:rPr lang="en-US" sz="1200" baseline="0" dirty="0" smtClean="0"/>
              <a:t> tin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Ngay</a:t>
            </a:r>
            <a:r>
              <a:rPr lang="en-US" sz="1200" baseline="0" dirty="0" smtClean="0"/>
              <a:t> </a:t>
            </a:r>
            <a:r>
              <a:rPr lang="en-US" sz="1200" baseline="0" dirty="0" err="1" smtClean="0"/>
              <a:t>sau</a:t>
            </a:r>
            <a:r>
              <a:rPr lang="en-US" sz="1200" baseline="0" dirty="0" smtClean="0"/>
              <a:t> </a:t>
            </a:r>
            <a:r>
              <a:rPr lang="en-US" sz="1200" baseline="0" dirty="0" err="1" smtClean="0"/>
              <a:t>đó</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và</a:t>
            </a:r>
            <a:r>
              <a:rPr lang="en-US" sz="1200" baseline="0" dirty="0" smtClean="0"/>
              <a:t> </a:t>
            </a:r>
            <a:r>
              <a:rPr lang="en-US" sz="1200" baseline="0" dirty="0" err="1" smtClean="0"/>
              <a:t>làm</a:t>
            </a:r>
            <a:r>
              <a:rPr lang="en-US" sz="1200" baseline="0" dirty="0" smtClean="0"/>
              <a:t> </a:t>
            </a:r>
            <a:r>
              <a:rPr lang="en-US" sz="1200" baseline="0" dirty="0" err="1" smtClean="0"/>
              <a:t>các</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bảng</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mà</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tại</a:t>
            </a:r>
            <a:r>
              <a:rPr lang="en-US" sz="1200" baseline="0" dirty="0" smtClean="0"/>
              <a:t> </a:t>
            </a:r>
            <a:r>
              <a:rPr lang="en-US" sz="1200" baseline="0" dirty="0" err="1" smtClean="0"/>
              <a:t>hai</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Nhưng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từ</a:t>
            </a:r>
            <a:r>
              <a:rPr lang="en-US" sz="1200" baseline="0" dirty="0" smtClean="0"/>
              <a:t> BV ĐKTĐ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được</a:t>
            </a:r>
            <a:r>
              <a:rPr lang="en-US" sz="1200" baseline="0" dirty="0" smtClean="0"/>
              <a:t> do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của</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không</a:t>
            </a:r>
            <a:r>
              <a:rPr lang="en-US" sz="1200" baseline="0" dirty="0" smtClean="0"/>
              <a:t> </a:t>
            </a:r>
            <a:r>
              <a:rPr lang="en-US" sz="1200" baseline="0" dirty="0" err="1" smtClean="0"/>
              <a:t>khớp</a:t>
            </a:r>
            <a:r>
              <a:rPr lang="en-US" sz="1200" baseline="0" dirty="0" smtClean="0"/>
              <a:t>. </a:t>
            </a:r>
            <a:r>
              <a:rPr lang="en-US" sz="1200" baseline="0" dirty="0" err="1" smtClean="0"/>
              <a:t>Vì</a:t>
            </a:r>
            <a:r>
              <a:rPr lang="en-US" sz="1200" baseline="0" dirty="0" smtClean="0"/>
              <a:t> </a:t>
            </a:r>
            <a:r>
              <a:rPr lang="en-US" sz="1200" baseline="0" dirty="0" err="1" smtClean="0"/>
              <a:t>thế</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dùng</a:t>
            </a:r>
            <a:r>
              <a:rPr lang="en-US" sz="1200" baseline="0" dirty="0" smtClean="0"/>
              <a:t> </a:t>
            </a:r>
            <a:r>
              <a:rPr lang="en-US" sz="1200" baseline="0" dirty="0" err="1" smtClean="0"/>
              <a:t>được</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10.000 </a:t>
            </a:r>
            <a:r>
              <a:rPr lang="en-US" sz="1200" baseline="0" dirty="0" err="1" smtClean="0"/>
              <a:t>dòng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và</a:t>
            </a:r>
            <a:r>
              <a:rPr lang="en-US" sz="1200" baseline="0" dirty="0" smtClean="0"/>
              <a:t> 150.000 </a:t>
            </a:r>
            <a:r>
              <a:rPr lang="en-US" sz="1200" baseline="0" dirty="0" err="1" smtClean="0"/>
              <a:t>dòng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khám</a:t>
            </a:r>
            <a:r>
              <a:rPr lang="en-US" sz="1200" baseline="0" dirty="0" smtClean="0"/>
              <a:t> </a:t>
            </a:r>
            <a:r>
              <a:rPr lang="en-US" sz="1200" baseline="0" dirty="0" err="1" smtClean="0"/>
              <a:t>bệnh</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Khi</a:t>
            </a:r>
            <a:r>
              <a:rPr lang="en-US" sz="1200" baseline="0" dirty="0" smtClean="0"/>
              <a:t> </a:t>
            </a:r>
            <a:r>
              <a:rPr lang="en-US" sz="1200" baseline="0" dirty="0" err="1" smtClean="0"/>
              <a:t>đã</a:t>
            </a:r>
            <a:r>
              <a:rPr lang="en-US" sz="1200" baseline="0" dirty="0" smtClean="0"/>
              <a:t> </a:t>
            </a:r>
            <a:r>
              <a:rPr lang="en-US" sz="1200" baseline="0" dirty="0" err="1" smtClean="0"/>
              <a:t>có</a:t>
            </a:r>
            <a:r>
              <a:rPr lang="en-US" sz="1200" baseline="0" dirty="0" smtClean="0"/>
              <a:t> </a:t>
            </a:r>
            <a:r>
              <a:rPr lang="en-US" sz="1200" baseline="0" dirty="0" err="1" smtClean="0"/>
              <a:t>được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thực</a:t>
            </a:r>
            <a:r>
              <a:rPr lang="en-US" sz="1200" baseline="0" dirty="0" smtClean="0"/>
              <a:t> </a:t>
            </a:r>
            <a:r>
              <a:rPr lang="en-US" sz="1200" baseline="0" dirty="0" err="1" smtClean="0"/>
              <a:t>tế</a:t>
            </a:r>
            <a:r>
              <a:rPr lang="en-US" sz="1200" baseline="0" dirty="0" smtClean="0"/>
              <a:t>, </a:t>
            </a:r>
            <a:r>
              <a:rPr lang="en-US" sz="1200" baseline="0" dirty="0" err="1" smtClean="0"/>
              <a:t>Nhóm</a:t>
            </a:r>
            <a:r>
              <a:rPr lang="en-US" sz="1200" baseline="0" dirty="0" smtClean="0"/>
              <a:t> </a:t>
            </a:r>
            <a:r>
              <a:rPr lang="en-US" sz="1200" baseline="0" dirty="0" err="1" smtClean="0"/>
              <a:t>tiếp</a:t>
            </a:r>
            <a:r>
              <a:rPr lang="en-US" sz="1200" baseline="0" dirty="0" smtClean="0"/>
              <a:t> </a:t>
            </a:r>
            <a:r>
              <a:rPr lang="en-US" sz="1200" baseline="0" dirty="0" err="1" smtClean="0"/>
              <a:t>tục</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đề</a:t>
            </a:r>
            <a:r>
              <a:rPr lang="en-US" sz="1200" baseline="0" dirty="0" smtClean="0"/>
              <a:t> </a:t>
            </a:r>
            <a:r>
              <a:rPr lang="en-US" sz="1200" baseline="0" dirty="0" err="1" smtClean="0"/>
              <a:t>xuất</a:t>
            </a:r>
            <a:r>
              <a:rPr lang="en-US" sz="1200" baseline="0" dirty="0" smtClean="0"/>
              <a:t> </a:t>
            </a:r>
            <a:r>
              <a:rPr lang="en-US" sz="1200" baseline="0" dirty="0" err="1" smtClean="0"/>
              <a:t>bởi</a:t>
            </a:r>
            <a:r>
              <a:rPr lang="en-US" sz="1200" baseline="0" dirty="0" smtClean="0"/>
              <a:t> </a:t>
            </a:r>
            <a:r>
              <a:rPr lang="en-US" sz="1200" baseline="0" dirty="0" err="1" smtClean="0"/>
              <a:t>hai</a:t>
            </a:r>
            <a:r>
              <a:rPr lang="en-US" sz="1200" baseline="0" dirty="0" smtClean="0"/>
              <a:t> </a:t>
            </a:r>
            <a:r>
              <a:rPr lang="en-US" sz="1200" baseline="0" dirty="0" err="1" smtClean="0"/>
              <a:t>tác</a:t>
            </a:r>
            <a:r>
              <a:rPr lang="en-US" sz="1200" baseline="0" dirty="0" smtClean="0"/>
              <a:t> </a:t>
            </a:r>
            <a:r>
              <a:rPr lang="en-US" sz="1200" baseline="0" dirty="0" err="1" smtClean="0"/>
              <a:t>giả</a:t>
            </a:r>
            <a:r>
              <a:rPr lang="en-US" sz="1200" baseline="0" dirty="0" smtClean="0"/>
              <a:t>, </a:t>
            </a:r>
            <a:r>
              <a:rPr lang="en-US" sz="1200" baseline="0" dirty="0" err="1" smtClean="0"/>
              <a:t>Doust</a:t>
            </a:r>
            <a:r>
              <a:rPr lang="en-US" sz="1200" baseline="0" dirty="0" smtClean="0"/>
              <a:t> </a:t>
            </a:r>
            <a:r>
              <a:rPr lang="en-US" sz="1200" baseline="0" dirty="0" err="1" smtClean="0"/>
              <a:t>Dominck</a:t>
            </a:r>
            <a:r>
              <a:rPr lang="en-US" sz="1200" baseline="0" dirty="0" smtClean="0"/>
              <a:t> </a:t>
            </a:r>
            <a:r>
              <a:rPr lang="en-US" sz="1200" baseline="0" dirty="0" err="1" smtClean="0"/>
              <a:t>và</a:t>
            </a:r>
            <a:r>
              <a:rPr lang="en-US" sz="1200" baseline="0" dirty="0" smtClean="0"/>
              <a:t> Walsh </a:t>
            </a:r>
            <a:r>
              <a:rPr lang="en-US" sz="1200" baseline="0" dirty="0" err="1" smtClean="0"/>
              <a:t>Zarck</a:t>
            </a:r>
            <a:r>
              <a:rPr lang="en-US" sz="1200" baseline="0" dirty="0" smtClean="0"/>
              <a:t> </a:t>
            </a:r>
            <a:r>
              <a:rPr lang="en-US" sz="1200" baseline="0" dirty="0" err="1" smtClean="0"/>
              <a:t>gồm</a:t>
            </a:r>
            <a:r>
              <a:rPr lang="en-US" sz="1200" baseline="0" dirty="0" smtClean="0"/>
              <a:t> 48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kết</a:t>
            </a:r>
            <a:r>
              <a:rPr lang="en-US" sz="1200" baseline="0" dirty="0" smtClean="0"/>
              <a:t> </a:t>
            </a:r>
            <a:r>
              <a:rPr lang="en-US" sz="1200" baseline="0" dirty="0" err="1" smtClean="0"/>
              <a:t>hợp</a:t>
            </a:r>
            <a:r>
              <a:rPr lang="en-US" sz="1200" baseline="0" dirty="0" smtClean="0"/>
              <a:t>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được</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gồm</a:t>
            </a:r>
            <a:r>
              <a:rPr lang="en-US" sz="1200" baseline="0" dirty="0" smtClean="0"/>
              <a:t> 35 </a:t>
            </a:r>
            <a:r>
              <a:rPr lang="en-US" sz="1200" baseline="0" dirty="0" err="1" smtClean="0"/>
              <a:t>thuộc</a:t>
            </a:r>
            <a:r>
              <a:rPr lang="en-US" sz="1200" baseline="0" dirty="0" smtClean="0"/>
              <a:t> </a:t>
            </a:r>
            <a:r>
              <a:rPr lang="en-US" sz="1200" baseline="0" dirty="0" err="1" smtClean="0"/>
              <a:t>tính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7 </a:t>
            </a:r>
            <a:r>
              <a:rPr lang="en-US" sz="1200" baseline="0" dirty="0" err="1" smtClean="0"/>
              <a:t>phần</a:t>
            </a:r>
            <a:r>
              <a:rPr lang="en-US" sz="1200" baseline="0" dirty="0" smtClean="0"/>
              <a:t> </a:t>
            </a:r>
            <a:r>
              <a:rPr lang="en-US" sz="1200" baseline="0" dirty="0" err="1" smtClean="0"/>
              <a:t>gồm</a:t>
            </a:r>
            <a:r>
              <a:rPr lang="en-US" sz="1200" baseline="0" dirty="0" smtClean="0"/>
              <a:t>:  </a:t>
            </a:r>
            <a:r>
              <a:rPr lang="en-US" sz="1200" baseline="0" dirty="0" err="1" smtClean="0"/>
              <a:t>thông</a:t>
            </a:r>
            <a:r>
              <a:rPr lang="en-US" sz="1200" baseline="0" dirty="0" smtClean="0"/>
              <a:t> tin </a:t>
            </a:r>
            <a:r>
              <a:rPr lang="en-US" sz="1200" baseline="0" dirty="0" err="1" smtClean="0"/>
              <a:t>cá</a:t>
            </a:r>
            <a:r>
              <a:rPr lang="en-US" sz="1200" baseline="0" dirty="0" smtClean="0"/>
              <a:t> </a:t>
            </a:r>
            <a:r>
              <a:rPr lang="en-US" sz="1200" baseline="0" dirty="0" err="1" smtClean="0"/>
              <a:t>nhân</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máu</a:t>
            </a:r>
            <a:r>
              <a:rPr lang="en-US" sz="1200" baseline="0" dirty="0" smtClean="0"/>
              <a:t> </a:t>
            </a:r>
            <a:r>
              <a:rPr lang="en-US" sz="1200" baseline="0" dirty="0" err="1" smtClean="0"/>
              <a:t>mỡ</a:t>
            </a:r>
            <a:r>
              <a:rPr lang="en-US" sz="1200" baseline="0" dirty="0" smtClean="0"/>
              <a:t>, </a:t>
            </a:r>
            <a:r>
              <a:rPr lang="en-US" sz="1200" baseline="0" dirty="0" err="1" smtClean="0"/>
              <a:t>huyết</a:t>
            </a:r>
            <a:r>
              <a:rPr lang="en-US" sz="1200" baseline="0" dirty="0" smtClean="0"/>
              <a:t> </a:t>
            </a:r>
            <a:r>
              <a:rPr lang="en-US" sz="1200" baseline="0" dirty="0" err="1" smtClean="0"/>
              <a:t>đồ</a:t>
            </a:r>
            <a:r>
              <a:rPr lang="en-US" sz="1200" baseline="0" dirty="0" smtClean="0"/>
              <a:t>, </a:t>
            </a:r>
            <a:r>
              <a:rPr lang="en-US" sz="1200" baseline="0" dirty="0" err="1" smtClean="0"/>
              <a:t>sinh</a:t>
            </a:r>
            <a:r>
              <a:rPr lang="en-US" sz="1200" baseline="0" dirty="0" smtClean="0"/>
              <a:t> </a:t>
            </a:r>
            <a:r>
              <a:rPr lang="en-US" sz="1200" baseline="0" dirty="0" err="1" smtClean="0"/>
              <a:t>hóa</a:t>
            </a:r>
            <a:r>
              <a:rPr lang="en-US" sz="1200" baseline="0" dirty="0" smtClean="0"/>
              <a:t>, men </a:t>
            </a:r>
            <a:r>
              <a:rPr lang="en-US" sz="1200" baseline="0" dirty="0" err="1" smtClean="0"/>
              <a:t>gan</a:t>
            </a:r>
            <a:r>
              <a:rPr lang="en-US" sz="1200" baseline="0" dirty="0" smtClean="0"/>
              <a:t>, </a:t>
            </a:r>
            <a:r>
              <a:rPr lang="en-US" sz="1200" baseline="0" dirty="0" err="1" smtClean="0"/>
              <a:t>điện</a:t>
            </a:r>
            <a:r>
              <a:rPr lang="en-US" sz="1200" baseline="0" dirty="0" smtClean="0"/>
              <a:t> </a:t>
            </a:r>
            <a:r>
              <a:rPr lang="en-US" sz="1200" baseline="0" dirty="0" err="1" smtClean="0"/>
              <a:t>phân</a:t>
            </a:r>
            <a:r>
              <a:rPr lang="en-US" sz="1200" baseline="0" dirty="0" smtClean="0"/>
              <a:t>, </a:t>
            </a:r>
            <a:r>
              <a:rPr lang="en-US" sz="1200" baseline="0" dirty="0" err="1" smtClean="0"/>
              <a:t>phân</a:t>
            </a:r>
            <a:r>
              <a:rPr lang="en-US" sz="1200" baseline="0" dirty="0" smtClean="0"/>
              <a:t> </a:t>
            </a:r>
            <a:r>
              <a:rPr lang="en-US" sz="1200" baseline="0" dirty="0" err="1" smtClean="0"/>
              <a:t>lớp</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Tiếp</a:t>
            </a:r>
            <a:r>
              <a:rPr lang="en-US" sz="1200" baseline="0" dirty="0" smtClean="0"/>
              <a:t> </a:t>
            </a:r>
            <a:r>
              <a:rPr lang="en-US" sz="1200" baseline="0" dirty="0" err="1" smtClean="0"/>
              <a:t>sau</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Ở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này</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sẽ</a:t>
            </a:r>
            <a:r>
              <a:rPr lang="en-US" sz="1200" baseline="0" dirty="0" smtClean="0"/>
              <a:t> </a:t>
            </a:r>
            <a:r>
              <a:rPr lang="en-US" sz="1200" baseline="0" dirty="0" err="1" smtClean="0"/>
              <a:t>được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và</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bước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baseline="0" dirty="0" err="1" smtClean="0"/>
              <a:t>những</a:t>
            </a:r>
            <a:r>
              <a:rPr lang="en-US" sz="1200" baseline="0" dirty="0" smtClean="0"/>
              <a:t> </a:t>
            </a:r>
            <a:r>
              <a:rPr lang="en-US" sz="1200" baseline="0" dirty="0" err="1" smtClean="0"/>
              <a:t>dòng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từ</a:t>
            </a:r>
            <a:r>
              <a:rPr lang="en-US" sz="1200" baseline="0" dirty="0" smtClean="0"/>
              <a:t> 2 – 3 </a:t>
            </a:r>
            <a:r>
              <a:rPr lang="en-US" sz="1200" baseline="0" dirty="0" err="1" smtClean="0"/>
              <a:t>bộ</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Phần</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còn</a:t>
            </a:r>
            <a:r>
              <a:rPr lang="en-US" sz="1200" baseline="0" dirty="0" smtClean="0"/>
              <a:t> </a:t>
            </a:r>
            <a:r>
              <a:rPr lang="en-US" sz="1200" baseline="0" dirty="0" err="1" smtClean="0"/>
              <a:t>lại</a:t>
            </a:r>
            <a:r>
              <a:rPr lang="en-US" sz="1200" baseline="0" dirty="0" smtClean="0"/>
              <a:t>, </a:t>
            </a:r>
            <a:r>
              <a:rPr lang="en-US" sz="1200" baseline="0" dirty="0" err="1" smtClean="0"/>
              <a:t>nhóm</a:t>
            </a:r>
            <a:r>
              <a:rPr lang="en-US" sz="1200" baseline="0" dirty="0" smtClean="0"/>
              <a:t> </a:t>
            </a:r>
            <a:r>
              <a:rPr lang="en-US" sz="1200" baseline="0" dirty="0" err="1" smtClean="0"/>
              <a:t>sẽ</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3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ngẫu</a:t>
            </a:r>
            <a:r>
              <a:rPr lang="en-US" sz="1200" baseline="0" dirty="0" smtClean="0"/>
              <a:t> </a:t>
            </a:r>
            <a:r>
              <a:rPr lang="en-US" sz="1200" baseline="0" dirty="0" err="1" smtClean="0"/>
              <a:t>nhiên</a:t>
            </a:r>
            <a:r>
              <a:rPr lang="en-US" sz="1200" baseline="0" dirty="0" smtClean="0"/>
              <a:t> </a:t>
            </a:r>
            <a:r>
              <a:rPr lang="en-US" sz="1200" baseline="0" dirty="0" err="1" smtClean="0"/>
              <a:t>nằm</a:t>
            </a:r>
            <a:r>
              <a:rPr lang="en-US" sz="1200" baseline="0" dirty="0" smtClean="0"/>
              <a:t> </a:t>
            </a:r>
            <a:r>
              <a:rPr lang="en-US" sz="1200" baseline="0" dirty="0" err="1" smtClean="0"/>
              <a:t>trong</a:t>
            </a:r>
            <a:r>
              <a:rPr lang="en-US" sz="1200" baseline="0" dirty="0" smtClean="0"/>
              <a:t> </a:t>
            </a:r>
            <a:r>
              <a:rPr lang="en-US" sz="1200" baseline="0" dirty="0" err="1" smtClean="0"/>
              <a:t>miền</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trung</a:t>
            </a:r>
            <a:r>
              <a:rPr lang="en-US" sz="1200" baseline="0" dirty="0" smtClean="0"/>
              <a:t> </a:t>
            </a:r>
            <a:r>
              <a:rPr lang="en-US" sz="1200" baseline="0" dirty="0" err="1" smtClean="0"/>
              <a:t>bình</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trùng</a:t>
            </a:r>
            <a:r>
              <a:rPr lang="en-US" sz="1200" baseline="0" dirty="0" smtClean="0"/>
              <a:t> </a:t>
            </a:r>
            <a:r>
              <a:rPr lang="en-US" sz="1200" baseline="0" dirty="0" err="1" smtClean="0"/>
              <a:t>lặp</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bán</a:t>
            </a:r>
            <a:r>
              <a:rPr lang="en-US" sz="1200" baseline="0" dirty="0" smtClean="0"/>
              <a:t> </a:t>
            </a:r>
            <a:r>
              <a:rPr lang="en-US" sz="1200" baseline="0" dirty="0" err="1" smtClean="0"/>
              <a:t>tự</a:t>
            </a:r>
            <a:r>
              <a:rPr lang="en-US" sz="1200" baseline="0" dirty="0" smtClean="0"/>
              <a:t> </a:t>
            </a:r>
            <a:r>
              <a:rPr lang="en-US" sz="1200" baseline="0" dirty="0" err="1" smtClean="0"/>
              <a:t>động</a:t>
            </a:r>
            <a:r>
              <a:rPr lang="en-US" sz="1200" baseline="0" dirty="0" smtClean="0"/>
              <a:t> (Semi-Automatic Data Cleaning Machine) – SDM </a:t>
            </a:r>
            <a:r>
              <a:rPr lang="en-US" sz="1200" baseline="0" dirty="0" err="1" smtClean="0"/>
              <a:t>với</a:t>
            </a:r>
            <a:r>
              <a:rPr lang="en-US" sz="1200" baseline="0" dirty="0" smtClean="0"/>
              <a:t> </a:t>
            </a:r>
            <a:r>
              <a:rPr lang="en-US" sz="1200" baseline="0" dirty="0" err="1" smtClean="0"/>
              <a:t>hai</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a:t>
            </a:r>
            <a:r>
              <a:rPr lang="en-US" sz="1200" baseline="0" dirty="0" err="1" smtClean="0"/>
              <a:t>là</a:t>
            </a:r>
            <a:r>
              <a:rPr lang="en-US" sz="1200" baseline="0" dirty="0" smtClean="0"/>
              <a:t>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và</a:t>
            </a:r>
            <a:r>
              <a:rPr lang="en-US" sz="1200" baseline="0" dirty="0" smtClean="0"/>
              <a:t> </a:t>
            </a:r>
            <a:r>
              <a:rPr lang="en-US" sz="1200" baseline="0" dirty="0" err="1" smtClean="0"/>
              <a:t>ngày</a:t>
            </a:r>
            <a:r>
              <a:rPr lang="en-US" sz="1200" baseline="0" dirty="0" smtClean="0"/>
              <a:t> </a:t>
            </a:r>
            <a:r>
              <a:rPr lang="en-US" sz="1200" baseline="0" dirty="0" err="1" smtClean="0"/>
              <a:t>khám</a:t>
            </a:r>
            <a:r>
              <a:rPr lang="en-US" sz="1200" baseline="0" dirty="0" smtClean="0"/>
              <a:t> </a:t>
            </a:r>
            <a:r>
              <a:rPr lang="en-US" sz="1200" baseline="0" dirty="0" err="1" smtClean="0"/>
              <a:t>bệnh</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2 </a:t>
            </a:r>
            <a:r>
              <a:rPr lang="en-US" sz="1200" baseline="0" dirty="0" err="1" smtClean="0"/>
              <a:t>phương</a:t>
            </a:r>
            <a:r>
              <a:rPr lang="en-US" sz="1200" baseline="0" dirty="0" smtClean="0"/>
              <a:t> </a:t>
            </a:r>
            <a:r>
              <a:rPr lang="en-US" sz="1200" baseline="0" dirty="0" err="1" smtClean="0"/>
              <a:t>pháp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Binning: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a:t>
            </a:r>
            <a:r>
              <a:rPr lang="en-US" sz="1200" baseline="0" dirty="0" err="1" smtClean="0"/>
              <a:t>khoảng</a:t>
            </a:r>
            <a:r>
              <a:rPr lang="en-US" sz="1200" baseline="0" dirty="0" smtClean="0"/>
              <a:t> N </a:t>
            </a:r>
            <a:r>
              <a:rPr lang="en-US" sz="1200" baseline="0" dirty="0" err="1" smtClean="0"/>
              <a:t>nhập</a:t>
            </a:r>
            <a:r>
              <a:rPr lang="en-US" sz="1200" baseline="0" dirty="0" smtClean="0"/>
              <a:t> </a:t>
            </a:r>
            <a:r>
              <a:rPr lang="en-US" sz="1200" baseline="0" dirty="0" err="1" smtClean="0"/>
              <a:t>vào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Tùy</a:t>
            </a:r>
            <a:r>
              <a:rPr lang="en-US" sz="1200" baseline="0" dirty="0" smtClean="0"/>
              <a:t> </a:t>
            </a:r>
            <a:r>
              <a:rPr lang="en-US" sz="1200" baseline="0" dirty="0" err="1" smtClean="0"/>
              <a:t>chọn</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ý </a:t>
            </a:r>
            <a:r>
              <a:rPr lang="en-US" sz="1200" baseline="0" dirty="0" err="1" smtClean="0"/>
              <a:t>muốn</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Kết</a:t>
            </a:r>
            <a:r>
              <a:rPr lang="en-US" sz="1200" baseline="0" dirty="0" smtClean="0"/>
              <a:t> </a:t>
            </a:r>
            <a:r>
              <a:rPr lang="en-US" sz="1200" baseline="0" dirty="0" err="1" smtClean="0"/>
              <a:t>thúc</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là</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2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và</a:t>
            </a:r>
            <a:r>
              <a:rPr lang="en-US" sz="1200" baseline="0" dirty="0" smtClean="0"/>
              <a:t> </a:t>
            </a:r>
            <a:r>
              <a:rPr lang="en-US" sz="1200" baseline="0" dirty="0" err="1" smtClean="0"/>
              <a:t>cây</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C4.5 </a:t>
            </a:r>
            <a:r>
              <a:rPr lang="en-US" sz="1200" baseline="0" dirty="0" err="1" smtClean="0"/>
              <a:t>bằng</a:t>
            </a:r>
            <a:r>
              <a:rPr lang="en-US" sz="1200" baseline="0" dirty="0" smtClean="0"/>
              <a:t> </a:t>
            </a:r>
            <a:r>
              <a:rPr lang="en-US" sz="1200" baseline="0" dirty="0" err="1" smtClean="0"/>
              <a:t>FrameWork</a:t>
            </a:r>
            <a:r>
              <a:rPr lang="en-US" sz="1200" baseline="0" dirty="0" smtClean="0"/>
              <a:t> </a:t>
            </a:r>
            <a:r>
              <a:rPr lang="en-US" sz="1200" baseline="0" dirty="0" err="1" smtClean="0"/>
              <a:t>Accord.Net</a:t>
            </a:r>
            <a:r>
              <a:rPr lang="en-US" sz="1200" baseline="0" dirty="0" smtClean="0"/>
              <a:t>. </a:t>
            </a:r>
            <a:r>
              <a:rPr lang="en-US" sz="1200" baseline="0" dirty="0" err="1" smtClean="0"/>
              <a:t>Đồng</a:t>
            </a:r>
            <a:r>
              <a:rPr lang="en-US" sz="1200" baseline="0" dirty="0" smtClean="0"/>
              <a:t> </a:t>
            </a:r>
            <a:r>
              <a:rPr lang="en-US" sz="1200" baseline="0" dirty="0" err="1" smtClean="0"/>
              <a:t>nhóm</a:t>
            </a:r>
            <a:r>
              <a:rPr lang="en-US" sz="1200" baseline="0" dirty="0" smtClean="0"/>
              <a:t> </a:t>
            </a:r>
            <a:r>
              <a:rPr lang="en-US" sz="1200" baseline="0" dirty="0" err="1" smtClean="0"/>
              <a:t>cũng</a:t>
            </a:r>
            <a:r>
              <a:rPr lang="en-US" sz="1200" baseline="0" dirty="0" smtClean="0"/>
              <a:t> </a:t>
            </a:r>
            <a:r>
              <a:rPr lang="en-US" sz="1200" baseline="0" dirty="0" err="1" smtClean="0"/>
              <a:t>đã</a:t>
            </a:r>
            <a:r>
              <a:rPr lang="en-US" sz="1200" baseline="0" dirty="0" smtClean="0"/>
              <a:t> </a:t>
            </a:r>
            <a:r>
              <a:rPr lang="en-US" sz="1200" baseline="0" dirty="0" err="1" smtClean="0"/>
              <a:t>tự</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để</a:t>
            </a:r>
            <a:r>
              <a:rPr lang="en-US" sz="1200" baseline="0" dirty="0" smtClean="0"/>
              <a:t> </a:t>
            </a:r>
            <a:r>
              <a:rPr lang="en-US" sz="1200" baseline="0" dirty="0" err="1" smtClean="0"/>
              <a:t>kiểm</a:t>
            </a:r>
            <a:r>
              <a:rPr lang="en-US" sz="1200" baseline="0" dirty="0" smtClean="0"/>
              <a:t> </a:t>
            </a:r>
            <a:r>
              <a:rPr lang="en-US" sz="1200" baseline="0" dirty="0" err="1" smtClean="0"/>
              <a:t>tra</a:t>
            </a:r>
            <a:r>
              <a:rPr lang="en-US" sz="1200" baseline="0" dirty="0" smtClean="0"/>
              <a:t> </a:t>
            </a:r>
            <a:r>
              <a:rPr lang="en-US" sz="1200" baseline="0" dirty="0" err="1" smtClean="0"/>
              <a:t>độ</a:t>
            </a:r>
            <a:r>
              <a:rPr lang="en-US" sz="1200" baseline="0" dirty="0" smtClean="0"/>
              <a:t> </a:t>
            </a:r>
            <a:r>
              <a:rPr lang="en-US" sz="1200" baseline="0" dirty="0" err="1" smtClean="0"/>
              <a:t>chính</a:t>
            </a:r>
            <a:r>
              <a:rPr lang="en-US" sz="1200" baseline="0" dirty="0" smtClean="0"/>
              <a:t> </a:t>
            </a:r>
            <a:r>
              <a:rPr lang="en-US" sz="1200" baseline="0" dirty="0" err="1" smtClean="0"/>
              <a:t>xác</a:t>
            </a:r>
            <a:r>
              <a:rPr lang="en-US" sz="1200" baseline="0" dirty="0" smtClean="0"/>
              <a:t> </a:t>
            </a:r>
            <a:r>
              <a:rPr lang="en-US" sz="1200" baseline="0" dirty="0" err="1" smtClean="0"/>
              <a:t>của</a:t>
            </a:r>
            <a:r>
              <a:rPr lang="en-US" sz="1200" baseline="0" dirty="0" smtClean="0"/>
              <a:t> </a:t>
            </a:r>
            <a:r>
              <a:rPr lang="en-US" sz="1200" baseline="0" dirty="0" err="1" smtClean="0"/>
              <a:t>FrameWork</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5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Recall &amp; True Negative Rate </a:t>
            </a:r>
            <a:r>
              <a:rPr lang="en-US" sz="1200" kern="1200" baseline="0" dirty="0" err="1" smtClean="0">
                <a:solidFill>
                  <a:schemeClr val="tx1"/>
                </a:solidFill>
                <a:latin typeface="+mn-lt"/>
                <a:ea typeface="+mn-ea"/>
                <a:cs typeface="+mn-cs"/>
              </a:rPr>
              <a:t>cực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trọng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tỷ</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đúng</a:t>
            </a:r>
            <a:r>
              <a:rPr lang="en-US" sz="1200" kern="1200" baseline="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Precision: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Recall: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Accuracy: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1</a:t>
            </a:r>
            <a:r>
              <a:rPr lang="en-US" sz="1200" kern="1200" dirty="0" smtClean="0">
                <a:solidFill>
                  <a:schemeClr val="tx1"/>
                </a:solidFill>
                <a:latin typeface="+mn-lt"/>
                <a:ea typeface="+mn-ea"/>
                <a:cs typeface="+mn-cs"/>
              </a:rPr>
              <a:t>: 234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167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2</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3</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4 </a:t>
            </a:r>
            <a:r>
              <a:rPr lang="en-US" baseline="0" dirty="0" err="1" smtClean="0"/>
              <a:t>phần</a:t>
            </a:r>
            <a:r>
              <a:rPr lang="en-US" baseline="0" dirty="0" smtClean="0"/>
              <a:t>.</a:t>
            </a:r>
          </a:p>
          <a:p>
            <a:pPr marL="228600" indent="-228600">
              <a:buAutoNum type="arabicPeriod"/>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vệ</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đề</a:t>
            </a:r>
            <a:r>
              <a:rPr lang="en-US" baseline="0" dirty="0" smtClean="0"/>
              <a:t> </a:t>
            </a:r>
            <a:r>
              <a:rPr lang="en-US" baseline="0" dirty="0" err="1" smtClean="0"/>
              <a:t>tài</a:t>
            </a:r>
            <a:endParaRPr lang="en-US" baseline="0" dirty="0" smtClean="0"/>
          </a:p>
          <a:p>
            <a:pPr marL="228600" indent="-228600">
              <a:buAutoNum type="arabicPeriod"/>
            </a:pPr>
            <a:r>
              <a:rPr lang="en-US" baseline="0" dirty="0" err="1" smtClean="0"/>
              <a:t>Nội</a:t>
            </a:r>
            <a:r>
              <a:rPr lang="en-US" baseline="0" dirty="0" smtClean="0"/>
              <a:t> dung </a:t>
            </a:r>
            <a:r>
              <a:rPr lang="en-US" baseline="0" dirty="0" err="1" smtClean="0"/>
              <a:t>thực</a:t>
            </a:r>
            <a:r>
              <a:rPr lang="en-US" baseline="0" dirty="0" smtClean="0"/>
              <a:t> </a:t>
            </a:r>
            <a:r>
              <a:rPr lang="en-US" baseline="0" dirty="0" err="1" smtClean="0"/>
              <a:t>hiện</a:t>
            </a:r>
            <a:endParaRPr lang="en-US" baseline="0" dirty="0" smtClean="0"/>
          </a:p>
          <a:p>
            <a:pPr marL="228600" indent="-228600">
              <a:buAutoNum type="arabicPeriod"/>
            </a:pP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thực</a:t>
            </a:r>
            <a:r>
              <a:rPr lang="en-US" baseline="0" dirty="0" smtClean="0"/>
              <a:t> </a:t>
            </a:r>
            <a:r>
              <a:rPr lang="en-US" baseline="0" dirty="0" err="1" smtClean="0"/>
              <a:t>nghiệm</a:t>
            </a:r>
            <a:endParaRPr lang="en-US" baseline="0" dirty="0" smtClean="0"/>
          </a:p>
          <a:p>
            <a:pPr marL="228600" indent="-228600">
              <a:buAutoNum type="arabicPeriod"/>
            </a:pPr>
            <a:r>
              <a:rPr lang="en-US" baseline="0" dirty="0" smtClean="0"/>
              <a:t>Demo </a:t>
            </a:r>
            <a:r>
              <a:rPr lang="en-US" baseline="0" dirty="0" err="1" smtClean="0"/>
              <a:t>chương</a:t>
            </a:r>
            <a:r>
              <a:rPr lang="en-US" baseline="0" dirty="0" smtClean="0"/>
              <a:t> </a:t>
            </a:r>
            <a:r>
              <a:rPr lang="en-US" baseline="0" dirty="0" err="1" smtClean="0"/>
              <a:t>trình</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Lúc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thế</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lượng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lí</a:t>
            </a:r>
            <a:r>
              <a:rPr lang="en-US" sz="1200" kern="1200" baseline="0" dirty="0" smtClean="0">
                <a:solidFill>
                  <a:schemeClr val="tx1"/>
                </a:solidFill>
                <a:latin typeface="+mn-lt"/>
                <a:ea typeface="+mn-ea"/>
                <a:cs typeface="+mn-cs"/>
              </a:rPr>
              <a:t> do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kém</a:t>
            </a:r>
            <a:r>
              <a:rPr lang="en-US" sz="1200" kern="1200" baseline="0" dirty="0" smtClean="0">
                <a:solidFill>
                  <a:schemeClr val="tx1"/>
                </a:solidFill>
                <a:latin typeface="+mn-lt"/>
                <a:ea typeface="+mn-ea"/>
                <a:cs typeface="+mn-cs"/>
              </a:rPr>
              <a:t>.</a:t>
            </a:r>
          </a:p>
          <a:p>
            <a:pPr lvl="0">
              <a:buFontTx/>
              <a:buChar cha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70%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30%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p>
          <a:p>
            <a:pPr lvl="0"/>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qua 3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Recall &amp; True </a:t>
            </a:r>
            <a:r>
              <a:rPr lang="en-US" sz="1200" kern="1200" baseline="0" smtClean="0">
                <a:solidFill>
                  <a:schemeClr val="tx1"/>
                </a:solidFill>
                <a:latin typeface="+mn-lt"/>
                <a:ea typeface="+mn-ea"/>
                <a:cs typeface="+mn-cs"/>
              </a:rPr>
              <a:t>Negative Rate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FrameWork</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Nhìn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nhau</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C4.5.</a:t>
            </a:r>
          </a:p>
          <a:p>
            <a:pPr lvl="0"/>
            <a:r>
              <a:rPr lang="en-US" sz="1200" kern="1200" baseline="0" dirty="0" smtClean="0">
                <a:solidFill>
                  <a:schemeClr val="tx1"/>
                </a:solidFill>
                <a:latin typeface="+mn-lt"/>
                <a:ea typeface="+mn-ea"/>
                <a:cs typeface="+mn-cs"/>
              </a:rPr>
              <a:t>Ta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vẫn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riêng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C4.5</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ổn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dễ</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Bias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hỗ</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trợ</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tốt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phù</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bị</a:t>
            </a:r>
            <a:r>
              <a:rPr lang="en-US" sz="1200" kern="1200" baseline="0" dirty="0" smtClean="0">
                <a:solidFill>
                  <a:schemeClr val="tx1"/>
                </a:solidFill>
                <a:latin typeface="+mn-lt"/>
                <a:ea typeface="+mn-ea"/>
                <a:cs typeface="+mn-cs"/>
              </a:rPr>
              <a:t> Bias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Với</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thoát</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ngẫu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tài</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kém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TB </a:t>
            </a:r>
            <a:r>
              <a:rPr lang="en-US" sz="1200" kern="1200" baseline="0" dirty="0" err="1" smtClean="0">
                <a:solidFill>
                  <a:schemeClr val="tx1"/>
                </a:solidFill>
                <a:latin typeface="+mn-lt"/>
                <a:ea typeface="+mn-ea"/>
                <a:cs typeface="+mn-cs"/>
              </a:rPr>
              <a:t>cùng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Data Bias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vị</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nắm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Decision Tree C4.5…</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Và</a:t>
            </a:r>
            <a:r>
              <a:rPr lang="en-US" sz="1200" baseline="0" dirty="0" smtClean="0"/>
              <a:t> </a:t>
            </a: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hạn</a:t>
            </a:r>
            <a:r>
              <a:rPr lang="en-US" sz="1200" baseline="0" dirty="0" smtClean="0"/>
              <a:t> </a:t>
            </a:r>
            <a:r>
              <a:rPr lang="en-US" sz="1200" baseline="0" dirty="0" err="1" smtClean="0"/>
              <a:t>chế</a:t>
            </a:r>
            <a:r>
              <a:rPr lang="en-US" sz="1200" baseline="0" dirty="0" smtClean="0"/>
              <a:t> </a:t>
            </a:r>
            <a:r>
              <a:rPr lang="en-US" sz="1200" baseline="0" dirty="0" err="1" smtClean="0"/>
              <a:t>của</a:t>
            </a:r>
            <a:r>
              <a:rPr lang="en-US" sz="1200" baseline="0" dirty="0" smtClean="0"/>
              <a:t> </a:t>
            </a:r>
            <a:r>
              <a:rPr lang="en-US" sz="1200" baseline="0" dirty="0" err="1" smtClean="0"/>
              <a:t>nhóm</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nghị</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1/5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hẹp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Hướng</a:t>
            </a:r>
            <a:r>
              <a:rPr lang="en-US" sz="1200" baseline="0" dirty="0" smtClean="0"/>
              <a:t> </a:t>
            </a:r>
            <a:r>
              <a:rPr lang="en-US" sz="1200" baseline="0" dirty="0" err="1" smtClean="0"/>
              <a:t>phát</a:t>
            </a:r>
            <a:r>
              <a:rPr lang="en-US" sz="1200" baseline="0" dirty="0" smtClean="0"/>
              <a:t> </a:t>
            </a:r>
            <a:r>
              <a:rPr lang="en-US" sz="1200" baseline="0" dirty="0" err="1" smtClean="0"/>
              <a:t>triển</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loại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a:t>
            </a:r>
          </a:p>
          <a:p>
            <a:pPr>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5 – 10%.</a:t>
            </a:r>
          </a:p>
          <a:p>
            <a:pPr>
              <a:buFontTx/>
              <a:buChar char="-"/>
            </a:pPr>
            <a:r>
              <a:rPr lang="vi-VN" sz="1200" kern="1200" baseline="0" dirty="0" smtClean="0">
                <a:solidFill>
                  <a:schemeClr val="tx1"/>
                </a:solidFill>
                <a:latin typeface="+mn-lt"/>
                <a:ea typeface="+mn-ea"/>
                <a:cs typeface="+mn-cs"/>
              </a:rPr>
              <a:t>Bệnh tiểu đường dạng hai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90 – 95%.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 do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 </a:t>
            </a:r>
            <a:r>
              <a:rPr lang="en-US" sz="1200" baseline="0" dirty="0" err="1" smtClean="0"/>
              <a:t>làm</a:t>
            </a:r>
            <a:r>
              <a:rPr lang="en-US" sz="1200" baseline="0" dirty="0" smtClean="0"/>
              <a:t> </a:t>
            </a:r>
            <a:r>
              <a:rPr lang="en-US" sz="1200" baseline="0" dirty="0" err="1" smtClean="0"/>
              <a:t>cho</a:t>
            </a:r>
            <a:r>
              <a:rPr lang="en-US" sz="1200" baseline="0" dirty="0" smtClean="0"/>
              <a:t> </a:t>
            </a:r>
            <a:r>
              <a:rPr lang="en-US" sz="1200" baseline="0" dirty="0" err="1" smtClean="0"/>
              <a:t>số</a:t>
            </a:r>
            <a:r>
              <a:rPr lang="en-US" sz="1200" baseline="0" dirty="0" smtClean="0"/>
              <a:t> </a:t>
            </a:r>
            <a:r>
              <a:rPr lang="en-US" sz="1200" baseline="0" dirty="0" err="1" smtClean="0"/>
              <a:t>lượng</a:t>
            </a:r>
            <a:r>
              <a:rPr lang="en-US" sz="1200" baseline="0" dirty="0" smtClean="0"/>
              <a:t> </a:t>
            </a:r>
            <a:r>
              <a:rPr lang="en-US" sz="1200" baseline="0" dirty="0" err="1" smtClean="0"/>
              <a:t>người</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tăng</a:t>
            </a:r>
            <a:r>
              <a:rPr lang="en-US" sz="1200" baseline="0" dirty="0" smtClean="0"/>
              <a:t> </a:t>
            </a:r>
            <a:r>
              <a:rPr lang="en-US" sz="1200" baseline="0" dirty="0" err="1" smtClean="0"/>
              <a:t>nhanh</a:t>
            </a:r>
            <a:r>
              <a:rPr lang="en-US" sz="1200" baseline="0" dirty="0" smtClean="0"/>
              <a:t>.</a:t>
            </a:r>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Một</a:t>
            </a:r>
            <a:r>
              <a:rPr lang="en-US" sz="1200" baseline="0" dirty="0" smtClean="0"/>
              <a:t> </a:t>
            </a:r>
            <a:r>
              <a:rPr lang="en-US" sz="1200" baseline="0" dirty="0" err="1" smtClean="0"/>
              <a:t>điều</a:t>
            </a:r>
            <a:r>
              <a:rPr lang="en-US" sz="1200" baseline="0" dirty="0" smtClean="0"/>
              <a:t> </a:t>
            </a:r>
            <a:r>
              <a:rPr lang="en-US" sz="1200" baseline="0" dirty="0" err="1" smtClean="0"/>
              <a:t>hiển</a:t>
            </a:r>
            <a:r>
              <a:rPr lang="en-US" sz="1200" baseline="0" dirty="0" smtClean="0"/>
              <a:t> </a:t>
            </a:r>
            <a:r>
              <a:rPr lang="en-US" sz="1200" baseline="0" dirty="0" err="1" smtClean="0"/>
              <a:t>nhiên</a:t>
            </a:r>
            <a:r>
              <a:rPr lang="en-US" sz="1200" baseline="0" dirty="0" smtClean="0"/>
              <a:t> </a:t>
            </a:r>
            <a:r>
              <a:rPr lang="en-US" sz="1200" baseline="0" dirty="0" err="1" smtClean="0"/>
              <a:t>là</a:t>
            </a:r>
            <a:r>
              <a:rPr lang="en-US" sz="1200" baseline="0" dirty="0" smtClean="0"/>
              <a:t> chi </a:t>
            </a:r>
            <a:r>
              <a:rPr lang="en-US" sz="1200" baseline="0" dirty="0" err="1" smtClean="0"/>
              <a:t>phóng</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luôn</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a:t>
            </a:r>
            <a:r>
              <a:rPr lang="en-US" sz="1200" baseline="0" dirty="0" err="1" smtClean="0"/>
              <a:t>chí</a:t>
            </a:r>
            <a:r>
              <a:rPr lang="en-US" sz="1200" baseline="0" dirty="0" smtClean="0"/>
              <a:t>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Ngoài</a:t>
            </a:r>
            <a:r>
              <a:rPr lang="en-US" sz="1200" baseline="0" dirty="0" smtClean="0"/>
              <a:t> </a:t>
            </a:r>
            <a:r>
              <a:rPr lang="en-US" sz="1200" baseline="0" dirty="0" err="1" smtClean="0"/>
              <a:t>ra</a:t>
            </a:r>
            <a:r>
              <a:rPr lang="en-US" sz="1200" baseline="0" dirty="0" smtClean="0"/>
              <a:t>, chi </a:t>
            </a:r>
            <a:r>
              <a:rPr lang="en-US" sz="1200" baseline="0" dirty="0" err="1" smtClean="0"/>
              <a:t>phí</a:t>
            </a:r>
            <a:r>
              <a:rPr lang="en-US" sz="1200" baseline="0" dirty="0" smtClean="0"/>
              <a:t> </a:t>
            </a:r>
            <a:r>
              <a:rPr lang="en-US" sz="1200" baseline="0" dirty="0" err="1" smtClean="0"/>
              <a:t>để</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bệnh</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vào</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hề</a:t>
            </a:r>
            <a:r>
              <a:rPr lang="en-US" sz="1200" baseline="0" dirty="0" smtClean="0"/>
              <a:t> </a:t>
            </a:r>
            <a:r>
              <a:rPr lang="en-US" sz="1200" baseline="0" dirty="0" err="1" smtClean="0"/>
              <a:t>đắt</a:t>
            </a:r>
            <a:r>
              <a:rPr lang="en-US" sz="1200" baseline="0" dirty="0" smtClean="0"/>
              <a:t> </a:t>
            </a:r>
            <a:r>
              <a:rPr lang="en-US" sz="1200" baseline="0" dirty="0" err="1" smtClean="0"/>
              <a:t>đỏ</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a:t>
            </a:r>
            <a:r>
              <a:rPr lang="en-US" sz="1200" baseline="0" dirty="0" err="1" smtClean="0"/>
              <a:t>việc</a:t>
            </a:r>
            <a:r>
              <a:rPr lang="en-US" sz="1200" baseline="0" dirty="0" smtClean="0"/>
              <a:t> </a:t>
            </a:r>
            <a:r>
              <a:rPr lang="en-US" sz="1200" baseline="0" dirty="0" err="1" smtClean="0"/>
              <a:t>đào</a:t>
            </a:r>
            <a:r>
              <a:rPr lang="en-US" sz="1200" baseline="0" dirty="0" smtClean="0"/>
              <a:t> </a:t>
            </a:r>
            <a:r>
              <a:rPr lang="en-US" sz="1200" baseline="0" dirty="0" err="1" smtClean="0"/>
              <a:t>tạo</a:t>
            </a:r>
            <a:r>
              <a:rPr lang="en-US" sz="1200" baseline="0" dirty="0" smtClean="0"/>
              <a:t> </a:t>
            </a:r>
            <a:r>
              <a:rPr lang="en-US" sz="1200" baseline="0" dirty="0" err="1" smtClean="0"/>
              <a:t>một</a:t>
            </a:r>
            <a:r>
              <a:rPr lang="en-US" sz="1200" baseline="0" dirty="0" smtClean="0"/>
              <a:t> </a:t>
            </a:r>
            <a:r>
              <a:rPr lang="en-US" sz="1200" baseline="0" dirty="0" err="1" smtClean="0"/>
              <a:t>bác</a:t>
            </a:r>
            <a:r>
              <a:rPr lang="en-US" sz="1200" baseline="0" dirty="0" smtClean="0"/>
              <a:t> </a:t>
            </a:r>
            <a:r>
              <a:rPr lang="en-US" sz="1200" baseline="0" dirty="0" err="1" smtClean="0"/>
              <a:t>sĩ</a:t>
            </a:r>
            <a:r>
              <a:rPr lang="en-US" sz="1200" baseline="0" dirty="0" smtClean="0"/>
              <a:t> </a:t>
            </a:r>
            <a:r>
              <a:rPr lang="en-US" sz="1200" baseline="0" dirty="0" err="1" smtClean="0"/>
              <a:t>có</a:t>
            </a:r>
            <a:r>
              <a:rPr lang="en-US" sz="1200" baseline="0" dirty="0" smtClean="0"/>
              <a:t> </a:t>
            </a:r>
            <a:r>
              <a:rPr lang="en-US" sz="1200" baseline="0" dirty="0" err="1" smtClean="0"/>
              <a:t>chuyên</a:t>
            </a:r>
            <a:r>
              <a:rPr lang="en-US" sz="1200" baseline="0" dirty="0" smtClean="0"/>
              <a:t> </a:t>
            </a:r>
            <a:r>
              <a:rPr lang="en-US" sz="1200" baseline="0" dirty="0" err="1" smtClean="0"/>
              <a:t>môn</a:t>
            </a:r>
            <a:r>
              <a:rPr lang="en-US" sz="1200" baseline="0" dirty="0" smtClean="0"/>
              <a:t> </a:t>
            </a:r>
            <a:r>
              <a:rPr lang="en-US" sz="1200" baseline="0" dirty="0" err="1" smtClean="0"/>
              <a:t>cao</a:t>
            </a:r>
            <a:r>
              <a:rPr lang="en-US" sz="1200" baseline="0" dirty="0" smtClean="0"/>
              <a:t> </a:t>
            </a:r>
            <a:r>
              <a:rPr lang="en-US" sz="1200" baseline="0" dirty="0" err="1" smtClean="0"/>
              <a:t>tốn</a:t>
            </a:r>
            <a:r>
              <a:rPr lang="en-US" sz="1200" baseline="0" dirty="0" smtClean="0"/>
              <a:t> </a:t>
            </a:r>
            <a:r>
              <a:rPr lang="en-US" sz="1200" baseline="0" dirty="0" err="1" smtClean="0"/>
              <a:t>nhiều</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điểm</a:t>
            </a:r>
            <a:r>
              <a:rPr lang="en-US" sz="1200" baseline="0" dirty="0" smtClean="0"/>
              <a:t> </a:t>
            </a:r>
            <a:r>
              <a:rPr lang="en-US" sz="1200" baseline="0" dirty="0" err="1" smtClean="0"/>
              <a:t>hiện</a:t>
            </a:r>
            <a:r>
              <a:rPr lang="en-US" sz="1200" baseline="0" dirty="0" smtClean="0"/>
              <a:t> </a:t>
            </a:r>
            <a:r>
              <a:rPr lang="en-US" sz="1200" baseline="0" dirty="0" err="1" smtClean="0"/>
              <a:t>tại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Do </a:t>
            </a:r>
            <a:r>
              <a:rPr lang="en-US" sz="1200" baseline="0" dirty="0" err="1" smtClean="0"/>
              <a:t>đó</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là</a:t>
            </a:r>
            <a:r>
              <a:rPr lang="en-US" sz="1200" baseline="0" dirty="0" smtClean="0"/>
              <a:t> </a:t>
            </a:r>
            <a:r>
              <a:rPr lang="en-US" sz="1200" baseline="0" dirty="0" err="1" smtClean="0"/>
              <a:t>một</a:t>
            </a:r>
            <a:r>
              <a:rPr lang="en-US" sz="1200" baseline="0" dirty="0" smtClean="0"/>
              <a:t> </a:t>
            </a:r>
            <a:r>
              <a:rPr lang="en-US" sz="1200" baseline="0" dirty="0" err="1" smtClean="0"/>
              <a:t>việc</a:t>
            </a:r>
            <a:r>
              <a:rPr lang="en-US" sz="1200" baseline="0" dirty="0" smtClean="0"/>
              <a:t> </a:t>
            </a:r>
            <a:r>
              <a:rPr lang="en-US" sz="1200" baseline="0" dirty="0" err="1" smtClean="0"/>
              <a:t>làm</a:t>
            </a:r>
            <a:r>
              <a:rPr lang="en-US" sz="1200" baseline="0" dirty="0" smtClean="0"/>
              <a:t> </a:t>
            </a:r>
            <a:r>
              <a:rPr lang="en-US" sz="1200" baseline="0" dirty="0" err="1" smtClean="0"/>
              <a:t>cần</a:t>
            </a:r>
            <a:r>
              <a:rPr lang="en-US" sz="1200" baseline="0" dirty="0" smtClean="0"/>
              <a:t> </a:t>
            </a:r>
            <a:r>
              <a:rPr lang="en-US" sz="1200" baseline="0" dirty="0" err="1" smtClean="0"/>
              <a:t>thiệt</a:t>
            </a:r>
            <a:r>
              <a:rPr lang="en-US" sz="1200" baseline="0" dirty="0" smtClean="0"/>
              <a:t> </a:t>
            </a:r>
            <a:r>
              <a:rPr lang="en-US" sz="1200" baseline="0" dirty="0" err="1" smtClean="0"/>
              <a:t>trong</a:t>
            </a:r>
            <a:r>
              <a:rPr lang="en-US" sz="1200" baseline="0" dirty="0" smtClean="0"/>
              <a:t> </a:t>
            </a:r>
            <a:r>
              <a:rPr lang="en-US" sz="1200" baseline="0" dirty="0" err="1" smtClean="0"/>
              <a:t>điều</a:t>
            </a:r>
            <a:r>
              <a:rPr lang="en-US" sz="1200" baseline="0" dirty="0" smtClean="0"/>
              <a:t> </a:t>
            </a:r>
            <a:r>
              <a:rPr lang="en-US" sz="1200" baseline="0" dirty="0" err="1" smtClean="0"/>
              <a:t>kiện</a:t>
            </a:r>
            <a:r>
              <a:rPr lang="en-US" sz="1200" baseline="0" dirty="0" smtClean="0"/>
              <a:t> </a:t>
            </a:r>
            <a:r>
              <a:rPr lang="en-US" sz="1200" baseline="0" dirty="0" err="1" smtClean="0"/>
              <a:t>hiện</a:t>
            </a:r>
            <a:r>
              <a:rPr lang="en-US" sz="1200" baseline="0" dirty="0" smtClean="0"/>
              <a:t> nay.</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err="1" smtClean="0"/>
              <a:t>Mục</a:t>
            </a:r>
            <a:r>
              <a:rPr lang="en-US" sz="1200" dirty="0" smtClean="0"/>
              <a:t> </a:t>
            </a:r>
            <a:r>
              <a:rPr lang="en-US" sz="1200" dirty="0" err="1" smtClean="0"/>
              <a:t>tiêu</a:t>
            </a:r>
            <a:r>
              <a:rPr lang="en-US" sz="1200" dirty="0" smtClean="0"/>
              <a:t> </a:t>
            </a:r>
            <a:r>
              <a:rPr lang="en-US" sz="120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dirty="0" smtClean="0"/>
              <a:t>: </a:t>
            </a:r>
            <a:r>
              <a:rPr lang="en-US" sz="1200" dirty="0" err="1" smtClean="0"/>
              <a:t>xây</a:t>
            </a:r>
            <a:r>
              <a:rPr lang="en-US" sz="1200" dirty="0" smtClean="0"/>
              <a:t> </a:t>
            </a:r>
            <a:r>
              <a:rPr lang="en-US" sz="1200" dirty="0" err="1" smtClean="0"/>
              <a:t>dựng</a:t>
            </a:r>
            <a:r>
              <a:rPr lang="en-US" sz="1200" dirty="0" smtClean="0"/>
              <a:t> </a:t>
            </a:r>
            <a:r>
              <a:rPr lang="en-US" sz="1200" dirty="0" err="1" smtClean="0"/>
              <a:t>chương</a:t>
            </a:r>
            <a:r>
              <a:rPr lang="en-US" sz="1200" dirty="0" smtClean="0"/>
              <a:t> </a:t>
            </a:r>
            <a:r>
              <a:rPr lang="en-US" sz="1200" dirty="0" err="1" smtClean="0"/>
              <a:t>trình</a:t>
            </a:r>
            <a:r>
              <a:rPr lang="en-US" sz="1200" dirty="0" smtClean="0"/>
              <a:t> </a:t>
            </a:r>
            <a:r>
              <a:rPr lang="en-US" sz="1200" dirty="0" err="1" smtClean="0"/>
              <a:t>chẩn</a:t>
            </a:r>
            <a:r>
              <a:rPr lang="en-US" sz="1200" dirty="0" smtClean="0"/>
              <a:t> </a:t>
            </a:r>
            <a:r>
              <a:rPr lang="en-US" sz="1200" dirty="0" err="1" smtClean="0"/>
              <a:t>đoán</a:t>
            </a:r>
            <a:r>
              <a:rPr lang="en-US" sz="1200" dirty="0" smtClean="0"/>
              <a:t> </a:t>
            </a:r>
            <a:r>
              <a:rPr lang="en-US" sz="1200" dirty="0" err="1" smtClean="0"/>
              <a:t>bệnh</a:t>
            </a:r>
            <a:r>
              <a:rPr lang="en-US" sz="1200" dirty="0" smtClean="0"/>
              <a:t> </a:t>
            </a:r>
            <a:r>
              <a:rPr lang="en-US" sz="1200" dirty="0" err="1" smtClean="0"/>
              <a:t>tiểu</a:t>
            </a:r>
            <a:r>
              <a:rPr lang="en-US" sz="1200" dirty="0" smtClean="0"/>
              <a:t> </a:t>
            </a:r>
            <a:r>
              <a:rPr lang="en-US" sz="1200" dirty="0" err="1" smtClean="0"/>
              <a:t>đường</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chung</a:t>
            </a:r>
            <a:r>
              <a:rPr lang="en-US" sz="1200" baseline="0" dirty="0" smtClean="0"/>
              <a:t> </a:t>
            </a:r>
            <a:r>
              <a:rPr lang="en-US" sz="1200" baseline="0" dirty="0" err="1" smtClean="0"/>
              <a:t>với</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Bao</a:t>
            </a:r>
            <a:r>
              <a:rPr lang="en-US" sz="1200" baseline="0" dirty="0" smtClean="0"/>
              <a:t> </a:t>
            </a:r>
            <a:r>
              <a:rPr lang="en-US" sz="1200" baseline="0" dirty="0" err="1" smtClean="0"/>
              <a:t>gồm</a:t>
            </a:r>
            <a:r>
              <a:rPr lang="en-US" sz="1200" baseline="0" dirty="0" smtClean="0"/>
              <a:t> </a:t>
            </a:r>
            <a:r>
              <a:rPr lang="en-US" sz="1200" baseline="0" dirty="0" err="1" smtClean="0"/>
              <a:t>các</a:t>
            </a:r>
            <a:r>
              <a:rPr lang="en-US" sz="1200" baseline="0" dirty="0" smtClean="0"/>
              <a:t> </a:t>
            </a:r>
            <a:r>
              <a:rPr lang="en-US" sz="1200" baseline="0" dirty="0" err="1" smtClean="0"/>
              <a:t>chức</a:t>
            </a:r>
            <a:r>
              <a:rPr lang="en-US" sz="1200" baseline="0" dirty="0" smtClean="0"/>
              <a:t> </a:t>
            </a:r>
            <a:r>
              <a:rPr lang="en-US" sz="1200" baseline="0" dirty="0" err="1" smtClean="0"/>
              <a:t>năng</a:t>
            </a:r>
            <a:r>
              <a:rPr lang="en-US" sz="1200" baseline="0" dirty="0" smtClean="0"/>
              <a:t> </a:t>
            </a:r>
            <a:r>
              <a:rPr lang="en-US" sz="1200" baseline="0" dirty="0" err="1" smtClean="0"/>
              <a:t>chính</a:t>
            </a:r>
            <a:r>
              <a:rPr lang="en-US" sz="1200" baseline="0" dirty="0" smtClean="0"/>
              <a:t> </a:t>
            </a:r>
            <a:r>
              <a:rPr lang="en-US" sz="1200" baseline="0" dirty="0" err="1" smtClean="0"/>
              <a:t>như</a:t>
            </a:r>
            <a:r>
              <a:rPr lang="en-US" sz="1200" baseline="0" dirty="0" smtClean="0"/>
              <a:t> </a:t>
            </a:r>
            <a:r>
              <a:rPr lang="en-US" sz="1200" baseline="0" dirty="0" err="1" smtClean="0"/>
              <a:t>sau</a:t>
            </a:r>
            <a:r>
              <a:rPr lang="en-US" sz="1200" baseline="0" dirty="0" smtClean="0"/>
              <a:t>:</a:t>
            </a:r>
            <a:endParaRPr lang="en-US" sz="1200" dirty="0" smtClean="0"/>
          </a:p>
          <a:p>
            <a:r>
              <a:rPr lang="en-US" sz="1200" dirty="0" smtClean="0"/>
              <a:t>-</a:t>
            </a:r>
            <a:r>
              <a:rPr lang="en-US" sz="1200" dirty="0" err="1" smtClean="0"/>
              <a:t>Xử</a:t>
            </a:r>
            <a:r>
              <a:rPr lang="en-US" sz="1200" dirty="0" smtClean="0"/>
              <a:t> </a:t>
            </a:r>
            <a:r>
              <a:rPr lang="en-US" sz="1200" dirty="0" err="1" smtClean="0"/>
              <a:t>lý</a:t>
            </a:r>
            <a:r>
              <a:rPr lang="en-US" sz="1200" dirty="0" smtClean="0"/>
              <a:t> </a:t>
            </a:r>
            <a:r>
              <a:rPr lang="en-US" sz="1200" dirty="0" err="1" smtClean="0"/>
              <a:t>dữ</a:t>
            </a:r>
            <a:r>
              <a:rPr lang="en-US" sz="1200" dirty="0" smtClean="0"/>
              <a:t> </a:t>
            </a:r>
            <a:r>
              <a:rPr lang="en-US" sz="1200" dirty="0" err="1" smtClean="0"/>
              <a:t>liệu</a:t>
            </a:r>
            <a:r>
              <a:rPr lang="en-US" sz="1200" dirty="0" smtClean="0"/>
              <a:t> </a:t>
            </a:r>
            <a:r>
              <a:rPr lang="en-US" sz="1200" dirty="0" err="1" smtClean="0"/>
              <a:t>đầu</a:t>
            </a:r>
            <a:r>
              <a:rPr lang="en-US" sz="1200" dirty="0" smtClean="0"/>
              <a:t> </a:t>
            </a:r>
            <a:r>
              <a:rPr lang="en-US" sz="1200" dirty="0" err="1" smtClean="0"/>
              <a:t>vào</a:t>
            </a:r>
            <a:r>
              <a:rPr lang="en-US" sz="1200" dirty="0" smtClean="0"/>
              <a:t>.</a:t>
            </a:r>
          </a:p>
          <a:p>
            <a:r>
              <a:rPr lang="en-US" sz="1200" dirty="0" smtClean="0"/>
              <a:t>-</a:t>
            </a:r>
            <a:r>
              <a:rPr lang="en-US" sz="1200" dirty="0" err="1" smtClean="0"/>
              <a:t>Xây</a:t>
            </a:r>
            <a:r>
              <a:rPr lang="en-US" sz="1200" dirty="0" smtClean="0"/>
              <a:t> </a:t>
            </a:r>
            <a:r>
              <a:rPr lang="en-US" sz="1200" dirty="0" err="1" smtClean="0"/>
              <a:t>dựng</a:t>
            </a:r>
            <a:r>
              <a:rPr lang="en-US" sz="1200" dirty="0" smtClean="0"/>
              <a:t>, </a:t>
            </a:r>
            <a:r>
              <a:rPr lang="en-US" sz="1200" dirty="0" err="1" smtClean="0"/>
              <a:t>kiểm</a:t>
            </a:r>
            <a:r>
              <a:rPr lang="en-US" sz="1200" dirty="0" smtClean="0"/>
              <a:t> </a:t>
            </a:r>
            <a:r>
              <a:rPr lang="en-US" sz="1200" dirty="0" err="1" smtClean="0"/>
              <a:t>thử</a:t>
            </a:r>
            <a:r>
              <a:rPr lang="en-US" sz="1200" dirty="0" smtClean="0"/>
              <a:t> </a:t>
            </a:r>
            <a:r>
              <a:rPr lang="en-US" sz="1200" dirty="0" err="1" smtClean="0"/>
              <a:t>và</a:t>
            </a:r>
            <a:r>
              <a:rPr lang="en-US" sz="1200" dirty="0" smtClean="0"/>
              <a:t> </a:t>
            </a:r>
            <a:r>
              <a:rPr lang="en-US" sz="1200" dirty="0" err="1" smtClean="0"/>
              <a:t>lưu</a:t>
            </a:r>
            <a:r>
              <a:rPr lang="en-US" sz="1200" dirty="0" smtClean="0"/>
              <a:t> </a:t>
            </a:r>
            <a:r>
              <a:rPr lang="en-US" sz="1200" dirty="0" err="1" smtClean="0"/>
              <a:t>trữ</a:t>
            </a:r>
            <a:r>
              <a:rPr lang="en-US" sz="1200" dirty="0" smtClean="0"/>
              <a:t> </a:t>
            </a:r>
            <a:r>
              <a:rPr lang="en-US" sz="1200" dirty="0" err="1" smtClean="0"/>
              <a:t>mô</a:t>
            </a:r>
            <a:r>
              <a:rPr lang="en-US" sz="1200" dirty="0" smtClean="0"/>
              <a:t> </a:t>
            </a:r>
            <a:r>
              <a:rPr lang="en-US" sz="1200" dirty="0" err="1" smtClean="0"/>
              <a:t>hình</a:t>
            </a:r>
            <a:endParaRPr lang="en-US" sz="1200" dirty="0" smtClean="0"/>
          </a:p>
          <a:p>
            <a:r>
              <a:rPr lang="en-US" sz="1200" dirty="0" smtClean="0"/>
              <a:t>-</a:t>
            </a:r>
            <a:r>
              <a:rPr lang="en-US" sz="1200" dirty="0" err="1" smtClean="0"/>
              <a:t>Thực</a:t>
            </a:r>
            <a:r>
              <a:rPr lang="en-US" sz="1200" dirty="0" smtClean="0"/>
              <a:t> </a:t>
            </a:r>
            <a:r>
              <a:rPr lang="en-US" sz="1200" dirty="0" err="1" smtClean="0"/>
              <a:t>hiện</a:t>
            </a:r>
            <a:r>
              <a:rPr lang="en-US" sz="1200" dirty="0" smtClean="0"/>
              <a:t> </a:t>
            </a:r>
            <a:r>
              <a:rPr lang="en-US" sz="1200" dirty="0" err="1" smtClean="0"/>
              <a:t>chẩn</a:t>
            </a:r>
            <a:r>
              <a:rPr lang="en-US" sz="1200" dirty="0" smtClean="0"/>
              <a:t> </a:t>
            </a:r>
            <a:r>
              <a:rPr lang="en-US" sz="1200" dirty="0" err="1" smtClean="0"/>
              <a:t>đoán</a:t>
            </a:r>
            <a:r>
              <a:rPr lang="en-US" sz="1200" dirty="0" smtClean="0"/>
              <a:t> </a:t>
            </a:r>
            <a:r>
              <a:rPr lang="en-US" sz="1200" dirty="0" err="1" smtClean="0"/>
              <a:t>và</a:t>
            </a:r>
            <a:r>
              <a:rPr lang="en-US" sz="1200" dirty="0" smtClean="0"/>
              <a:t> </a:t>
            </a:r>
            <a:r>
              <a:rPr lang="en-US" sz="1200" dirty="0" err="1" smtClean="0"/>
              <a:t>giải</a:t>
            </a:r>
            <a:r>
              <a:rPr lang="en-US" sz="1200" dirty="0" smtClean="0"/>
              <a:t> </a:t>
            </a:r>
            <a:r>
              <a:rPr lang="en-US" sz="1200" dirty="0" err="1" smtClean="0"/>
              <a:t>thích</a:t>
            </a:r>
            <a:r>
              <a:rPr lang="en-US" sz="1200" dirty="0" smtClean="0"/>
              <a:t> </a:t>
            </a:r>
            <a:r>
              <a:rPr lang="en-US" sz="1200" dirty="0" err="1" smtClean="0"/>
              <a:t>kết</a:t>
            </a:r>
            <a:r>
              <a:rPr lang="en-US" sz="1200" dirty="0" smtClean="0"/>
              <a:t> </a:t>
            </a:r>
            <a:r>
              <a:rPr lang="en-US" sz="1200" dirty="0" err="1" smtClean="0"/>
              <a:t>quả</a:t>
            </a:r>
            <a:endParaRPr lang="en-US" sz="1200"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Hóa</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dung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hay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a:t>
            </a: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nhỏ</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HHTRQĐLS.</a:t>
            </a:r>
          </a:p>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a:t>
            </a:r>
            <a:r>
              <a:rPr lang="en-US" sz="1200" kern="120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a:t>
            </a:r>
            <a:r>
              <a:rPr lang="en-US" sz="1200" kern="1200" smtClean="0">
                <a:solidFill>
                  <a:schemeClr val="tx1"/>
                </a:solidFill>
                <a:latin typeface="+mn-lt"/>
                <a:ea typeface="+mn-ea"/>
                <a:cs typeface="+mn-cs"/>
              </a:rPr>
              <a:t>HCM</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16/03/2013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16/03/2013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16/03/2013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16/03/2013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16/03/2013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16/03/2013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16/03/2013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16/03/2013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16/03/2013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16/03/2013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16/03/2013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de.google.com/p/accor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16/03/2013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hiện</a:t>
            </a:r>
            <a:r>
              <a:rPr lang="en-US" sz="3600" dirty="0" smtClean="0"/>
              <a:t> </a:t>
            </a:r>
            <a:r>
              <a:rPr lang="en-US" sz="3600" dirty="0" err="1" smtClean="0"/>
              <a:t>trạng</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Thu </a:t>
            </a:r>
            <a:r>
              <a:rPr lang="en-US" sz="3600" dirty="0" err="1" smtClean="0"/>
              <a:t>thập</a:t>
            </a:r>
            <a:r>
              <a:rPr lang="en-US" sz="3600" dirty="0" smtClean="0"/>
              <a:t> </a:t>
            </a:r>
            <a:r>
              <a:rPr lang="en-US" sz="3600" dirty="0" err="1" smtClean="0"/>
              <a:t>và</a:t>
            </a:r>
            <a:r>
              <a:rPr lang="en-US" sz="3600" dirty="0" smtClean="0"/>
              <a:t> </a:t>
            </a:r>
            <a:r>
              <a:rPr lang="en-US" sz="3600" dirty="0" err="1" smtClean="0"/>
              <a:t>thống</a:t>
            </a:r>
            <a:r>
              <a:rPr lang="en-US" sz="3600" dirty="0" smtClean="0"/>
              <a:t> </a:t>
            </a:r>
            <a:r>
              <a:rPr lang="en-US" sz="3600" dirty="0" err="1" smtClean="0"/>
              <a:t>kê</a:t>
            </a:r>
            <a:r>
              <a:rPr lang="en-US" sz="3600" dirty="0" smtClean="0"/>
              <a:t> </a:t>
            </a:r>
            <a:r>
              <a:rPr lang="en-US" sz="3600" dirty="0" err="1" smtClean="0"/>
              <a:t>dữ</a:t>
            </a:r>
            <a:r>
              <a:rPr lang="en-US" sz="3600" dirty="0" smtClean="0"/>
              <a:t> </a:t>
            </a:r>
            <a:r>
              <a:rPr lang="en-US" sz="3600" dirty="0" err="1" smtClean="0"/>
              <a:t>liệu</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2073426484"/>
              </p:ext>
            </p:extLst>
          </p:nvPr>
        </p:nvGraphicFramePr>
        <p:xfrm>
          <a:off x="533400" y="28956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được</a:t>
            </a:r>
            <a:r>
              <a:rPr lang="en-US" sz="3600" dirty="0" smtClean="0"/>
              <a:t> </a:t>
            </a:r>
            <a:r>
              <a:rPr lang="en-US" sz="3600" dirty="0" err="1" smtClean="0"/>
              <a:t>đề</a:t>
            </a:r>
            <a:r>
              <a:rPr lang="en-US" sz="3600" dirty="0" smtClean="0"/>
              <a:t> </a:t>
            </a:r>
            <a:r>
              <a:rPr lang="en-US" sz="3600" dirty="0" err="1" smtClean="0"/>
              <a:t>xuất</a:t>
            </a:r>
            <a:r>
              <a:rPr lang="en-US" sz="3600" dirty="0" smtClean="0"/>
              <a:t> </a:t>
            </a:r>
            <a:r>
              <a:rPr lang="en-US" sz="3600" dirty="0" err="1" smtClean="0"/>
              <a:t>bởi</a:t>
            </a:r>
            <a:r>
              <a:rPr lang="en-US" sz="3600" dirty="0" smtClean="0"/>
              <a:t> </a:t>
            </a:r>
            <a:r>
              <a:rPr lang="en-US" sz="3600" dirty="0" err="1" smtClean="0"/>
              <a:t>Doust</a:t>
            </a:r>
            <a:r>
              <a:rPr lang="en-US" sz="3600" dirty="0" smtClean="0"/>
              <a:t> Dominick </a:t>
            </a:r>
            <a:r>
              <a:rPr lang="en-US" sz="3600" dirty="0" err="1" smtClean="0"/>
              <a:t>và</a:t>
            </a:r>
            <a:r>
              <a:rPr lang="en-US" sz="3600" dirty="0" smtClean="0"/>
              <a:t> Walsh </a:t>
            </a:r>
            <a:r>
              <a:rPr lang="en-US" sz="3600" dirty="0" err="1" smtClean="0"/>
              <a:t>Zarck</a:t>
            </a:r>
            <a:r>
              <a:rPr lang="en-US" sz="3600" dirty="0" smtClean="0"/>
              <a:t> </a:t>
            </a:r>
            <a:r>
              <a:rPr lang="en-US" sz="3600" dirty="0" err="1" smtClean="0"/>
              <a:t>gồm</a:t>
            </a:r>
            <a:r>
              <a:rPr lang="en-US" sz="3600" dirty="0" smtClean="0"/>
              <a:t> 48 </a:t>
            </a:r>
            <a:r>
              <a:rPr lang="en-US" sz="3600" dirty="0" err="1" smtClean="0"/>
              <a:t>thuộc</a:t>
            </a:r>
            <a:r>
              <a:rPr lang="en-US" sz="3600" dirty="0" smtClean="0"/>
              <a:t> </a:t>
            </a:r>
            <a:r>
              <a:rPr lang="en-US" sz="3600" dirty="0" err="1" smtClean="0"/>
              <a:t>tính</a:t>
            </a:r>
            <a:r>
              <a:rPr lang="en-US" sz="3600" dirty="0" smtClean="0"/>
              <a:t> </a:t>
            </a:r>
            <a:r>
              <a:rPr lang="en-US" sz="3600" dirty="0" smtClean="0">
                <a:hlinkClick r:id="rId3" action="ppaction://hlinksldjump"/>
              </a:rPr>
              <a:t>[2]</a:t>
            </a:r>
            <a:r>
              <a:rPr lang="en-US" sz="3600" dirty="0" smtClean="0"/>
              <a:t>.</a:t>
            </a:r>
          </a:p>
          <a:p>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Thông</a:t>
            </a:r>
            <a:r>
              <a:rPr lang="en-US" sz="3600" dirty="0" smtClean="0"/>
              <a:t> tin </a:t>
            </a:r>
            <a:r>
              <a:rPr lang="en-US" sz="3600" dirty="0" err="1" smtClean="0"/>
              <a:t>cá</a:t>
            </a:r>
            <a:r>
              <a:rPr lang="en-US" sz="3600" dirty="0" smtClean="0"/>
              <a:t> </a:t>
            </a:r>
            <a:r>
              <a:rPr lang="en-US" sz="3600" dirty="0" err="1" smtClean="0"/>
              <a:t>nhân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máu</a:t>
            </a:r>
            <a:r>
              <a:rPr lang="en-US" sz="3600" dirty="0" smtClean="0"/>
              <a:t> </a:t>
            </a:r>
            <a:r>
              <a:rPr lang="en-US" sz="3600" dirty="0" err="1" smtClean="0"/>
              <a:t>mỡ</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huyết</a:t>
            </a:r>
            <a:r>
              <a:rPr lang="en-US" sz="3600" dirty="0" smtClean="0"/>
              <a:t> </a:t>
            </a:r>
            <a:r>
              <a:rPr lang="en-US" sz="3600" dirty="0" err="1" smtClean="0"/>
              <a:t>đồ</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sinh</a:t>
            </a:r>
            <a:r>
              <a:rPr lang="en-US" sz="3600" dirty="0" smtClean="0"/>
              <a:t> </a:t>
            </a:r>
            <a:r>
              <a:rPr lang="en-US" sz="3600" dirty="0" err="1" smtClean="0"/>
              <a:t>hóa</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men </a:t>
            </a:r>
            <a:r>
              <a:rPr lang="en-US" sz="3600" dirty="0" err="1" smtClean="0"/>
              <a:t>gan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điện</a:t>
            </a:r>
            <a:r>
              <a:rPr lang="en-US" sz="3600" dirty="0" smtClean="0"/>
              <a:t> </a:t>
            </a:r>
            <a:r>
              <a:rPr lang="en-US" sz="3600" dirty="0" err="1" smtClean="0"/>
              <a:t>phân</a:t>
            </a:r>
            <a:r>
              <a:rPr lang="en-US" sz="3600" dirty="0" smtClean="0"/>
              <a:t>.</a:t>
            </a:r>
          </a:p>
          <a:p>
            <a:r>
              <a:rPr lang="en-US" sz="3600" dirty="0" smtClean="0"/>
              <a:t> </a:t>
            </a:r>
            <a:r>
              <a:rPr lang="en-US" sz="3600" dirty="0" err="1" smtClean="0"/>
              <a:t>Phân</a:t>
            </a:r>
            <a:r>
              <a:rPr lang="en-US" sz="3600" dirty="0" smtClean="0"/>
              <a:t> </a:t>
            </a:r>
            <a:r>
              <a:rPr lang="en-US" sz="3600" dirty="0" err="1" smtClean="0"/>
              <a:t>lớp</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smtClean="0">
                <a:hlinkClick r:id="rId3" action="ppaction://hlinksldjump"/>
              </a:rPr>
              <a:t>[3]</a:t>
            </a:r>
            <a:r>
              <a:rPr lang="en-US" sz="3600" dirty="0" smtClean="0"/>
              <a:t>:</a:t>
            </a:r>
          </a:p>
          <a:p>
            <a:pPr lvl="2">
              <a:buFont typeface="Wingdings" pitchFamily="2" charset="2"/>
              <a:buChar char="Ø"/>
            </a:pPr>
            <a:r>
              <a:rPr lang="en-US" sz="3100" dirty="0" smtClean="0"/>
              <a:t> </a:t>
            </a:r>
            <a:r>
              <a:rPr lang="en-US" sz="3100" dirty="0" err="1" smtClean="0"/>
              <a:t>Loại</a:t>
            </a:r>
            <a:r>
              <a:rPr lang="en-US" sz="3100" dirty="0" smtClean="0"/>
              <a:t> </a:t>
            </a:r>
            <a:r>
              <a:rPr lang="en-US" sz="3100" dirty="0" err="1" smtClean="0"/>
              <a:t>bỏ</a:t>
            </a:r>
            <a:r>
              <a:rPr lang="en-US" sz="3100" dirty="0" smtClean="0"/>
              <a:t>.</a:t>
            </a:r>
          </a:p>
          <a:p>
            <a:pPr lvl="2">
              <a:buFont typeface="Wingdings" pitchFamily="2" charset="2"/>
              <a:buChar char="Ø"/>
            </a:pPr>
            <a:r>
              <a:rPr lang="en-US" sz="3100" dirty="0" smtClean="0"/>
              <a:t> </a:t>
            </a:r>
            <a:r>
              <a:rPr lang="en-US" sz="3100" dirty="0" err="1" smtClean="0"/>
              <a:t>Ngẫu</a:t>
            </a:r>
            <a:r>
              <a:rPr lang="en-US" sz="3100" dirty="0" smtClean="0"/>
              <a:t> </a:t>
            </a:r>
            <a:r>
              <a:rPr lang="en-US" sz="3100" dirty="0" err="1" smtClean="0"/>
              <a:t>nhiên</a:t>
            </a:r>
            <a:r>
              <a:rPr lang="en-US" sz="3100" dirty="0" smtClean="0"/>
              <a:t>.</a:t>
            </a:r>
          </a:p>
          <a:p>
            <a:pPr lvl="2">
              <a:buFont typeface="Wingdings" pitchFamily="2" charset="2"/>
              <a:buChar char="Ø"/>
            </a:pPr>
            <a:r>
              <a:rPr lang="en-US" sz="3100" dirty="0" smtClean="0"/>
              <a:t> </a:t>
            </a:r>
            <a:r>
              <a:rPr lang="en-US" sz="3100" dirty="0" err="1" smtClean="0"/>
              <a:t>Trung</a:t>
            </a:r>
            <a:r>
              <a:rPr lang="en-US" sz="3100" dirty="0" smtClean="0"/>
              <a:t> </a:t>
            </a:r>
            <a:r>
              <a:rPr lang="en-US" sz="3100" dirty="0" err="1" smtClean="0"/>
              <a:t>bình</a:t>
            </a:r>
            <a:r>
              <a:rPr lang="en-US" sz="31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trùng</a:t>
            </a:r>
            <a:r>
              <a:rPr lang="en-US" sz="3600" dirty="0" smtClean="0"/>
              <a:t> </a:t>
            </a:r>
            <a:r>
              <a:rPr lang="en-US" sz="3600" dirty="0" err="1" smtClean="0"/>
              <a:t>lặp</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phương</a:t>
            </a:r>
            <a:r>
              <a:rPr lang="en-US" sz="3600" dirty="0" smtClean="0"/>
              <a:t> </a:t>
            </a:r>
            <a:r>
              <a:rPr lang="en-US" sz="3600" dirty="0" err="1" smtClean="0"/>
              <a:t>pháp</a:t>
            </a:r>
            <a:r>
              <a:rPr lang="en-US" sz="3600" dirty="0" smtClean="0"/>
              <a:t> SDM </a:t>
            </a:r>
            <a:r>
              <a:rPr lang="en-US" sz="3600" dirty="0" smtClean="0">
                <a:hlinkClick r:id="rId3" action="ppaction://hlinksldjump"/>
              </a:rPr>
              <a:t>[6]</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Binning </a:t>
            </a:r>
            <a:r>
              <a:rPr lang="en-US" sz="3600" dirty="0" smtClean="0">
                <a:hlinkClick r:id="rId3" action="ppaction://hlinksldjump"/>
              </a:rPr>
              <a:t>[5]</a:t>
            </a:r>
            <a:r>
              <a:rPr lang="en-US" sz="3600" dirty="0" smtClean="0"/>
              <a:t>.</a:t>
            </a:r>
          </a:p>
          <a:p>
            <a:pPr>
              <a:buNone/>
            </a:pPr>
            <a:r>
              <a:rPr lang="en-US" sz="3600" dirty="0" smtClean="0"/>
              <a:t>	+ </a:t>
            </a:r>
            <a:r>
              <a:rPr lang="en-US" sz="3600" dirty="0" err="1" smtClean="0"/>
              <a:t>Tùy</a:t>
            </a:r>
            <a:r>
              <a:rPr lang="en-US" sz="3600" dirty="0" smtClean="0"/>
              <a:t> </a:t>
            </a:r>
            <a:r>
              <a:rPr lang="en-US" sz="3600" dirty="0" err="1" smtClean="0"/>
              <a:t>chọn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giải</a:t>
            </a:r>
            <a:r>
              <a:rPr lang="en-US" sz="3600" dirty="0" smtClean="0"/>
              <a:t> </a:t>
            </a:r>
            <a:r>
              <a:rPr lang="en-US" sz="3600" dirty="0" err="1" smtClean="0"/>
              <a:t>thuật</a:t>
            </a:r>
            <a:r>
              <a:rPr lang="en-US" sz="3600" dirty="0" smtClean="0"/>
              <a:t>:</a:t>
            </a:r>
          </a:p>
          <a:p>
            <a:r>
              <a:rPr lang="en-US" sz="3600" dirty="0" smtClean="0"/>
              <a:t> Naïve </a:t>
            </a:r>
            <a:r>
              <a:rPr lang="en-US" sz="3600" dirty="0" err="1" smtClean="0"/>
              <a:t>Bayes</a:t>
            </a:r>
            <a:r>
              <a:rPr lang="en-US" sz="3600" dirty="0" smtClean="0"/>
              <a:t> (</a:t>
            </a:r>
            <a:r>
              <a:rPr lang="en-US" sz="3600" dirty="0" err="1" smtClean="0"/>
              <a:t>Accord.Net</a:t>
            </a:r>
            <a:r>
              <a:rPr lang="en-US" sz="3600" dirty="0" smtClean="0"/>
              <a:t> </a:t>
            </a:r>
            <a:r>
              <a:rPr lang="en-US" sz="3600" dirty="0" err="1" smtClean="0"/>
              <a:t>và</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r>
              <a:rPr lang="en-US" sz="3600" dirty="0" smtClean="0"/>
              <a:t> C4.5 (</a:t>
            </a:r>
            <a:r>
              <a:rPr lang="en-US" sz="3600" dirty="0" err="1" smtClean="0"/>
              <a:t>Accord.Net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TextBox 5">
            <a:hlinkClick r:id="rId3"/>
          </p:cNvPr>
          <p:cNvSpPr txBox="1"/>
          <p:nvPr/>
        </p:nvSpPr>
        <p:spPr>
          <a:xfrm>
            <a:off x="685800" y="5638800"/>
            <a:ext cx="5943600" cy="369332"/>
          </a:xfrm>
          <a:prstGeom prst="rect">
            <a:avLst/>
          </a:prstGeom>
          <a:noFill/>
        </p:spPr>
        <p:txBody>
          <a:bodyPr wrap="square" rtlCol="0">
            <a:spAutoFit/>
          </a:bodyPr>
          <a:lstStyle/>
          <a:p>
            <a:r>
              <a:rPr lang="en-US" dirty="0" smtClean="0">
                <a:hlinkClick r:id="rId3"/>
              </a:rPr>
              <a:t>https://code.google.com/p/accord/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smtClean="0">
                <a:hlinkClick r:id="rId3" action="ppaction://hlinksldjump"/>
              </a:rPr>
              <a:t>[4]</a:t>
            </a:r>
            <a:r>
              <a:rPr lang="en-US" sz="3600" dirty="0" smtClean="0"/>
              <a:t>:</a:t>
            </a:r>
          </a:p>
          <a:p>
            <a:r>
              <a:rPr lang="en-US" sz="3600" dirty="0" smtClean="0"/>
              <a:t> Precision</a:t>
            </a:r>
          </a:p>
          <a:p>
            <a:r>
              <a:rPr lang="en-US" sz="3600" dirty="0" smtClean="0"/>
              <a:t> Recall (*)</a:t>
            </a:r>
          </a:p>
          <a:p>
            <a:r>
              <a:rPr lang="en-US" sz="3600" dirty="0" smtClean="0"/>
              <a:t> True Negative Rate (*)</a:t>
            </a:r>
          </a:p>
          <a:p>
            <a:r>
              <a:rPr lang="en-US" sz="3600" dirty="0" smtClean="0"/>
              <a:t> F - Measure</a:t>
            </a:r>
          </a:p>
          <a:p>
            <a:r>
              <a:rPr lang="en-US" sz="3600" dirty="0" smtClean="0"/>
              <a:t> 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Bộ</a:t>
            </a:r>
            <a:r>
              <a:rPr lang="en-US" sz="3600" dirty="0" smtClean="0"/>
              <a:t> 1: 234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2: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3: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8" name="Content Placeholder 5"/>
          <p:cNvGraphicFramePr>
            <a:graphicFrameLocks/>
          </p:cNvGraphicFramePr>
          <p:nvPr/>
        </p:nvGraphicFramePr>
        <p:xfrm>
          <a:off x="1371600" y="2590800"/>
          <a:ext cx="70104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z="1600" smtClean="0"/>
              <a:pPr/>
              <a:t>2</a:t>
            </a:fld>
            <a:endParaRPr lang="en-US" sz="1600" dirty="0"/>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r>
              <a:rPr lang="en-US" b="1" dirty="0" smtClean="0">
                <a:solidFill>
                  <a:schemeClr val="bg1"/>
                </a:solidFill>
                <a:latin typeface="Segoe UI" pitchFamily="34" charset="0"/>
                <a:cs typeface="Segoe UI" pitchFamily="34" charset="0"/>
              </a:rPr>
              <a:t> </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Nội</a:t>
            </a:r>
            <a:r>
              <a:rPr lang="en-US" b="1" dirty="0" smtClean="0">
                <a:solidFill>
                  <a:schemeClr val="bg1"/>
                </a:solidFill>
                <a:latin typeface="Segoe UI" pitchFamily="34" charset="0"/>
                <a:cs typeface="Segoe UI" pitchFamily="34" charset="0"/>
              </a:rPr>
              <a:t> dung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hiện</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33600" y="3668712"/>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52700" y="37544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Kết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nghiệm</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7050" y="3505200"/>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51038" y="36798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3</a:t>
            </a:r>
            <a:endParaRPr lang="en-US" sz="2400" b="1" dirty="0">
              <a:solidFill>
                <a:schemeClr val="bg1"/>
              </a:solidFill>
              <a:latin typeface="Segoe UI" pitchFamily="34" charset="0"/>
              <a:cs typeface="Segoe UI" pitchFamily="34" charset="0"/>
            </a:endParaRPr>
          </a:p>
        </p:txBody>
      </p:sp>
      <p:grpSp>
        <p:nvGrpSpPr>
          <p:cNvPr id="29" name="Group 28"/>
          <p:cNvGrpSpPr>
            <a:grpSpLocks/>
          </p:cNvGrpSpPr>
          <p:nvPr/>
        </p:nvGrpSpPr>
        <p:grpSpPr bwMode="auto">
          <a:xfrm>
            <a:off x="2133600" y="4278312"/>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52700" y="43640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7050" y="4191000"/>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51038" y="42894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6" name="Chart 5"/>
          <p:cNvGraphicFramePr/>
          <p:nvPr/>
        </p:nvGraphicFramePr>
        <p:xfrm>
          <a:off x="12192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6" name="Chart 5"/>
          <p:cNvGraphicFramePr/>
          <p:nvPr/>
        </p:nvGraphicFramePr>
        <p:xfrm>
          <a:off x="11430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7" name="Chart 6"/>
          <p:cNvGraphicFramePr/>
          <p:nvPr/>
        </p:nvGraphicFramePr>
        <p:xfrm>
          <a:off x="1219200" y="2514600"/>
          <a:ext cx="7239000" cy="4089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8" name="Chart 7"/>
          <p:cNvGraphicFramePr/>
          <p:nvPr/>
        </p:nvGraphicFramePr>
        <p:xfrm>
          <a:off x="1143000" y="25146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6" name="Picture 2"/>
          <p:cNvPicPr>
            <a:picLocks noChangeAspect="1" noChangeArrowheads="1"/>
          </p:cNvPicPr>
          <p:nvPr/>
        </p:nvPicPr>
        <p:blipFill>
          <a:blip r:embed="rId3"/>
          <a:srcRect/>
          <a:stretch>
            <a:fillRect/>
          </a:stretch>
        </p:blipFill>
        <p:spPr bwMode="auto">
          <a:xfrm>
            <a:off x="1219200" y="2514600"/>
            <a:ext cx="7239000" cy="4133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cao</a:t>
            </a:r>
            <a:r>
              <a:rPr lang="en-US" sz="3600" dirty="0" smtClean="0"/>
              <a:t>.</a:t>
            </a:r>
          </a:p>
          <a:p>
            <a:pPr>
              <a:defRPr/>
            </a:pPr>
            <a:r>
              <a:rPr lang="en-US" sz="3600" dirty="0" err="1" smtClean="0"/>
              <a:t>Đơn</a:t>
            </a:r>
            <a:r>
              <a:rPr lang="en-US" sz="3600" dirty="0" smtClean="0"/>
              <a:t> </a:t>
            </a:r>
            <a:r>
              <a:rPr lang="en-US" sz="3600" dirty="0" err="1" smtClean="0"/>
              <a:t>giản</a:t>
            </a:r>
            <a:r>
              <a:rPr lang="en-US" sz="3600" dirty="0" smtClean="0"/>
              <a:t> </a:t>
            </a:r>
            <a:r>
              <a:rPr lang="en-US" sz="3600" dirty="0" err="1" smtClean="0"/>
              <a:t>và</a:t>
            </a:r>
            <a:r>
              <a:rPr lang="en-US" sz="3600" dirty="0" smtClean="0"/>
              <a:t> </a:t>
            </a:r>
            <a:r>
              <a:rPr lang="en-US" sz="3600" dirty="0" err="1" smtClean="0"/>
              <a:t>dễ</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defRPr/>
            </a:pPr>
            <a:r>
              <a:rPr lang="en-US" sz="3600" dirty="0" err="1" smtClean="0"/>
              <a:t>Dữ</a:t>
            </a:r>
            <a:r>
              <a:rPr lang="en-US" sz="3600" dirty="0" smtClean="0"/>
              <a:t> </a:t>
            </a:r>
            <a:r>
              <a:rPr lang="en-US" sz="3600" dirty="0" err="1" smtClean="0"/>
              <a:t>liệu</a:t>
            </a:r>
            <a:r>
              <a:rPr lang="en-US" sz="3600" dirty="0" smtClean="0"/>
              <a:t> </a:t>
            </a:r>
            <a:r>
              <a:rPr lang="en-US" sz="3600" dirty="0" err="1" smtClean="0"/>
              <a:t>cần</a:t>
            </a:r>
            <a:r>
              <a:rPr lang="en-US" sz="3600" dirty="0" smtClean="0"/>
              <a:t> </a:t>
            </a:r>
            <a:r>
              <a:rPr lang="en-US" sz="3600" dirty="0" err="1" smtClean="0"/>
              <a:t>tránh</a:t>
            </a:r>
            <a:r>
              <a:rPr lang="en-US" sz="3600" dirty="0" smtClean="0"/>
              <a:t> </a:t>
            </a:r>
            <a:r>
              <a:rPr lang="en-US" sz="3600" dirty="0" err="1" smtClean="0"/>
              <a:t>hiện</a:t>
            </a:r>
            <a:r>
              <a:rPr lang="en-US" sz="3600" dirty="0" smtClean="0"/>
              <a:t> </a:t>
            </a:r>
            <a:r>
              <a:rPr lang="en-US" sz="3600" dirty="0" err="1" smtClean="0"/>
              <a:t>tượng</a:t>
            </a:r>
            <a:r>
              <a:rPr lang="en-US" sz="3600" dirty="0" smtClean="0"/>
              <a:t> </a:t>
            </a:r>
            <a:r>
              <a:rPr lang="en-US" sz="3600" i="1" dirty="0" smtClean="0"/>
              <a:t>Bias</a:t>
            </a:r>
            <a:r>
              <a:rPr lang="en-US" sz="3600" dirty="0" smtClean="0"/>
              <a:t> </a:t>
            </a:r>
            <a:r>
              <a:rPr lang="en-US" sz="3600" dirty="0" err="1" smtClean="0"/>
              <a:t>để</a:t>
            </a:r>
            <a:r>
              <a:rPr lang="en-US" sz="3600" dirty="0" smtClean="0"/>
              <a:t> </a:t>
            </a:r>
            <a:r>
              <a:rPr lang="en-US" sz="3600" dirty="0" err="1" smtClean="0"/>
              <a:t>có</a:t>
            </a:r>
            <a:r>
              <a:rPr lang="en-US" sz="3600" dirty="0" smtClean="0"/>
              <a:t> </a:t>
            </a:r>
            <a:r>
              <a:rPr lang="en-US" sz="3600" dirty="0" err="1" smtClean="0"/>
              <a:t>thể</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C4.5</a:t>
            </a:r>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a:t>
            </a:r>
          </a:p>
          <a:p>
            <a:pPr>
              <a:defRPr/>
            </a:pP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p>
          <a:p>
            <a:pPr>
              <a:defRPr/>
            </a:pPr>
            <a:r>
              <a:rPr lang="en-US" sz="3600" dirty="0" err="1" smtClean="0"/>
              <a:t>Sinh</a:t>
            </a:r>
            <a:r>
              <a:rPr lang="en-US" sz="3600" dirty="0" smtClean="0"/>
              <a:t> </a:t>
            </a:r>
            <a:r>
              <a:rPr lang="en-US" sz="3600" dirty="0" err="1" smtClean="0"/>
              <a:t>ra</a:t>
            </a:r>
            <a:r>
              <a:rPr lang="en-US" sz="3600" dirty="0" smtClean="0"/>
              <a:t> </a:t>
            </a:r>
            <a:r>
              <a:rPr lang="en-US" sz="3600" dirty="0" err="1" smtClean="0"/>
              <a:t>các</a:t>
            </a:r>
            <a:r>
              <a:rPr lang="en-US" sz="3600" dirty="0" smtClean="0"/>
              <a:t> </a:t>
            </a:r>
            <a:r>
              <a:rPr lang="en-US" sz="3600" dirty="0" err="1" smtClean="0"/>
              <a:t>tập</a:t>
            </a:r>
            <a:r>
              <a:rPr lang="en-US" sz="3600" dirty="0" smtClean="0"/>
              <a:t> </a:t>
            </a:r>
            <a:r>
              <a:rPr lang="en-US" sz="3600" dirty="0" err="1" smtClean="0"/>
              <a:t>luật</a:t>
            </a:r>
            <a:r>
              <a:rPr lang="en-US" sz="3600" dirty="0" smtClean="0"/>
              <a:t>.</a:t>
            </a:r>
          </a:p>
          <a:p>
            <a:pPr>
              <a:defRPr/>
            </a:pPr>
            <a:r>
              <a:rPr lang="en-US" sz="3600" dirty="0" err="1" smtClean="0"/>
              <a:t>Chỉ</a:t>
            </a:r>
            <a:r>
              <a:rPr lang="en-US" sz="3600" dirty="0" smtClean="0"/>
              <a:t> </a:t>
            </a:r>
            <a:r>
              <a:rPr lang="en-US" sz="3600" dirty="0" err="1" smtClean="0"/>
              <a:t>ra</a:t>
            </a:r>
            <a:r>
              <a:rPr lang="en-US" sz="3600" dirty="0" smtClean="0"/>
              <a:t> </a:t>
            </a:r>
            <a:r>
              <a:rPr lang="en-US" sz="3600" dirty="0" err="1" smtClean="0"/>
              <a:t>được</a:t>
            </a:r>
            <a:r>
              <a:rPr lang="en-US" sz="3600" dirty="0" smtClean="0"/>
              <a:t> </a:t>
            </a:r>
            <a:r>
              <a:rPr lang="en-US" sz="3600" dirty="0" err="1" smtClean="0"/>
              <a:t>các</a:t>
            </a:r>
            <a:r>
              <a:rPr lang="en-US" sz="3600" dirty="0" smtClean="0"/>
              <a:t> </a:t>
            </a:r>
            <a:r>
              <a:rPr lang="en-US" sz="3600" dirty="0" err="1" smtClean="0"/>
              <a:t>thuộc</a:t>
            </a:r>
            <a:r>
              <a:rPr lang="en-US" sz="3600" dirty="0" smtClean="0"/>
              <a:t> </a:t>
            </a:r>
            <a:r>
              <a:rPr lang="en-US" sz="3600" dirty="0" err="1" smtClean="0"/>
              <a:t>tính</a:t>
            </a:r>
            <a:r>
              <a:rPr lang="en-US" sz="3600" dirty="0" smtClean="0"/>
              <a:t> </a:t>
            </a:r>
            <a:r>
              <a:rPr lang="en-US" sz="3600" dirty="0" err="1" smtClean="0"/>
              <a:t>tốt</a:t>
            </a:r>
            <a:r>
              <a:rPr lang="en-US" sz="3600" dirty="0" smtClean="0"/>
              <a:t> </a:t>
            </a:r>
            <a:r>
              <a:rPr lang="en-US" sz="3600" dirty="0" err="1" smtClean="0"/>
              <a:t>nhất</a:t>
            </a:r>
            <a:r>
              <a:rPr lang="en-US" sz="3600" dirty="0" smtClean="0"/>
              <a:t>.</a:t>
            </a:r>
          </a:p>
          <a:p>
            <a:pPr>
              <a:defRPr/>
            </a:pP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Loại</a:t>
            </a:r>
            <a:r>
              <a:rPr lang="en-US" sz="3600" dirty="0" smtClean="0"/>
              <a:t> </a:t>
            </a:r>
            <a:r>
              <a:rPr lang="en-US" sz="3600" dirty="0" err="1" smtClean="0"/>
              <a:t>bỏ</a:t>
            </a:r>
            <a:r>
              <a:rPr lang="en-US" sz="3600" dirty="0" smtClean="0"/>
              <a:t>: </a:t>
            </a:r>
            <a:r>
              <a:rPr lang="en-US" sz="3600" dirty="0" err="1" smtClean="0"/>
              <a:t>Dễ</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đúng</a:t>
            </a:r>
            <a:r>
              <a:rPr lang="en-US" sz="3600" dirty="0" smtClean="0"/>
              <a:t> </a:t>
            </a:r>
            <a:r>
              <a:rPr lang="en-US" sz="3600" dirty="0" err="1" smtClean="0"/>
              <a:t>với</a:t>
            </a:r>
            <a:r>
              <a:rPr lang="en-US" sz="3600" dirty="0" smtClean="0"/>
              <a:t> </a:t>
            </a:r>
            <a:r>
              <a:rPr lang="en-US" sz="3600" dirty="0" err="1" smtClean="0"/>
              <a:t>thực</a:t>
            </a:r>
            <a:r>
              <a:rPr lang="en-US" sz="3600" dirty="0" smtClean="0"/>
              <a:t> </a:t>
            </a:r>
            <a:r>
              <a:rPr lang="en-US" sz="3600" dirty="0" err="1" smtClean="0"/>
              <a:t>tế</a:t>
            </a:r>
            <a:r>
              <a:rPr lang="en-US" sz="3600" dirty="0" smtClean="0"/>
              <a:t> </a:t>
            </a:r>
            <a:r>
              <a:rPr lang="en-US" sz="3600" dirty="0" err="1" smtClean="0"/>
              <a:t>nhưng</a:t>
            </a:r>
            <a:r>
              <a:rPr lang="en-US" sz="3600" dirty="0" smtClean="0"/>
              <a:t> </a:t>
            </a:r>
            <a:r>
              <a:rPr lang="en-US" sz="3600" dirty="0" err="1" smtClean="0"/>
              <a:t>thất</a:t>
            </a:r>
            <a:r>
              <a:rPr lang="en-US" sz="3600" dirty="0" smtClean="0"/>
              <a:t> </a:t>
            </a:r>
            <a:r>
              <a:rPr lang="en-US" sz="3600" dirty="0" err="1" smtClean="0"/>
              <a:t>thoát</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Bổ</a:t>
            </a:r>
            <a:r>
              <a:rPr lang="en-US" sz="3600" dirty="0" smtClean="0"/>
              <a:t> sung </a:t>
            </a:r>
            <a:r>
              <a:rPr lang="en-US" sz="3600" dirty="0" err="1" smtClean="0"/>
              <a:t>ngẫu</a:t>
            </a:r>
            <a:r>
              <a:rPr lang="en-US" sz="3600" dirty="0" smtClean="0"/>
              <a:t> </a:t>
            </a:r>
            <a:r>
              <a:rPr lang="en-US" sz="3600" dirty="0" err="1" smtClean="0"/>
              <a:t>nhiên</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không</a:t>
            </a:r>
            <a:r>
              <a:rPr lang="en-US" sz="3600" dirty="0" smtClean="0"/>
              <a:t> </a:t>
            </a:r>
            <a:r>
              <a:rPr lang="en-US" sz="3600" dirty="0" err="1" smtClean="0"/>
              <a:t>ổn</a:t>
            </a:r>
            <a:r>
              <a:rPr lang="en-US" sz="3600" dirty="0" smtClean="0"/>
              <a:t> </a:t>
            </a:r>
            <a:r>
              <a:rPr lang="en-US" sz="3600" dirty="0" err="1" smtClean="0"/>
              <a:t>định</a:t>
            </a:r>
            <a:r>
              <a:rPr lang="en-US" sz="3600" dirty="0" smtClean="0"/>
              <a:t>. </a:t>
            </a:r>
            <a:r>
              <a:rPr lang="en-US" sz="3600" dirty="0" err="1" smtClean="0"/>
              <a:t>Ít</a:t>
            </a:r>
            <a:r>
              <a:rPr lang="en-US" sz="3600" dirty="0" smtClean="0"/>
              <a:t> </a:t>
            </a:r>
            <a:r>
              <a:rPr lang="en-US" sz="3600" dirty="0" err="1" smtClean="0"/>
              <a:t>được</a:t>
            </a:r>
            <a:r>
              <a:rPr lang="en-US" sz="3600" dirty="0" smtClean="0"/>
              <a:t> </a:t>
            </a:r>
            <a:r>
              <a:rPr lang="en-US" sz="3600" dirty="0" err="1" smtClean="0"/>
              <a:t>sử</a:t>
            </a:r>
            <a:r>
              <a:rPr lang="en-US" sz="3600" dirty="0" smtClean="0"/>
              <a:t> </a:t>
            </a:r>
            <a:r>
              <a:rPr lang="en-US" sz="3600" dirty="0" err="1" smtClean="0"/>
              <a:t>dụng</a:t>
            </a:r>
            <a:r>
              <a:rPr lang="en-US" sz="3600" dirty="0" smtClean="0"/>
              <a:t>.</a:t>
            </a:r>
          </a:p>
          <a:p>
            <a:r>
              <a:rPr lang="en-US" sz="3600" dirty="0" err="1" smtClean="0"/>
              <a:t>Bổ</a:t>
            </a:r>
            <a:r>
              <a:rPr lang="en-US" sz="3600" dirty="0" smtClean="0"/>
              <a:t> sung </a:t>
            </a:r>
            <a:r>
              <a:rPr lang="en-US" sz="3600" dirty="0" err="1" smtClean="0"/>
              <a:t>giá</a:t>
            </a:r>
            <a:r>
              <a:rPr lang="en-US" sz="3600" dirty="0" smtClean="0"/>
              <a:t> </a:t>
            </a:r>
            <a:r>
              <a:rPr lang="en-US" sz="3600" dirty="0" err="1" smtClean="0"/>
              <a:t>trị</a:t>
            </a:r>
            <a:r>
              <a:rPr lang="en-US" sz="3600" dirty="0" smtClean="0"/>
              <a:t> </a:t>
            </a:r>
            <a:r>
              <a:rPr lang="en-US" sz="3600" dirty="0" err="1" smtClean="0"/>
              <a:t>trung</a:t>
            </a:r>
            <a:r>
              <a:rPr lang="en-US" sz="3600" dirty="0" smtClean="0"/>
              <a:t> </a:t>
            </a:r>
            <a:r>
              <a:rPr lang="en-US" sz="3600" dirty="0" err="1" smtClean="0"/>
              <a:t>bình</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Nhanh</a:t>
            </a:r>
            <a:r>
              <a:rPr lang="en-US" sz="3600" dirty="0" smtClean="0"/>
              <a:t>. </a:t>
            </a:r>
            <a:r>
              <a:rPr lang="en-US" sz="3600" dirty="0" err="1" smtClean="0"/>
              <a:t>Dễ</a:t>
            </a:r>
            <a:r>
              <a:rPr lang="en-US" sz="3600" dirty="0" smtClean="0"/>
              <a:t> </a:t>
            </a:r>
            <a:r>
              <a:rPr lang="en-US" sz="3600" dirty="0" err="1" smtClean="0"/>
              <a:t>gây</a:t>
            </a:r>
            <a:r>
              <a:rPr lang="en-US" sz="3600" dirty="0" smtClean="0"/>
              <a:t> Bias. </a:t>
            </a:r>
            <a:r>
              <a:rPr lang="en-US" sz="3600" dirty="0" err="1" smtClean="0"/>
              <a:t>Thích</a:t>
            </a:r>
            <a:r>
              <a:rPr lang="en-US" sz="3600" dirty="0" smtClean="0"/>
              <a:t> </a:t>
            </a:r>
            <a:r>
              <a:rPr lang="en-US" sz="3600" dirty="0" err="1" smtClean="0"/>
              <a:t>hợp</a:t>
            </a:r>
            <a:r>
              <a:rPr lang="en-US" sz="3600" dirty="0" smtClean="0"/>
              <a:t> </a:t>
            </a:r>
            <a:r>
              <a:rPr lang="en-US" sz="3600" dirty="0" err="1" smtClean="0"/>
              <a:t>cho</a:t>
            </a:r>
            <a:r>
              <a:rPr lang="en-US" sz="3600" dirty="0" smtClean="0"/>
              <a:t> </a:t>
            </a:r>
            <a:r>
              <a:rPr lang="en-US" sz="3600" dirty="0" err="1" smtClean="0"/>
              <a:t>Bayes</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nghiệp</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 </a:t>
            </a:r>
            <a:r>
              <a:rPr lang="en-US" sz="3600" dirty="0" err="1" smtClean="0"/>
              <a:t>và</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762000" y="5791200"/>
            <a:ext cx="7772400" cy="369332"/>
          </a:xfrm>
          <a:prstGeom prst="rect">
            <a:avLst/>
          </a:prstGeom>
          <a:noFill/>
        </p:spPr>
        <p:txBody>
          <a:bodyPr wrap="square" rtlCol="0">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r>
              <a:rPr lang="en-US" sz="3600" dirty="0" smtClean="0"/>
              <a:t>.</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Content Placeholder 2"/>
          <p:cNvSpPr txBox="1">
            <a:spLocks/>
          </p:cNvSpPr>
          <p:nvPr/>
        </p:nvSpPr>
        <p:spPr>
          <a:xfrm>
            <a:off x="533400" y="205740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[1] Eta </a:t>
            </a:r>
            <a:r>
              <a:rPr lang="en-US" sz="2200" dirty="0" err="1" smtClean="0"/>
              <a:t>S.Berner</a:t>
            </a:r>
            <a:r>
              <a:rPr lang="en-US" sz="2200" dirty="0" smtClean="0"/>
              <a:t> et al (2007), </a:t>
            </a:r>
            <a:r>
              <a:rPr lang="en-US" sz="2200" i="1" dirty="0" smtClean="0"/>
              <a:t>Clinical Decision Support Systems: Theory and Practice </a:t>
            </a:r>
            <a:r>
              <a:rPr lang="en-US" sz="2200" dirty="0" smtClean="0"/>
              <a:t>(</a:t>
            </a:r>
            <a:r>
              <a:rPr lang="en-US" sz="2200" i="1" dirty="0" smtClean="0"/>
              <a:t>Second Edition</a:t>
            </a:r>
            <a:r>
              <a:rPr lang="en-US" sz="2200" dirty="0" smtClean="0"/>
              <a:t>), Springer, Ch 1,  Ch 3.</a:t>
            </a:r>
          </a:p>
          <a:p>
            <a:pPr>
              <a:buNone/>
            </a:pPr>
            <a:r>
              <a:rPr lang="en-US" sz="2200" dirty="0" smtClean="0"/>
              <a:t>	[2] </a:t>
            </a:r>
            <a:r>
              <a:rPr lang="en-US" sz="2200" dirty="0" err="1" smtClean="0"/>
              <a:t>Doust</a:t>
            </a:r>
            <a:r>
              <a:rPr lang="en-US" sz="2200" dirty="0" smtClean="0"/>
              <a:t> Dominick, Walsh Zack (2011), </a:t>
            </a:r>
            <a:r>
              <a:rPr lang="en-US" sz="2200" i="1" dirty="0" smtClean="0"/>
              <a:t>Data Mining Clustering: A Healthcare Application</a:t>
            </a:r>
            <a:r>
              <a:rPr lang="en-US" sz="2200" dirty="0" smtClean="0"/>
              <a:t>, MCIS 2011 Proceedings, paper 65.</a:t>
            </a:r>
          </a:p>
          <a:p>
            <a:pPr>
              <a:buNone/>
            </a:pPr>
            <a:r>
              <a:rPr lang="en-US" sz="2200" dirty="0" smtClean="0"/>
              <a:t>	[3] Ian H. Witten, </a:t>
            </a:r>
            <a:r>
              <a:rPr lang="en-US" sz="2200" dirty="0" err="1" smtClean="0"/>
              <a:t>Eibe</a:t>
            </a:r>
            <a:r>
              <a:rPr lang="en-US" sz="2200" dirty="0" smtClean="0"/>
              <a:t> Frank, Mark </a:t>
            </a:r>
            <a:r>
              <a:rPr lang="en-US" sz="2200" dirty="0" err="1" smtClean="0"/>
              <a:t>A.Hall</a:t>
            </a:r>
            <a:r>
              <a:rPr lang="en-US" sz="2200" dirty="0" smtClean="0"/>
              <a:t> et al (2011), </a:t>
            </a:r>
            <a:r>
              <a:rPr lang="en-US" sz="2200" i="1" dirty="0" smtClean="0"/>
              <a:t>Data Mining: Practical Machine Learning Tools and Techniques </a:t>
            </a:r>
            <a:r>
              <a:rPr lang="en-US" sz="2200" dirty="0" smtClean="0"/>
              <a:t>(</a:t>
            </a:r>
            <a:r>
              <a:rPr lang="en-US" sz="2200" i="1" dirty="0" smtClean="0"/>
              <a:t>Third Edition</a:t>
            </a:r>
            <a:r>
              <a:rPr lang="en-US" sz="2200" dirty="0" smtClean="0"/>
              <a:t>), Elsevier, Ch 1</a:t>
            </a:r>
          </a:p>
          <a:p>
            <a:pPr>
              <a:buNone/>
            </a:pPr>
            <a:r>
              <a:rPr lang="en-US" sz="2200" dirty="0" smtClean="0"/>
              <a:t>	[4] </a:t>
            </a:r>
            <a:r>
              <a:rPr lang="en-US" sz="2200" dirty="0" err="1" smtClean="0"/>
              <a:t>Huỳnh</a:t>
            </a:r>
            <a:r>
              <a:rPr lang="en-US" sz="2200" dirty="0" smtClean="0"/>
              <a:t> </a:t>
            </a:r>
            <a:r>
              <a:rPr lang="en-US" sz="2200" dirty="0" err="1" smtClean="0"/>
              <a:t>Tùng</a:t>
            </a:r>
            <a:r>
              <a:rPr lang="en-US" sz="2200" dirty="0" smtClean="0"/>
              <a:t>, </a:t>
            </a:r>
            <a:r>
              <a:rPr lang="en-US" sz="2200" dirty="0" err="1" smtClean="0"/>
              <a:t>Nguyễn</a:t>
            </a:r>
            <a:r>
              <a:rPr lang="en-US" sz="2200" dirty="0" smtClean="0"/>
              <a:t> </a:t>
            </a:r>
            <a:r>
              <a:rPr lang="en-US" sz="2200" dirty="0" err="1" smtClean="0"/>
              <a:t>Thị</a:t>
            </a:r>
            <a:r>
              <a:rPr lang="en-US" sz="2200" dirty="0" smtClean="0"/>
              <a:t> Kim </a:t>
            </a:r>
            <a:r>
              <a:rPr lang="en-US" sz="2200" dirty="0" err="1" smtClean="0"/>
              <a:t>Quy</a:t>
            </a:r>
            <a:r>
              <a:rPr lang="en-US" sz="2200" dirty="0" smtClean="0"/>
              <a:t> (2012),</a:t>
            </a:r>
            <a:r>
              <a:rPr lang="en-US" sz="2200" i="1" dirty="0" smtClean="0"/>
              <a:t> </a:t>
            </a:r>
            <a:r>
              <a:rPr lang="en-US" sz="2200" i="1" dirty="0" err="1" smtClean="0"/>
              <a:t>Xây</a:t>
            </a:r>
            <a:r>
              <a:rPr lang="en-US" sz="2200" i="1" dirty="0" smtClean="0"/>
              <a:t> </a:t>
            </a:r>
            <a:r>
              <a:rPr lang="en-US" sz="2200" i="1" dirty="0" err="1" smtClean="0"/>
              <a:t>dựng</a:t>
            </a:r>
            <a:r>
              <a:rPr lang="en-US" sz="2200" i="1" dirty="0" smtClean="0"/>
              <a:t> </a:t>
            </a:r>
            <a:r>
              <a:rPr lang="en-US" sz="2200" i="1" dirty="0" err="1" smtClean="0"/>
              <a:t>hệ</a:t>
            </a:r>
            <a:r>
              <a:rPr lang="en-US" sz="2200" i="1" dirty="0" smtClean="0"/>
              <a:t> </a:t>
            </a:r>
            <a:r>
              <a:rPr lang="en-US" sz="2200" i="1" dirty="0" err="1" smtClean="0"/>
              <a:t>thống</a:t>
            </a:r>
            <a:r>
              <a:rPr lang="en-US" sz="2200" i="1" dirty="0" smtClean="0"/>
              <a:t> </a:t>
            </a:r>
            <a:r>
              <a:rPr lang="en-US" sz="2200" i="1" dirty="0" err="1" smtClean="0"/>
              <a:t>khuyến</a:t>
            </a:r>
            <a:r>
              <a:rPr lang="en-US" sz="2200" i="1" dirty="0" smtClean="0"/>
              <a:t> </a:t>
            </a:r>
            <a:r>
              <a:rPr lang="en-US" sz="2200" i="1" dirty="0" err="1" smtClean="0"/>
              <a:t>nghị</a:t>
            </a:r>
            <a:r>
              <a:rPr lang="en-US" sz="2200" i="1" dirty="0" smtClean="0"/>
              <a:t> </a:t>
            </a:r>
            <a:r>
              <a:rPr lang="en-US" sz="2200" i="1" dirty="0" err="1" smtClean="0"/>
              <a:t>lựa</a:t>
            </a:r>
            <a:r>
              <a:rPr lang="en-US" sz="2200" i="1" dirty="0" smtClean="0"/>
              <a:t> </a:t>
            </a:r>
            <a:r>
              <a:rPr lang="en-US" sz="2200" i="1" dirty="0" err="1" smtClean="0"/>
              <a:t>chọn</a:t>
            </a:r>
            <a:r>
              <a:rPr lang="en-US" sz="2200" i="1" dirty="0" smtClean="0"/>
              <a:t> </a:t>
            </a:r>
            <a:r>
              <a:rPr lang="en-US" sz="2200" i="1" dirty="0" err="1" smtClean="0"/>
              <a:t>sản</a:t>
            </a:r>
            <a:r>
              <a:rPr lang="en-US" sz="2200" i="1" dirty="0" smtClean="0"/>
              <a:t> </a:t>
            </a:r>
            <a:r>
              <a:rPr lang="en-US" sz="2200" i="1" dirty="0" err="1" smtClean="0"/>
              <a:t>phẩm</a:t>
            </a:r>
            <a:r>
              <a:rPr lang="en-US" sz="2200" dirty="0" smtClean="0"/>
              <a:t>, </a:t>
            </a:r>
            <a:r>
              <a:rPr lang="en-US" sz="2200" dirty="0" err="1" smtClean="0"/>
              <a:t>Khóa</a:t>
            </a:r>
            <a:r>
              <a:rPr lang="en-US" sz="2200" dirty="0" smtClean="0"/>
              <a:t> </a:t>
            </a:r>
            <a:r>
              <a:rPr lang="en-US" sz="2200" dirty="0" err="1" smtClean="0"/>
              <a:t>luận</a:t>
            </a:r>
            <a:r>
              <a:rPr lang="en-US" sz="2200" dirty="0" smtClean="0"/>
              <a:t> </a:t>
            </a:r>
            <a:r>
              <a:rPr lang="en-US" sz="2200" dirty="0" err="1" smtClean="0"/>
              <a:t>tốt</a:t>
            </a:r>
            <a:r>
              <a:rPr lang="en-US" sz="2200" dirty="0" smtClean="0"/>
              <a:t> </a:t>
            </a:r>
            <a:r>
              <a:rPr lang="en-US" sz="2200" dirty="0" err="1" smtClean="0"/>
              <a:t>nghiệp</a:t>
            </a:r>
            <a:r>
              <a:rPr lang="en-US" sz="2200" dirty="0" smtClean="0"/>
              <a:t>, </a:t>
            </a:r>
            <a:r>
              <a:rPr lang="en-US" sz="2200" dirty="0" err="1" smtClean="0"/>
              <a:t>Trường</a:t>
            </a:r>
            <a:r>
              <a:rPr lang="en-US" sz="2200" dirty="0" smtClean="0"/>
              <a:t> </a:t>
            </a:r>
            <a:r>
              <a:rPr lang="en-US" sz="2200" dirty="0" err="1" smtClean="0"/>
              <a:t>Đại</a:t>
            </a:r>
            <a:r>
              <a:rPr lang="en-US" sz="2200" dirty="0" smtClean="0"/>
              <a:t> </a:t>
            </a:r>
            <a:r>
              <a:rPr lang="en-US" sz="2200" dirty="0" err="1" smtClean="0"/>
              <a:t>học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 Tp. HCM.</a:t>
            </a:r>
            <a:endParaRPr lang="en-US" sz="2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[5] </a:t>
            </a:r>
            <a:r>
              <a:rPr lang="en-US" sz="2400" dirty="0" smtClean="0"/>
              <a:t>TS. </a:t>
            </a:r>
            <a:r>
              <a:rPr lang="en-US" sz="2400" dirty="0" err="1" smtClean="0"/>
              <a:t>Võ</a:t>
            </a:r>
            <a:r>
              <a:rPr lang="en-US" sz="2400" dirty="0" smtClean="0"/>
              <a:t> </a:t>
            </a:r>
            <a:r>
              <a:rPr lang="en-US" sz="2400" dirty="0" err="1" smtClean="0"/>
              <a:t>Thị</a:t>
            </a:r>
            <a:r>
              <a:rPr lang="en-US" sz="2400" dirty="0" smtClean="0"/>
              <a:t> </a:t>
            </a:r>
            <a:r>
              <a:rPr lang="en-US" sz="2400" dirty="0" err="1" smtClean="0"/>
              <a:t>Ngọc</a:t>
            </a:r>
            <a:r>
              <a:rPr lang="en-US" sz="2400" dirty="0" smtClean="0"/>
              <a:t> </a:t>
            </a:r>
            <a:r>
              <a:rPr lang="en-US" sz="2400" dirty="0" err="1" smtClean="0"/>
              <a:t>Châu</a:t>
            </a:r>
            <a:r>
              <a:rPr lang="en-US" sz="2400" dirty="0" smtClean="0"/>
              <a:t> (2011), </a:t>
            </a:r>
            <a:r>
              <a:rPr lang="en-US" sz="2400" i="1" dirty="0" err="1" smtClean="0"/>
              <a:t>Giáo</a:t>
            </a:r>
            <a:r>
              <a:rPr lang="en-US" sz="2400" i="1" dirty="0" smtClean="0"/>
              <a:t> </a:t>
            </a:r>
            <a:r>
              <a:rPr lang="en-US" sz="2400" i="1" dirty="0" err="1" smtClean="0"/>
              <a:t>trình</a:t>
            </a:r>
            <a:r>
              <a:rPr lang="en-US" sz="2400" i="1" dirty="0" smtClean="0"/>
              <a:t> </a:t>
            </a:r>
            <a:r>
              <a:rPr lang="en-US" sz="2400" i="1" dirty="0" err="1" smtClean="0"/>
              <a:t>điện</a:t>
            </a:r>
            <a:r>
              <a:rPr lang="en-US" sz="2400" i="1" dirty="0" smtClean="0"/>
              <a:t> </a:t>
            </a:r>
            <a:r>
              <a:rPr lang="en-US" sz="2400" i="1" dirty="0" err="1" smtClean="0"/>
              <a:t>tử</a:t>
            </a:r>
            <a:r>
              <a:rPr lang="en-US" sz="2400" i="1" dirty="0" smtClean="0"/>
              <a:t> </a:t>
            </a:r>
            <a:r>
              <a:rPr lang="en-US" sz="2400" i="1" dirty="0" err="1" smtClean="0"/>
              <a:t>ngành</a:t>
            </a:r>
            <a:r>
              <a:rPr lang="en-US" sz="2400" i="1" dirty="0" smtClean="0"/>
              <a:t> </a:t>
            </a:r>
            <a:r>
              <a:rPr lang="en-US" sz="2400" i="1" dirty="0" err="1" smtClean="0"/>
              <a:t>khoa</a:t>
            </a:r>
            <a:r>
              <a:rPr lang="en-US" sz="2400" i="1" dirty="0" smtClean="0"/>
              <a:t> </a:t>
            </a:r>
            <a:r>
              <a:rPr lang="en-US" sz="2400" i="1" dirty="0" err="1" smtClean="0"/>
              <a:t>học</a:t>
            </a:r>
            <a:r>
              <a:rPr lang="en-US" sz="2400" i="1" dirty="0" smtClean="0"/>
              <a:t> </a:t>
            </a:r>
            <a:r>
              <a:rPr lang="en-US" sz="2400" i="1" dirty="0" err="1" smtClean="0"/>
              <a:t>máy</a:t>
            </a:r>
            <a:r>
              <a:rPr lang="en-US" sz="2400" i="1" dirty="0" smtClean="0"/>
              <a:t> </a:t>
            </a:r>
            <a:r>
              <a:rPr lang="en-US" sz="2400" i="1" dirty="0" err="1" smtClean="0"/>
              <a:t>tính</a:t>
            </a:r>
            <a:r>
              <a:rPr lang="en-US" sz="2400" i="1" dirty="0" smtClean="0"/>
              <a:t> </a:t>
            </a:r>
            <a:r>
              <a:rPr lang="en-US" sz="2400" dirty="0" smtClean="0"/>
              <a:t>– </a:t>
            </a:r>
            <a:r>
              <a:rPr lang="en-US" sz="2400" i="1" dirty="0" err="1" smtClean="0"/>
              <a:t>Các</a:t>
            </a:r>
            <a:r>
              <a:rPr lang="en-US" sz="2400" i="1" dirty="0" smtClean="0"/>
              <a:t> </a:t>
            </a:r>
            <a:r>
              <a:rPr lang="en-US" sz="2400" i="1" dirty="0" err="1" smtClean="0"/>
              <a:t>vấn</a:t>
            </a:r>
            <a:r>
              <a:rPr lang="en-US" sz="2400" i="1" dirty="0" smtClean="0"/>
              <a:t> </a:t>
            </a:r>
            <a:r>
              <a:rPr lang="en-US" sz="2400" i="1" dirty="0" err="1" smtClean="0"/>
              <a:t>đề</a:t>
            </a:r>
            <a:r>
              <a:rPr lang="en-US" sz="2400" i="1" dirty="0" smtClean="0"/>
              <a:t> </a:t>
            </a:r>
            <a:r>
              <a:rPr lang="en-US" sz="2400" i="1" dirty="0" err="1" smtClean="0"/>
              <a:t>tiền</a:t>
            </a:r>
            <a:r>
              <a:rPr lang="en-US" sz="2400" i="1" dirty="0" smtClean="0"/>
              <a:t> </a:t>
            </a:r>
            <a:r>
              <a:rPr lang="en-US" sz="2400" i="1" dirty="0" err="1" smtClean="0"/>
              <a:t>xử</a:t>
            </a:r>
            <a:r>
              <a:rPr lang="en-US" sz="2400" i="1" dirty="0" smtClean="0"/>
              <a:t> </a:t>
            </a:r>
            <a:r>
              <a:rPr lang="en-US" sz="2400" i="1" dirty="0" err="1" smtClean="0"/>
              <a:t>lý</a:t>
            </a:r>
            <a:r>
              <a:rPr lang="en-US" sz="2400" i="1" dirty="0" smtClean="0"/>
              <a:t> </a:t>
            </a:r>
            <a:r>
              <a:rPr lang="en-US" sz="2400" i="1" dirty="0" err="1" smtClean="0"/>
              <a:t>dự</a:t>
            </a:r>
            <a:r>
              <a:rPr lang="en-US" sz="2400" i="1" dirty="0" smtClean="0"/>
              <a:t> </a:t>
            </a:r>
            <a:r>
              <a:rPr lang="en-US" sz="2400" i="1" dirty="0" err="1" smtClean="0"/>
              <a:t>liệu</a:t>
            </a:r>
            <a:r>
              <a:rPr lang="en-US" sz="2400" dirty="0" smtClean="0"/>
              <a:t>, </a:t>
            </a:r>
            <a:r>
              <a:rPr lang="en-US" sz="2400" dirty="0" err="1" smtClean="0"/>
              <a:t>Trường</a:t>
            </a:r>
            <a:r>
              <a:rPr lang="en-US" sz="2400" dirty="0" smtClean="0"/>
              <a:t> </a:t>
            </a:r>
            <a:r>
              <a:rPr lang="en-US" sz="2400" dirty="0" err="1" smtClean="0"/>
              <a:t>Đại</a:t>
            </a:r>
            <a:r>
              <a:rPr lang="en-US" sz="2400" dirty="0" smtClean="0"/>
              <a:t> </a:t>
            </a:r>
            <a:r>
              <a:rPr lang="en-US" sz="2400" dirty="0" err="1" smtClean="0"/>
              <a:t>học</a:t>
            </a:r>
            <a:r>
              <a:rPr lang="en-US" sz="2400" dirty="0" smtClean="0"/>
              <a:t> </a:t>
            </a:r>
            <a:r>
              <a:rPr lang="en-US" sz="2400" dirty="0" err="1" smtClean="0"/>
              <a:t>Bách</a:t>
            </a:r>
            <a:r>
              <a:rPr lang="en-US" sz="2400" dirty="0" smtClean="0"/>
              <a:t> </a:t>
            </a:r>
            <a:r>
              <a:rPr lang="en-US" sz="2400" dirty="0" err="1" smtClean="0"/>
              <a:t>Khóa</a:t>
            </a:r>
            <a:r>
              <a:rPr lang="en-US" sz="2400" dirty="0" smtClean="0"/>
              <a:t> Tp.HCM</a:t>
            </a:r>
          </a:p>
          <a:p>
            <a:pPr>
              <a:buNone/>
            </a:pPr>
            <a:r>
              <a:rPr lang="en-US" sz="2400" dirty="0" smtClean="0"/>
              <a:t>	[6] Wynne Hsu, </a:t>
            </a:r>
            <a:r>
              <a:rPr lang="en-US" sz="2400" dirty="0" err="1" smtClean="0"/>
              <a:t>Mong</a:t>
            </a:r>
            <a:r>
              <a:rPr lang="en-US" sz="2400" dirty="0" smtClean="0"/>
              <a:t> Li Lee, Bing Liu et al (2000), </a:t>
            </a:r>
            <a:r>
              <a:rPr lang="en-US" sz="2400" i="1" dirty="0" smtClean="0"/>
              <a:t>Exploration Mining in Diabetic Patients Databases: Findings and Conclusions</a:t>
            </a:r>
            <a:r>
              <a:rPr lang="en-US" sz="2400" dirty="0" smtClean="0"/>
              <a:t>, Subject Project, National University of Singapore</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Rectangle 5"/>
          <p:cNvSpPr/>
          <p:nvPr/>
        </p:nvSpPr>
        <p:spPr>
          <a:xfrm>
            <a:off x="533400" y="5867400"/>
            <a:ext cx="8077200" cy="369332"/>
          </a:xfrm>
          <a:prstGeom prst="rect">
            <a:avLst/>
          </a:prstGeom>
        </p:spPr>
        <p:txBody>
          <a:bodyPr wrap="square">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p>
          <a:p>
            <a:r>
              <a:rPr lang="en-US" sz="3600" dirty="0" smtClean="0"/>
              <a:t> 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p>
          <a:p>
            <a:r>
              <a:rPr lang="en-US" sz="3600" dirty="0" smtClean="0"/>
              <a:t> </a:t>
            </a:r>
            <a:r>
              <a:rPr lang="en-US" sz="3600" dirty="0" err="1" smtClean="0"/>
              <a:t>Đào</a:t>
            </a:r>
            <a:r>
              <a:rPr lang="en-US" sz="3600" dirty="0" smtClean="0"/>
              <a:t> </a:t>
            </a:r>
            <a:r>
              <a:rPr lang="en-US" sz="3600" dirty="0" err="1" smtClean="0"/>
              <a:t>tạo</a:t>
            </a:r>
            <a:r>
              <a:rPr lang="en-US" sz="3600" dirty="0" smtClean="0"/>
              <a:t> </a:t>
            </a:r>
            <a:r>
              <a:rPr lang="en-US" sz="3600" dirty="0" err="1" smtClean="0"/>
              <a:t>bác</a:t>
            </a:r>
            <a:r>
              <a:rPr lang="en-US" sz="3600" dirty="0" smtClean="0"/>
              <a:t> </a:t>
            </a:r>
            <a:r>
              <a:rPr lang="en-US" sz="3600" dirty="0" err="1" smtClean="0"/>
              <a:t>sĩ</a:t>
            </a:r>
            <a:r>
              <a:rPr lang="en-US" sz="3600" dirty="0" smtClean="0"/>
              <a:t> </a:t>
            </a:r>
            <a:r>
              <a:rPr lang="en-US" sz="3600" dirty="0" err="1" smtClean="0"/>
              <a:t>có</a:t>
            </a:r>
            <a:r>
              <a:rPr lang="en-US" sz="3600" dirty="0" smtClean="0"/>
              <a:t> </a:t>
            </a:r>
            <a:r>
              <a:rPr lang="en-US" sz="3600" dirty="0" err="1" smtClean="0"/>
              <a:t>chuyên</a:t>
            </a:r>
            <a:r>
              <a:rPr lang="en-US" sz="3600" dirty="0" smtClean="0"/>
              <a:t> </a:t>
            </a:r>
            <a:r>
              <a:rPr lang="en-US" sz="3600" dirty="0" err="1" smtClean="0"/>
              <a:t>môn</a:t>
            </a:r>
            <a:r>
              <a:rPr lang="en-US" sz="3600" dirty="0" smtClean="0"/>
              <a:t> </a:t>
            </a:r>
            <a:r>
              <a:rPr lang="en-US" sz="3600" dirty="0" err="1" smtClean="0"/>
              <a:t>cao</a:t>
            </a:r>
            <a:r>
              <a:rPr lang="en-US" sz="3600" dirty="0" smtClean="0"/>
              <a:t> </a:t>
            </a:r>
            <a:r>
              <a:rPr lang="en-US" sz="3600" dirty="0" err="1" smtClean="0"/>
              <a:t>tốn</a:t>
            </a:r>
            <a:r>
              <a:rPr lang="en-US" sz="3600" dirty="0" smtClean="0"/>
              <a:t> </a:t>
            </a:r>
            <a:r>
              <a:rPr lang="en-US" sz="3600" dirty="0" err="1" smtClean="0"/>
              <a:t>nhiều</a:t>
            </a:r>
            <a:r>
              <a:rPr lang="en-US" sz="3600" dirty="0" smtClean="0"/>
              <a:t> </a:t>
            </a:r>
            <a:r>
              <a:rPr lang="en-US" sz="3600" dirty="0" err="1" smtClean="0"/>
              <a:t>thời</a:t>
            </a:r>
            <a:r>
              <a:rPr lang="en-US" sz="3600" dirty="0" smtClean="0"/>
              <a:t> </a:t>
            </a:r>
            <a:r>
              <a:rPr lang="en-US" sz="3600" dirty="0" err="1" smtClean="0"/>
              <a:t>gian</a:t>
            </a:r>
            <a:r>
              <a:rPr lang="en-US" sz="3600" dirty="0" smtClean="0"/>
              <a:t>.</a:t>
            </a:r>
          </a:p>
          <a:p>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sớm</a:t>
            </a:r>
            <a:r>
              <a:rPr lang="en-US" sz="3600" dirty="0" smtClean="0"/>
              <a:t> </a:t>
            </a:r>
            <a:r>
              <a:rPr lang="en-US" sz="3600" dirty="0" err="1" smtClean="0"/>
              <a:t>bệnh</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việc</a:t>
            </a:r>
            <a:r>
              <a:rPr lang="en-US" sz="3600" dirty="0" smtClean="0"/>
              <a:t> </a:t>
            </a:r>
            <a:r>
              <a:rPr lang="en-US" sz="3600" dirty="0" err="1" smtClean="0"/>
              <a:t>làm</a:t>
            </a:r>
            <a:r>
              <a:rPr lang="en-US" sz="3600" dirty="0" smtClean="0"/>
              <a:t> </a:t>
            </a:r>
            <a:r>
              <a:rPr lang="en-US" sz="3600" dirty="0" err="1" smtClean="0"/>
              <a:t>cần</a:t>
            </a:r>
            <a:r>
              <a:rPr lang="en-US" sz="3600" dirty="0" smtClean="0"/>
              <a:t> </a:t>
            </a:r>
            <a:r>
              <a:rPr lang="en-US" sz="3600" dirty="0" err="1" smtClean="0"/>
              <a:t>thiết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Mục</a:t>
            </a:r>
            <a:r>
              <a:rPr lang="en-US" sz="3600" dirty="0" smtClean="0"/>
              <a:t> </a:t>
            </a:r>
            <a:r>
              <a:rPr lang="en-US" sz="3600" dirty="0" err="1" smtClean="0"/>
              <a:t>tiêu</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đầu</a:t>
            </a:r>
            <a:r>
              <a:rPr lang="en-US" sz="3600" dirty="0" smtClean="0"/>
              <a:t> </a:t>
            </a:r>
            <a:r>
              <a:rPr lang="en-US" sz="3600" dirty="0" err="1" smtClean="0"/>
              <a:t>vào</a:t>
            </a:r>
            <a:r>
              <a:rPr lang="en-US" sz="3600" dirty="0" smtClean="0"/>
              <a:t>.</a:t>
            </a:r>
          </a:p>
          <a:p>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kiểm</a:t>
            </a:r>
            <a:r>
              <a:rPr lang="en-US" sz="3600" dirty="0" smtClean="0"/>
              <a:t> </a:t>
            </a:r>
            <a:r>
              <a:rPr lang="en-US" sz="3600" dirty="0" err="1" smtClean="0"/>
              <a:t>thử</a:t>
            </a:r>
            <a:r>
              <a:rPr lang="en-US" sz="3600" dirty="0" smtClean="0"/>
              <a:t> </a:t>
            </a:r>
            <a:r>
              <a:rPr lang="en-US" sz="3600" dirty="0" err="1" smtClean="0"/>
              <a:t>và</a:t>
            </a:r>
            <a:r>
              <a:rPr lang="en-US" sz="3600" dirty="0" smtClean="0"/>
              <a:t> </a:t>
            </a:r>
            <a:r>
              <a:rPr lang="en-US" sz="3600" dirty="0" err="1" smtClean="0"/>
              <a:t>lưu</a:t>
            </a:r>
            <a:r>
              <a:rPr lang="en-US" sz="3600" dirty="0" smtClean="0"/>
              <a:t> </a:t>
            </a:r>
            <a:r>
              <a:rPr lang="en-US" sz="3600" dirty="0" err="1" smtClean="0"/>
              <a:t>trữ</a:t>
            </a:r>
            <a:r>
              <a:rPr lang="en-US" sz="3600" dirty="0" smtClean="0"/>
              <a:t> </a:t>
            </a:r>
            <a:r>
              <a:rPr lang="en-US" sz="3600" dirty="0" err="1" smtClean="0"/>
              <a:t>mô</a:t>
            </a:r>
            <a:r>
              <a:rPr lang="en-US" sz="3600" dirty="0" smtClean="0"/>
              <a:t> </a:t>
            </a:r>
            <a:r>
              <a:rPr lang="en-US" sz="3600" dirty="0" err="1" smtClean="0"/>
              <a:t>hình</a:t>
            </a:r>
            <a:endParaRPr lang="en-US" sz="3600" dirty="0" smtClean="0"/>
          </a:p>
          <a:p>
            <a:r>
              <a:rPr lang="en-US" sz="3600" dirty="0" smtClean="0"/>
              <a:t> </a:t>
            </a:r>
            <a:r>
              <a:rPr lang="en-US" sz="3600" dirty="0" err="1" smtClean="0"/>
              <a:t>Thực</a:t>
            </a:r>
            <a:r>
              <a:rPr lang="en-US" sz="3600" dirty="0" smtClean="0"/>
              <a:t> </a:t>
            </a:r>
            <a:r>
              <a:rPr lang="en-US" sz="3600" dirty="0" err="1" smtClean="0"/>
              <a:t>hiện</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a:t>
            </a:r>
            <a:r>
              <a:rPr lang="en-US" sz="3600" dirty="0" smtClean="0"/>
              <a:t> </a:t>
            </a:r>
            <a:r>
              <a:rPr lang="en-US" sz="3600" dirty="0" err="1" smtClean="0"/>
              <a:t>giải</a:t>
            </a:r>
            <a:r>
              <a:rPr lang="en-US" sz="3600" dirty="0" smtClean="0"/>
              <a:t> </a:t>
            </a:r>
            <a:r>
              <a:rPr lang="en-US" sz="3600" dirty="0" err="1" smtClean="0"/>
              <a:t>thích</a:t>
            </a:r>
            <a:r>
              <a:rPr lang="en-US" sz="3600" dirty="0" smtClean="0"/>
              <a:t> </a:t>
            </a:r>
            <a:r>
              <a:rPr lang="en-US" sz="3600" dirty="0" err="1" smtClean="0"/>
              <a:t>kết</a:t>
            </a:r>
            <a:r>
              <a:rPr lang="en-US" sz="3600" dirty="0" smtClean="0"/>
              <a:t> </a:t>
            </a:r>
            <a:r>
              <a:rPr lang="en-US" sz="3600" dirty="0" err="1" smtClean="0"/>
              <a:t>quả</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nghiên</a:t>
            </a:r>
            <a:r>
              <a:rPr lang="en-US" sz="3600" dirty="0" smtClean="0"/>
              <a:t> </a:t>
            </a:r>
            <a:r>
              <a:rPr lang="en-US" sz="3600" dirty="0" err="1" smtClean="0"/>
              <a:t>cứu</a:t>
            </a:r>
            <a:r>
              <a:rPr lang="en-US" sz="3600" dirty="0" smtClean="0"/>
              <a:t>:</a:t>
            </a:r>
          </a:p>
          <a:p>
            <a:r>
              <a:rPr lang="en-US" sz="3600" dirty="0" smtClean="0"/>
              <a:t> </a:t>
            </a:r>
            <a:r>
              <a:rPr lang="en-US" sz="3600" dirty="0" err="1" smtClean="0"/>
              <a:t>Bệnh</a:t>
            </a:r>
            <a:r>
              <a:rPr lang="en-US" sz="3600" dirty="0" smtClean="0"/>
              <a:t> </a:t>
            </a:r>
            <a:r>
              <a:rPr lang="en-US" sz="3600" dirty="0" err="1" smtClean="0"/>
              <a:t>nhân</a:t>
            </a:r>
            <a:endParaRPr lang="en-US" sz="3600" dirty="0" smtClean="0"/>
          </a:p>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a:t>
            </a:r>
          </a:p>
          <a:p>
            <a:r>
              <a:rPr lang="en-US" sz="3600" dirty="0" smtClean="0"/>
              <a:t> </a:t>
            </a:r>
            <a:r>
              <a:rPr lang="en-US" sz="3600" dirty="0" err="1" smtClean="0"/>
              <a:t>Bác</a:t>
            </a:r>
            <a:r>
              <a:rPr lang="en-US" sz="3600" dirty="0" smtClean="0"/>
              <a:t> </a:t>
            </a:r>
            <a:r>
              <a:rPr lang="en-US" sz="3600" dirty="0" err="1" smtClean="0"/>
              <a:t>sĩ</a:t>
            </a:r>
            <a:endParaRPr lang="en-US" sz="3600" dirty="0" smtClean="0"/>
          </a:p>
          <a:p>
            <a:pPr>
              <a:buNone/>
            </a:pPr>
            <a:r>
              <a:rPr lang="en-US" sz="3600" dirty="0" smtClean="0"/>
              <a:t>	</a:t>
            </a:r>
            <a:r>
              <a:rPr lang="en-US" sz="3600" dirty="0" err="1" smtClean="0"/>
              <a:t>Nội</a:t>
            </a:r>
            <a:r>
              <a:rPr lang="en-US" sz="3600" dirty="0" smtClean="0"/>
              <a:t> dung </a:t>
            </a:r>
            <a:r>
              <a:rPr lang="en-US" sz="3600" dirty="0" err="1" smtClean="0"/>
              <a:t>hỗ</a:t>
            </a:r>
            <a:r>
              <a:rPr lang="en-US" sz="3600" dirty="0" smtClean="0"/>
              <a:t> </a:t>
            </a:r>
            <a:r>
              <a:rPr lang="en-US" sz="3600" dirty="0" err="1" smtClean="0"/>
              <a:t>trợ</a:t>
            </a:r>
            <a:r>
              <a:rPr lang="en-US" sz="3600" dirty="0" smtClean="0"/>
              <a:t>:</a:t>
            </a:r>
          </a:p>
          <a:p>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mắc</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và</a:t>
            </a:r>
            <a:r>
              <a:rPr lang="en-US" sz="3600" dirty="0" smtClean="0"/>
              <a:t> </a:t>
            </a:r>
            <a:r>
              <a:rPr lang="en-US" sz="3600" dirty="0" err="1" smtClean="0"/>
              <a:t>lý</a:t>
            </a:r>
            <a:r>
              <a:rPr lang="en-US" sz="3600" dirty="0" smtClean="0"/>
              <a:t> do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 :</a:t>
            </a:r>
          </a:p>
          <a:p>
            <a:pPr>
              <a:buNone/>
            </a:pPr>
            <a:r>
              <a:rPr lang="en-US" sz="3600" dirty="0" smtClean="0"/>
              <a:t>	</a:t>
            </a:r>
            <a:r>
              <a:rPr lang="en-US" sz="3600" dirty="0" err="1" smtClean="0"/>
              <a:t>Định</a:t>
            </a:r>
            <a:r>
              <a:rPr lang="en-US" sz="3600" dirty="0" smtClean="0"/>
              <a:t> </a:t>
            </a:r>
            <a:r>
              <a:rPr lang="en-US" sz="3600" dirty="0" err="1" smtClean="0"/>
              <a:t>nghĩa</a:t>
            </a:r>
            <a:r>
              <a:rPr lang="en-US" sz="3600" dirty="0" smtClean="0"/>
              <a:t>:</a:t>
            </a:r>
          </a:p>
          <a:p>
            <a:r>
              <a:rPr lang="en-US" sz="3600" dirty="0" smtClean="0"/>
              <a:t>HHTRQĐLS </a:t>
            </a:r>
            <a:r>
              <a:rPr lang="en-US" sz="3600" dirty="0" err="1" smtClean="0"/>
              <a:t>là</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máy</a:t>
            </a:r>
            <a:r>
              <a:rPr lang="en-US" sz="3600" dirty="0" smtClean="0"/>
              <a:t> </a:t>
            </a:r>
            <a:r>
              <a:rPr lang="en-US" sz="3600" dirty="0" err="1" smtClean="0"/>
              <a:t>tính</a:t>
            </a:r>
            <a:r>
              <a:rPr lang="en-US" sz="3600" dirty="0" smtClean="0"/>
              <a:t> </a:t>
            </a:r>
            <a:r>
              <a:rPr lang="en-US" sz="3600" dirty="0" err="1" smtClean="0"/>
              <a:t>dùng</a:t>
            </a:r>
            <a:r>
              <a:rPr lang="en-US" sz="3600" dirty="0" smtClean="0"/>
              <a:t> </a:t>
            </a:r>
            <a:r>
              <a:rPr lang="en-US" sz="3600" dirty="0" err="1" smtClean="0"/>
              <a:t>để</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cho</a:t>
            </a:r>
            <a:r>
              <a:rPr lang="en-US" sz="3600" dirty="0" smtClean="0"/>
              <a:t> </a:t>
            </a:r>
            <a:r>
              <a:rPr lang="en-US" sz="3600" dirty="0" err="1" smtClean="0"/>
              <a:t>các</a:t>
            </a:r>
            <a:r>
              <a:rPr lang="en-US" sz="3600" dirty="0" smtClean="0"/>
              <a:t> y </a:t>
            </a:r>
            <a:r>
              <a:rPr lang="en-US" sz="3600" dirty="0" err="1" smtClean="0"/>
              <a:t>bác</a:t>
            </a:r>
            <a:r>
              <a:rPr lang="en-US" sz="3600" dirty="0" smtClean="0"/>
              <a:t> </a:t>
            </a:r>
            <a:r>
              <a:rPr lang="en-US" sz="3600" dirty="0" err="1" smtClean="0"/>
              <a:t>sĩ</a:t>
            </a:r>
            <a:r>
              <a:rPr lang="en-US" sz="3600" dirty="0" smtClean="0"/>
              <a:t> </a:t>
            </a:r>
            <a:r>
              <a:rPr lang="en-US" sz="3600" dirty="0" smtClean="0">
                <a:hlinkClick r:id="rId3" action="ppaction://hlinksldjump"/>
              </a:rPr>
              <a:t>[1]</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dạng</a:t>
            </a:r>
            <a:r>
              <a:rPr lang="en-US" sz="3600" dirty="0" smtClean="0"/>
              <a:t> </a:t>
            </a:r>
            <a:r>
              <a:rPr lang="en-US" sz="3600" dirty="0" err="1" smtClean="0"/>
              <a:t>chính</a:t>
            </a:r>
            <a:r>
              <a:rPr lang="en-US" sz="3600" dirty="0" smtClean="0"/>
              <a:t>:</a:t>
            </a:r>
          </a:p>
          <a:p>
            <a:r>
              <a:rPr lang="en-US" sz="3600" dirty="0" smtClean="0"/>
              <a:t>Knowledge Based Systems</a:t>
            </a:r>
          </a:p>
          <a:p>
            <a:r>
              <a:rPr lang="en-US" sz="3600" dirty="0" smtClean="0"/>
              <a:t>Non-knowledge Based Systems</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chuyên</a:t>
            </a:r>
            <a:r>
              <a:rPr lang="en-US" sz="3600" dirty="0" smtClean="0"/>
              <a:t> </a:t>
            </a:r>
            <a:r>
              <a:rPr lang="en-US" sz="3600" dirty="0" err="1" smtClean="0"/>
              <a:t>gia</a:t>
            </a:r>
            <a:r>
              <a:rPr lang="en-US" sz="3600" dirty="0" smtClean="0"/>
              <a:t> </a:t>
            </a:r>
            <a:r>
              <a:rPr lang="en-US" sz="3600" dirty="0" err="1" smtClean="0"/>
              <a:t>tiêu</a:t>
            </a:r>
            <a:r>
              <a:rPr lang="en-US" sz="3600" dirty="0" smtClean="0"/>
              <a:t> </a:t>
            </a:r>
            <a:r>
              <a:rPr lang="en-US" sz="3600" dirty="0" err="1" smtClean="0"/>
              <a:t>biểu</a:t>
            </a:r>
            <a:r>
              <a:rPr lang="en-US" sz="3600" dirty="0" smtClean="0"/>
              <a:t>:</a:t>
            </a:r>
          </a:p>
          <a:p>
            <a:r>
              <a:rPr lang="en-US" sz="3600" dirty="0" smtClean="0"/>
              <a:t> AMD – </a:t>
            </a:r>
            <a:r>
              <a:rPr lang="en-US" sz="3600" dirty="0" err="1" smtClean="0"/>
              <a:t>Ngô</a:t>
            </a:r>
            <a:r>
              <a:rPr lang="en-US" sz="3600" dirty="0" smtClean="0"/>
              <a:t> </a:t>
            </a:r>
            <a:r>
              <a:rPr lang="en-US" sz="3600" dirty="0" err="1" smtClean="0"/>
              <a:t>Thắng</a:t>
            </a:r>
            <a:r>
              <a:rPr lang="en-US" sz="3600" dirty="0" smtClean="0"/>
              <a:t> </a:t>
            </a:r>
            <a:r>
              <a:rPr lang="en-US" sz="3600" dirty="0" err="1" smtClean="0"/>
              <a:t>Lợi</a:t>
            </a:r>
            <a:endParaRPr lang="en-US" sz="3600" dirty="0" smtClean="0"/>
          </a:p>
          <a:p>
            <a:r>
              <a:rPr lang="en-US" sz="3600" dirty="0" err="1" smtClean="0"/>
              <a:t>Medinfo</a:t>
            </a:r>
            <a:r>
              <a:rPr lang="en-US" sz="3600" dirty="0" smtClean="0"/>
              <a:t> – </a:t>
            </a:r>
            <a:r>
              <a:rPr lang="en-US" sz="3600" dirty="0" err="1" smtClean="0"/>
              <a:t>Nguyễn</a:t>
            </a:r>
            <a:r>
              <a:rPr lang="en-US" sz="3600" dirty="0" smtClean="0"/>
              <a:t> </a:t>
            </a:r>
            <a:r>
              <a:rPr lang="en-US" sz="3600" dirty="0" err="1" smtClean="0"/>
              <a:t>Tấn</a:t>
            </a:r>
            <a:r>
              <a:rPr lang="en-US" sz="3600" dirty="0" smtClean="0"/>
              <a:t> </a:t>
            </a:r>
            <a:r>
              <a:rPr lang="en-US" sz="3600" dirty="0" err="1" smtClean="0"/>
              <a:t>Tôn</a:t>
            </a:r>
            <a:r>
              <a:rPr lang="en-US" sz="3600" dirty="0" smtClean="0"/>
              <a:t> </a:t>
            </a:r>
            <a:r>
              <a:rPr lang="en-US" sz="3600" dirty="0" err="1" smtClean="0"/>
              <a:t>Thất</a:t>
            </a:r>
            <a:r>
              <a:rPr lang="en-US" sz="3600" dirty="0" smtClean="0"/>
              <a:t> </a:t>
            </a:r>
            <a:r>
              <a:rPr lang="en-US" sz="3600" dirty="0" err="1" smtClean="0"/>
              <a:t>Vũ</a:t>
            </a:r>
            <a:endParaRPr lang="en-US" sz="3600" dirty="0" smtClean="0"/>
          </a:p>
          <a:p>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vành</a:t>
            </a:r>
            <a:r>
              <a:rPr lang="en-US" sz="3600" dirty="0" smtClean="0"/>
              <a:t> </a:t>
            </a:r>
            <a:r>
              <a:rPr lang="en-US" sz="3600" dirty="0" err="1" smtClean="0"/>
              <a:t>mạch</a:t>
            </a:r>
            <a:r>
              <a:rPr lang="en-US" sz="3600" dirty="0" smtClean="0"/>
              <a:t> </a:t>
            </a:r>
            <a:r>
              <a:rPr lang="en-US" sz="3600" dirty="0" err="1" smtClean="0"/>
              <a:t>và</a:t>
            </a:r>
            <a:r>
              <a:rPr lang="en-US" sz="3600" dirty="0" smtClean="0"/>
              <a:t> </a:t>
            </a:r>
            <a:r>
              <a:rPr lang="en-US" sz="3600" dirty="0" err="1" smtClean="0"/>
              <a:t>suy</a:t>
            </a:r>
            <a:r>
              <a:rPr lang="en-US" sz="3600" dirty="0" smtClean="0"/>
              <a:t> </a:t>
            </a:r>
            <a:r>
              <a:rPr lang="en-US" sz="3600" dirty="0" err="1" smtClean="0"/>
              <a:t>tim</a:t>
            </a:r>
            <a:r>
              <a:rPr lang="en-US" sz="3600" dirty="0" smtClean="0"/>
              <a:t> – </a:t>
            </a:r>
            <a:r>
              <a:rPr lang="en-US" sz="3600" dirty="0" err="1" smtClean="0"/>
              <a:t>Văn</a:t>
            </a:r>
            <a:r>
              <a:rPr lang="en-US" sz="3600" dirty="0" smtClean="0"/>
              <a:t> </a:t>
            </a:r>
            <a:r>
              <a:rPr lang="en-US" sz="3600" dirty="0" err="1" smtClean="0"/>
              <a:t>Thế</a:t>
            </a:r>
            <a:r>
              <a:rPr lang="en-US" sz="3600" dirty="0" smtClean="0"/>
              <a:t> </a:t>
            </a:r>
            <a:r>
              <a:rPr lang="en-US" sz="3600" dirty="0" err="1" smtClean="0"/>
              <a:t>Thành</a:t>
            </a:r>
            <a:r>
              <a:rPr lang="en-US" sz="3600" dirty="0" smtClean="0"/>
              <a:t> </a:t>
            </a:r>
            <a:r>
              <a:rPr lang="en-US" sz="3600" dirty="0" err="1" smtClean="0"/>
              <a:t>và</a:t>
            </a:r>
            <a:r>
              <a:rPr lang="en-US" sz="3600" dirty="0" smtClean="0"/>
              <a:t> </a:t>
            </a:r>
            <a:r>
              <a:rPr lang="en-US" sz="3600" dirty="0" err="1" smtClean="0"/>
              <a:t>Trần</a:t>
            </a:r>
            <a:r>
              <a:rPr lang="en-US" sz="3600" dirty="0" smtClean="0"/>
              <a:t> Minh </a:t>
            </a:r>
            <a:r>
              <a:rPr lang="en-US" sz="3600" dirty="0" err="1" smtClean="0"/>
              <a:t>Bảo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3686</TotalTime>
  <Words>3271</Words>
  <Application>Microsoft Office PowerPoint</Application>
  <PresentationFormat>On-screen Show (4:3)</PresentationFormat>
  <Paragraphs>382</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ỨNG DỤNG DATA MINING XÂY DỰNG HỆ HỖ TRỢ RA QUYẾT ĐỊNH KHÁM CHỮA BỆNH TIỂU ĐƯỜNG</vt:lpstr>
      <vt:lpstr>Nội dung</vt:lpstr>
      <vt:lpstr>Giới thiệu</vt:lpstr>
      <vt:lpstr>Giới thiệu</vt:lpstr>
      <vt:lpstr>Giới thiệu</vt:lpstr>
      <vt:lpstr>Giới thiệu</vt:lpstr>
      <vt:lpstr>Giới thiệu</vt:lpstr>
      <vt:lpstr>Giới thiệu</vt:lpstr>
      <vt:lpstr>Giới thiệu</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nghiệp</vt:lpstr>
      <vt:lpstr>Kết quả thực nghiệm</vt:lpstr>
      <vt:lpstr>DEMO</vt:lpstr>
      <vt:lpstr>TÀI LIỆU THAM KHẢO</vt:lpstr>
      <vt:lpstr>TÀI LIỆU THAM KHẢO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523</cp:revision>
  <dcterms:created xsi:type="dcterms:W3CDTF">2006-08-16T00:00:00Z</dcterms:created>
  <dcterms:modified xsi:type="dcterms:W3CDTF">2013-03-16T05:44:51Z</dcterms:modified>
</cp:coreProperties>
</file>