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296"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9" r:id="rId20"/>
    <p:sldId id="317"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108772352"/>
        <c:axId val="108841600"/>
      </c:barChart>
      <c:catAx>
        <c:axId val="108772352"/>
        <c:scaling>
          <c:orientation val="minMax"/>
        </c:scaling>
        <c:axPos val="b"/>
        <c:tickLblPos val="nextTo"/>
        <c:crossAx val="108841600"/>
        <c:crosses val="autoZero"/>
        <c:auto val="1"/>
        <c:lblAlgn val="ctr"/>
        <c:lblOffset val="100"/>
      </c:catAx>
      <c:valAx>
        <c:axId val="108841600"/>
        <c:scaling>
          <c:orientation val="minMax"/>
        </c:scaling>
        <c:axPos val="l"/>
        <c:majorGridlines/>
        <c:numFmt formatCode="General" sourceLinked="1"/>
        <c:tickLblPos val="nextTo"/>
        <c:crossAx val="108772352"/>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dLbls/>
        <c:gapWidth val="75"/>
        <c:overlap val="100"/>
        <c:axId val="116590080"/>
        <c:axId val="116591616"/>
      </c:barChart>
      <c:catAx>
        <c:axId val="116590080"/>
        <c:scaling>
          <c:orientation val="minMax"/>
        </c:scaling>
        <c:axPos val="b"/>
        <c:majorTickMark val="none"/>
        <c:tickLblPos val="nextTo"/>
        <c:crossAx val="116591616"/>
        <c:crosses val="autoZero"/>
        <c:auto val="1"/>
        <c:lblAlgn val="ctr"/>
        <c:lblOffset val="100"/>
      </c:catAx>
      <c:valAx>
        <c:axId val="116591616"/>
        <c:scaling>
          <c:orientation val="minMax"/>
        </c:scaling>
        <c:axPos val="l"/>
        <c:majorGridlines/>
        <c:numFmt formatCode="0%" sourceLinked="1"/>
        <c:majorTickMark val="none"/>
        <c:tickLblPos val="nextTo"/>
        <c:crossAx val="116590080"/>
        <c:crosses val="autoZero"/>
        <c:crossBetween val="between"/>
      </c:valAx>
    </c:plotArea>
    <c:legend>
      <c:legendPos val="b"/>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0.87500000000000044</c:v>
                </c:pt>
                <c:pt idx="1">
                  <c:v>0.77800000000000058</c:v>
                </c:pt>
                <c:pt idx="2">
                  <c:v>0.84100000000000041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0.76500000000000046</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0.71800000000000042</c:v>
                </c:pt>
                <c:pt idx="1">
                  <c:v>0.80800000000000005</c:v>
                </c:pt>
                <c:pt idx="2">
                  <c:v>0.78400000000000003</c:v>
                </c:pt>
              </c:numCache>
            </c:numRef>
          </c:val>
        </c:ser>
        <c:dLbls/>
        <c:axId val="116724096"/>
        <c:axId val="116725632"/>
      </c:barChart>
      <c:catAx>
        <c:axId val="116724096"/>
        <c:scaling>
          <c:orientation val="minMax"/>
        </c:scaling>
        <c:axPos val="b"/>
        <c:majorTickMark val="none"/>
        <c:tickLblPos val="nextTo"/>
        <c:txPr>
          <a:bodyPr/>
          <a:lstStyle/>
          <a:p>
            <a:pPr>
              <a:defRPr sz="2000"/>
            </a:pPr>
            <a:endParaRPr lang="en-US"/>
          </a:p>
        </c:txPr>
        <c:crossAx val="116725632"/>
        <c:crosses val="autoZero"/>
        <c:auto val="1"/>
        <c:lblAlgn val="ctr"/>
        <c:lblOffset val="100"/>
      </c:catAx>
      <c:valAx>
        <c:axId val="116725632"/>
        <c:scaling>
          <c:orientation val="minMax"/>
        </c:scaling>
        <c:axPos val="l"/>
        <c:majorGridlines/>
        <c:numFmt formatCode="General" sourceLinked="1"/>
        <c:majorTickMark val="none"/>
        <c:tickLblPos val="nextTo"/>
        <c:txPr>
          <a:bodyPr/>
          <a:lstStyle/>
          <a:p>
            <a:pPr>
              <a:defRPr sz="2000"/>
            </a:pPr>
            <a:endParaRPr lang="en-US"/>
          </a:p>
        </c:txPr>
        <c:crossAx val="116724096"/>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0.8250000000000004</c:v>
                </c:pt>
                <c:pt idx="2">
                  <c:v>0.9370000000000005</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0.76500000000000046</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0.71800000000000042</c:v>
                </c:pt>
                <c:pt idx="1">
                  <c:v>0.8200000000000004</c:v>
                </c:pt>
                <c:pt idx="2">
                  <c:v>0.80800000000000005</c:v>
                </c:pt>
              </c:numCache>
            </c:numRef>
          </c:val>
        </c:ser>
        <c:dLbls/>
        <c:axId val="117609216"/>
        <c:axId val="117610752"/>
      </c:barChart>
      <c:catAx>
        <c:axId val="117609216"/>
        <c:scaling>
          <c:orientation val="minMax"/>
        </c:scaling>
        <c:axPos val="b"/>
        <c:majorTickMark val="none"/>
        <c:tickLblPos val="nextTo"/>
        <c:txPr>
          <a:bodyPr/>
          <a:lstStyle/>
          <a:p>
            <a:pPr>
              <a:defRPr sz="2000"/>
            </a:pPr>
            <a:endParaRPr lang="en-US"/>
          </a:p>
        </c:txPr>
        <c:crossAx val="117610752"/>
        <c:crosses val="autoZero"/>
        <c:auto val="1"/>
        <c:lblAlgn val="ctr"/>
        <c:lblOffset val="100"/>
      </c:catAx>
      <c:valAx>
        <c:axId val="117610752"/>
        <c:scaling>
          <c:orientation val="minMax"/>
        </c:scaling>
        <c:axPos val="l"/>
        <c:majorGridlines/>
        <c:numFmt formatCode="General" sourceLinked="1"/>
        <c:majorTickMark val="none"/>
        <c:tickLblPos val="nextTo"/>
        <c:txPr>
          <a:bodyPr/>
          <a:lstStyle/>
          <a:p>
            <a:pPr>
              <a:defRPr sz="2000"/>
            </a:pPr>
            <a:endParaRPr lang="en-US"/>
          </a:p>
        </c:txPr>
        <c:crossAx val="117609216"/>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0.6670000000000007</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0.66200000000000059</c:v>
                </c:pt>
                <c:pt idx="1">
                  <c:v>0.8</c:v>
                </c:pt>
                <c:pt idx="2">
                  <c:v>0.4760000000000002</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0.72700000000000042</c:v>
                </c:pt>
                <c:pt idx="1">
                  <c:v>0.63800000000000046</c:v>
                </c:pt>
                <c:pt idx="2">
                  <c:v>0.39600000000000035</c:v>
                </c:pt>
              </c:numCache>
            </c:numRef>
          </c:val>
        </c:ser>
        <c:dLbls/>
        <c:axId val="117040256"/>
        <c:axId val="117041792"/>
      </c:barChart>
      <c:catAx>
        <c:axId val="117040256"/>
        <c:scaling>
          <c:orientation val="minMax"/>
        </c:scaling>
        <c:axPos val="b"/>
        <c:majorTickMark val="none"/>
        <c:tickLblPos val="nextTo"/>
        <c:txPr>
          <a:bodyPr/>
          <a:lstStyle/>
          <a:p>
            <a:pPr>
              <a:defRPr sz="2000"/>
            </a:pPr>
            <a:endParaRPr lang="en-US"/>
          </a:p>
        </c:txPr>
        <c:crossAx val="117041792"/>
        <c:crosses val="autoZero"/>
        <c:auto val="1"/>
        <c:lblAlgn val="ctr"/>
        <c:lblOffset val="100"/>
      </c:catAx>
      <c:valAx>
        <c:axId val="117041792"/>
        <c:scaling>
          <c:orientation val="minMax"/>
        </c:scaling>
        <c:axPos val="l"/>
        <c:majorGridlines/>
        <c:numFmt formatCode="General" sourceLinked="1"/>
        <c:majorTickMark val="none"/>
        <c:tickLblPos val="nextTo"/>
        <c:txPr>
          <a:bodyPr/>
          <a:lstStyle/>
          <a:p>
            <a:pPr>
              <a:defRPr sz="2000"/>
            </a:pPr>
            <a:endParaRPr lang="en-US"/>
          </a:p>
        </c:txPr>
        <c:crossAx val="117040256"/>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14/03/2013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2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Mục</a:t>
            </a:r>
            <a:r>
              <a:rPr lang="en-US" sz="1200" baseline="0" dirty="0" smtClean="0"/>
              <a:t> </a:t>
            </a:r>
            <a:r>
              <a:rPr lang="en-US" sz="1200" baseline="0" dirty="0" err="1" smtClean="0"/>
              <a:t>tiêu</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là</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cho</a:t>
            </a:r>
            <a:r>
              <a:rPr lang="en-US" sz="1200" baseline="0" dirty="0" smtClean="0"/>
              <a:t> </a:t>
            </a:r>
            <a:r>
              <a:rPr lang="en-US" sz="1200" baseline="0" dirty="0" err="1" smtClean="0"/>
              <a:t>phép</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tiêu</a:t>
            </a:r>
            <a:r>
              <a:rPr lang="en-US" sz="1200" baseline="0" dirty="0" smtClean="0"/>
              <a:t> </a:t>
            </a:r>
            <a:r>
              <a:rPr lang="en-US" sz="1200" baseline="0" dirty="0" err="1" smtClean="0"/>
              <a:t>biểu</a:t>
            </a:r>
            <a:r>
              <a:rPr lang="en-US" sz="1200" baseline="0" dirty="0" smtClean="0"/>
              <a:t> </a:t>
            </a:r>
            <a:r>
              <a:rPr lang="en-US" sz="1200" baseline="0" dirty="0" err="1" smtClean="0"/>
              <a:t>sau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đầu</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Xây</a:t>
            </a:r>
            <a:r>
              <a:rPr lang="en-US" sz="1200" baseline="0" dirty="0" smtClean="0"/>
              <a:t> </a:t>
            </a:r>
            <a:r>
              <a:rPr lang="en-US" sz="1200" baseline="0" dirty="0" err="1" smtClean="0"/>
              <a:t>dựng,kiểm</a:t>
            </a:r>
            <a:r>
              <a:rPr lang="en-US" sz="1200" baseline="0" dirty="0" smtClean="0"/>
              <a:t> </a:t>
            </a:r>
            <a:r>
              <a:rPr lang="en-US" sz="1200" baseline="0" dirty="0" err="1" smtClean="0"/>
              <a:t>thử</a:t>
            </a:r>
            <a:r>
              <a:rPr lang="en-US" sz="1200" baseline="0" dirty="0" smtClean="0"/>
              <a:t> </a:t>
            </a:r>
            <a:r>
              <a:rPr lang="en-US" sz="1200" baseline="0" dirty="0" err="1" smtClean="0"/>
              <a:t>và</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khả</a:t>
            </a:r>
            <a:r>
              <a:rPr lang="en-US" sz="1200" baseline="0" dirty="0" smtClean="0"/>
              <a:t> </a:t>
            </a:r>
            <a:r>
              <a:rPr lang="en-US" sz="1200" baseline="0" dirty="0" err="1" smtClean="0"/>
              <a:t>năng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khoảng</a:t>
            </a:r>
            <a:r>
              <a:rPr lang="en-US" sz="1200" baseline="0" dirty="0" smtClean="0"/>
              <a:t> 10.000 </a:t>
            </a:r>
            <a:r>
              <a:rPr lang="en-US" sz="1200" baseline="0" dirty="0" err="1" smtClean="0"/>
              <a:t>bộ</a:t>
            </a:r>
            <a:r>
              <a:rPr lang="en-US" sz="1200" baseline="0" dirty="0" smtClean="0"/>
              <a:t> </a:t>
            </a:r>
            <a:r>
              <a:rPr lang="en-US" sz="1200" baseline="0" dirty="0" err="1" smtClean="0"/>
              <a:t>và</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r>
              <a:rPr lang="en-US" sz="1200" baseline="0" dirty="0" smtClean="0"/>
              <a:t> </a:t>
            </a:r>
            <a:r>
              <a:rPr lang="en-US" sz="1200" baseline="0" dirty="0" err="1" smtClean="0"/>
              <a:t>khoảng</a:t>
            </a:r>
            <a:r>
              <a:rPr lang="en-US" sz="1200" baseline="0" dirty="0" smtClean="0"/>
              <a:t> 150.000 </a:t>
            </a:r>
            <a:r>
              <a:rPr lang="en-US" sz="1200" baseline="0" dirty="0" err="1" smtClean="0"/>
              <a:t>bộ</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14/03/2013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14/03/2013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14/03/2013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14/03/2013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14/03/2013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14/03/2013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14/03/2013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14/03/2013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14/03/2013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ChangeAspect="1" noChangeArrowheads="1"/>
          </p:cNvPicPr>
          <p:nvPr/>
        </p:nvPicPr>
        <p:blipFill>
          <a:blip r:embed="rId3"/>
          <a:srcRect/>
          <a:stretch>
            <a:fillRect/>
          </a:stretch>
        </p:blipFill>
        <p:spPr bwMode="auto">
          <a:xfrm>
            <a:off x="1371600" y="2514599"/>
            <a:ext cx="7010400" cy="4099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a:t>
            </a:r>
            <a:r>
              <a:rPr lang="en-US" sz="2400" dirty="0" smtClean="0"/>
              <a:t>Tp.HCM</a:t>
            </a:r>
          </a:p>
          <a:p>
            <a:pPr>
              <a:buNone/>
            </a:pPr>
            <a:r>
              <a:rPr lang="en-US" sz="2400" dirty="0" smtClean="0"/>
              <a:t>	</a:t>
            </a:r>
            <a:r>
              <a:rPr lang="en-US" sz="2400" dirty="0" smtClean="0"/>
              <a:t>[6] </a:t>
            </a:r>
            <a:r>
              <a:rPr lang="en-US" sz="2400" dirty="0" smtClean="0"/>
              <a:t>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đề</a:t>
            </a:r>
            <a:r>
              <a:rPr lang="en-US" sz="3600" dirty="0" smtClean="0"/>
              <a:t> </a:t>
            </a:r>
            <a:r>
              <a:rPr lang="en-US" sz="3600" dirty="0" err="1" smtClean="0"/>
              <a:t>tài</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dựng,kiếm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mô</a:t>
            </a:r>
            <a:r>
              <a:rPr lang="en-US" sz="3600" dirty="0" smtClean="0"/>
              <a:t> </a:t>
            </a:r>
            <a:r>
              <a:rPr lang="en-US" sz="3600" dirty="0" err="1" smtClean="0"/>
              <a:t>hình</a:t>
            </a:r>
            <a:r>
              <a:rPr lang="en-US" sz="3600" dirty="0" smtClean="0"/>
              <a:t>.</a:t>
            </a:r>
          </a:p>
          <a:p>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3398</TotalTime>
  <Words>3264</Words>
  <Application>Microsoft Office PowerPoint</Application>
  <PresentationFormat>On-screen Show (4:3)</PresentationFormat>
  <Paragraphs>383</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476</cp:revision>
  <dcterms:created xsi:type="dcterms:W3CDTF">2006-08-16T00:00:00Z</dcterms:created>
  <dcterms:modified xsi:type="dcterms:W3CDTF">2013-03-14T09:25:26Z</dcterms:modified>
</cp:coreProperties>
</file>