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2" r:id="rId6"/>
    <p:sldId id="288" r:id="rId7"/>
    <p:sldId id="289" r:id="rId8"/>
    <p:sldId id="290" r:id="rId9"/>
    <p:sldId id="291" r:id="rId10"/>
    <p:sldId id="266" r:id="rId11"/>
    <p:sldId id="268" r:id="rId12"/>
    <p:sldId id="269"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326" autoAdjust="0"/>
  </p:normalViewPr>
  <p:slideViewPr>
    <p:cSldViewPr>
      <p:cViewPr varScale="1">
        <p:scale>
          <a:sx n="51" d="100"/>
          <a:sy n="51" d="100"/>
        </p:scale>
        <p:origin x="-136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06/03/2013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xmlns=""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Độ</a:t>
            </a:r>
            <a:r>
              <a:rPr lang="en-US" sz="1200" baseline="0" dirty="0" smtClean="0"/>
              <a:t> </a:t>
            </a:r>
            <a:r>
              <a:rPr lang="en-US" sz="1200" baseline="0" dirty="0" err="1" smtClean="0"/>
              <a:t>chệnh</a:t>
            </a:r>
            <a:r>
              <a:rPr lang="en-US" sz="1200" baseline="0" dirty="0" smtClean="0"/>
              <a:t> </a:t>
            </a:r>
            <a:r>
              <a:rPr lang="en-US" sz="1200" baseline="0" dirty="0" err="1" smtClean="0"/>
              <a:t>lệnh</a:t>
            </a:r>
            <a:r>
              <a:rPr lang="en-US" sz="1200" baseline="0" dirty="0" smtClean="0"/>
              <a:t> </a:t>
            </a:r>
            <a:r>
              <a:rPr lang="en-US" sz="1200" baseline="0" dirty="0" err="1" smtClean="0"/>
              <a:t>giữa</a:t>
            </a:r>
            <a:r>
              <a:rPr lang="en-US" sz="1200" baseline="0" dirty="0" smtClean="0"/>
              <a:t> </a:t>
            </a:r>
            <a:r>
              <a:rPr lang="en-US" sz="1200" baseline="0" dirty="0" err="1" smtClean="0"/>
              <a:t>số</a:t>
            </a:r>
            <a:r>
              <a:rPr lang="en-US" sz="1200" baseline="0" dirty="0" smtClean="0"/>
              <a:t> </a:t>
            </a:r>
            <a:r>
              <a:rPr lang="en-US" sz="1200" baseline="0" dirty="0" err="1" smtClean="0"/>
              <a:t>lượng</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với</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không</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lớn</a:t>
            </a:r>
            <a:r>
              <a:rPr lang="en-US" sz="1200" baseline="0" dirty="0" smtClean="0"/>
              <a:t> </a:t>
            </a:r>
            <a:r>
              <a:rPr lang="en-US" sz="1200" baseline="0" dirty="0" err="1" smtClean="0"/>
              <a:t>như</a:t>
            </a:r>
            <a:r>
              <a:rPr lang="en-US" sz="1200" baseline="0" dirty="0" smtClean="0"/>
              <a:t> </a:t>
            </a:r>
            <a:r>
              <a:rPr lang="en-US" sz="1200" baseline="0" dirty="0" err="1" smtClean="0"/>
              <a:t>vậy</a:t>
            </a:r>
            <a:r>
              <a:rPr lang="en-US" sz="1200" baseline="0" dirty="0" smtClean="0"/>
              <a:t> </a:t>
            </a:r>
            <a:r>
              <a:rPr lang="en-US" sz="1200" baseline="0" dirty="0" err="1" smtClean="0"/>
              <a:t>là</a:t>
            </a:r>
            <a:r>
              <a:rPr lang="en-US" sz="1200" baseline="0" dirty="0" smtClean="0"/>
              <a:t> do </a:t>
            </a:r>
            <a:r>
              <a:rPr lang="en-US" sz="1200" baseline="0" dirty="0" err="1" smtClean="0"/>
              <a:t>phần</a:t>
            </a:r>
            <a:r>
              <a:rPr lang="en-US" sz="1200" baseline="0" dirty="0" smtClean="0"/>
              <a:t> </a:t>
            </a:r>
            <a:r>
              <a:rPr lang="en-US" sz="1200" baseline="0" dirty="0" err="1" smtClean="0"/>
              <a:t>lớn</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không</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hết</a:t>
            </a:r>
            <a:r>
              <a:rPr lang="en-US" sz="1200" baseline="0" dirty="0" smtClean="0"/>
              <a:t> </a:t>
            </a:r>
            <a:r>
              <a:rPr lang="en-US" sz="1200" baseline="0" dirty="0" err="1" smtClean="0"/>
              <a:t>các</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liên</a:t>
            </a:r>
            <a:r>
              <a:rPr lang="en-US" sz="1200" baseline="0" dirty="0" smtClean="0"/>
              <a:t> </a:t>
            </a:r>
            <a:r>
              <a:rPr lang="en-US" sz="1200" baseline="0" dirty="0" err="1" smtClean="0"/>
              <a:t>quan</a:t>
            </a:r>
            <a:r>
              <a:rPr lang="en-US" sz="1200" baseline="0" dirty="0" smtClean="0"/>
              <a:t> </a:t>
            </a:r>
            <a:r>
              <a:rPr lang="en-US" sz="1200" baseline="0" dirty="0" err="1" smtClean="0"/>
              <a:t>đến</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và</a:t>
            </a:r>
            <a:r>
              <a:rPr lang="en-US" sz="1200" baseline="0" dirty="0" smtClean="0"/>
              <a:t> </a:t>
            </a:r>
            <a:r>
              <a:rPr lang="en-US" sz="1200" baseline="0" dirty="0" err="1" smtClean="0"/>
              <a:t>họ</a:t>
            </a:r>
            <a:r>
              <a:rPr lang="en-US" sz="1200" baseline="0" dirty="0" smtClean="0"/>
              <a:t> </a:t>
            </a:r>
            <a:r>
              <a:rPr lang="en-US" sz="1200" baseline="0" dirty="0" err="1" smtClean="0"/>
              <a:t>chỉ</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khi</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xuất</a:t>
            </a:r>
            <a:r>
              <a:rPr lang="en-US" sz="1200" baseline="0" dirty="0" smtClean="0"/>
              <a:t> </a:t>
            </a:r>
            <a:r>
              <a:rPr lang="en-US" sz="1200" baseline="0" dirty="0" err="1" smtClean="0"/>
              <a:t>hiện</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nhiễu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Làm</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sạch</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dữ</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liệu</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bán</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tự</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động</a:t>
            </a:r>
            <a:r>
              <a:rPr lang="en-US" sz="1200" i="1" kern="1200" baseline="0" dirty="0" smtClean="0">
                <a:solidFill>
                  <a:schemeClr val="tx1"/>
                </a:solidFill>
                <a:latin typeface="+mn-lt"/>
                <a:ea typeface="+mn-ea"/>
                <a:cs typeface="+mn-cs"/>
              </a:rPr>
              <a:t> (Semi-Automatic Data Cleaning) </a:t>
            </a:r>
            <a:r>
              <a:rPr lang="en-US" sz="1200" i="0" kern="1200" baseline="0" dirty="0" err="1" smtClean="0">
                <a:solidFill>
                  <a:schemeClr val="tx1"/>
                </a:solidFill>
                <a:latin typeface="+mn-lt"/>
                <a:ea typeface="+mn-ea"/>
                <a:cs typeface="+mn-cs"/>
              </a:rPr>
              <a:t>để</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xóa</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đi</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các</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dòng</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dữ</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liệu</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trùng</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lập</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với</a:t>
            </a:r>
            <a:r>
              <a:rPr lang="en-US" sz="1200" i="0" kern="1200" baseline="0" dirty="0" smtClean="0">
                <a:solidFill>
                  <a:schemeClr val="tx1"/>
                </a:solidFill>
                <a:latin typeface="+mn-lt"/>
                <a:ea typeface="+mn-ea"/>
                <a:cs typeface="+mn-cs"/>
              </a:rPr>
              <a:t> 2 </a:t>
            </a:r>
            <a:r>
              <a:rPr lang="en-US" sz="1200" i="0" kern="1200" baseline="0" dirty="0" err="1" smtClean="0">
                <a:solidFill>
                  <a:schemeClr val="tx1"/>
                </a:solidFill>
                <a:latin typeface="+mn-lt"/>
                <a:ea typeface="+mn-ea"/>
                <a:cs typeface="+mn-cs"/>
              </a:rPr>
              <a:t>thuộc</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tính</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quyết</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định</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là</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mã</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bệnh</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nhân</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và</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ngày</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khám</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hoặc</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ngày</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xét</a:t>
            </a:r>
            <a:r>
              <a:rPr lang="en-US" sz="1200" i="0" kern="1200" baseline="0" dirty="0" smtClean="0">
                <a:solidFill>
                  <a:schemeClr val="tx1"/>
                </a:solidFill>
                <a:latin typeface="+mn-lt"/>
                <a:ea typeface="+mn-ea"/>
                <a:cs typeface="+mn-cs"/>
              </a:rPr>
              <a:t> </a:t>
            </a:r>
            <a:r>
              <a:rPr lang="en-US" sz="1200" i="0" kern="1200" baseline="0" dirty="0" err="1" smtClean="0">
                <a:solidFill>
                  <a:schemeClr val="tx1"/>
                </a:solidFill>
                <a:latin typeface="+mn-lt"/>
                <a:ea typeface="+mn-ea"/>
                <a:cs typeface="+mn-cs"/>
              </a:rPr>
              <a:t>nghiệm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qua.</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với</a:t>
            </a:r>
            <a:r>
              <a:rPr lang="en-US" sz="1200" baseline="0" dirty="0" smtClean="0"/>
              <a:t> </a:t>
            </a:r>
            <a:r>
              <a:rPr lang="en-US" sz="1200" baseline="0" dirty="0" err="1" smtClean="0"/>
              <a:t>sự</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của</a:t>
            </a:r>
            <a:r>
              <a:rPr lang="en-US" sz="1200" baseline="0" dirty="0" smtClean="0"/>
              <a:t> Framework </a:t>
            </a:r>
            <a:r>
              <a:rPr lang="en-US" sz="1200" baseline="0" dirty="0" err="1" smtClean="0"/>
              <a:t>Accord.Net</a:t>
            </a:r>
            <a:r>
              <a:rPr lang="en-US" sz="1200" baseline="0" dirty="0" smtClean="0"/>
              <a:t> </a:t>
            </a:r>
            <a:r>
              <a:rPr lang="en-US" sz="1200" baseline="0" dirty="0" err="1" smtClean="0"/>
              <a:t>cho</a:t>
            </a:r>
            <a:r>
              <a:rPr lang="en-US" sz="1200" baseline="0" dirty="0" smtClean="0"/>
              <a:t> </a:t>
            </a:r>
            <a:r>
              <a:rPr lang="en-US" sz="1200" baseline="0" dirty="0" err="1" smtClean="0"/>
              <a:t>cả</a:t>
            </a:r>
            <a:r>
              <a:rPr lang="en-US" sz="1200" baseline="0" dirty="0" smtClean="0"/>
              <a:t> 3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và</a:t>
            </a:r>
            <a:r>
              <a:rPr lang="en-US" sz="1200" baseline="0" dirty="0" smtClean="0"/>
              <a:t> </a:t>
            </a:r>
            <a:r>
              <a:rPr lang="en-US" sz="1200" baseline="0" dirty="0" err="1" smtClean="0"/>
              <a:t>riêng</a:t>
            </a:r>
            <a:r>
              <a:rPr lang="en-US" sz="1200" baseline="0" dirty="0" smtClean="0"/>
              <a:t> Naïve </a:t>
            </a:r>
            <a:r>
              <a:rPr lang="en-US" sz="1200" baseline="0" dirty="0" err="1" smtClean="0"/>
              <a:t>Bayes</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tự</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riêng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500, 500, 1000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70%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luyện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 Thu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muốn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sót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giữa</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SVM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qua, </a:t>
            </a:r>
            <a:r>
              <a:rPr lang="en-US" sz="1200" baseline="0" dirty="0" err="1" smtClean="0"/>
              <a:t>nhóm</a:t>
            </a:r>
            <a:r>
              <a:rPr lang="en-US" sz="1200" baseline="0" dirty="0" smtClean="0"/>
              <a:t> </a:t>
            </a:r>
            <a:r>
              <a:rPr lang="en-US" sz="1200" baseline="0" dirty="0" err="1" smtClean="0"/>
              <a:t>nghiên</a:t>
            </a:r>
            <a:r>
              <a:rPr lang="en-US" sz="1200" baseline="0" dirty="0" smtClean="0"/>
              <a:t> </a:t>
            </a:r>
            <a:r>
              <a:rPr lang="en-US" sz="1200" baseline="0" dirty="0" err="1" smtClean="0"/>
              <a:t>cứu</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dịp</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viên</a:t>
            </a:r>
            <a:r>
              <a:rPr lang="en-US" sz="1200" baseline="0" dirty="0" smtClean="0"/>
              <a:t> ở TP HCM.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cho</a:t>
            </a:r>
            <a:r>
              <a:rPr lang="en-US" sz="1200" baseline="0" dirty="0" smtClean="0"/>
              <a:t> </a:t>
            </a:r>
            <a:r>
              <a:rPr lang="en-US" sz="1200" baseline="0" dirty="0" err="1" smtClean="0"/>
              <a:t>biết</a:t>
            </a:r>
            <a:r>
              <a:rPr lang="en-US" sz="1200" baseline="0" dirty="0" smtClean="0"/>
              <a:t> </a:t>
            </a:r>
            <a:r>
              <a:rPr lang="en-US" sz="1200" baseline="0" dirty="0" err="1" smtClean="0"/>
              <a:t>tuy</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riêng</a:t>
            </a:r>
            <a:r>
              <a:rPr lang="en-US" sz="1200" baseline="0" dirty="0" smtClean="0"/>
              <a:t> </a:t>
            </a:r>
            <a:r>
              <a:rPr lang="en-US" sz="1200" baseline="0" dirty="0" err="1" smtClean="0"/>
              <a:t>cho</a:t>
            </a:r>
            <a:r>
              <a:rPr lang="en-US" sz="1200" baseline="0" dirty="0" smtClean="0"/>
              <a:t> </a:t>
            </a:r>
            <a:r>
              <a:rPr lang="en-US" sz="1200" baseline="0" dirty="0" err="1" smtClean="0"/>
              <a:t>mình</a:t>
            </a:r>
            <a:r>
              <a:rPr lang="en-US" sz="1200" baseline="0" dirty="0" smtClean="0"/>
              <a:t> </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nhiều</a:t>
            </a:r>
            <a:r>
              <a:rPr lang="en-US" sz="1200" baseline="0" dirty="0" smtClean="0"/>
              <a:t> </a:t>
            </a:r>
            <a:r>
              <a:rPr lang="en-US" sz="1200" baseline="0" dirty="0" err="1" smtClean="0"/>
              <a:t>thiếu</a:t>
            </a:r>
            <a:r>
              <a:rPr lang="en-US" sz="1200" baseline="0" dirty="0" smtClean="0"/>
              <a:t> </a:t>
            </a:r>
            <a:r>
              <a:rPr lang="en-US" sz="1200" baseline="0" dirty="0" err="1" smtClean="0"/>
              <a:t>sót</a:t>
            </a:r>
            <a:r>
              <a:rPr lang="en-US" sz="1200" baseline="0" dirty="0" smtClean="0"/>
              <a:t> </a:t>
            </a:r>
            <a:r>
              <a:rPr lang="en-US" sz="1200" baseline="0" dirty="0" err="1" smtClean="0"/>
              <a:t>đặc</a:t>
            </a:r>
            <a:r>
              <a:rPr lang="en-US" sz="1200" baseline="0" dirty="0" smtClean="0"/>
              <a:t> </a:t>
            </a:r>
            <a:r>
              <a:rPr lang="en-US" sz="1200" baseline="0" dirty="0" err="1" smtClean="0"/>
              <a:t>biệt</a:t>
            </a:r>
            <a:r>
              <a:rPr lang="en-US" sz="1200" baseline="0" dirty="0" smtClean="0"/>
              <a:t> </a:t>
            </a:r>
            <a:r>
              <a:rPr lang="en-US" sz="1200" baseline="0" dirty="0" err="1" smtClean="0"/>
              <a:t>là</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và</a:t>
            </a:r>
            <a:r>
              <a:rPr lang="en-US" sz="1200" baseline="0" dirty="0" smtClean="0"/>
              <a:t> </a:t>
            </a:r>
            <a:r>
              <a:rPr lang="en-US" sz="1200" baseline="0" dirty="0" err="1" smtClean="0"/>
              <a:t>các</a:t>
            </a:r>
            <a:r>
              <a:rPr lang="en-US" sz="1200" baseline="0" dirty="0" smtClean="0"/>
              <a:t> </a:t>
            </a:r>
            <a:r>
              <a:rPr lang="en-US" sz="1200" baseline="0" dirty="0" err="1" smtClean="0"/>
              <a:t>hệ</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ra</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lâm</a:t>
            </a:r>
            <a:r>
              <a:rPr lang="en-US" sz="1200" baseline="0" dirty="0" smtClean="0"/>
              <a:t> </a:t>
            </a:r>
            <a:r>
              <a:rPr lang="en-US" sz="1200" baseline="0" dirty="0" err="1" smtClean="0"/>
              <a:t>sàng</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Theo WHO, chi </a:t>
            </a:r>
            <a:r>
              <a:rPr lang="en-US" sz="1200" baseline="0" dirty="0" err="1" smtClean="0"/>
              <a:t>phí</a:t>
            </a:r>
            <a:r>
              <a:rPr lang="en-US" sz="1200" baseline="0" dirty="0" smtClean="0"/>
              <a:t> </a:t>
            </a:r>
            <a:r>
              <a:rPr lang="en-US" sz="1200" baseline="0" dirty="0" err="1" smtClean="0"/>
              <a:t>cho</a:t>
            </a:r>
            <a:r>
              <a:rPr lang="en-US" sz="1200" baseline="0" dirty="0" smtClean="0"/>
              <a:t> </a:t>
            </a:r>
            <a:r>
              <a:rPr lang="en-US" sz="1200" baseline="0" dirty="0" err="1" smtClean="0"/>
              <a:t>việc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chi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lại</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a:t>
            </a:r>
            <a:r>
              <a:rPr lang="en-US" sz="1200" baseline="0" dirty="0" err="1" smtClean="0"/>
              <a:t>từ</a:t>
            </a:r>
            <a:r>
              <a:rPr lang="en-US" sz="1200" baseline="0" dirty="0" smtClean="0"/>
              <a:t> 2 – 3 </a:t>
            </a:r>
            <a:r>
              <a:rPr lang="en-US" sz="1200" baseline="0" dirty="0" err="1" smtClean="0"/>
              <a:t>lần</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HCM[7]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HHTRQĐ.</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tri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giúp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như</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a:t>
            </a:r>
            <a:r>
              <a:rPr lang="en-US" sz="1200" baseline="0" dirty="0" err="1" smtClean="0"/>
              <a:t>Quận</a:t>
            </a:r>
            <a:r>
              <a:rPr lang="en-US" sz="1200" baseline="0" dirty="0" smtClean="0"/>
              <a:t> 9, </a:t>
            </a:r>
            <a:r>
              <a:rPr lang="en-US" sz="1200" baseline="0" dirty="0" err="1" smtClean="0"/>
              <a:t>Chợ</a:t>
            </a:r>
            <a:r>
              <a:rPr lang="en-US" sz="1200" baseline="0" dirty="0" smtClean="0"/>
              <a:t> </a:t>
            </a:r>
            <a:r>
              <a:rPr lang="en-US" sz="1200" baseline="0" dirty="0" err="1" smtClean="0"/>
              <a:t>Rẫy</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Đa</a:t>
            </a:r>
            <a:r>
              <a:rPr lang="en-US" sz="1200" baseline="0" dirty="0" smtClean="0"/>
              <a:t> </a:t>
            </a:r>
            <a:r>
              <a:rPr lang="en-US" sz="1200" baseline="0" dirty="0" err="1" smtClean="0"/>
              <a:t>Khoa</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Nhưng</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Do </a:t>
            </a:r>
            <a:r>
              <a:rPr lang="en-US" sz="1200" baseline="0" dirty="0" err="1" smtClean="0"/>
              <a:t>một</a:t>
            </a:r>
            <a:r>
              <a:rPr lang="en-US" sz="1200" baseline="0" dirty="0" smtClean="0"/>
              <a:t> </a:t>
            </a:r>
            <a:r>
              <a:rPr lang="en-US" sz="1200" baseline="0" dirty="0" err="1" smtClean="0"/>
              <a:t>vài</a:t>
            </a:r>
            <a:r>
              <a:rPr lang="en-US" sz="1200" baseline="0" dirty="0" smtClean="0"/>
              <a:t> </a:t>
            </a:r>
            <a:r>
              <a:rPr lang="en-US" sz="1200" baseline="0" dirty="0" err="1" smtClean="0"/>
              <a:t>lý</a:t>
            </a:r>
            <a:r>
              <a:rPr lang="en-US" sz="1200" baseline="0" dirty="0" smtClean="0"/>
              <a:t> do </a:t>
            </a:r>
            <a:r>
              <a:rPr lang="en-US" sz="1200" baseline="0" dirty="0" err="1" smtClean="0"/>
              <a:t>khách</a:t>
            </a:r>
            <a:r>
              <a:rPr lang="en-US" sz="1200" baseline="0" dirty="0" smtClean="0"/>
              <a:t> </a:t>
            </a:r>
            <a:r>
              <a:rPr lang="en-US" sz="1200" baseline="0" dirty="0" err="1" smtClean="0"/>
              <a:t>quan</a:t>
            </a:r>
            <a:r>
              <a:rPr lang="en-US" sz="1200" baseline="0" dirty="0" smtClean="0"/>
              <a:t> </a:t>
            </a:r>
            <a:r>
              <a:rPr lang="en-US" sz="1200" baseline="0" dirty="0" err="1" smtClean="0"/>
              <a:t>nên</a:t>
            </a:r>
            <a:r>
              <a:rPr lang="en-US" sz="1200" baseline="0" dirty="0" smtClean="0"/>
              <a:t> </a:t>
            </a:r>
            <a:r>
              <a:rPr lang="en-US" sz="1200" baseline="0" dirty="0" err="1" smtClean="0"/>
              <a:t>lượng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được</a:t>
            </a:r>
            <a:r>
              <a:rPr lang="en-US" sz="1200" baseline="0" dirty="0" smtClean="0"/>
              <a:t> </a:t>
            </a:r>
            <a:r>
              <a:rPr lang="en-US" sz="1200" baseline="0" dirty="0" err="1" smtClean="0"/>
              <a:t>đầy</a:t>
            </a:r>
            <a:r>
              <a:rPr lang="en-US" sz="1200" baseline="0" dirty="0" smtClean="0"/>
              <a:t> </a:t>
            </a:r>
            <a:r>
              <a:rPr lang="en-US" sz="1200" baseline="0" dirty="0" err="1" smtClean="0"/>
              <a:t>đủ</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06/03/2013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06/03/2013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06/03/2013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06/03/2013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06/03/2013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06/03/2013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06/03/2013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06/03/2013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06/03/2013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06/03/2013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06/03/2013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06/03/2013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smtClean="0"/>
              <a:t> </a:t>
            </a:r>
            <a:r>
              <a:rPr lang="en-US" sz="3600" dirty="0" err="1" smtClean="0"/>
              <a:t>Thực</a:t>
            </a:r>
            <a:r>
              <a:rPr lang="en-US" sz="3600" dirty="0" smtClean="0"/>
              <a:t> </a:t>
            </a:r>
            <a:r>
              <a:rPr lang="en-US" sz="3600" dirty="0" smtClean="0"/>
              <a:t>hiện thu thập dữ liệu tại BV Thủ Đức và BV Đa Khoa Thủ Đức.</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073426484"/>
              </p:ext>
            </p:extLst>
          </p:nvPr>
        </p:nvGraphicFramePr>
        <p:xfrm>
          <a:off x="609600" y="32004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r>
              <a:rPr lang="en-US" sz="3600" dirty="0" smtClean="0"/>
              <a:t> </a:t>
            </a:r>
            <a:r>
              <a:rPr lang="en-US" sz="3600" dirty="0" err="1" smtClean="0"/>
              <a:t>Sau</a:t>
            </a:r>
            <a:r>
              <a:rPr lang="en-US" sz="3600" dirty="0" smtClean="0"/>
              <a:t> </a:t>
            </a:r>
            <a:r>
              <a:rPr lang="en-US" sz="3600" dirty="0" err="1" smtClean="0"/>
              <a:t>quá</a:t>
            </a:r>
            <a:r>
              <a:rPr lang="en-US" sz="3600" dirty="0" smtClean="0"/>
              <a:t> </a:t>
            </a:r>
            <a:r>
              <a:rPr lang="en-US" sz="3600" dirty="0" err="1" smtClean="0"/>
              <a:t>trình</a:t>
            </a: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nhóm</a:t>
            </a:r>
            <a:r>
              <a:rPr lang="en-US" sz="3600" dirty="0" smtClean="0"/>
              <a:t> </a:t>
            </a:r>
            <a:r>
              <a:rPr lang="en-US" sz="3600" dirty="0" err="1" smtClean="0"/>
              <a:t>thu</a:t>
            </a:r>
            <a:r>
              <a:rPr lang="en-US" sz="3600" dirty="0" smtClean="0"/>
              <a:t> </a:t>
            </a:r>
            <a:r>
              <a:rPr lang="en-US" sz="3600" dirty="0" err="1" smtClean="0"/>
              <a:t>được</a:t>
            </a:r>
            <a:r>
              <a:rPr lang="en-US" sz="3600" dirty="0" smtClean="0"/>
              <a:t> 2000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Trong đó có 1774 bệnh nhân mắc bệnh tiểu đường và 226 bệnh nhân không mắc bệnh.</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r>
              <a:rPr lang="en-US" sz="3600" dirty="0" smtClean="0"/>
              <a:t> Sử dụng mô hình được đề xuất bởi </a:t>
            </a:r>
            <a:r>
              <a:rPr lang="en-US" sz="3600" dirty="0" err="1" smtClean="0"/>
              <a:t>Doust</a:t>
            </a:r>
            <a:r>
              <a:rPr lang="en-US" sz="3600" dirty="0" smtClean="0"/>
              <a:t> Dominick và Walsh </a:t>
            </a:r>
            <a:r>
              <a:rPr lang="en-US" sz="3600" dirty="0" err="1" smtClean="0"/>
              <a:t>Zarck</a:t>
            </a:r>
            <a:r>
              <a:rPr lang="en-US" sz="3600" dirty="0" smtClean="0"/>
              <a:t> gồm 48 thuộc tính.</a:t>
            </a:r>
          </a:p>
          <a:p>
            <a:r>
              <a:rPr lang="en-US" sz="3600" dirty="0" smtClean="0"/>
              <a:t> </a:t>
            </a:r>
            <a:r>
              <a:rPr lang="en-US" sz="3600" dirty="0" err="1" smtClean="0"/>
              <a:t>Sau</a:t>
            </a:r>
            <a:r>
              <a:rPr lang="en-US" sz="3600" dirty="0" smtClean="0"/>
              <a:t> </a:t>
            </a:r>
            <a:r>
              <a:rPr lang="en-US" sz="3600" dirty="0" err="1" smtClean="0"/>
              <a:t>khi</a:t>
            </a:r>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được</a:t>
            </a:r>
            <a:r>
              <a:rPr lang="en-US" sz="2800" dirty="0" smtClean="0"/>
              <a:t> </a:t>
            </a:r>
            <a:r>
              <a:rPr lang="en-US" sz="2800" dirty="0" err="1" smtClean="0"/>
              <a:t>chia</a:t>
            </a:r>
            <a:r>
              <a:rPr lang="en-US" sz="2800" dirty="0" smtClean="0"/>
              <a:t> </a:t>
            </a:r>
            <a:r>
              <a:rPr lang="en-US" sz="2800" dirty="0" err="1" smtClean="0"/>
              <a:t>thành</a:t>
            </a:r>
            <a:r>
              <a:rPr lang="en-US" sz="2800" dirty="0" smtClean="0"/>
              <a:t> 7 </a:t>
            </a:r>
            <a:r>
              <a:rPr lang="en-US" sz="2800" dirty="0" err="1" smtClean="0"/>
              <a:t>bộ</a:t>
            </a:r>
            <a:r>
              <a:rPr lang="en-US" sz="2800" dirty="0" smtClean="0"/>
              <a:t> </a:t>
            </a:r>
            <a:r>
              <a:rPr lang="en-US" sz="2800" dirty="0" err="1" smtClean="0"/>
              <a:t>chính</a:t>
            </a:r>
            <a:endParaRPr lang="en-US" sz="2800" dirty="0" smtClean="0"/>
          </a:p>
          <a:p>
            <a:r>
              <a:rPr lang="en-US" sz="2800" dirty="0" smtClean="0"/>
              <a:t> </a:t>
            </a:r>
            <a:r>
              <a:rPr lang="en-US" sz="2800" dirty="0" err="1" smtClean="0"/>
              <a:t>Thông</a:t>
            </a:r>
            <a:r>
              <a:rPr lang="en-US" sz="2800" dirty="0" smtClean="0"/>
              <a:t> tin </a:t>
            </a:r>
            <a:r>
              <a:rPr lang="en-US" sz="2800" dirty="0" err="1" smtClean="0"/>
              <a:t>cá</a:t>
            </a:r>
            <a:r>
              <a:rPr lang="en-US" sz="2800" dirty="0" smtClean="0"/>
              <a:t> </a:t>
            </a:r>
            <a:r>
              <a:rPr lang="en-US" sz="2800" dirty="0" err="1" smtClean="0"/>
              <a:t>nhân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máu</a:t>
            </a:r>
            <a:r>
              <a:rPr lang="en-US" sz="2800" dirty="0" smtClean="0"/>
              <a:t> </a:t>
            </a:r>
            <a:r>
              <a:rPr lang="en-US" sz="2800" dirty="0" err="1" smtClean="0"/>
              <a:t>mỡ</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huyết</a:t>
            </a:r>
            <a:r>
              <a:rPr lang="en-US" sz="2800" dirty="0" smtClean="0"/>
              <a:t> </a:t>
            </a:r>
            <a:r>
              <a:rPr lang="en-US" sz="2800" dirty="0" err="1" smtClean="0"/>
              <a:t>đồ</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sinh</a:t>
            </a:r>
            <a:r>
              <a:rPr lang="en-US" sz="2800" dirty="0" smtClean="0"/>
              <a:t> </a:t>
            </a:r>
            <a:r>
              <a:rPr lang="en-US" sz="2800" dirty="0" err="1" smtClean="0"/>
              <a:t>hóa</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men </a:t>
            </a:r>
            <a:r>
              <a:rPr lang="en-US" sz="2800" dirty="0" err="1" smtClean="0"/>
              <a:t>gan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điện</a:t>
            </a:r>
            <a:r>
              <a:rPr lang="en-US" sz="2800" dirty="0" smtClean="0"/>
              <a:t> </a:t>
            </a:r>
            <a:r>
              <a:rPr lang="en-US" sz="2800" dirty="0" err="1" smtClean="0"/>
              <a:t>phân</a:t>
            </a:r>
            <a:r>
              <a:rPr lang="en-US" sz="2800" dirty="0" smtClean="0"/>
              <a:t>.</a:t>
            </a:r>
          </a:p>
          <a:p>
            <a:r>
              <a:rPr lang="en-US" sz="2800" dirty="0" err="1" smtClean="0"/>
              <a:t>Phân</a:t>
            </a:r>
            <a:r>
              <a:rPr lang="en-US" sz="2800" dirty="0" smtClean="0"/>
              <a:t> </a:t>
            </a:r>
            <a:r>
              <a:rPr lang="en-US" sz="2800" dirty="0" err="1" smtClean="0"/>
              <a:t>lớp</a:t>
            </a:r>
            <a:r>
              <a:rPr lang="en-US" sz="2800" dirty="0" smtClean="0"/>
              <a:t>.</a:t>
            </a:r>
            <a:endParaRPr lang="en-US" sz="28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Xóa</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err="1" smtClean="0"/>
              <a:t>nhiễu</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dùng</a:t>
            </a:r>
            <a:r>
              <a:rPr lang="en-US" sz="3600" dirty="0" smtClean="0"/>
              <a:t> SDM.</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 Binning, </a:t>
            </a:r>
            <a:r>
              <a:rPr lang="en-US" sz="3600" dirty="0" err="1" smtClean="0"/>
              <a:t>rời</a:t>
            </a:r>
            <a:r>
              <a:rPr lang="en-US" sz="3600" dirty="0" smtClean="0"/>
              <a:t> </a:t>
            </a:r>
            <a:r>
              <a:rPr lang="en-US" sz="3600" dirty="0" err="1" smtClean="0"/>
              <a:t>rạc</a:t>
            </a:r>
            <a:r>
              <a:rPr lang="en-US" sz="3600" dirty="0" smtClean="0"/>
              <a:t> </a:t>
            </a:r>
            <a:r>
              <a:rPr lang="en-US" sz="3600" dirty="0" err="1" smtClean="0"/>
              <a:t>theo</a:t>
            </a:r>
            <a:r>
              <a:rPr lang="en-US" sz="3600" dirty="0" smtClean="0"/>
              <a:t> ý </a:t>
            </a:r>
            <a:r>
              <a:rPr lang="en-US" sz="3600" dirty="0" err="1" smtClean="0"/>
              <a:t>người</a:t>
            </a:r>
            <a:r>
              <a:rPr lang="en-US" sz="3600" dirty="0" smtClean="0"/>
              <a:t> </a:t>
            </a:r>
            <a:r>
              <a:rPr lang="en-US" sz="3600" dirty="0" err="1" smtClean="0"/>
              <a:t>dùng</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smtClean="0"/>
              <a:t> Precision</a:t>
            </a:r>
          </a:p>
          <a:p>
            <a:r>
              <a:rPr lang="en-US" sz="3600" dirty="0" smtClean="0"/>
              <a:t> </a:t>
            </a:r>
            <a:r>
              <a:rPr lang="en-US" sz="3600" dirty="0" smtClean="0"/>
              <a:t>Recall (*)</a:t>
            </a:r>
          </a:p>
          <a:p>
            <a:r>
              <a:rPr lang="en-US" sz="3600" dirty="0" smtClean="0"/>
              <a:t> </a:t>
            </a:r>
            <a:r>
              <a:rPr lang="en-US" sz="3600" dirty="0" smtClean="0"/>
              <a:t>True Negative Rate (*)</a:t>
            </a:r>
            <a:endParaRPr lang="en-US" sz="3600" dirty="0" smtClean="0"/>
          </a:p>
          <a:p>
            <a:r>
              <a:rPr lang="en-US" sz="3600" dirty="0" smtClean="0"/>
              <a:t> F - Measure</a:t>
            </a:r>
          </a:p>
          <a:p>
            <a:r>
              <a:rPr lang="en-US" sz="3600" dirty="0" smtClean="0"/>
              <a:t> </a:t>
            </a:r>
            <a:r>
              <a:rPr lang="en-US" sz="3600" dirty="0" smtClean="0"/>
              <a:t>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đã</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Accord.Net</a:t>
            </a:r>
            <a:r>
              <a:rPr lang="en-US" sz="3600" dirty="0" smtClean="0"/>
              <a:t>)</a:t>
            </a:r>
          </a:p>
          <a:p>
            <a:r>
              <a:rPr lang="en-US" sz="3600" dirty="0" smtClean="0"/>
              <a:t> Naïve </a:t>
            </a:r>
            <a:r>
              <a:rPr lang="en-US" sz="3600" dirty="0" err="1" smtClean="0"/>
              <a:t>Bayes</a:t>
            </a:r>
            <a:endParaRPr lang="en-US" sz="3600" dirty="0" smtClean="0"/>
          </a:p>
          <a:p>
            <a:r>
              <a:rPr lang="en-US" sz="36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p>
          <a:p>
            <a:r>
              <a:rPr lang="en-US" sz="3600" dirty="0" smtClean="0"/>
              <a:t> SVM</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7" name="Table 6"/>
          <p:cNvGraphicFramePr>
            <a:graphicFrameLocks noGrp="1"/>
          </p:cNvGraphicFramePr>
          <p:nvPr/>
        </p:nvGraphicFramePr>
        <p:xfrm>
          <a:off x="990600" y="2895600"/>
          <a:ext cx="6858000" cy="3657600"/>
        </p:xfrm>
        <a:graphic>
          <a:graphicData uri="http://schemas.openxmlformats.org/drawingml/2006/table">
            <a:tbl>
              <a:tblPr firstRow="1" bandRow="1">
                <a:tableStyleId>{5C22544A-7EE6-4342-B048-85BDC9FD1C3A}</a:tableStyleId>
              </a:tblPr>
              <a:tblGrid>
                <a:gridCol w="2438400"/>
                <a:gridCol w="1600200"/>
                <a:gridCol w="1447800"/>
                <a:gridCol w="1371600"/>
              </a:tblGrid>
              <a:tr h="365760">
                <a:tc>
                  <a:txBody>
                    <a:bodyPr/>
                    <a:lstStyle/>
                    <a:p>
                      <a:pPr algn="ctr"/>
                      <a:endParaRPr lang="en-US" sz="1800" dirty="0"/>
                    </a:p>
                  </a:txBody>
                  <a:tcPr anchor="ctr"/>
                </a:tc>
                <a:tc>
                  <a:txBody>
                    <a:bodyPr/>
                    <a:lstStyle/>
                    <a:p>
                      <a:pPr algn="ctr"/>
                      <a:r>
                        <a:rPr lang="en-US" sz="1800" dirty="0" err="1" smtClean="0"/>
                        <a:t>Bộ</a:t>
                      </a:r>
                      <a:r>
                        <a:rPr lang="en-US" sz="1800" baseline="0" dirty="0" smtClean="0"/>
                        <a:t> 1</a:t>
                      </a:r>
                      <a:endParaRPr lang="en-US" sz="1800" dirty="0"/>
                    </a:p>
                  </a:txBody>
                  <a:tcPr anchor="ctr"/>
                </a:tc>
                <a:tc>
                  <a:txBody>
                    <a:bodyPr/>
                    <a:lstStyle/>
                    <a:p>
                      <a:pPr algn="ctr"/>
                      <a:r>
                        <a:rPr lang="en-US" sz="1800" dirty="0" err="1" smtClean="0"/>
                        <a:t>Bộ</a:t>
                      </a:r>
                      <a:r>
                        <a:rPr lang="en-US" sz="1800" baseline="0" dirty="0" smtClean="0"/>
                        <a:t> 2 </a:t>
                      </a:r>
                      <a:endParaRPr lang="en-US" sz="1800" dirty="0"/>
                    </a:p>
                  </a:txBody>
                  <a:tcPr anchor="ctr"/>
                </a:tc>
                <a:tc>
                  <a:txBody>
                    <a:bodyPr/>
                    <a:lstStyle/>
                    <a:p>
                      <a:pPr algn="ctr"/>
                      <a:r>
                        <a:rPr lang="en-US" sz="1800" dirty="0" err="1" smtClean="0"/>
                        <a:t>Bộ</a:t>
                      </a:r>
                      <a:r>
                        <a:rPr lang="en-US" sz="1800" baseline="0" dirty="0" smtClean="0"/>
                        <a:t> 3</a:t>
                      </a:r>
                      <a:endParaRPr lang="en-US" sz="1800" dirty="0"/>
                    </a:p>
                  </a:txBody>
                  <a:tcPr anchor="ct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129</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261</a:t>
                      </a:r>
                    </a:p>
                  </a:txBody>
                  <a:tcPr marL="68580" marR="68580" marT="0" marB="0" anchor="ctr"/>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a:t>
                      </a:r>
                    </a:p>
                  </a:txBody>
                  <a:tcPr marL="68580" marR="68580" marT="0" marB="0" anchor="ctr"/>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14</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31</a:t>
                      </a:r>
                    </a:p>
                  </a:txBody>
                  <a:tcPr marL="68580" marR="68580" marT="0" marB="0" anchor="ctr"/>
                </a:tc>
              </a:tr>
              <a:tr h="345831">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nchor="ctr"/>
                </a:tc>
              </a:tr>
              <a:tr h="345831">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0.894</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nchor="ctr"/>
                </a:tc>
              </a:tr>
              <a:tr h="345831">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0.955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0.963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0.989</a:t>
                      </a:r>
                    </a:p>
                  </a:txBody>
                  <a:tcPr marL="68580" marR="68580" marT="0" marB="0" anchor="ctr"/>
                </a:tc>
              </a:tr>
              <a:tr h="345831">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0.923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0.931</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0.939</a:t>
                      </a:r>
                    </a:p>
                  </a:txBody>
                  <a:tcPr marL="68580" marR="68580" marT="0" marB="0" anchor="ctr"/>
                </a:tc>
              </a:tr>
              <a:tr h="345831">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0.873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0.887</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Naïve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Bayes</a:t>
            </a: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990600" y="2895600"/>
          <a:ext cx="6858000" cy="3657600"/>
        </p:xfrm>
        <a:graphic>
          <a:graphicData uri="http://schemas.openxmlformats.org/drawingml/2006/table">
            <a:tbl>
              <a:tblPr firstRow="1" bandRow="1">
                <a:tableStyleId>{5C22544A-7EE6-4342-B048-85BDC9FD1C3A}</a:tableStyleId>
              </a:tblPr>
              <a:tblGrid>
                <a:gridCol w="2667000"/>
                <a:gridCol w="1371600"/>
                <a:gridCol w="1371600"/>
                <a:gridCol w="1447800"/>
              </a:tblGrid>
              <a:tr h="365760">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126</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128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261</a:t>
                      </a:r>
                    </a:p>
                  </a:txBody>
                  <a:tcPr marL="68580" marR="68580" marT="0" marB="0" anchor="ctr"/>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nchor="ctr"/>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14</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nchor="ctr"/>
                </a:tc>
              </a:tr>
              <a:tr h="345831">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nchor="ctr"/>
                </a:tc>
              </a:tr>
              <a:tr h="345831">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0.891</a:t>
                      </a:r>
                    </a:p>
                  </a:txBody>
                  <a:tcPr marL="68580" marR="68580" marT="0" marB="0" anchor="ctr"/>
                </a:tc>
              </a:tr>
              <a:tr h="345831">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0.989</a:t>
                      </a:r>
                    </a:p>
                  </a:txBody>
                  <a:tcPr marL="68580" marR="68580" marT="0" marB="0" anchor="ctr"/>
                </a:tc>
              </a:tr>
              <a:tr h="345831">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0.937</a:t>
                      </a:r>
                    </a:p>
                  </a:txBody>
                  <a:tcPr marL="68580" marR="68580" marT="0" marB="0" anchor="ctr"/>
                </a:tc>
              </a:tr>
              <a:tr h="345831">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0.867</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0.883</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2"/>
          <p:cNvSpPr txBox="1">
            <a:spLocks/>
          </p:cNvSpPr>
          <p:nvPr/>
        </p:nvSpPr>
        <p:spPr>
          <a:xfrm>
            <a:off x="609600" y="2087880"/>
            <a:ext cx="8229600" cy="4389120"/>
          </a:xfrm>
          <a:prstGeom prst="rect">
            <a:avLst/>
          </a:prstGeom>
        </p:spPr>
        <p:txBody>
          <a:bodyPr vert="horz" anchor="ctr">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Đánh</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giá</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smtClean="0">
                <a:ln>
                  <a:noFill/>
                </a:ln>
                <a:solidFill>
                  <a:schemeClr val="tx1"/>
                </a:solidFill>
                <a:effectLst/>
                <a:uLnTx/>
                <a:uFillTx/>
                <a:latin typeface="+mn-lt"/>
                <a:ea typeface="+mn-ea"/>
                <a:cs typeface="+mn-cs"/>
              </a:rPr>
              <a:t>Naïve </a:t>
            </a:r>
            <a:r>
              <a:rPr kumimoji="0" lang="en-US" sz="3600" b="0" i="0" u="none" strike="noStrike" kern="1200" cap="none" spc="0" normalizeH="0" noProof="0" dirty="0" err="1" smtClean="0">
                <a:ln>
                  <a:noFill/>
                </a:ln>
                <a:solidFill>
                  <a:schemeClr val="tx1"/>
                </a:solidFill>
                <a:effectLst/>
                <a:uLnTx/>
                <a:uFillTx/>
                <a:latin typeface="+mn-lt"/>
                <a:ea typeface="+mn-ea"/>
                <a:cs typeface="+mn-cs"/>
              </a:rPr>
              <a:t>Bayes</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là</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một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giải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thuật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có</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độ</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chín</a:t>
            </a:r>
            <a:r>
              <a:rPr lang="en-US" sz="3600" dirty="0" smtClean="0"/>
              <a:t>h </a:t>
            </a:r>
            <a:r>
              <a:rPr lang="en-US" sz="3600" dirty="0" err="1" smtClean="0"/>
              <a:t>xác</a:t>
            </a:r>
            <a:r>
              <a:rPr lang="en-US" sz="3600" dirty="0" smtClean="0"/>
              <a:t> </a:t>
            </a:r>
            <a:r>
              <a:rPr lang="en-US" sz="3600" dirty="0" err="1" smtClean="0"/>
              <a:t>rất</a:t>
            </a:r>
            <a:r>
              <a:rPr lang="en-US" sz="3600" dirty="0" smtClean="0"/>
              <a:t> </a:t>
            </a:r>
            <a:r>
              <a:rPr lang="en-US" sz="3600" dirty="0" err="1" smtClean="0"/>
              <a:t>cao</a:t>
            </a:r>
            <a:r>
              <a:rPr lang="en-US" sz="36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err="1" smtClean="0">
                <a:ln>
                  <a:noFill/>
                </a:ln>
                <a:solidFill>
                  <a:schemeClr val="tx1"/>
                </a:solidFill>
                <a:effectLst/>
                <a:uLnTx/>
                <a:uFillTx/>
                <a:latin typeface="+mn-lt"/>
                <a:ea typeface="+mn-ea"/>
                <a:cs typeface="+mn-cs"/>
              </a:rPr>
              <a:t>Dễ</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dàng</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cài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đặt</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3600" dirty="0" smtClean="0"/>
              <a:t>Cho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đồng</a:t>
            </a:r>
            <a:r>
              <a:rPr lang="en-US" sz="3600" dirty="0" smtClean="0"/>
              <a:t> </a:t>
            </a:r>
            <a:r>
              <a:rPr lang="en-US" sz="3600" dirty="0" err="1" smtClean="0"/>
              <a:t>đều</a:t>
            </a:r>
            <a:endParaRPr kumimoji="0" lang="en-US" sz="3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Hệ</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hỗ</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trợ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ra</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quyết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định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lâ</a:t>
            </a:r>
            <a:r>
              <a:rPr lang="en-US" b="1" dirty="0" err="1" smtClean="0">
                <a:solidFill>
                  <a:schemeClr val="bg1"/>
                </a:solidFill>
                <a:latin typeface="Segoe UI" pitchFamily="34" charset="0"/>
                <a:cs typeface="Segoe UI" pitchFamily="34" charset="0"/>
              </a:rPr>
              <a:t>m</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sàng</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29496" y="4311905"/>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48596" y="43976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Triển</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khai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đánh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giá</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2946" y="4224593"/>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46934" y="43230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grpSp>
        <p:nvGrpSpPr>
          <p:cNvPr id="90" name="Group 89"/>
          <p:cNvGrpSpPr>
            <a:grpSpLocks/>
          </p:cNvGrpSpPr>
          <p:nvPr/>
        </p:nvGrpSpPr>
        <p:grpSpPr bwMode="auto">
          <a:xfrm>
            <a:off x="2129496" y="3626105"/>
            <a:ext cx="4927600" cy="531813"/>
            <a:chOff x="1341" y="1723"/>
            <a:chExt cx="3104" cy="335"/>
          </a:xfrm>
        </p:grpSpPr>
        <p:sp>
          <p:nvSpPr>
            <p:cNvPr id="9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vi-VN">
                <a:latin typeface="Segoe UI" pitchFamily="34" charset="0"/>
                <a:cs typeface="Segoe UI" pitchFamily="34" charset="0"/>
              </a:endParaRPr>
            </a:p>
          </p:txBody>
        </p:sp>
      </p:grpSp>
      <p:sp>
        <p:nvSpPr>
          <p:cNvPr id="93" name="Text Box 25"/>
          <p:cNvSpPr txBox="1">
            <a:spLocks noChangeArrowheads="1"/>
          </p:cNvSpPr>
          <p:nvPr/>
        </p:nvSpPr>
        <p:spPr bwMode="black">
          <a:xfrm>
            <a:off x="2548596" y="37118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Dữ</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liệu</a:t>
            </a:r>
            <a:endParaRPr lang="en-US" b="1" dirty="0">
              <a:solidFill>
                <a:schemeClr val="bg1"/>
              </a:solidFill>
              <a:latin typeface="Segoe UI" pitchFamily="34" charset="0"/>
              <a:cs typeface="Segoe UI" pitchFamily="34" charset="0"/>
            </a:endParaRPr>
          </a:p>
        </p:txBody>
      </p:sp>
      <p:sp>
        <p:nvSpPr>
          <p:cNvPr id="94" name="AutoShape 26"/>
          <p:cNvSpPr>
            <a:spLocks noChangeArrowheads="1"/>
          </p:cNvSpPr>
          <p:nvPr/>
        </p:nvSpPr>
        <p:spPr bwMode="gray">
          <a:xfrm>
            <a:off x="1792946" y="3538793"/>
            <a:ext cx="685800" cy="685800"/>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5" name="Text Box 27"/>
          <p:cNvSpPr txBox="1">
            <a:spLocks noChangeArrowheads="1"/>
          </p:cNvSpPr>
          <p:nvPr/>
        </p:nvSpPr>
        <p:spPr bwMode="black">
          <a:xfrm>
            <a:off x="1946934" y="36372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3</a:t>
            </a:r>
          </a:p>
        </p:txBody>
      </p:sp>
      <p:grpSp>
        <p:nvGrpSpPr>
          <p:cNvPr id="29" name="Group 28"/>
          <p:cNvGrpSpPr>
            <a:grpSpLocks/>
          </p:cNvGrpSpPr>
          <p:nvPr/>
        </p:nvGrpSpPr>
        <p:grpSpPr bwMode="auto">
          <a:xfrm>
            <a:off x="2129496" y="4997705"/>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48596" y="50834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2946" y="4910393"/>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46934" y="50088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5</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Cây</a:t>
            </a:r>
            <a:r>
              <a:rPr lang="en-US" sz="4000" dirty="0" smtClean="0"/>
              <a:t> </a:t>
            </a:r>
            <a:r>
              <a:rPr lang="en-US" sz="4000" dirty="0" err="1" smtClean="0"/>
              <a:t>quyết</a:t>
            </a:r>
            <a:r>
              <a:rPr lang="en-US" sz="4000" dirty="0" smtClean="0"/>
              <a:t> </a:t>
            </a:r>
            <a:r>
              <a:rPr lang="en-US" sz="4000" dirty="0" err="1" smtClean="0"/>
              <a:t>định</a:t>
            </a:r>
            <a:r>
              <a:rPr lang="en-US" sz="4000" dirty="0" smtClean="0"/>
              <a:t> C4.5</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Table 8"/>
          <p:cNvGraphicFramePr>
            <a:graphicFrameLocks noGrp="1"/>
          </p:cNvGraphicFramePr>
          <p:nvPr/>
        </p:nvGraphicFramePr>
        <p:xfrm>
          <a:off x="1066800" y="2743200"/>
          <a:ext cx="6858000" cy="365760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108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115</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234</a:t>
                      </a:r>
                    </a:p>
                  </a:txBody>
                  <a:tcPr marL="68580" marR="68580" marT="0" marB="0" anchor="ctr"/>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nchor="ctr"/>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10</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nchor="ctr"/>
                </a:tc>
              </a:tr>
              <a:tr h="345831">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24</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19</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30</a:t>
                      </a:r>
                    </a:p>
                  </a:txBody>
                  <a:tcPr marL="68580" marR="68580" marT="0" marB="0" anchor="ctr"/>
                </a:tc>
              </a:tr>
              <a:tr h="345831">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0.915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0.879</a:t>
                      </a:r>
                    </a:p>
                  </a:txBody>
                  <a:tcPr marL="68580" marR="68580" marT="0" marB="0" anchor="ctr"/>
                </a:tc>
              </a:tr>
              <a:tr h="345831">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0.818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0.858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0.886</a:t>
                      </a:r>
                    </a:p>
                  </a:txBody>
                  <a:tcPr marL="68580" marR="68580" marT="0" marB="0" anchor="ctr"/>
                </a:tc>
              </a:tr>
              <a:tr h="345831">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0.864</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0.883</a:t>
                      </a:r>
                    </a:p>
                  </a:txBody>
                  <a:tcPr marL="68580" marR="68580" marT="0" marB="0" anchor="ctr"/>
                </a:tc>
              </a:tr>
              <a:tr h="345831">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0.773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0.787</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0.793</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2800" dirty="0" smtClean="0"/>
              <a:t>	</a:t>
            </a:r>
            <a:r>
              <a:rPr lang="en-US" sz="2800" dirty="0" err="1" smtClean="0"/>
              <a:t>Các</a:t>
            </a:r>
            <a:r>
              <a:rPr lang="en-US" sz="2800" dirty="0" smtClean="0"/>
              <a:t> </a:t>
            </a:r>
            <a:r>
              <a:rPr lang="en-US" sz="2800" dirty="0" err="1" smtClean="0"/>
              <a:t>luật</a:t>
            </a:r>
            <a:r>
              <a:rPr lang="en-US" sz="2800" dirty="0" smtClean="0"/>
              <a:t> </a:t>
            </a:r>
            <a:r>
              <a:rPr lang="en-US" sz="2800" dirty="0" err="1" smtClean="0"/>
              <a:t>tiêu</a:t>
            </a:r>
            <a:r>
              <a:rPr lang="en-US" sz="2800" dirty="0" smtClean="0"/>
              <a:t> </a:t>
            </a:r>
            <a:r>
              <a:rPr lang="en-US" sz="2800" dirty="0" err="1" smtClean="0"/>
              <a:t>biểu</a:t>
            </a:r>
            <a:r>
              <a:rPr lang="en-US" sz="2800" dirty="0" smtClean="0"/>
              <a:t> </a:t>
            </a:r>
            <a:r>
              <a:rPr lang="en-US" sz="2800" dirty="0" err="1" smtClean="0"/>
              <a:t>với</a:t>
            </a:r>
            <a:r>
              <a:rPr lang="en-US" sz="2800" dirty="0" smtClean="0"/>
              <a:t> </a:t>
            </a:r>
            <a:r>
              <a:rPr lang="en-US" sz="2800" dirty="0" err="1" smtClean="0"/>
              <a:t>bệnh</a:t>
            </a:r>
            <a:r>
              <a:rPr lang="en-US" sz="2800" dirty="0" smtClean="0"/>
              <a:t> </a:t>
            </a:r>
            <a:r>
              <a:rPr lang="en-US" sz="2800" dirty="0" err="1" smtClean="0"/>
              <a:t>nhân</a:t>
            </a:r>
            <a:r>
              <a:rPr lang="en-US" sz="2800" dirty="0" smtClean="0"/>
              <a:t> </a:t>
            </a:r>
            <a:r>
              <a:rPr lang="en-US" sz="2800" dirty="0" err="1" smtClean="0"/>
              <a:t>mắc</a:t>
            </a:r>
            <a:r>
              <a:rPr lang="en-US" sz="2800" dirty="0" smtClean="0"/>
              <a:t> </a:t>
            </a:r>
            <a:r>
              <a:rPr lang="en-US" sz="2800" dirty="0" err="1" smtClean="0"/>
              <a:t>bệnh</a:t>
            </a:r>
            <a:endParaRPr lang="en-US" sz="2800" dirty="0" smtClean="0"/>
          </a:p>
          <a:p>
            <a:r>
              <a:rPr lang="en-US" sz="2800" dirty="0" smtClean="0"/>
              <a:t>Glucose = [290,+)</a:t>
            </a:r>
          </a:p>
          <a:p>
            <a:r>
              <a:rPr lang="en-US" sz="2800" dirty="0" smtClean="0"/>
              <a:t>Glucose = [125,290) &amp; </a:t>
            </a:r>
            <a:r>
              <a:rPr lang="en-US" sz="2800" dirty="0" err="1" smtClean="0"/>
              <a:t>Tuoi</a:t>
            </a:r>
            <a:r>
              <a:rPr lang="en-US" sz="2800" dirty="0" smtClean="0"/>
              <a:t> = [80,+)</a:t>
            </a:r>
          </a:p>
          <a:p>
            <a:r>
              <a:rPr lang="en-US" sz="2800" dirty="0" smtClean="0"/>
              <a:t>Glucose = [125,290) &amp; </a:t>
            </a:r>
            <a:r>
              <a:rPr lang="en-US" sz="2800" dirty="0" err="1" smtClean="0"/>
              <a:t>Tuoi</a:t>
            </a:r>
            <a:r>
              <a:rPr lang="en-US" sz="2800" dirty="0" smtClean="0"/>
              <a:t> = [60,70) &amp; </a:t>
            </a:r>
            <a:r>
              <a:rPr lang="en-US" sz="2800" dirty="0" err="1" smtClean="0"/>
              <a:t>GioiTinh</a:t>
            </a:r>
            <a:r>
              <a:rPr lang="en-US" sz="2800" dirty="0" smtClean="0"/>
              <a:t> = </a:t>
            </a:r>
            <a:r>
              <a:rPr lang="en-US" sz="2800" dirty="0" err="1" smtClean="0"/>
              <a:t>Nữ</a:t>
            </a:r>
            <a:endParaRPr lang="en-US" sz="2800" dirty="0" smtClean="0"/>
          </a:p>
          <a:p>
            <a:r>
              <a:rPr lang="it-IT" sz="2800" dirty="0" smtClean="0"/>
              <a:t>Glucose = [125,290) &amp; Tuoi = [30,40) &amp; LDL_Cholesterol = [160,190)</a:t>
            </a:r>
          </a:p>
          <a:p>
            <a:r>
              <a:rPr lang="it-IT" sz="2800" dirty="0" smtClean="0"/>
              <a:t>Glucose = [125,290) &amp; Tuoi = [70,80) &amp; Urea = [40,+)</a:t>
            </a:r>
            <a:endParaRPr lang="en-US" sz="2800" dirty="0" smtClean="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err="1" smtClean="0"/>
              <a:t>Giải</a:t>
            </a:r>
            <a:r>
              <a:rPr lang="en-US" sz="3600" dirty="0" smtClean="0"/>
              <a:t> </a:t>
            </a:r>
            <a:r>
              <a:rPr lang="en-US" sz="3600" dirty="0" err="1" smtClean="0"/>
              <a:t>thuật</a:t>
            </a:r>
            <a:r>
              <a:rPr lang="en-US" sz="3600" dirty="0" smtClean="0"/>
              <a:t> </a:t>
            </a: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 </a:t>
            </a:r>
            <a:r>
              <a:rPr lang="en-US" sz="3600" dirty="0" err="1" smtClean="0"/>
              <a:t>và</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ứng</a:t>
            </a:r>
            <a:r>
              <a:rPr lang="en-US" sz="3600" dirty="0" smtClean="0"/>
              <a:t> </a:t>
            </a:r>
            <a:r>
              <a:rPr lang="en-US" sz="3600" dirty="0" err="1" smtClean="0"/>
              <a:t>dụng</a:t>
            </a:r>
            <a:r>
              <a:rPr lang="en-US" sz="3600" dirty="0" smtClean="0"/>
              <a:t> </a:t>
            </a:r>
            <a:r>
              <a:rPr lang="en-US" sz="3600" dirty="0" err="1" smtClean="0"/>
              <a:t>vào</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rất</a:t>
            </a:r>
            <a:r>
              <a:rPr lang="en-US" sz="3600" dirty="0" smtClean="0"/>
              <a:t> </a:t>
            </a:r>
            <a:r>
              <a:rPr lang="en-US" sz="3600" dirty="0" err="1" smtClean="0"/>
              <a:t>cao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SVM</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Table 7"/>
          <p:cNvGraphicFramePr>
            <a:graphicFrameLocks noGrp="1"/>
          </p:cNvGraphicFramePr>
          <p:nvPr/>
        </p:nvGraphicFramePr>
        <p:xfrm>
          <a:off x="990600" y="2667000"/>
          <a:ext cx="6858000" cy="365760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132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134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264</a:t>
                      </a:r>
                    </a:p>
                  </a:txBody>
                  <a:tcPr marL="68580" marR="68580" marT="0" marB="0"/>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36</a:t>
                      </a:r>
                    </a:p>
                  </a:txBody>
                  <a:tcPr marL="68580" marR="68580" marT="0" marB="0"/>
                </a:tc>
              </a:tr>
              <a:tr h="345831">
                <a:tc>
                  <a:txBody>
                    <a:bodyPr/>
                    <a:lstStyle/>
                    <a:p>
                      <a:pPr algn="ctr"/>
                      <a:r>
                        <a:rPr lang="en-US" sz="1800" dirty="0" smtClean="0">
                          <a:latin typeface="Constantia (Body)"/>
                        </a:rPr>
                        <a:t>False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r>
              <a:tr h="345831">
                <a:tc>
                  <a:txBody>
                    <a:bodyPr/>
                    <a:lstStyle/>
                    <a:p>
                      <a:pPr algn="ctr"/>
                      <a:r>
                        <a:rPr lang="en-US" sz="1800" dirty="0" smtClean="0">
                          <a:latin typeface="Constantia (Body)"/>
                        </a:rPr>
                        <a:t>Precision</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r>
              <a:tr h="345831">
                <a:tc>
                  <a:txBody>
                    <a:bodyPr/>
                    <a:lstStyle/>
                    <a:p>
                      <a:pPr algn="ctr"/>
                      <a:r>
                        <a:rPr lang="en-US" sz="1800" dirty="0" smtClean="0">
                          <a:latin typeface="Constantia (Body)"/>
                        </a:rPr>
                        <a:t>Recall</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r>
              <a:tr h="345831">
                <a:tc>
                  <a:txBody>
                    <a:bodyPr/>
                    <a:lstStyle/>
                    <a:p>
                      <a:pPr algn="ctr"/>
                      <a:r>
                        <a:rPr lang="en-US" sz="1800" dirty="0" smtClean="0">
                          <a:latin typeface="Constantia (Body)"/>
                        </a:rPr>
                        <a:t>F – Measure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0.943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r>
              <a:tr h="345831">
                <a:tc>
                  <a:txBody>
                    <a:bodyPr/>
                    <a:lstStyle/>
                    <a:p>
                      <a:pPr algn="ctr"/>
                      <a:r>
                        <a:rPr lang="en-US" sz="1800" dirty="0" smtClean="0">
                          <a:latin typeface="Constantia (Body)"/>
                        </a:rPr>
                        <a:t>Accuracy</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0.936</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smtClean="0"/>
              <a:t>Do </a:t>
            </a:r>
            <a:r>
              <a:rPr lang="en-US" sz="3600" dirty="0" err="1" smtClean="0"/>
              <a:t>đặc</a:t>
            </a:r>
            <a:r>
              <a:rPr lang="en-US" sz="3600" dirty="0" smtClean="0"/>
              <a:t> </a:t>
            </a:r>
            <a:r>
              <a:rPr lang="en-US" sz="3600" dirty="0" err="1" smtClean="0"/>
              <a:t>thù</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nên</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chưa</a:t>
            </a:r>
            <a:r>
              <a:rPr lang="en-US" sz="3600" dirty="0" smtClean="0"/>
              <a:t> </a:t>
            </a:r>
            <a:r>
              <a:rPr lang="en-US" sz="3600" dirty="0" err="1" smtClean="0"/>
              <a:t>mang</a:t>
            </a:r>
            <a:r>
              <a:rPr lang="en-US" sz="3600" dirty="0" smtClean="0"/>
              <a:t> </a:t>
            </a:r>
            <a:r>
              <a:rPr lang="en-US" sz="3600" dirty="0" err="1" smtClean="0"/>
              <a:t>lại</a:t>
            </a:r>
            <a:r>
              <a:rPr lang="en-US" sz="3600" dirty="0" smtClean="0"/>
              <a:t> </a:t>
            </a:r>
            <a:r>
              <a:rPr lang="en-US" sz="3600" dirty="0" err="1" smtClean="0"/>
              <a:t>hiệu</a:t>
            </a:r>
            <a:r>
              <a:rPr lang="en-US" sz="3600" dirty="0" smtClean="0"/>
              <a:t> </a:t>
            </a:r>
            <a:r>
              <a:rPr lang="en-US" sz="3600" dirty="0" err="1" smtClean="0"/>
              <a:t>quả</a:t>
            </a:r>
            <a:r>
              <a:rPr lang="en-US" sz="3600" dirty="0" smtClean="0"/>
              <a:t>.</a:t>
            </a:r>
          </a:p>
          <a:p>
            <a:r>
              <a:rPr lang="en-US" sz="3600" dirty="0" err="1" smtClean="0"/>
              <a:t>Được</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là</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tốt</a:t>
            </a:r>
            <a:r>
              <a:rPr lang="en-US" sz="3600" dirty="0" smtClean="0"/>
              <a:t> </a:t>
            </a:r>
            <a:r>
              <a:rPr lang="en-US" sz="3600" dirty="0" err="1" smtClean="0"/>
              <a:t>như</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phải</a:t>
            </a:r>
            <a:r>
              <a:rPr lang="en-US" sz="3600" dirty="0" smtClean="0"/>
              <a:t> </a:t>
            </a:r>
            <a:r>
              <a:rPr lang="en-US" sz="3600" dirty="0" err="1" smtClean="0"/>
              <a:t>đồng</a:t>
            </a:r>
            <a:r>
              <a:rPr lang="en-US" sz="3600" dirty="0" smtClean="0"/>
              <a:t> </a:t>
            </a:r>
            <a:r>
              <a:rPr lang="en-US" sz="3600" dirty="0" err="1" smtClean="0"/>
              <a:t>đều</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Giải</a:t>
            </a:r>
            <a:r>
              <a:rPr lang="en-US" sz="3600" dirty="0" smtClean="0"/>
              <a:t> </a:t>
            </a:r>
            <a:r>
              <a:rPr lang="en-US" sz="3600" dirty="0" err="1" smtClean="0"/>
              <a:t>thuật</a:t>
            </a:r>
            <a:r>
              <a:rPr lang="en-US" sz="3600" dirty="0" smtClean="0"/>
              <a:t> SVM </a:t>
            </a:r>
            <a:r>
              <a:rPr lang="en-US" sz="3600" dirty="0" err="1" smtClean="0"/>
              <a:t>đạt</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thấp</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a:t>
            </a:r>
            <a:r>
              <a:rPr lang="en-US" sz="3600" dirty="0" smtClean="0"/>
              <a:t>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a:t>
            </a:r>
            <a:r>
              <a:rPr lang="en-US" sz="3600" dirty="0" smtClean="0"/>
              <a:t>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endParaRPr lang="en-US" sz="3600" dirty="0" smtClean="0"/>
          </a:p>
          <a:p>
            <a:r>
              <a:rPr lang="en-US" sz="3600" dirty="0" smtClean="0"/>
              <a:t> </a:t>
            </a:r>
            <a:r>
              <a:rPr lang="en-US" sz="3600" dirty="0" smtClean="0"/>
              <a:t>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Content Placeholder 5"/>
          <p:cNvSpPr>
            <a:spLocks noGrp="1"/>
          </p:cNvSpPr>
          <p:nvPr>
            <p:ph idx="1"/>
          </p:nvPr>
        </p:nvSpPr>
        <p:spPr/>
        <p:txBody>
          <a:bodyPr/>
          <a:lstStyle/>
          <a:p>
            <a:pPr>
              <a:buNone/>
            </a:pPr>
            <a:r>
              <a:rPr lang="en-US" dirty="0" smtClean="0"/>
              <a:t>	</a:t>
            </a:r>
            <a:r>
              <a:rPr lang="en-US" dirty="0" err="1" smtClean="0"/>
              <a:t>Định</a:t>
            </a:r>
            <a:r>
              <a:rPr lang="en-US" dirty="0" smtClean="0"/>
              <a:t> </a:t>
            </a:r>
            <a:r>
              <a:rPr lang="en-US" dirty="0" err="1" smtClean="0"/>
              <a:t>nghĩa</a:t>
            </a:r>
            <a:r>
              <a:rPr lang="en-US" dirty="0" smtClean="0"/>
              <a:t>:</a:t>
            </a:r>
          </a:p>
          <a:p>
            <a:r>
              <a:rPr lang="en-US" dirty="0" smtClean="0"/>
              <a:t>HHTRQĐLS </a:t>
            </a: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các</a:t>
            </a:r>
            <a:r>
              <a:rPr lang="en-US" dirty="0" smtClean="0"/>
              <a:t> y </a:t>
            </a:r>
            <a:r>
              <a:rPr lang="en-US" dirty="0" err="1" smtClean="0"/>
              <a:t>bác</a:t>
            </a:r>
            <a:r>
              <a:rPr lang="en-US" dirty="0" smtClean="0"/>
              <a:t> </a:t>
            </a:r>
            <a:r>
              <a:rPr lang="en-US" dirty="0" err="1" smtClean="0"/>
              <a:t>sĩ</a:t>
            </a:r>
            <a:r>
              <a:rPr lang="en-US" dirty="0" smtClean="0"/>
              <a:t>.</a:t>
            </a:r>
          </a:p>
          <a:p>
            <a:pPr>
              <a:buNone/>
            </a:pPr>
            <a:r>
              <a:rPr lang="en-US" dirty="0" smtClean="0"/>
              <a:t>	</a:t>
            </a:r>
            <a:r>
              <a:rPr lang="en-US" dirty="0" err="1" smtClean="0"/>
              <a:t>Các</a:t>
            </a:r>
            <a:r>
              <a:rPr lang="en-US" dirty="0" smtClean="0"/>
              <a:t> </a:t>
            </a:r>
            <a:r>
              <a:rPr lang="en-US" dirty="0" err="1" smtClean="0"/>
              <a:t>dạng</a:t>
            </a:r>
            <a:r>
              <a:rPr lang="en-US" dirty="0" smtClean="0"/>
              <a:t> </a:t>
            </a:r>
            <a:r>
              <a:rPr lang="en-US" dirty="0" err="1" smtClean="0"/>
              <a:t>chính</a:t>
            </a:r>
            <a:r>
              <a:rPr lang="en-US" dirty="0" smtClean="0"/>
              <a:t>:</a:t>
            </a:r>
            <a:endParaRPr lang="en-US" dirty="0" smtClean="0"/>
          </a:p>
          <a:p>
            <a:r>
              <a:rPr lang="en-US" dirty="0" smtClean="0"/>
              <a:t>Knowledge Based Systems</a:t>
            </a:r>
          </a:p>
          <a:p>
            <a:r>
              <a:rPr lang="en-US" dirty="0" smtClean="0"/>
              <a:t>Non-knowledge Based Systems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idx="1"/>
          </p:nvPr>
        </p:nvSpPr>
        <p:spPr/>
        <p:txBody>
          <a:bodyPr/>
          <a:lstStyle/>
          <a:p>
            <a:pPr>
              <a:buNone/>
            </a:pPr>
            <a:r>
              <a:rPr lang="en-US" dirty="0" smtClean="0"/>
              <a:t>	</a:t>
            </a:r>
            <a:r>
              <a:rPr lang="en-US" dirty="0" err="1" smtClean="0"/>
              <a:t>Cấu</a:t>
            </a:r>
            <a:r>
              <a:rPr lang="en-US" dirty="0" smtClean="0"/>
              <a:t> </a:t>
            </a:r>
            <a:r>
              <a:rPr lang="en-US" dirty="0" err="1" smtClean="0"/>
              <a:t>trúc</a:t>
            </a:r>
            <a:r>
              <a:rPr lang="en-US" dirty="0" smtClean="0"/>
              <a:t> </a:t>
            </a:r>
            <a:r>
              <a:rPr lang="en-US" dirty="0" err="1" smtClean="0"/>
              <a:t>chung</a:t>
            </a:r>
            <a:endParaRPr lang="en-US" dirty="0" smtClean="0"/>
          </a:p>
          <a:p>
            <a:r>
              <a:rPr lang="en-US" dirty="0" err="1" smtClean="0"/>
              <a:t>Quản</a:t>
            </a:r>
            <a:r>
              <a:rPr lang="en-US" dirty="0" smtClean="0"/>
              <a:t> </a:t>
            </a:r>
            <a:r>
              <a:rPr lang="en-US" dirty="0" err="1" smtClean="0"/>
              <a:t>trị</a:t>
            </a:r>
            <a:r>
              <a:rPr lang="en-US" dirty="0" smtClean="0"/>
              <a:t> </a:t>
            </a:r>
            <a:r>
              <a:rPr lang="en-US" dirty="0" err="1" smtClean="0"/>
              <a:t>dữ</a:t>
            </a:r>
            <a:r>
              <a:rPr lang="en-US" dirty="0" smtClean="0"/>
              <a:t> </a:t>
            </a:r>
            <a:r>
              <a:rPr lang="en-US" dirty="0" err="1" smtClean="0"/>
              <a:t>liệu</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mô</a:t>
            </a:r>
            <a:r>
              <a:rPr lang="en-US" dirty="0" smtClean="0"/>
              <a:t> </a:t>
            </a:r>
            <a:r>
              <a:rPr lang="en-US" dirty="0" err="1" smtClean="0"/>
              <a:t>hình</a:t>
            </a:r>
            <a:endParaRPr lang="en-US" dirty="0" smtClean="0"/>
          </a:p>
          <a:p>
            <a:r>
              <a:rPr lang="en-US" dirty="0" err="1" smtClean="0"/>
              <a:t>Quản</a:t>
            </a:r>
            <a:r>
              <a:rPr lang="en-US" dirty="0" smtClean="0"/>
              <a:t> </a:t>
            </a:r>
            <a:r>
              <a:rPr lang="en-US" dirty="0" err="1" smtClean="0"/>
              <a:t>trị</a:t>
            </a:r>
            <a:r>
              <a:rPr lang="en-US" dirty="0" smtClean="0"/>
              <a:t> </a:t>
            </a:r>
            <a:r>
              <a:rPr lang="en-US" dirty="0" err="1" smtClean="0"/>
              <a:t>đối</a:t>
            </a:r>
            <a:r>
              <a:rPr lang="en-US" dirty="0" smtClean="0"/>
              <a:t> </a:t>
            </a:r>
            <a:r>
              <a:rPr lang="en-US" dirty="0" err="1" smtClean="0"/>
              <a:t>thoại</a:t>
            </a:r>
            <a:endParaRPr lang="en-US" dirty="0" smtClean="0"/>
          </a:p>
          <a:p>
            <a:r>
              <a:rPr lang="en-US" dirty="0" err="1" smtClean="0"/>
              <a:t>Quản</a:t>
            </a:r>
            <a:r>
              <a:rPr lang="en-US" dirty="0" smtClean="0"/>
              <a:t> </a:t>
            </a:r>
            <a:r>
              <a:rPr lang="en-US" dirty="0" err="1" smtClean="0"/>
              <a:t>lý</a:t>
            </a:r>
            <a:r>
              <a:rPr lang="en-US" dirty="0" smtClean="0"/>
              <a:t> tri </a:t>
            </a:r>
            <a:r>
              <a:rPr lang="en-US" dirty="0" err="1" smtClean="0"/>
              <a:t>thức</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idx="1"/>
          </p:nvPr>
        </p:nvSpPr>
        <p:spPr/>
        <p:txBody>
          <a:bodyPr/>
          <a:lstStyle/>
          <a:p>
            <a:pPr>
              <a:buNone/>
            </a:pP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endParaRPr lang="en-US" dirty="0" smtClean="0"/>
          </a:p>
          <a:p>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endParaRPr lang="en-US" dirty="0" smtClean="0"/>
          </a:p>
          <a:p>
            <a:pPr>
              <a:buNone/>
            </a:pPr>
            <a:r>
              <a:rPr lang="en-US" dirty="0" smtClean="0"/>
              <a:t>	</a:t>
            </a:r>
            <a:r>
              <a:rPr lang="en-US" dirty="0" smtClean="0"/>
              <a:t>+ </a:t>
            </a:r>
            <a:r>
              <a:rPr lang="en-US" dirty="0" err="1" smtClean="0"/>
              <a:t>Làm</a:t>
            </a:r>
            <a:r>
              <a:rPr lang="en-US" dirty="0" smtClean="0"/>
              <a:t> </a:t>
            </a:r>
            <a:r>
              <a:rPr lang="en-US" dirty="0" err="1" smtClean="0"/>
              <a:t>sạch</a:t>
            </a:r>
            <a:r>
              <a:rPr lang="en-US" dirty="0" smtClean="0"/>
              <a:t> </a:t>
            </a:r>
            <a:r>
              <a:rPr lang="en-US" dirty="0" err="1" smtClean="0"/>
              <a:t>dữ</a:t>
            </a:r>
            <a:r>
              <a:rPr lang="en-US" dirty="0" smtClean="0"/>
              <a:t> </a:t>
            </a:r>
            <a:r>
              <a:rPr lang="en-US" dirty="0" err="1" smtClean="0"/>
              <a:t>liệu</a:t>
            </a:r>
            <a:endParaRPr lang="en-US" dirty="0" smtClean="0"/>
          </a:p>
          <a:p>
            <a:pPr>
              <a:buNone/>
            </a:pPr>
            <a:r>
              <a:rPr lang="en-US" dirty="0" smtClean="0"/>
              <a:t>	</a:t>
            </a:r>
            <a:r>
              <a:rPr lang="en-US" dirty="0" smtClean="0"/>
              <a:t>+ </a:t>
            </a:r>
            <a:r>
              <a:rPr lang="en-US" dirty="0" err="1" smtClean="0"/>
              <a:t>Rời</a:t>
            </a:r>
            <a:r>
              <a:rPr lang="en-US" dirty="0" smtClean="0"/>
              <a:t> </a:t>
            </a:r>
            <a:r>
              <a:rPr lang="en-US" dirty="0" err="1" smtClean="0"/>
              <a:t>rạc</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mô</a:t>
            </a:r>
            <a:r>
              <a:rPr lang="en-US" dirty="0" smtClean="0"/>
              <a:t> </a:t>
            </a:r>
            <a:r>
              <a:rPr lang="en-US" dirty="0" err="1" smtClean="0"/>
              <a:t>hình</a:t>
            </a:r>
            <a:endParaRPr lang="en-US" dirty="0" smtClean="0"/>
          </a:p>
          <a:p>
            <a:r>
              <a:rPr lang="en-US" dirty="0" err="1" smtClean="0"/>
              <a:t>Chẩn</a:t>
            </a:r>
            <a:r>
              <a:rPr lang="en-US" dirty="0" smtClean="0"/>
              <a:t> </a:t>
            </a:r>
            <a:r>
              <a:rPr lang="en-US" dirty="0" err="1" smtClean="0"/>
              <a:t>đoán</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descr="Tien xu ly du lieu _ Lam sach du lieu"/>
          <p:cNvPicPr>
            <a:picLocks noChangeAspect="1" noChangeArrowheads="1"/>
          </p:cNvPicPr>
          <p:nvPr/>
        </p:nvPicPr>
        <p:blipFill>
          <a:blip r:embed="rId3"/>
          <a:srcRect/>
          <a:stretch>
            <a:fillRect/>
          </a:stretch>
        </p:blipFill>
        <p:spPr bwMode="auto">
          <a:xfrm>
            <a:off x="533400" y="1981200"/>
            <a:ext cx="8153400" cy="4495800"/>
          </a:xfrm>
          <a:prstGeom prst="rect">
            <a:avLst/>
          </a:prstGeom>
          <a:noFill/>
          <a:ln w="9525">
            <a:noFill/>
            <a:miter lim="800000"/>
            <a:headEnd/>
            <a:tailEnd/>
          </a:ln>
        </p:spPr>
      </p:pic>
      <p:pic>
        <p:nvPicPr>
          <p:cNvPr id="1027" name="Picture 3" descr="tien xu ly du lieu _ Roi rac du lieu binning"/>
          <p:cNvPicPr>
            <a:picLocks noChangeAspect="1" noChangeArrowheads="1"/>
          </p:cNvPicPr>
          <p:nvPr/>
        </p:nvPicPr>
        <p:blipFill>
          <a:blip r:embed="rId4"/>
          <a:srcRect/>
          <a:stretch>
            <a:fillRect/>
          </a:stretch>
        </p:blipFill>
        <p:spPr bwMode="auto">
          <a:xfrm>
            <a:off x="533400" y="1981200"/>
            <a:ext cx="8153400" cy="4366623"/>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533400" y="1981200"/>
            <a:ext cx="8153400" cy="4495800"/>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533400" y="2057400"/>
            <a:ext cx="8153400" cy="4419600"/>
          </a:xfrm>
          <a:prstGeom prst="rect">
            <a:avLst/>
          </a:prstGeom>
          <a:noFill/>
          <a:ln w="9525">
            <a:noFill/>
            <a:miter lim="800000"/>
            <a:headEnd/>
            <a:tailEnd/>
          </a:ln>
        </p:spPr>
      </p:pic>
      <p:pic>
        <p:nvPicPr>
          <p:cNvPr id="1030" name="Picture 6" descr="chuan doan"/>
          <p:cNvPicPr>
            <a:picLocks noChangeAspect="1" noChangeArrowheads="1"/>
          </p:cNvPicPr>
          <p:nvPr/>
        </p:nvPicPr>
        <p:blipFill>
          <a:blip r:embed="rId7"/>
          <a:srcRect/>
          <a:stretch>
            <a:fillRect/>
          </a:stretch>
        </p:blipFill>
        <p:spPr bwMode="auto">
          <a:xfrm>
            <a:off x="533400" y="1981200"/>
            <a:ext cx="8077200" cy="449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1027"/>
                                        </p:tgtEl>
                                      </p:cBhvr>
                                    </p:animEffect>
                                    <p:set>
                                      <p:cBhvr>
                                        <p:cTn id="18" dur="1" fill="hold">
                                          <p:stCondLst>
                                            <p:cond delay="499"/>
                                          </p:stCondLst>
                                        </p:cTn>
                                        <p:tgtEl>
                                          <p:spTgt spid="10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1028"/>
                                        </p:tgtEl>
                                      </p:cBhvr>
                                    </p:animEffect>
                                    <p:set>
                                      <p:cBhvr>
                                        <p:cTn id="29" dur="1" fill="hold">
                                          <p:stCondLst>
                                            <p:cond delay="499"/>
                                          </p:stCondLst>
                                        </p:cTn>
                                        <p:tgtEl>
                                          <p:spTgt spid="102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29"/>
                                        </p:tgtEl>
                                        <p:attrNameLst>
                                          <p:attrName>style.visibility</p:attrName>
                                        </p:attrNameLst>
                                      </p:cBhvr>
                                      <p:to>
                                        <p:strVal val="visible"/>
                                      </p:to>
                                    </p:set>
                                    <p:anim calcmode="lin" valueType="num">
                                      <p:cBhvr additive="base">
                                        <p:cTn id="34" dur="500" fill="hold"/>
                                        <p:tgtEl>
                                          <p:spTgt spid="1029"/>
                                        </p:tgtEl>
                                        <p:attrNameLst>
                                          <p:attrName>ppt_x</p:attrName>
                                        </p:attrNameLst>
                                      </p:cBhvr>
                                      <p:tavLst>
                                        <p:tav tm="0">
                                          <p:val>
                                            <p:strVal val="#ppt_x"/>
                                          </p:val>
                                        </p:tav>
                                        <p:tav tm="100000">
                                          <p:val>
                                            <p:strVal val="#ppt_x"/>
                                          </p:val>
                                        </p:tav>
                                      </p:tavLst>
                                    </p:anim>
                                    <p:anim calcmode="lin" valueType="num">
                                      <p:cBhvr additive="base">
                                        <p:cTn id="35"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nodeType="clickEffect">
                                  <p:stCondLst>
                                    <p:cond delay="0"/>
                                  </p:stCondLst>
                                  <p:childTnLst>
                                    <p:animEffect transition="out" filter="blinds(horizontal)">
                                      <p:cBhvr>
                                        <p:cTn id="39" dur="500"/>
                                        <p:tgtEl>
                                          <p:spTgt spid="1029"/>
                                        </p:tgtEl>
                                      </p:cBhvr>
                                    </p:animEffect>
                                    <p:set>
                                      <p:cBhvr>
                                        <p:cTn id="40" dur="1" fill="hold">
                                          <p:stCondLst>
                                            <p:cond delay="499"/>
                                          </p:stCondLst>
                                        </p:cTn>
                                        <p:tgtEl>
                                          <p:spTgt spid="10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30"/>
                                        </p:tgtEl>
                                        <p:attrNameLst>
                                          <p:attrName>style.visibility</p:attrName>
                                        </p:attrNameLst>
                                      </p:cBhvr>
                                      <p:to>
                                        <p:strVal val="visible"/>
                                      </p:to>
                                    </p:set>
                                    <p:anim calcmode="lin" valueType="num">
                                      <p:cBhvr additive="base">
                                        <p:cTn id="45" dur="500" fill="hold"/>
                                        <p:tgtEl>
                                          <p:spTgt spid="1030"/>
                                        </p:tgtEl>
                                        <p:attrNameLst>
                                          <p:attrName>ppt_x</p:attrName>
                                        </p:attrNameLst>
                                      </p:cBhvr>
                                      <p:tavLst>
                                        <p:tav tm="0">
                                          <p:val>
                                            <p:strVal val="#ppt_x"/>
                                          </p:val>
                                        </p:tav>
                                        <p:tav tm="100000">
                                          <p:val>
                                            <p:strVal val="#ppt_x"/>
                                          </p:val>
                                        </p:tav>
                                      </p:tavLst>
                                    </p:anim>
                                    <p:anim calcmode="lin" valueType="num">
                                      <p:cBhvr additive="base">
                                        <p:cTn id="4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2340</TotalTime>
  <Words>1892</Words>
  <Application>Microsoft Office PowerPoint</Application>
  <PresentationFormat>On-screen Show (4:3)</PresentationFormat>
  <Paragraphs>412</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ỨNG DỤNG DATA MINING XÂY DỰNG HỆ HỖ TRỢ RA QUYẾT ĐỊNH KHÁM CHỮA BỆNH TIỂU ĐƯỜNG</vt:lpstr>
      <vt:lpstr>Nội dung</vt:lpstr>
      <vt:lpstr>Giới thiệu</vt:lpstr>
      <vt:lpstr>Giới thiệu</vt:lpstr>
      <vt:lpstr>Giới thiệu</vt:lpstr>
      <vt:lpstr>Hệ hỗ trợ ra quyết định lâm sàng</vt:lpstr>
      <vt:lpstr>Hệ hỗ trợ ra quyết định lâm sàng</vt:lpstr>
      <vt:lpstr>Hệ hỗ trợ ra quyết định lâm sàng</vt:lpstr>
      <vt:lpstr>Hệ hỗ trợ ra quyết định lâm sàng</vt:lpstr>
      <vt:lpstr>Dữ liệu</vt:lpstr>
      <vt:lpstr>Dữ liệu</vt:lpstr>
      <vt:lpstr>Dữ liệu</vt:lpstr>
      <vt:lpstr>Dữ liệu</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308</cp:revision>
  <dcterms:created xsi:type="dcterms:W3CDTF">2006-08-16T00:00:00Z</dcterms:created>
  <dcterms:modified xsi:type="dcterms:W3CDTF">2013-03-06T16:59:21Z</dcterms:modified>
</cp:coreProperties>
</file>