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61" r:id="rId6"/>
    <p:sldId id="262" r:id="rId7"/>
    <p:sldId id="263" r:id="rId8"/>
    <p:sldId id="264" r:id="rId9"/>
    <p:sldId id="265" r:id="rId10"/>
    <p:sldId id="267" r:id="rId11"/>
    <p:sldId id="266" r:id="rId12"/>
    <p:sldId id="268" r:id="rId13"/>
    <p:sldId id="269" r:id="rId14"/>
    <p:sldId id="271"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0932" autoAdjust="0"/>
  </p:normalViewPr>
  <p:slideViewPr>
    <p:cSldViewPr>
      <p:cViewPr varScale="1">
        <p:scale>
          <a:sx n="43" d="100"/>
          <a:sy n="43" d="100"/>
        </p:scale>
        <p:origin x="-216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E69AE-B1B0-4E50-B824-52A5C6306F6E}" type="datetimeFigureOut">
              <a:rPr lang="en-US" smtClean="0"/>
              <a:pPr/>
              <a:t>05/03/2013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D026E-066F-482A-B4A4-CA96FF9CD14B}" type="slidenum">
              <a:rPr lang="en-US" smtClean="0"/>
              <a:pPr/>
              <a:t>‹#›</a:t>
            </a:fld>
            <a:endParaRPr lang="en-US"/>
          </a:p>
        </p:txBody>
      </p:sp>
    </p:spTree>
    <p:extLst>
      <p:ext uri="{BB962C8B-B14F-4D97-AF65-F5344CB8AC3E}">
        <p14:creationId xmlns:p14="http://schemas.microsoft.com/office/powerpoint/2010/main" xmlns="" val="943779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8D026E-066F-482A-B4A4-CA96FF9CD14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tại</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như</a:t>
            </a:r>
            <a:r>
              <a:rPr lang="en-US" sz="1200" baseline="0" dirty="0" smtClean="0"/>
              <a:t> BV </a:t>
            </a:r>
            <a:r>
              <a:rPr lang="en-US" sz="1200" baseline="0" dirty="0" err="1" smtClean="0"/>
              <a:t>Quân</a:t>
            </a:r>
            <a:r>
              <a:rPr lang="en-US" sz="1200" baseline="0" dirty="0" smtClean="0"/>
              <a:t> </a:t>
            </a:r>
            <a:r>
              <a:rPr lang="en-US" sz="1200" baseline="0" dirty="0" err="1" smtClean="0"/>
              <a:t>Dân</a:t>
            </a:r>
            <a:r>
              <a:rPr lang="en-US" sz="1200" baseline="0" dirty="0" smtClean="0"/>
              <a:t> </a:t>
            </a:r>
            <a:r>
              <a:rPr lang="en-US" sz="1200" baseline="0" dirty="0" err="1" smtClean="0"/>
              <a:t>Miền</a:t>
            </a:r>
            <a:r>
              <a:rPr lang="en-US" sz="1200" baseline="0" dirty="0" smtClean="0"/>
              <a:t> </a:t>
            </a:r>
            <a:r>
              <a:rPr lang="en-US" sz="1200" baseline="0" dirty="0" err="1" smtClean="0"/>
              <a:t>Đông</a:t>
            </a:r>
            <a:r>
              <a:rPr lang="en-US" sz="1200" baseline="0" dirty="0" smtClean="0"/>
              <a:t>, </a:t>
            </a:r>
            <a:r>
              <a:rPr lang="en-US" sz="1200" baseline="0" dirty="0" err="1" smtClean="0"/>
              <a:t>Quận</a:t>
            </a:r>
            <a:r>
              <a:rPr lang="en-US" sz="1200" baseline="0" dirty="0" smtClean="0"/>
              <a:t> 9, </a:t>
            </a:r>
            <a:r>
              <a:rPr lang="en-US" sz="1200" baseline="0" dirty="0" err="1" smtClean="0"/>
              <a:t>Chợ</a:t>
            </a:r>
            <a:r>
              <a:rPr lang="en-US" sz="1200" baseline="0" dirty="0" smtClean="0"/>
              <a:t> </a:t>
            </a:r>
            <a:r>
              <a:rPr lang="en-US" sz="1200" baseline="0" dirty="0" err="1" smtClean="0"/>
              <a:t>Rẫy</a:t>
            </a:r>
            <a:r>
              <a:rPr lang="en-US" sz="1200" baseline="0" dirty="0" smtClean="0"/>
              <a:t>, </a:t>
            </a:r>
            <a:r>
              <a:rPr lang="en-US" sz="1200" baseline="0" dirty="0" err="1" smtClean="0"/>
              <a:t>Thủ</a:t>
            </a:r>
            <a:r>
              <a:rPr lang="en-US" sz="1200" baseline="0" dirty="0" smtClean="0"/>
              <a:t> </a:t>
            </a:r>
            <a:r>
              <a:rPr lang="en-US" sz="1200" baseline="0" dirty="0" err="1" smtClean="0"/>
              <a:t>Đức</a:t>
            </a:r>
            <a:r>
              <a:rPr lang="en-US" sz="1200" baseline="0" dirty="0" smtClean="0"/>
              <a:t>, </a:t>
            </a:r>
            <a:r>
              <a:rPr lang="en-US" sz="1200" baseline="0" dirty="0" err="1" smtClean="0"/>
              <a:t>Đa</a:t>
            </a:r>
            <a:r>
              <a:rPr lang="en-US" sz="1200" baseline="0" dirty="0" smtClean="0"/>
              <a:t> </a:t>
            </a:r>
            <a:r>
              <a:rPr lang="en-US" sz="1200" baseline="0" dirty="0" err="1" smtClean="0"/>
              <a:t>Khoa</a:t>
            </a:r>
            <a:r>
              <a:rPr lang="en-US" sz="1200" baseline="0" dirty="0" smtClean="0"/>
              <a:t> </a:t>
            </a:r>
            <a:r>
              <a:rPr lang="en-US" sz="1200" baseline="0" dirty="0" err="1" smtClean="0"/>
              <a:t>Thủ</a:t>
            </a:r>
            <a:r>
              <a:rPr lang="en-US" sz="1200" baseline="0" dirty="0" smtClean="0"/>
              <a:t> </a:t>
            </a:r>
            <a:r>
              <a:rPr lang="en-US" sz="1200" baseline="0" dirty="0" err="1" smtClean="0"/>
              <a:t>Đức</a:t>
            </a:r>
            <a:r>
              <a:rPr lang="en-US" sz="1200" baseline="0" dirty="0" smtClean="0"/>
              <a:t>. </a:t>
            </a:r>
            <a:r>
              <a:rPr lang="en-US" sz="1200" baseline="0" dirty="0" err="1" smtClean="0"/>
              <a:t>Nhưng</a:t>
            </a:r>
            <a:r>
              <a:rPr lang="en-US" sz="1200" baseline="0" dirty="0" smtClean="0"/>
              <a:t> </a:t>
            </a:r>
            <a:r>
              <a:rPr lang="en-US" sz="1200" baseline="0" dirty="0" err="1" smtClean="0"/>
              <a:t>chỉ</a:t>
            </a:r>
            <a:r>
              <a:rPr lang="en-US" sz="1200" baseline="0" dirty="0" smtClean="0"/>
              <a:t> </a:t>
            </a:r>
            <a:r>
              <a:rPr lang="en-US" sz="1200" baseline="0" dirty="0" err="1" smtClean="0"/>
              <a:t>có</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trên</a:t>
            </a:r>
            <a:r>
              <a:rPr lang="en-US" sz="1200" baseline="0" dirty="0" smtClean="0"/>
              <a:t> </a:t>
            </a:r>
            <a:r>
              <a:rPr lang="en-US" sz="1200" baseline="0" dirty="0" err="1" smtClean="0"/>
              <a:t>đồng</a:t>
            </a:r>
            <a:r>
              <a:rPr lang="en-US" sz="1200" baseline="0" dirty="0" smtClean="0"/>
              <a:t> ý </a:t>
            </a:r>
            <a:r>
              <a:rPr lang="en-US" sz="1200" baseline="0" dirty="0" err="1" smtClean="0"/>
              <a:t>cung</a:t>
            </a:r>
            <a:r>
              <a:rPr lang="en-US" sz="1200" baseline="0" dirty="0" smtClean="0"/>
              <a:t> </a:t>
            </a:r>
            <a:r>
              <a:rPr lang="en-US" sz="1200" baseline="0" dirty="0" err="1" smtClean="0"/>
              <a:t>cấp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cho</a:t>
            </a:r>
            <a:r>
              <a:rPr lang="en-US" sz="1200" baseline="0" dirty="0" smtClean="0"/>
              <a:t> </a:t>
            </a:r>
            <a:r>
              <a:rPr lang="en-US" sz="1200" baseline="0" dirty="0" err="1" smtClean="0"/>
              <a:t>nhóm</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a:t>
            </a:r>
            <a:r>
              <a:rPr lang="en-US" sz="1200" baseline="0" dirty="0" err="1" smtClean="0"/>
              <a:t>vì</a:t>
            </a:r>
            <a:r>
              <a:rPr lang="en-US" sz="1200" baseline="0" dirty="0" smtClean="0"/>
              <a:t> </a:t>
            </a:r>
            <a:r>
              <a:rPr lang="en-US" sz="1200" baseline="0" dirty="0" err="1" smtClean="0"/>
              <a:t>nhiều</a:t>
            </a:r>
            <a:r>
              <a:rPr lang="en-US" sz="1200" baseline="0" dirty="0" smtClean="0"/>
              <a:t> </a:t>
            </a:r>
            <a:r>
              <a:rPr lang="en-US" sz="1200" baseline="0" dirty="0" err="1" smtClean="0"/>
              <a:t>lý</a:t>
            </a:r>
            <a:r>
              <a:rPr lang="en-US" sz="1200" baseline="0" dirty="0" smtClean="0"/>
              <a:t> do </a:t>
            </a:r>
            <a:r>
              <a:rPr lang="en-US" sz="1200" baseline="0" dirty="0" err="1" smtClean="0"/>
              <a:t>khác</a:t>
            </a:r>
            <a:r>
              <a:rPr lang="en-US" sz="1200" baseline="0" dirty="0" smtClean="0"/>
              <a:t> </a:t>
            </a:r>
            <a:r>
              <a:rPr lang="en-US" sz="1200" baseline="0" dirty="0" err="1" smtClean="0"/>
              <a:t>nhau</a:t>
            </a:r>
            <a:r>
              <a:rPr lang="en-US" sz="1200" baseline="0" dirty="0" smtClean="0"/>
              <a:t> </a:t>
            </a:r>
            <a:r>
              <a:rPr lang="en-US" sz="1200" baseline="0" dirty="0" err="1" smtClean="0"/>
              <a:t>nhưng</a:t>
            </a:r>
            <a:r>
              <a:rPr lang="en-US" sz="1200" baseline="0" dirty="0" smtClean="0"/>
              <a:t> </a:t>
            </a:r>
            <a:r>
              <a:rPr lang="en-US" sz="1200" baseline="0" dirty="0" err="1" smtClean="0"/>
              <a:t>chủ</a:t>
            </a:r>
            <a:r>
              <a:rPr lang="en-US" sz="1200" baseline="0" dirty="0" smtClean="0"/>
              <a:t> </a:t>
            </a:r>
            <a:r>
              <a:rPr lang="en-US" sz="1200" baseline="0" dirty="0" err="1" smtClean="0"/>
              <a:t>yếu</a:t>
            </a:r>
            <a:r>
              <a:rPr lang="en-US" sz="1200" baseline="0" dirty="0" smtClean="0"/>
              <a:t> </a:t>
            </a:r>
            <a:r>
              <a:rPr lang="en-US" sz="1200" baseline="0" dirty="0" err="1" smtClean="0"/>
              <a:t>là</a:t>
            </a:r>
            <a:r>
              <a:rPr lang="en-US" sz="1200" baseline="0" dirty="0" smtClean="0"/>
              <a:t> </a:t>
            </a:r>
            <a:r>
              <a:rPr lang="en-US" sz="1200" baseline="0" dirty="0" err="1" smtClean="0"/>
              <a:t>bảo</a:t>
            </a:r>
            <a:r>
              <a:rPr lang="en-US" sz="1200" baseline="0" dirty="0" smtClean="0"/>
              <a:t> </a:t>
            </a:r>
            <a:r>
              <a:rPr lang="en-US" sz="1200" baseline="0" dirty="0" err="1" smtClean="0"/>
              <a:t>mật</a:t>
            </a:r>
            <a:r>
              <a:rPr lang="en-US" sz="1200" baseline="0" dirty="0" smtClean="0"/>
              <a:t> </a:t>
            </a:r>
            <a:r>
              <a:rPr lang="en-US" sz="1200" baseline="0" dirty="0" err="1" smtClean="0"/>
              <a:t>thông</a:t>
            </a:r>
            <a:r>
              <a:rPr lang="en-US" sz="1200" baseline="0" dirty="0" smtClean="0"/>
              <a:t> tin </a:t>
            </a:r>
            <a:r>
              <a:rPr lang="en-US" sz="1200" baseline="0" dirty="0" err="1" smtClean="0"/>
              <a:t>bệnh</a:t>
            </a:r>
            <a:r>
              <a:rPr lang="en-US" sz="1200" baseline="0" dirty="0" smtClean="0"/>
              <a:t> </a:t>
            </a:r>
            <a:r>
              <a:rPr lang="en-US" sz="1200" baseline="0" dirty="0" err="1" smtClean="0"/>
              <a:t>nhân</a:t>
            </a:r>
            <a:r>
              <a:rPr lang="en-US" sz="1200" baseline="0" dirty="0" smtClean="0"/>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Độ</a:t>
            </a:r>
            <a:r>
              <a:rPr lang="en-US" sz="1200" baseline="0" dirty="0" smtClean="0"/>
              <a:t> </a:t>
            </a:r>
            <a:r>
              <a:rPr lang="en-US" sz="1200" baseline="0" dirty="0" err="1" smtClean="0"/>
              <a:t>chệnh</a:t>
            </a:r>
            <a:r>
              <a:rPr lang="en-US" sz="1200" baseline="0" dirty="0" smtClean="0"/>
              <a:t> </a:t>
            </a:r>
            <a:r>
              <a:rPr lang="en-US" sz="1200" baseline="0" dirty="0" err="1" smtClean="0"/>
              <a:t>lệnh</a:t>
            </a:r>
            <a:r>
              <a:rPr lang="en-US" sz="1200" baseline="0" dirty="0" smtClean="0"/>
              <a:t> </a:t>
            </a:r>
            <a:r>
              <a:rPr lang="en-US" sz="1200" baseline="0" dirty="0" err="1" smtClean="0"/>
              <a:t>giữa</a:t>
            </a:r>
            <a:r>
              <a:rPr lang="en-US" sz="1200" baseline="0" dirty="0" smtClean="0"/>
              <a:t> </a:t>
            </a:r>
            <a:r>
              <a:rPr lang="en-US" sz="1200" baseline="0" dirty="0" err="1" smtClean="0"/>
              <a:t>số</a:t>
            </a:r>
            <a:r>
              <a:rPr lang="en-US" sz="1200" baseline="0" dirty="0" smtClean="0"/>
              <a:t> </a:t>
            </a:r>
            <a:r>
              <a:rPr lang="en-US" sz="1200" baseline="0" dirty="0" err="1" smtClean="0"/>
              <a:t>lượng</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với</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không</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lớn</a:t>
            </a:r>
            <a:r>
              <a:rPr lang="en-US" sz="1200" baseline="0" dirty="0" smtClean="0"/>
              <a:t> </a:t>
            </a:r>
            <a:r>
              <a:rPr lang="en-US" sz="1200" baseline="0" dirty="0" err="1" smtClean="0"/>
              <a:t>như</a:t>
            </a:r>
            <a:r>
              <a:rPr lang="en-US" sz="1200" baseline="0" dirty="0" smtClean="0"/>
              <a:t> </a:t>
            </a:r>
            <a:r>
              <a:rPr lang="en-US" sz="1200" baseline="0" dirty="0" err="1" smtClean="0"/>
              <a:t>vậy</a:t>
            </a:r>
            <a:r>
              <a:rPr lang="en-US" sz="1200" baseline="0" dirty="0" smtClean="0"/>
              <a:t> </a:t>
            </a:r>
            <a:r>
              <a:rPr lang="en-US" sz="1200" baseline="0" dirty="0" err="1" smtClean="0"/>
              <a:t>là</a:t>
            </a:r>
            <a:r>
              <a:rPr lang="en-US" sz="1200" baseline="0" dirty="0" smtClean="0"/>
              <a:t> do </a:t>
            </a:r>
            <a:r>
              <a:rPr lang="en-US" sz="1200" baseline="0" dirty="0" err="1" smtClean="0"/>
              <a:t>phần</a:t>
            </a:r>
            <a:r>
              <a:rPr lang="en-US" sz="1200" baseline="0" dirty="0" smtClean="0"/>
              <a:t> </a:t>
            </a:r>
            <a:r>
              <a:rPr lang="en-US" sz="1200" baseline="0" dirty="0" err="1" smtClean="0"/>
              <a:t>lớn</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không</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hết</a:t>
            </a:r>
            <a:r>
              <a:rPr lang="en-US" sz="1200" baseline="0" dirty="0" smtClean="0"/>
              <a:t> </a:t>
            </a:r>
            <a:r>
              <a:rPr lang="en-US" sz="1200" baseline="0" dirty="0" err="1" smtClean="0"/>
              <a:t>các</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liên</a:t>
            </a:r>
            <a:r>
              <a:rPr lang="en-US" sz="1200" baseline="0" dirty="0" smtClean="0"/>
              <a:t> </a:t>
            </a:r>
            <a:r>
              <a:rPr lang="en-US" sz="1200" baseline="0" dirty="0" err="1" smtClean="0"/>
              <a:t>quan</a:t>
            </a:r>
            <a:r>
              <a:rPr lang="en-US" sz="1200" baseline="0" dirty="0" smtClean="0"/>
              <a:t> </a:t>
            </a:r>
            <a:r>
              <a:rPr lang="en-US" sz="1200" baseline="0" dirty="0" err="1" smtClean="0"/>
              <a:t>đến</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Riêng</a:t>
            </a:r>
            <a:r>
              <a:rPr lang="en-US" sz="1200" baseline="0" dirty="0" smtClean="0"/>
              <a:t> </a:t>
            </a:r>
            <a:r>
              <a:rPr lang="en-US" sz="1200" baseline="0" dirty="0" err="1" smtClean="0"/>
              <a:t>phần</a:t>
            </a:r>
            <a:r>
              <a:rPr lang="en-US" sz="1200" baseline="0" dirty="0" smtClean="0"/>
              <a:t> </a:t>
            </a:r>
            <a:r>
              <a:rPr lang="en-US" sz="1200" baseline="0" dirty="0" err="1" smtClean="0"/>
              <a:t>thông</a:t>
            </a:r>
            <a:r>
              <a:rPr lang="en-US" sz="1200" baseline="0" dirty="0" smtClean="0"/>
              <a:t> tin </a:t>
            </a:r>
            <a:r>
              <a:rPr lang="en-US" sz="1200" baseline="0" dirty="0" err="1" smtClean="0"/>
              <a:t>các</a:t>
            </a:r>
            <a:r>
              <a:rPr lang="en-US" sz="1200" baseline="0" dirty="0" smtClean="0"/>
              <a:t> </a:t>
            </a:r>
            <a:r>
              <a:rPr lang="en-US" sz="1200" baseline="0" dirty="0" err="1" smtClean="0"/>
              <a:t>nhân</a:t>
            </a:r>
            <a:r>
              <a:rPr lang="en-US" sz="1200" baseline="0" dirty="0" smtClean="0"/>
              <a:t>, do </a:t>
            </a:r>
            <a:r>
              <a:rPr lang="en-US" sz="1200" baseline="0" dirty="0" err="1" smtClean="0"/>
              <a:t>phần</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điện</a:t>
            </a:r>
            <a:r>
              <a:rPr lang="en-US" sz="1200" baseline="0" dirty="0" smtClean="0"/>
              <a:t> </a:t>
            </a:r>
            <a:r>
              <a:rPr lang="en-US" sz="1200" baseline="0" dirty="0" err="1" smtClean="0"/>
              <a:t>tử</a:t>
            </a:r>
            <a:r>
              <a:rPr lang="en-US" sz="1200" baseline="0" dirty="0" smtClean="0"/>
              <a:t> </a:t>
            </a:r>
            <a:r>
              <a:rPr lang="en-US" sz="1200" baseline="0" dirty="0" err="1" smtClean="0"/>
              <a:t>của</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này</a:t>
            </a:r>
            <a:r>
              <a:rPr lang="en-US" sz="1200" baseline="0" dirty="0" smtClean="0"/>
              <a:t> </a:t>
            </a:r>
            <a:r>
              <a:rPr lang="en-US" sz="1200" baseline="0" dirty="0" err="1" smtClean="0"/>
              <a:t>chưa</a:t>
            </a:r>
            <a:r>
              <a:rPr lang="en-US" sz="1200" baseline="0" dirty="0" smtClean="0"/>
              <a:t> </a:t>
            </a:r>
            <a:r>
              <a:rPr lang="en-US" sz="1200" baseline="0" dirty="0" err="1" smtClean="0"/>
              <a:t>hoàn</a:t>
            </a:r>
            <a:r>
              <a:rPr lang="en-US" sz="1200" baseline="0" dirty="0" smtClean="0"/>
              <a:t> </a:t>
            </a:r>
            <a:r>
              <a:rPr lang="en-US" sz="1200" baseline="0" dirty="0" err="1" smtClean="0"/>
              <a:t>chỉnh</a:t>
            </a:r>
            <a:r>
              <a:rPr lang="en-US" sz="1200" baseline="0" dirty="0" smtClean="0"/>
              <a:t> </a:t>
            </a:r>
            <a:r>
              <a:rPr lang="en-US" sz="1200" baseline="0" dirty="0" err="1" smtClean="0"/>
              <a:t>nên</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không</a:t>
            </a:r>
            <a:r>
              <a:rPr lang="en-US" sz="1200" baseline="0" dirty="0" smtClean="0"/>
              <a:t> </a:t>
            </a:r>
            <a:r>
              <a:rPr lang="en-US" sz="1200" baseline="0" dirty="0" err="1" smtClean="0"/>
              <a:t>có</a:t>
            </a:r>
            <a:r>
              <a:rPr lang="en-US" sz="1200" baseline="0" dirty="0" smtClean="0"/>
              <a:t> </a:t>
            </a:r>
            <a:r>
              <a:rPr lang="en-US" sz="1200" baseline="0" dirty="0" err="1" smtClean="0"/>
              <a:t>cơ</a:t>
            </a:r>
            <a:r>
              <a:rPr lang="en-US" sz="1200" baseline="0" dirty="0" smtClean="0"/>
              <a:t> </a:t>
            </a:r>
            <a:r>
              <a:rPr lang="en-US" sz="1200" baseline="0" dirty="0" err="1" smtClean="0"/>
              <a:t>hội</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những</a:t>
            </a:r>
            <a:r>
              <a:rPr lang="en-US" sz="1200" baseline="0" dirty="0" smtClean="0"/>
              <a:t> </a:t>
            </a:r>
            <a:r>
              <a:rPr lang="en-US" sz="1200" baseline="0" dirty="0" err="1" smtClean="0"/>
              <a:t>thông</a:t>
            </a:r>
            <a:r>
              <a:rPr lang="en-US" sz="1200" baseline="0" dirty="0" smtClean="0"/>
              <a:t> tin </a:t>
            </a:r>
            <a:r>
              <a:rPr lang="en-US" sz="1200" baseline="0" dirty="0" err="1" smtClean="0"/>
              <a:t>cần</a:t>
            </a:r>
            <a:r>
              <a:rPr lang="en-US" sz="1200" baseline="0" dirty="0" smtClean="0"/>
              <a:t> </a:t>
            </a:r>
            <a:r>
              <a:rPr lang="en-US" sz="1200" baseline="0" dirty="0" err="1" smtClean="0"/>
              <a:t>thiết</a:t>
            </a:r>
            <a:r>
              <a:rPr lang="en-US" sz="1200" baseline="0" dirty="0" smtClean="0"/>
              <a:t> </a:t>
            </a:r>
            <a:r>
              <a:rPr lang="en-US" sz="1200" baseline="0" dirty="0" err="1" smtClean="0"/>
              <a:t>từ</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như</a:t>
            </a:r>
            <a:r>
              <a:rPr lang="en-US" sz="1200" baseline="0" dirty="0" smtClean="0"/>
              <a:t> </a:t>
            </a:r>
            <a:r>
              <a:rPr lang="en-US" sz="1200" baseline="0" dirty="0" err="1" smtClean="0"/>
              <a:t>huyết</a:t>
            </a:r>
            <a:r>
              <a:rPr lang="en-US" sz="1200" baseline="0" dirty="0" smtClean="0"/>
              <a:t> </a:t>
            </a:r>
            <a:r>
              <a:rPr lang="en-US" sz="1200" baseline="0" dirty="0" err="1" smtClean="0"/>
              <a:t>áp</a:t>
            </a:r>
            <a:r>
              <a:rPr lang="en-US" sz="1200" baseline="0" dirty="0" smtClean="0"/>
              <a:t>, </a:t>
            </a:r>
            <a:r>
              <a:rPr lang="en-US" sz="1200" baseline="0" dirty="0" err="1" smtClean="0"/>
              <a:t>cân</a:t>
            </a:r>
            <a:r>
              <a:rPr lang="en-US" sz="1200" baseline="0" dirty="0" smtClean="0"/>
              <a:t> </a:t>
            </a:r>
            <a:r>
              <a:rPr lang="en-US" sz="1200" baseline="0" dirty="0" err="1" smtClean="0"/>
              <a:t>nặng</a:t>
            </a:r>
            <a:r>
              <a:rPr lang="en-US" sz="1200" baseline="0" dirty="0" smtClean="0"/>
              <a:t>, </a:t>
            </a:r>
            <a:r>
              <a:rPr lang="en-US" sz="1200" baseline="0" dirty="0" err="1" smtClean="0"/>
              <a:t>tiền</a:t>
            </a:r>
            <a:r>
              <a:rPr lang="en-US" sz="1200" baseline="0" dirty="0" smtClean="0"/>
              <a:t> </a:t>
            </a:r>
            <a:r>
              <a:rPr lang="en-US" sz="1200" baseline="0" dirty="0" err="1" smtClean="0"/>
              <a:t>sử</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của</a:t>
            </a:r>
            <a:r>
              <a:rPr lang="en-US" sz="1200" baseline="0" dirty="0" smtClean="0"/>
              <a:t> </a:t>
            </a:r>
            <a:r>
              <a:rPr lang="en-US" sz="1200" baseline="0" dirty="0" err="1" smtClean="0"/>
              <a:t>gia</a:t>
            </a:r>
            <a:r>
              <a:rPr lang="en-US" sz="1200" baseline="0" dirty="0" smtClean="0"/>
              <a:t> </a:t>
            </a:r>
            <a:r>
              <a:rPr lang="en-US" sz="1200" baseline="0" dirty="0" err="1" smtClean="0"/>
              <a:t>đình</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chọn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nhiễu</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lặp</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Làm</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dữ</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liệu</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bán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tự</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động</a:t>
            </a:r>
            <a:r>
              <a:rPr lang="en-US" sz="1200" i="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r>
              <a:rPr lang="en-US" sz="1200" i="1" kern="1200" dirty="0" smtClean="0">
                <a:solidFill>
                  <a:schemeClr val="tx1"/>
                </a:solidFill>
                <a:latin typeface="+mn-lt"/>
                <a:ea typeface="+mn-ea"/>
                <a:cs typeface="+mn-cs"/>
              </a:rPr>
              <a:t>Semi – Automatic Data Cleaning</a:t>
            </a:r>
            <a:r>
              <a:rPr lang="en-US" sz="1200" i="1"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Binning: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rạc</a:t>
            </a:r>
            <a:r>
              <a:rPr lang="en-US" sz="1200" kern="1200" baseline="0" dirty="0" smtClean="0">
                <a:solidFill>
                  <a:schemeClr val="tx1"/>
                </a:solidFill>
                <a:latin typeface="+mn-lt"/>
                <a:ea typeface="+mn-ea"/>
                <a:cs typeface="+mn-cs"/>
              </a:rPr>
              <a:t> N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muốn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miền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N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lớn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nhỏ</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Tùy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hóa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theo</a:t>
            </a:r>
            <a:r>
              <a:rPr lang="en-US" sz="1200" kern="1200" baseline="0" dirty="0" smtClean="0">
                <a:solidFill>
                  <a:schemeClr val="tx1"/>
                </a:solidFill>
                <a:latin typeface="+mn-lt"/>
                <a:ea typeface="+mn-ea"/>
                <a:cs typeface="+mn-cs"/>
              </a:rPr>
              <a:t> ý </a:t>
            </a:r>
            <a:r>
              <a:rPr lang="en-US" sz="1200" kern="1200" baseline="0" dirty="0" err="1" smtClean="0">
                <a:solidFill>
                  <a:schemeClr val="tx1"/>
                </a:solidFill>
                <a:latin typeface="+mn-lt"/>
                <a:ea typeface="+mn-ea"/>
                <a:cs typeface="+mn-cs"/>
              </a:rPr>
              <a:t>thích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qua.</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với</a:t>
            </a:r>
            <a:r>
              <a:rPr lang="en-US" sz="1200" baseline="0" dirty="0" smtClean="0"/>
              <a:t> </a:t>
            </a:r>
            <a:r>
              <a:rPr lang="en-US" sz="1200" baseline="0" dirty="0" err="1" smtClean="0"/>
              <a:t>sự</a:t>
            </a:r>
            <a:r>
              <a:rPr lang="en-US" sz="1200" baseline="0" dirty="0" smtClean="0"/>
              <a:t> </a:t>
            </a:r>
            <a:r>
              <a:rPr lang="en-US" sz="1200" baseline="0" dirty="0" err="1" smtClean="0"/>
              <a:t>hỗ</a:t>
            </a:r>
            <a:r>
              <a:rPr lang="en-US" sz="1200" baseline="0" dirty="0" smtClean="0"/>
              <a:t> </a:t>
            </a:r>
            <a:r>
              <a:rPr lang="en-US" sz="1200" baseline="0" dirty="0" err="1" smtClean="0"/>
              <a:t>trợ</a:t>
            </a:r>
            <a:r>
              <a:rPr lang="en-US" sz="1200" baseline="0" dirty="0" smtClean="0"/>
              <a:t> </a:t>
            </a:r>
            <a:r>
              <a:rPr lang="en-US" sz="1200" baseline="0" dirty="0" err="1" smtClean="0"/>
              <a:t>của</a:t>
            </a:r>
            <a:r>
              <a:rPr lang="en-US" sz="1200" baseline="0" dirty="0" smtClean="0"/>
              <a:t> Framework </a:t>
            </a:r>
            <a:r>
              <a:rPr lang="en-US" sz="1200" baseline="0" dirty="0" err="1" smtClean="0"/>
              <a:t>Accord.Net</a:t>
            </a:r>
            <a:r>
              <a:rPr lang="en-US" sz="1200" baseline="0" dirty="0" smtClean="0"/>
              <a:t> </a:t>
            </a:r>
            <a:r>
              <a:rPr lang="en-US" sz="1200" baseline="0" dirty="0" err="1" smtClean="0"/>
              <a:t>cho</a:t>
            </a:r>
            <a:r>
              <a:rPr lang="en-US" sz="1200" baseline="0" dirty="0" smtClean="0"/>
              <a:t> </a:t>
            </a:r>
            <a:r>
              <a:rPr lang="en-US" sz="1200" baseline="0" dirty="0" err="1" smtClean="0"/>
              <a:t>cả</a:t>
            </a:r>
            <a:r>
              <a:rPr lang="en-US" sz="1200" baseline="0" dirty="0" smtClean="0"/>
              <a:t> 3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và</a:t>
            </a:r>
            <a:r>
              <a:rPr lang="en-US" sz="1200" baseline="0" dirty="0" smtClean="0"/>
              <a:t> </a:t>
            </a:r>
            <a:r>
              <a:rPr lang="en-US" sz="1200" baseline="0" dirty="0" err="1" smtClean="0"/>
              <a:t>riêng</a:t>
            </a:r>
            <a:r>
              <a:rPr lang="en-US" sz="1200" baseline="0" dirty="0" smtClean="0"/>
              <a:t> Naïve </a:t>
            </a:r>
            <a:r>
              <a:rPr lang="en-US" sz="1200" baseline="0" dirty="0" err="1" smtClean="0"/>
              <a:t>Bayes</a:t>
            </a:r>
            <a:r>
              <a:rPr lang="en-US" sz="1200" baseline="0" dirty="0" smtClean="0"/>
              <a:t> </a:t>
            </a:r>
            <a:r>
              <a:rPr lang="en-US" sz="1200" baseline="0" dirty="0" err="1" smtClean="0"/>
              <a:t>còn</a:t>
            </a:r>
            <a:r>
              <a:rPr lang="en-US" sz="1200" baseline="0" dirty="0" smtClean="0"/>
              <a:t> </a:t>
            </a:r>
            <a:r>
              <a:rPr lang="en-US" sz="1200" baseline="0" dirty="0" err="1" smtClean="0"/>
              <a:t>được</a:t>
            </a:r>
            <a:r>
              <a:rPr lang="en-US" sz="1200" baseline="0" dirty="0" smtClean="0"/>
              <a:t> </a:t>
            </a:r>
            <a:r>
              <a:rPr lang="en-US" sz="1200" baseline="0" dirty="0" err="1" smtClean="0"/>
              <a:t>tự</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riêng</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3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tự</a:t>
            </a:r>
            <a:r>
              <a:rPr lang="en-US" sz="1200" kern="1200" dirty="0" smtClean="0">
                <a:solidFill>
                  <a:schemeClr val="tx1"/>
                </a:solidFill>
                <a:latin typeface="+mn-lt"/>
                <a:ea typeface="+mn-ea"/>
                <a:cs typeface="+mn-cs"/>
              </a:rPr>
              <a:t> 500, 500, 1000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70%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huấn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luyện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30%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sz="1200" kern="1200" baseline="0" dirty="0" smtClean="0">
                <a:solidFill>
                  <a:schemeClr val="tx1"/>
                </a:solidFill>
                <a:latin typeface="+mn-lt"/>
                <a:ea typeface="+mn-ea"/>
                <a:cs typeface="+mn-cs"/>
              </a:rPr>
              <a:t>Bệnh tiểu đường là một trong những căn bệnh phổ biến nhất của thế kỉ 21, là một trong những nguyên nhân chính dẫn đến các bệnh hiểm nghèo như bệnh tim, tai biến, suy thận, mù mắt, hoại thư…Bệnh tiểu đường thường gây nguy hiểm nhiều nhất cho người già và những người béo phì. </a:t>
            </a:r>
            <a:endParaRPr lang="en-US" sz="1200" kern="1200" baseline="0" dirty="0" smtClean="0">
              <a:solidFill>
                <a:schemeClr val="tx1"/>
              </a:solidFill>
              <a:latin typeface="+mn-lt"/>
              <a:ea typeface="+mn-ea"/>
              <a:cs typeface="+mn-cs"/>
            </a:endParaRPr>
          </a:p>
          <a:p>
            <a:pPr>
              <a:buFontTx/>
              <a:buChar char="-"/>
            </a:pPr>
            <a:r>
              <a:rPr lang="vi-VN" sz="1200" kern="1200" baseline="0" dirty="0" smtClean="0">
                <a:solidFill>
                  <a:schemeClr val="tx1"/>
                </a:solidFill>
                <a:latin typeface="+mn-lt"/>
                <a:ea typeface="+mn-ea"/>
                <a:cs typeface="+mn-cs"/>
              </a:rPr>
              <a:t>Bệnh tiểu đường (còn được gọi là bệnh đái tháo đường) là một nhóm bệnh rối loạn chuyển hóa carbodydrates khi hóc môn insulin của tuyến tụy bị thiếu hoặc giảm tác động trong cơ thể</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Sự thiếu hụt insulin hoặc không sử dụng được insulin sẽ làm giảm khả năng hấp thụ glucose và vì thế glucose sẽ tích tụ trong gan và các tế báo chất béo dẫn đến việc tăng mức đường huyết và đường trong nước tiểu Đồng thời những nhân tố như gen di truyền, chế độ dinh dưỡng không tốt, bị stress, ít vận động và thừa cân là những yếu tố quan trọng có thể dẫn đến việc mắc bệnh tiểu đường. </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dirty="0" err="1" smtClean="0">
                <a:solidFill>
                  <a:schemeClr val="tx1"/>
                </a:solidFill>
                <a:latin typeface="+mn-lt"/>
                <a:ea typeface="+mn-ea"/>
                <a:cs typeface="+mn-cs"/>
              </a:rPr>
              <a:t>Dù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y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 Thu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muốn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sót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giữa</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SVM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tốt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đồng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nhau</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Char char="-"/>
            </a:pPr>
            <a:r>
              <a:rPr lang="en-US" sz="1200" kern="1200" baseline="0" dirty="0" smtClean="0">
                <a:solidFill>
                  <a:schemeClr val="tx1"/>
                </a:solidFill>
                <a:latin typeface="+mn-lt"/>
                <a:ea typeface="+mn-ea"/>
                <a:cs typeface="+mn-cs"/>
              </a:rPr>
              <a:t> </a:t>
            </a:r>
            <a:r>
              <a:rPr lang="vi-VN" sz="1200" kern="1200" baseline="0" dirty="0" smtClean="0">
                <a:solidFill>
                  <a:schemeClr val="tx1"/>
                </a:solidFill>
                <a:latin typeface="+mn-lt"/>
                <a:ea typeface="+mn-ea"/>
                <a:cs typeface="+mn-cs"/>
              </a:rPr>
              <a:t>Bệnh tiểu đường dạng hai (hay còn gọi là tiểu đường tuýp hai</a:t>
            </a:r>
            <a:r>
              <a:rPr lang="vi-VN" sz="1200"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cứu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L</a:t>
            </a:r>
            <a:r>
              <a:rPr lang="vi-VN" sz="1200" kern="1200" baseline="0" dirty="0" smtClean="0">
                <a:solidFill>
                  <a:schemeClr val="tx1"/>
                </a:solidFill>
                <a:latin typeface="+mn-lt"/>
                <a:ea typeface="+mn-ea"/>
                <a:cs typeface="+mn-cs"/>
              </a:rPr>
              <a:t>ượng insulin sản sinh ra ban đầu hoàn toàn bình thường nhưng các tế bào đã không hoặc kém nhạy cảm với sự có mặt insulin. </a:t>
            </a:r>
            <a:r>
              <a:rPr lang="vi-VN" sz="1200" kern="1200" baseline="0" dirty="0" smtClean="0">
                <a:solidFill>
                  <a:schemeClr val="tx1"/>
                </a:solidFill>
                <a:latin typeface="+mn-lt"/>
                <a:ea typeface="+mn-ea"/>
                <a:cs typeface="+mn-cs"/>
              </a:rPr>
              <a:t>Lượng </a:t>
            </a:r>
            <a:r>
              <a:rPr lang="vi-VN" sz="1200" kern="1200" baseline="0" dirty="0" smtClean="0">
                <a:solidFill>
                  <a:schemeClr val="tx1"/>
                </a:solidFill>
                <a:latin typeface="+mn-lt"/>
                <a:ea typeface="+mn-ea"/>
                <a:cs typeface="+mn-cs"/>
              </a:rPr>
              <a:t>đường trong máu không được chuyển hóa thành năng lượng nên giữ ở mức cao, cơ thể bệnh nhân phản ứng bằng cách tăng sản xuất insulin lên dẫn đến việc quá tải cho tuyến tụy và lượng insulin được tiết ra giảm dần.</a:t>
            </a:r>
            <a:endParaRPr lang="en-US" sz="1200" kern="1200" baseline="0" dirty="0" smtClean="0">
              <a:solidFill>
                <a:schemeClr val="tx1"/>
              </a:solidFill>
              <a:latin typeface="+mn-lt"/>
              <a:ea typeface="+mn-ea"/>
              <a:cs typeface="+mn-cs"/>
            </a:endParaRP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mồm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sớm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ngừa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tốt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xuất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giữ</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khoa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học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a:t>
            </a: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trước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mổ</a:t>
            </a:r>
            <a:endParaRPr lang="vi-VN"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dirty="0" err="1" smtClean="0"/>
              <a:t>Tại</a:t>
            </a:r>
            <a:r>
              <a:rPr lang="en-US" sz="1200" dirty="0" smtClean="0"/>
              <a:t> </a:t>
            </a:r>
            <a:r>
              <a:rPr lang="en-US" sz="1200" dirty="0" err="1" smtClean="0"/>
              <a:t>Việt</a:t>
            </a:r>
            <a:r>
              <a:rPr lang="en-US" sz="1200" dirty="0" smtClean="0"/>
              <a:t> Nam </a:t>
            </a:r>
            <a:r>
              <a:rPr lang="en-US" sz="1200" dirty="0" err="1" smtClean="0"/>
              <a:t>hiện</a:t>
            </a:r>
            <a:r>
              <a:rPr lang="en-US" sz="1200" dirty="0" smtClean="0"/>
              <a:t> nay </a:t>
            </a:r>
            <a:r>
              <a:rPr lang="en-US" sz="1200" dirty="0" err="1" smtClean="0"/>
              <a:t>có</a:t>
            </a:r>
            <a:r>
              <a:rPr lang="en-US" sz="1200" dirty="0" smtClean="0"/>
              <a:t> 1.7 </a:t>
            </a:r>
            <a:r>
              <a:rPr lang="en-US" sz="1200" dirty="0" err="1" smtClean="0"/>
              <a:t>triệu</a:t>
            </a:r>
            <a:r>
              <a:rPr lang="en-US" sz="1200" dirty="0" smtClean="0"/>
              <a:t> </a:t>
            </a:r>
            <a:r>
              <a:rPr lang="en-US" sz="1200" dirty="0" err="1" smtClean="0"/>
              <a:t>người</a:t>
            </a:r>
            <a:r>
              <a:rPr lang="en-US" sz="1200" dirty="0" smtClean="0"/>
              <a:t> </a:t>
            </a:r>
            <a:r>
              <a:rPr lang="en-US" sz="1200" dirty="0" err="1" smtClean="0"/>
              <a:t>mắc</a:t>
            </a:r>
            <a:r>
              <a:rPr lang="en-US" sz="1200" dirty="0" smtClean="0"/>
              <a:t> </a:t>
            </a:r>
            <a:r>
              <a:rPr lang="en-US" sz="1200" dirty="0" err="1" smtClean="0"/>
              <a:t>bệnh</a:t>
            </a:r>
            <a:r>
              <a:rPr lang="en-US" sz="1200" dirty="0" smtClean="0"/>
              <a:t> </a:t>
            </a:r>
            <a:r>
              <a:rPr lang="en-US" sz="1200" dirty="0" err="1" smtClean="0"/>
              <a:t>tiểu</a:t>
            </a:r>
            <a:r>
              <a:rPr lang="en-US" sz="1200" dirty="0" smtClean="0"/>
              <a:t> </a:t>
            </a:r>
            <a:r>
              <a:rPr lang="en-US" sz="1200" dirty="0" err="1" smtClean="0"/>
              <a:t>đường</a:t>
            </a:r>
            <a:r>
              <a:rPr lang="en-US" sz="1200" dirty="0" smtClean="0"/>
              <a:t> (2011)</a:t>
            </a:r>
            <a:r>
              <a:rPr lang="en-US" sz="1200" baseline="0" dirty="0" smtClean="0"/>
              <a:t> </a:t>
            </a:r>
            <a:r>
              <a:rPr lang="en-US" sz="1200" baseline="0" dirty="0" err="1" smtClean="0"/>
              <a:t>theo</a:t>
            </a:r>
            <a:r>
              <a:rPr lang="en-US" sz="1200" baseline="0" dirty="0" smtClean="0"/>
              <a:t> </a:t>
            </a:r>
            <a:r>
              <a:rPr lang="en-US" sz="1200" baseline="0" dirty="0" err="1" smtClean="0"/>
              <a:t>hiệp</a:t>
            </a:r>
            <a:r>
              <a:rPr lang="en-US" sz="1200" baseline="0" dirty="0" smtClean="0"/>
              <a:t> </a:t>
            </a:r>
            <a:r>
              <a:rPr lang="en-US" sz="1200" baseline="0" dirty="0" err="1" smtClean="0"/>
              <a:t>hội</a:t>
            </a:r>
            <a:r>
              <a:rPr lang="en-US" sz="1200" baseline="0" dirty="0" smtClean="0"/>
              <a:t> </a:t>
            </a:r>
            <a:r>
              <a:rPr lang="en-US" sz="1200" baseline="0" dirty="0" err="1" smtClean="0"/>
              <a:t>Đái</a:t>
            </a:r>
            <a:r>
              <a:rPr lang="en-US" sz="1200" baseline="0" dirty="0" smtClean="0"/>
              <a:t> </a:t>
            </a:r>
            <a:r>
              <a:rPr lang="en-US" sz="1200" baseline="0" dirty="0" err="1" smtClean="0"/>
              <a:t>tháo</a:t>
            </a:r>
            <a:r>
              <a:rPr lang="en-US" sz="1200" baseline="0" dirty="0" smtClean="0"/>
              <a:t> </a:t>
            </a:r>
            <a:r>
              <a:rPr lang="en-US" sz="1200" baseline="0" dirty="0" err="1" smtClean="0"/>
              <a:t>đường</a:t>
            </a:r>
            <a:r>
              <a:rPr lang="en-US" sz="1200" baseline="0" dirty="0" smtClean="0"/>
              <a:t> </a:t>
            </a:r>
            <a:r>
              <a:rPr lang="en-US" sz="1200" baseline="0" dirty="0" err="1" smtClean="0"/>
              <a:t>quốc</a:t>
            </a:r>
            <a:r>
              <a:rPr lang="en-US" sz="1200" baseline="0" dirty="0" smtClean="0"/>
              <a:t> </a:t>
            </a:r>
            <a:r>
              <a:rPr lang="en-US" sz="1200" baseline="0" dirty="0" err="1" smtClean="0"/>
              <a:t>thế</a:t>
            </a:r>
            <a:r>
              <a:rPr lang="en-US" sz="1200" baseline="0" dirty="0" smtClean="0"/>
              <a:t> IDF. Con </a:t>
            </a:r>
            <a:r>
              <a:rPr lang="en-US" sz="1200" baseline="0" dirty="0" err="1" smtClean="0"/>
              <a:t>số</a:t>
            </a:r>
            <a:r>
              <a:rPr lang="en-US" sz="1200" baseline="0" dirty="0" smtClean="0"/>
              <a:t> </a:t>
            </a:r>
            <a:r>
              <a:rPr lang="en-US" sz="1200" baseline="0" dirty="0" err="1" smtClean="0"/>
              <a:t>này</a:t>
            </a:r>
            <a:r>
              <a:rPr lang="en-US" sz="1200" baseline="0" dirty="0" smtClean="0"/>
              <a:t> </a:t>
            </a:r>
            <a:r>
              <a:rPr lang="en-US" sz="1200" baseline="0" dirty="0" err="1" smtClean="0"/>
              <a:t>tương</a:t>
            </a:r>
            <a:r>
              <a:rPr lang="en-US" sz="1200" baseline="0" dirty="0" smtClean="0"/>
              <a:t> </a:t>
            </a:r>
            <a:r>
              <a:rPr lang="en-US" sz="1200" baseline="0" dirty="0" err="1" smtClean="0"/>
              <a:t>đương</a:t>
            </a:r>
            <a:r>
              <a:rPr lang="en-US" sz="1200" baseline="0" dirty="0" smtClean="0"/>
              <a:t> </a:t>
            </a:r>
            <a:r>
              <a:rPr lang="en-US" sz="1200" baseline="0" dirty="0" err="1" smtClean="0"/>
              <a:t>với</a:t>
            </a:r>
            <a:r>
              <a:rPr lang="en-US" sz="1200" baseline="0" dirty="0" smtClean="0"/>
              <a:t> 3.2% </a:t>
            </a:r>
            <a:r>
              <a:rPr lang="en-US" sz="1200" baseline="0" dirty="0" err="1" smtClean="0"/>
              <a:t>dân</a:t>
            </a:r>
            <a:r>
              <a:rPr lang="en-US" sz="1200" baseline="0" dirty="0" smtClean="0"/>
              <a:t> </a:t>
            </a:r>
            <a:r>
              <a:rPr lang="en-US" sz="1200" baseline="0" dirty="0" err="1" smtClean="0"/>
              <a:t>số</a:t>
            </a:r>
            <a:r>
              <a:rPr lang="en-US" sz="1200" baseline="0" dirty="0" smtClean="0"/>
              <a:t> </a:t>
            </a:r>
            <a:r>
              <a:rPr lang="en-US" sz="1200" baseline="0" dirty="0" err="1" smtClean="0"/>
              <a:t>trong</a:t>
            </a:r>
            <a:r>
              <a:rPr lang="en-US" sz="1200" baseline="0" dirty="0" smtClean="0"/>
              <a:t> </a:t>
            </a:r>
            <a:r>
              <a:rPr lang="en-US" sz="1200" baseline="0" dirty="0" err="1" smtClean="0"/>
              <a:t>độ</a:t>
            </a:r>
            <a:r>
              <a:rPr lang="en-US" sz="1200" baseline="0" dirty="0" smtClean="0"/>
              <a:t> </a:t>
            </a:r>
            <a:r>
              <a:rPr lang="en-US" sz="1200" baseline="0" dirty="0" err="1" smtClean="0"/>
              <a:t>tuổi</a:t>
            </a:r>
            <a:r>
              <a:rPr lang="en-US" sz="1200" baseline="0" dirty="0" smtClean="0"/>
              <a:t> </a:t>
            </a:r>
            <a:r>
              <a:rPr lang="en-US" sz="1200" baseline="0" dirty="0" err="1" smtClean="0"/>
              <a:t>từ</a:t>
            </a:r>
            <a:r>
              <a:rPr lang="en-US" sz="1200" baseline="0" dirty="0" smtClean="0"/>
              <a:t> 20 – 79. </a:t>
            </a:r>
            <a:r>
              <a:rPr lang="en-US" sz="1200" baseline="0" dirty="0" err="1" smtClean="0"/>
              <a:t>Dự</a:t>
            </a:r>
            <a:r>
              <a:rPr lang="en-US" sz="1200" baseline="0" dirty="0" smtClean="0"/>
              <a:t> </a:t>
            </a:r>
            <a:r>
              <a:rPr lang="en-US" sz="1200" baseline="0" dirty="0" err="1" smtClean="0"/>
              <a:t>đoán</a:t>
            </a:r>
            <a:r>
              <a:rPr lang="en-US" sz="1200" baseline="0" dirty="0" smtClean="0"/>
              <a:t> </a:t>
            </a:r>
            <a:r>
              <a:rPr lang="en-US" sz="1200" baseline="0" dirty="0" err="1" smtClean="0"/>
              <a:t>năm</a:t>
            </a:r>
            <a:r>
              <a:rPr lang="en-US" sz="1200" baseline="0" dirty="0" smtClean="0"/>
              <a:t> 2030, con </a:t>
            </a:r>
            <a:r>
              <a:rPr lang="en-US" sz="1200" baseline="0" dirty="0" err="1" smtClean="0"/>
              <a:t>số</a:t>
            </a:r>
            <a:r>
              <a:rPr lang="en-US" sz="1200" baseline="0" dirty="0" smtClean="0"/>
              <a:t> </a:t>
            </a:r>
            <a:r>
              <a:rPr lang="en-US" sz="1200" baseline="0" dirty="0" err="1" smtClean="0"/>
              <a:t>này</a:t>
            </a:r>
            <a:r>
              <a:rPr lang="en-US" sz="1200" baseline="0" dirty="0" smtClean="0"/>
              <a:t> </a:t>
            </a:r>
            <a:r>
              <a:rPr lang="en-US" sz="1200" baseline="0" dirty="0" err="1" smtClean="0"/>
              <a:t>sẽ</a:t>
            </a:r>
            <a:r>
              <a:rPr lang="en-US" sz="1200" baseline="0" dirty="0" smtClean="0"/>
              <a:t> </a:t>
            </a:r>
            <a:r>
              <a:rPr lang="en-US" sz="1200" baseline="0" dirty="0" err="1" smtClean="0"/>
              <a:t>tăng</a:t>
            </a:r>
            <a:r>
              <a:rPr lang="en-US" sz="1200" baseline="0" dirty="0" smtClean="0"/>
              <a:t> </a:t>
            </a:r>
            <a:r>
              <a:rPr lang="en-US" sz="1200" baseline="0" dirty="0" err="1" smtClean="0"/>
              <a:t>lên</a:t>
            </a:r>
            <a:r>
              <a:rPr lang="en-US" sz="1200" baseline="0" dirty="0" smtClean="0"/>
              <a:t> 3 </a:t>
            </a:r>
            <a:r>
              <a:rPr lang="en-US" sz="1200" baseline="0" dirty="0" err="1" smtClean="0"/>
              <a:t>triệu</a:t>
            </a:r>
            <a:r>
              <a:rPr lang="en-US" sz="1200" baseline="0" dirty="0" smtClean="0"/>
              <a:t> </a:t>
            </a:r>
            <a:r>
              <a:rPr lang="en-US" sz="1200" baseline="0" dirty="0" err="1" smtClean="0"/>
              <a:t>người</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Nước</a:t>
            </a:r>
            <a:r>
              <a:rPr lang="en-US" sz="1200" baseline="0" dirty="0" smtClean="0"/>
              <a:t> </a:t>
            </a:r>
            <a:r>
              <a:rPr lang="en-US" sz="1200" baseline="0" dirty="0" err="1" smtClean="0"/>
              <a:t>ta</a:t>
            </a:r>
            <a:r>
              <a:rPr lang="en-US" sz="1200" baseline="0" dirty="0" smtClean="0"/>
              <a:t> </a:t>
            </a:r>
            <a:r>
              <a:rPr lang="en-US" sz="1200" baseline="0" dirty="0" err="1" smtClean="0"/>
              <a:t>vẫn</a:t>
            </a:r>
            <a:r>
              <a:rPr lang="en-US" sz="1200" baseline="0" dirty="0" smtClean="0"/>
              <a:t> </a:t>
            </a:r>
            <a:r>
              <a:rPr lang="en-US" sz="1200" baseline="0" dirty="0" err="1" smtClean="0"/>
              <a:t>chưa</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được</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ngăn</a:t>
            </a:r>
            <a:r>
              <a:rPr lang="en-US" sz="1200" baseline="0" dirty="0" smtClean="0"/>
              <a:t> </a:t>
            </a:r>
            <a:r>
              <a:rPr lang="en-US" sz="1200" baseline="0" dirty="0" err="1" smtClean="0"/>
              <a:t>ngừa</a:t>
            </a:r>
            <a:r>
              <a:rPr lang="en-US" sz="1200" baseline="0" dirty="0" smtClean="0"/>
              <a:t> </a:t>
            </a:r>
            <a:r>
              <a:rPr lang="en-US" sz="1200" baseline="0" dirty="0" err="1" smtClean="0"/>
              <a:t>và</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ở </a:t>
            </a:r>
            <a:r>
              <a:rPr lang="en-US" sz="1200" baseline="0" dirty="0" err="1" smtClean="0"/>
              <a:t>những</a:t>
            </a:r>
            <a:r>
              <a:rPr lang="en-US" sz="1200" baseline="0" dirty="0" smtClean="0"/>
              <a:t> </a:t>
            </a:r>
            <a:r>
              <a:rPr lang="en-US" sz="1200" baseline="0" dirty="0" err="1" smtClean="0"/>
              <a:t>nhóm</a:t>
            </a:r>
            <a:r>
              <a:rPr lang="en-US" sz="1200" baseline="0" dirty="0" smtClean="0"/>
              <a:t> </a:t>
            </a:r>
            <a:r>
              <a:rPr lang="en-US" sz="1200" baseline="0" dirty="0" err="1" smtClean="0"/>
              <a:t>người</a:t>
            </a:r>
            <a:r>
              <a:rPr lang="en-US" sz="1200" baseline="0" dirty="0" smtClean="0"/>
              <a:t> </a:t>
            </a:r>
            <a:r>
              <a:rPr lang="en-US" sz="1200" baseline="0" dirty="0" err="1" smtClean="0"/>
              <a:t>có</a:t>
            </a:r>
            <a:r>
              <a:rPr lang="en-US" sz="1200" baseline="0" dirty="0" smtClean="0"/>
              <a:t> </a:t>
            </a:r>
            <a:r>
              <a:rPr lang="en-US" sz="1200" baseline="0" dirty="0" err="1" smtClean="0"/>
              <a:t>yếu</a:t>
            </a:r>
            <a:r>
              <a:rPr lang="en-US" sz="1200" baseline="0" dirty="0" smtClean="0"/>
              <a:t> </a:t>
            </a:r>
            <a:r>
              <a:rPr lang="en-US" sz="1200" baseline="0" dirty="0" err="1" smtClean="0"/>
              <a:t>tố</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cao</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ở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còn</a:t>
            </a:r>
            <a:r>
              <a:rPr lang="en-US" sz="1200" baseline="0" dirty="0" smtClean="0"/>
              <a:t> </a:t>
            </a:r>
            <a:r>
              <a:rPr lang="en-US" sz="1200" baseline="0" dirty="0" err="1" smtClean="0"/>
              <a:t>rất</a:t>
            </a:r>
            <a:r>
              <a:rPr lang="en-US" sz="1200" baseline="0" dirty="0" smtClean="0"/>
              <a:t> </a:t>
            </a:r>
            <a:r>
              <a:rPr lang="en-US" sz="1200" baseline="0" dirty="0" err="1" smtClean="0"/>
              <a:t>kém</a:t>
            </a:r>
            <a:r>
              <a:rPr lang="en-US" sz="1200" baseline="0" dirty="0" smtClean="0"/>
              <a:t> </a:t>
            </a:r>
            <a:r>
              <a:rPr lang="en-US" sz="1200" baseline="0" dirty="0" err="1" smtClean="0"/>
              <a:t>cũng</a:t>
            </a:r>
            <a:r>
              <a:rPr lang="en-US" sz="1200" baseline="0" dirty="0" smtClean="0"/>
              <a:t> </a:t>
            </a:r>
            <a:r>
              <a:rPr lang="en-US" sz="1200" baseline="0" dirty="0" err="1" smtClean="0"/>
              <a:t>là</a:t>
            </a:r>
            <a:r>
              <a:rPr lang="en-US" sz="1200" baseline="0" dirty="0" smtClean="0"/>
              <a:t> </a:t>
            </a:r>
            <a:r>
              <a:rPr lang="en-US" sz="1200" baseline="0" dirty="0" err="1" smtClean="0"/>
              <a:t>nguyên</a:t>
            </a:r>
            <a:r>
              <a:rPr lang="en-US" sz="1200" baseline="0" dirty="0" smtClean="0"/>
              <a:t> </a:t>
            </a:r>
            <a:r>
              <a:rPr lang="en-US" sz="1200" baseline="0" dirty="0" err="1" smtClean="0"/>
              <a:t>nhân</a:t>
            </a:r>
            <a:r>
              <a:rPr lang="en-US" sz="1200" baseline="0" dirty="0" smtClean="0"/>
              <a:t> </a:t>
            </a:r>
            <a:r>
              <a:rPr lang="en-US" sz="1200" baseline="0" dirty="0" err="1" smtClean="0"/>
              <a:t>tại</a:t>
            </a:r>
            <a:r>
              <a:rPr lang="en-US" sz="1200" baseline="0" dirty="0" smtClean="0"/>
              <a:t> </a:t>
            </a:r>
            <a:r>
              <a:rPr lang="en-US" sz="1200" baseline="0" dirty="0" err="1" smtClean="0"/>
              <a:t>sao</a:t>
            </a:r>
            <a:r>
              <a:rPr lang="en-US" sz="1200" baseline="0" dirty="0" smtClean="0"/>
              <a:t> </a:t>
            </a:r>
            <a:r>
              <a:rPr lang="en-US" sz="1200" baseline="0" dirty="0" err="1" smtClean="0"/>
              <a:t>tỉ</a:t>
            </a:r>
            <a:r>
              <a:rPr lang="en-US" sz="1200" baseline="0" dirty="0" smtClean="0"/>
              <a:t> </a:t>
            </a:r>
            <a:r>
              <a:rPr lang="en-US" sz="1200" baseline="0" dirty="0" err="1" smtClean="0"/>
              <a:t>lệ</a:t>
            </a:r>
            <a:r>
              <a:rPr lang="en-US" sz="1200" baseline="0" dirty="0" smtClean="0"/>
              <a:t> </a:t>
            </a:r>
            <a:r>
              <a:rPr lang="en-US" sz="1200" baseline="0" dirty="0" err="1" smtClean="0"/>
              <a:t>người</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ở </a:t>
            </a:r>
            <a:r>
              <a:rPr lang="en-US" sz="1200" baseline="0" dirty="0" err="1" smtClean="0"/>
              <a:t>Việt</a:t>
            </a:r>
            <a:r>
              <a:rPr lang="en-US" sz="1200" baseline="0" dirty="0" smtClean="0"/>
              <a:t> Nam </a:t>
            </a:r>
            <a:r>
              <a:rPr lang="en-US" sz="1200" baseline="0" dirty="0" err="1" smtClean="0"/>
              <a:t>còn</a:t>
            </a:r>
            <a:r>
              <a:rPr lang="en-US" sz="1200" baseline="0" dirty="0" smtClean="0"/>
              <a:t> </a:t>
            </a:r>
            <a:r>
              <a:rPr lang="en-US" sz="1200" baseline="0" dirty="0" err="1" smtClean="0"/>
              <a:t>cao</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Trong</a:t>
            </a:r>
            <a:r>
              <a:rPr lang="en-US" sz="1200" baseline="0" dirty="0" smtClean="0"/>
              <a:t> </a:t>
            </a:r>
            <a:r>
              <a:rPr lang="en-US" sz="1200" baseline="0" dirty="0" err="1" smtClean="0"/>
              <a:t>thời</a:t>
            </a:r>
            <a:r>
              <a:rPr lang="en-US" sz="1200" baseline="0" dirty="0" smtClean="0"/>
              <a:t> </a:t>
            </a:r>
            <a:r>
              <a:rPr lang="en-US" sz="1200" baseline="0" dirty="0" err="1" smtClean="0"/>
              <a:t>gian</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có</a:t>
            </a:r>
            <a:r>
              <a:rPr lang="en-US" sz="1200" baseline="0" dirty="0" smtClean="0"/>
              <a:t> </a:t>
            </a:r>
            <a:r>
              <a:rPr lang="en-US" sz="1200" baseline="0" dirty="0" err="1" smtClean="0"/>
              <a:t>dịp</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và</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tại</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viên</a:t>
            </a:r>
            <a:r>
              <a:rPr lang="en-US" sz="1200" baseline="0" dirty="0" smtClean="0"/>
              <a:t> ở TP HCM. </a:t>
            </a:r>
            <a:r>
              <a:rPr lang="en-US" sz="1200" baseline="0" dirty="0" err="1" smtClean="0"/>
              <a:t>Nhóm</a:t>
            </a:r>
            <a:r>
              <a:rPr lang="en-US" sz="1200" baseline="0" dirty="0" smtClean="0"/>
              <a:t> </a:t>
            </a:r>
            <a:r>
              <a:rPr lang="en-US" sz="1200" baseline="0" dirty="0" err="1" smtClean="0"/>
              <a:t>được</a:t>
            </a:r>
            <a:r>
              <a:rPr lang="en-US" sz="1200" baseline="0" dirty="0" smtClean="0"/>
              <a:t> </a:t>
            </a:r>
            <a:r>
              <a:rPr lang="en-US" sz="1200" baseline="0" dirty="0" err="1" smtClean="0"/>
              <a:t>cho</a:t>
            </a:r>
            <a:r>
              <a:rPr lang="en-US" sz="1200" baseline="0" dirty="0" smtClean="0"/>
              <a:t> </a:t>
            </a:r>
            <a:r>
              <a:rPr lang="en-US" sz="1200" baseline="0" dirty="0" err="1" smtClean="0"/>
              <a:t>biết</a:t>
            </a:r>
            <a:r>
              <a:rPr lang="en-US" sz="1200" baseline="0" dirty="0" smtClean="0"/>
              <a:t> </a:t>
            </a:r>
            <a:r>
              <a:rPr lang="en-US" sz="1200" baseline="0" dirty="0" err="1" smtClean="0"/>
              <a:t>tuy</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đã</a:t>
            </a:r>
            <a:r>
              <a:rPr lang="en-US" sz="1200" baseline="0" dirty="0" smtClean="0"/>
              <a:t> </a:t>
            </a:r>
            <a:r>
              <a:rPr lang="en-US" sz="1200" baseline="0" dirty="0" err="1" smtClean="0"/>
              <a:t>tự</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riêng</a:t>
            </a:r>
            <a:r>
              <a:rPr lang="en-US" sz="1200" baseline="0" dirty="0" smtClean="0"/>
              <a:t> </a:t>
            </a:r>
            <a:r>
              <a:rPr lang="en-US" sz="1200" baseline="0" dirty="0" err="1" smtClean="0"/>
              <a:t>cho</a:t>
            </a:r>
            <a:r>
              <a:rPr lang="en-US" sz="1200" baseline="0" dirty="0" smtClean="0"/>
              <a:t> </a:t>
            </a:r>
            <a:r>
              <a:rPr lang="en-US" sz="1200" baseline="0" dirty="0" err="1" smtClean="0"/>
              <a:t>mình</a:t>
            </a:r>
            <a:r>
              <a:rPr lang="en-US" sz="1200" baseline="0" dirty="0" smtClean="0"/>
              <a:t> </a:t>
            </a:r>
            <a:r>
              <a:rPr lang="en-US" sz="1200" baseline="0" dirty="0" err="1" smtClean="0"/>
              <a:t>tuy</a:t>
            </a:r>
            <a:r>
              <a:rPr lang="en-US" sz="1200" baseline="0" dirty="0" smtClean="0"/>
              <a:t> </a:t>
            </a:r>
            <a:r>
              <a:rPr lang="en-US" sz="1200" baseline="0" dirty="0" err="1" smtClean="0"/>
              <a:t>nhiên</a:t>
            </a:r>
            <a:r>
              <a:rPr lang="en-US" sz="1200" baseline="0" dirty="0" smtClean="0"/>
              <a:t> </a:t>
            </a:r>
            <a:r>
              <a:rPr lang="en-US" sz="1200" baseline="0" dirty="0" err="1" smtClean="0"/>
              <a:t>vẫn</a:t>
            </a:r>
            <a:r>
              <a:rPr lang="en-US" sz="1200" baseline="0" dirty="0" smtClean="0"/>
              <a:t> </a:t>
            </a:r>
            <a:r>
              <a:rPr lang="en-US" sz="1200" baseline="0" dirty="0" err="1" smtClean="0"/>
              <a:t>còn</a:t>
            </a:r>
            <a:r>
              <a:rPr lang="en-US" sz="1200" baseline="0" dirty="0" smtClean="0"/>
              <a:t> </a:t>
            </a:r>
            <a:r>
              <a:rPr lang="en-US" sz="1200" baseline="0" dirty="0" err="1" smtClean="0"/>
              <a:t>nhiều</a:t>
            </a:r>
            <a:r>
              <a:rPr lang="en-US" sz="1200" baseline="0" dirty="0" smtClean="0"/>
              <a:t> </a:t>
            </a:r>
            <a:r>
              <a:rPr lang="en-US" sz="1200" baseline="0" dirty="0" err="1" smtClean="0"/>
              <a:t>thiếu</a:t>
            </a:r>
            <a:r>
              <a:rPr lang="en-US" sz="1200" baseline="0" dirty="0" smtClean="0"/>
              <a:t> </a:t>
            </a:r>
            <a:r>
              <a:rPr lang="en-US" sz="1200" baseline="0" dirty="0" err="1" smtClean="0"/>
              <a:t>sót</a:t>
            </a:r>
            <a:r>
              <a:rPr lang="en-US" sz="1200" baseline="0" dirty="0" smtClean="0"/>
              <a:t> </a:t>
            </a:r>
            <a:r>
              <a:rPr lang="en-US" sz="1200" baseline="0" dirty="0" err="1" smtClean="0"/>
              <a:t>như</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còn</a:t>
            </a:r>
            <a:r>
              <a:rPr lang="en-US" sz="1200" baseline="0" dirty="0" smtClean="0"/>
              <a:t> </a:t>
            </a:r>
            <a:r>
              <a:rPr lang="en-US" sz="1200" baseline="0" dirty="0" err="1" smtClean="0"/>
              <a:t>lưu</a:t>
            </a:r>
            <a:r>
              <a:rPr lang="en-US" sz="1200" baseline="0" dirty="0" smtClean="0"/>
              <a:t> </a:t>
            </a:r>
            <a:r>
              <a:rPr lang="en-US" sz="1200" baseline="0" dirty="0" err="1" smtClean="0"/>
              <a:t>trên</a:t>
            </a:r>
            <a:r>
              <a:rPr lang="en-US" sz="1200" baseline="0" dirty="0" smtClean="0"/>
              <a:t> </a:t>
            </a:r>
            <a:r>
              <a:rPr lang="en-US" sz="1200" baseline="0" dirty="0" err="1" smtClean="0"/>
              <a:t>hồ</a:t>
            </a:r>
            <a:r>
              <a:rPr lang="en-US" sz="1200" baseline="0" dirty="0" smtClean="0"/>
              <a:t> </a:t>
            </a:r>
            <a:r>
              <a:rPr lang="en-US" sz="1200" baseline="0" dirty="0" err="1" smtClean="0"/>
              <a:t>sơ</a:t>
            </a:r>
            <a:r>
              <a:rPr lang="en-US" sz="1200" baseline="0" dirty="0" smtClean="0"/>
              <a:t> </a:t>
            </a:r>
            <a:r>
              <a:rPr lang="en-US" sz="1200" baseline="0" dirty="0" err="1" smtClean="0"/>
              <a:t>giấy</a:t>
            </a:r>
            <a:r>
              <a:rPr lang="en-US" sz="1200" baseline="0" dirty="0" smtClean="0"/>
              <a:t>, </a:t>
            </a:r>
            <a:r>
              <a:rPr lang="en-US" sz="1200" baseline="0" dirty="0" err="1" smtClean="0"/>
              <a:t>hoàn</a:t>
            </a:r>
            <a:r>
              <a:rPr lang="en-US" sz="1200" baseline="0" dirty="0" smtClean="0"/>
              <a:t> </a:t>
            </a:r>
            <a:r>
              <a:rPr lang="en-US" sz="1200" baseline="0" dirty="0" err="1" smtClean="0"/>
              <a:t>toàn</a:t>
            </a:r>
            <a:r>
              <a:rPr lang="en-US" sz="1200" baseline="0" dirty="0" smtClean="0"/>
              <a:t> </a:t>
            </a:r>
            <a:r>
              <a:rPr lang="en-US" sz="1200" baseline="0" dirty="0" err="1" smtClean="0"/>
              <a:t>không</a:t>
            </a:r>
            <a:r>
              <a:rPr lang="en-US" sz="1200" baseline="0" dirty="0" smtClean="0"/>
              <a:t> </a:t>
            </a:r>
            <a:r>
              <a:rPr lang="en-US" sz="1200" baseline="0" dirty="0" err="1" smtClean="0"/>
              <a:t>có</a:t>
            </a:r>
            <a:r>
              <a:rPr lang="en-US" sz="1200" baseline="0" dirty="0" smtClean="0"/>
              <a:t> </a:t>
            </a:r>
            <a:r>
              <a:rPr lang="en-US" sz="1200" baseline="0" dirty="0" err="1" smtClean="0"/>
              <a:t>các</a:t>
            </a:r>
            <a:r>
              <a:rPr lang="en-US" sz="1200" baseline="0" dirty="0" smtClean="0"/>
              <a:t> </a:t>
            </a:r>
            <a:r>
              <a:rPr lang="en-US" sz="1200" baseline="0" dirty="0" err="1" smtClean="0"/>
              <a:t>hệ</a:t>
            </a:r>
            <a:r>
              <a:rPr lang="en-US" sz="1200" baseline="0" dirty="0" smtClean="0"/>
              <a:t> </a:t>
            </a:r>
            <a:r>
              <a:rPr lang="en-US" sz="1200" baseline="0" dirty="0" err="1" smtClean="0"/>
              <a:t>hỗ</a:t>
            </a:r>
            <a:r>
              <a:rPr lang="en-US" sz="1200" baseline="0" dirty="0" smtClean="0"/>
              <a:t> </a:t>
            </a:r>
            <a:r>
              <a:rPr lang="en-US" sz="1200" baseline="0" dirty="0" err="1" smtClean="0"/>
              <a:t>trợ</a:t>
            </a:r>
            <a:r>
              <a:rPr lang="en-US" sz="1200" baseline="0" dirty="0" smtClean="0"/>
              <a:t> </a:t>
            </a:r>
            <a:r>
              <a:rPr lang="en-US" sz="1200" baseline="0" dirty="0" err="1" smtClean="0"/>
              <a:t>ra</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Theo WHO, chi </a:t>
            </a:r>
            <a:r>
              <a:rPr lang="en-US" sz="1200" baseline="0" dirty="0" err="1" smtClean="0"/>
              <a:t>phí</a:t>
            </a:r>
            <a:r>
              <a:rPr lang="en-US" sz="1200" baseline="0" dirty="0" smtClean="0"/>
              <a:t> </a:t>
            </a:r>
            <a:r>
              <a:rPr lang="en-US" sz="1200" baseline="0" dirty="0" err="1" smtClean="0"/>
              <a:t>cho</a:t>
            </a:r>
            <a:r>
              <a:rPr lang="en-US" sz="1200" baseline="0" dirty="0" smtClean="0"/>
              <a:t> </a:t>
            </a:r>
            <a:r>
              <a:rPr lang="en-US" sz="1200" baseline="0" dirty="0" err="1" smtClean="0"/>
              <a:t>việc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so </a:t>
            </a:r>
            <a:r>
              <a:rPr lang="en-US" sz="1200" baseline="0" dirty="0" err="1" smtClean="0"/>
              <a:t>với</a:t>
            </a:r>
            <a:r>
              <a:rPr lang="en-US" sz="1200" baseline="0" dirty="0" smtClean="0"/>
              <a:t> chi </a:t>
            </a:r>
            <a:r>
              <a:rPr lang="en-US" sz="1200" baseline="0" dirty="0" err="1" smtClean="0"/>
              <a:t>phí</a:t>
            </a:r>
            <a:r>
              <a:rPr lang="en-US" sz="1200" baseline="0" dirty="0" smtClean="0"/>
              <a:t> </a:t>
            </a:r>
            <a:r>
              <a:rPr lang="en-US" sz="1200" baseline="0" dirty="0" err="1" smtClean="0"/>
              <a:t>điều</a:t>
            </a:r>
            <a:r>
              <a:rPr lang="en-US" sz="1200" baseline="0" dirty="0" smtClean="0"/>
              <a:t> </a:t>
            </a:r>
            <a:r>
              <a:rPr lang="en-US" sz="1200" baseline="0" dirty="0" err="1" smtClean="0"/>
              <a:t>trị</a:t>
            </a:r>
            <a:r>
              <a:rPr lang="en-US" sz="1200" baseline="0" dirty="0" smtClean="0"/>
              <a:t> </a:t>
            </a:r>
            <a:r>
              <a:rPr lang="en-US" sz="1200" baseline="0" dirty="0" err="1" smtClean="0"/>
              <a:t>các</a:t>
            </a:r>
            <a:r>
              <a:rPr lang="en-US" sz="1200" baseline="0" dirty="0" smtClean="0"/>
              <a:t> </a:t>
            </a:r>
            <a:r>
              <a:rPr lang="en-US" sz="1200" baseline="0" dirty="0" err="1" smtClean="0"/>
              <a:t>biến</a:t>
            </a:r>
            <a:r>
              <a:rPr lang="en-US" sz="1200" baseline="0" dirty="0" smtClean="0"/>
              <a:t> </a:t>
            </a:r>
            <a:r>
              <a:rPr lang="en-US" sz="1200" baseline="0" dirty="0" err="1" smtClean="0"/>
              <a:t>chứng</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lại</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a:t>
            </a:r>
            <a:r>
              <a:rPr lang="en-US" sz="1200" baseline="0" dirty="0" err="1" smtClean="0"/>
              <a:t>từ</a:t>
            </a:r>
            <a:r>
              <a:rPr lang="en-US" sz="1200" baseline="0" dirty="0" smtClean="0"/>
              <a:t> 2 – 3 </a:t>
            </a:r>
            <a:r>
              <a:rPr lang="en-US" sz="1200" baseline="0" dirty="0" err="1" smtClean="0"/>
              <a:t>lần</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dirty="0" smtClean="0"/>
              <a:t> Data Mining </a:t>
            </a:r>
            <a:r>
              <a:rPr lang="en-US" sz="1200" dirty="0" err="1" smtClean="0"/>
              <a:t>đã</a:t>
            </a:r>
            <a:r>
              <a:rPr lang="en-US" sz="1200" dirty="0" smtClean="0"/>
              <a:t> </a:t>
            </a:r>
            <a:r>
              <a:rPr lang="en-US" sz="1200" dirty="0" err="1" smtClean="0"/>
              <a:t>được</a:t>
            </a:r>
            <a:r>
              <a:rPr lang="en-US" sz="1200" dirty="0" smtClean="0"/>
              <a:t> </a:t>
            </a:r>
            <a:r>
              <a:rPr lang="en-US" sz="1200" dirty="0" err="1" smtClean="0"/>
              <a:t>ứng</a:t>
            </a:r>
            <a:r>
              <a:rPr lang="en-US" sz="1200" dirty="0" smtClean="0"/>
              <a:t> </a:t>
            </a:r>
            <a:r>
              <a:rPr lang="en-US" sz="1200" dirty="0" err="1" smtClean="0"/>
              <a:t>dụng</a:t>
            </a:r>
            <a:r>
              <a:rPr lang="en-US" sz="1200" dirty="0" smtClean="0"/>
              <a:t> </a:t>
            </a:r>
            <a:r>
              <a:rPr lang="en-US" sz="1200" dirty="0" err="1" smtClean="0"/>
              <a:t>và</a:t>
            </a:r>
            <a:r>
              <a:rPr lang="en-US" sz="1200" dirty="0" smtClean="0"/>
              <a:t> y </a:t>
            </a:r>
            <a:r>
              <a:rPr lang="en-US" sz="1200" dirty="0" err="1" smtClean="0"/>
              <a:t>học</a:t>
            </a:r>
            <a:r>
              <a:rPr lang="en-US" sz="1200" dirty="0" smtClean="0"/>
              <a:t> </a:t>
            </a:r>
            <a:r>
              <a:rPr lang="en-US" sz="1200" dirty="0" err="1" smtClean="0"/>
              <a:t>từ</a:t>
            </a:r>
            <a:r>
              <a:rPr lang="en-US" sz="1200" dirty="0" smtClean="0"/>
              <a:t> </a:t>
            </a:r>
            <a:r>
              <a:rPr lang="en-US" sz="1200" dirty="0" err="1" smtClean="0"/>
              <a:t>nhiều</a:t>
            </a:r>
            <a:r>
              <a:rPr lang="en-US" sz="1200" dirty="0" smtClean="0"/>
              <a:t> </a:t>
            </a:r>
            <a:r>
              <a:rPr lang="en-US" sz="1200" dirty="0" err="1" smtClean="0"/>
              <a:t>thế</a:t>
            </a:r>
            <a:r>
              <a:rPr lang="en-US" sz="1200" dirty="0" smtClean="0"/>
              <a:t> </a:t>
            </a:r>
            <a:r>
              <a:rPr lang="en-US" sz="1200" dirty="0" err="1" smtClean="0"/>
              <a:t>kỉ</a:t>
            </a:r>
            <a:r>
              <a:rPr lang="en-US" sz="1200" dirty="0" smtClean="0"/>
              <a:t> </a:t>
            </a:r>
            <a:r>
              <a:rPr lang="en-US" sz="1200" dirty="0" err="1" smtClean="0"/>
              <a:t>trước</a:t>
            </a:r>
            <a:r>
              <a:rPr lang="en-US" sz="1200" dirty="0" smtClean="0"/>
              <a:t>. </a:t>
            </a:r>
            <a:r>
              <a:rPr lang="en-US" sz="1200" dirty="0" err="1" smtClean="0"/>
              <a:t>Trước</a:t>
            </a:r>
            <a:r>
              <a:rPr lang="en-US" sz="1200" baseline="0" dirty="0" smtClean="0"/>
              <a:t> </a:t>
            </a:r>
            <a:r>
              <a:rPr lang="en-US" sz="1200" baseline="0" dirty="0" err="1" smtClean="0"/>
              <a:t>đây</a:t>
            </a:r>
            <a:r>
              <a:rPr lang="en-US" sz="1200" baseline="0" dirty="0" smtClean="0"/>
              <a:t> </a:t>
            </a:r>
            <a:r>
              <a:rPr lang="en-US" sz="1200" baseline="0" dirty="0" err="1" smtClean="0"/>
              <a:t>còn</a:t>
            </a:r>
            <a:r>
              <a:rPr lang="en-US" sz="1200" baseline="0" dirty="0" smtClean="0"/>
              <a:t> </a:t>
            </a:r>
            <a:r>
              <a:rPr lang="en-US" sz="1200" baseline="0" dirty="0" err="1" smtClean="0"/>
              <a:t>được</a:t>
            </a:r>
            <a:r>
              <a:rPr lang="en-US" sz="1200" baseline="0" dirty="0" smtClean="0"/>
              <a:t> </a:t>
            </a:r>
            <a:r>
              <a:rPr lang="en-US" sz="1200" baseline="0" dirty="0" err="1" smtClean="0"/>
              <a:t>gọi</a:t>
            </a:r>
            <a:r>
              <a:rPr lang="en-US" sz="1200" baseline="0" dirty="0" smtClean="0"/>
              <a:t> </a:t>
            </a:r>
            <a:r>
              <a:rPr lang="en-US" sz="1200" baseline="0" dirty="0" err="1" smtClean="0"/>
              <a:t>là</a:t>
            </a:r>
            <a:r>
              <a:rPr lang="en-US" sz="1200" baseline="0" dirty="0" smtClean="0"/>
              <a:t> Evidence Based Medicine</a:t>
            </a:r>
          </a:p>
        </p:txBody>
      </p:sp>
      <p:sp>
        <p:nvSpPr>
          <p:cNvPr id="4" name="Slide Number Placeholder 3"/>
          <p:cNvSpPr>
            <a:spLocks noGrp="1"/>
          </p:cNvSpPr>
          <p:nvPr>
            <p:ph type="sldNum" sz="quarter" idx="10"/>
          </p:nvPr>
        </p:nvSpPr>
        <p:spPr/>
        <p:txBody>
          <a:bodyPr/>
          <a:lstStyle/>
          <a:p>
            <a:fld id="{DC8D026E-066F-482A-B4A4-CA96FF9CD14B}"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dirty="0" smtClean="0"/>
              <a:t> </a:t>
            </a:r>
            <a:r>
              <a:rPr lang="en-US" sz="1200" dirty="0" err="1" smtClean="0"/>
              <a:t>Biểu</a:t>
            </a:r>
            <a:r>
              <a:rPr lang="en-US" sz="1200" baseline="0" dirty="0" smtClean="0"/>
              <a:t> </a:t>
            </a:r>
            <a:r>
              <a:rPr lang="en-US" sz="1200" baseline="0" dirty="0" err="1" smtClean="0"/>
              <a:t>đồ</a:t>
            </a:r>
            <a:r>
              <a:rPr lang="en-US" sz="1200" baseline="0" dirty="0" smtClean="0"/>
              <a:t> </a:t>
            </a:r>
            <a:r>
              <a:rPr lang="en-US" sz="1200" baseline="0" dirty="0" err="1" smtClean="0"/>
              <a:t>đồ</a:t>
            </a:r>
            <a:r>
              <a:rPr lang="en-US" sz="1200" baseline="0" dirty="0" smtClean="0"/>
              <a:t> </a:t>
            </a:r>
            <a:r>
              <a:rPr lang="en-US" sz="1200" baseline="0" dirty="0" err="1" smtClean="0"/>
              <a:t>thì</a:t>
            </a:r>
            <a:r>
              <a:rPr lang="en-US" sz="1200" baseline="0" dirty="0" smtClean="0"/>
              <a:t> </a:t>
            </a:r>
            <a:r>
              <a:rPr lang="en-US" sz="1200" baseline="0" dirty="0" err="1" smtClean="0"/>
              <a:t>đã</a:t>
            </a:r>
            <a:r>
              <a:rPr lang="en-US" sz="1200" baseline="0" dirty="0" smtClean="0"/>
              <a:t> </a:t>
            </a:r>
            <a:r>
              <a:rPr lang="en-US" sz="1200" baseline="0" dirty="0" err="1" smtClean="0"/>
              <a:t>được</a:t>
            </a:r>
            <a:r>
              <a:rPr lang="en-US" sz="1200" baseline="0" dirty="0" smtClean="0"/>
              <a:t> Snow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vào</a:t>
            </a:r>
            <a:r>
              <a:rPr lang="en-US" sz="1200" baseline="0" dirty="0" smtClean="0"/>
              <a:t> </a:t>
            </a:r>
            <a:r>
              <a:rPr lang="en-US" sz="1200" baseline="0" dirty="0" err="1" smtClean="0"/>
              <a:t>năm</a:t>
            </a:r>
            <a:r>
              <a:rPr lang="en-US" sz="1200" baseline="0" dirty="0" smtClean="0"/>
              <a:t> 1854 </a:t>
            </a:r>
            <a:r>
              <a:rPr lang="en-US" sz="1200" baseline="0" dirty="0" err="1" smtClean="0"/>
              <a:t>để</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ra</a:t>
            </a:r>
            <a:r>
              <a:rPr lang="en-US" sz="1200" baseline="0" dirty="0" smtClean="0"/>
              <a:t> </a:t>
            </a:r>
            <a:r>
              <a:rPr lang="en-US" sz="1200" baseline="0" dirty="0" err="1" smtClean="0"/>
              <a:t>nguồn</a:t>
            </a:r>
            <a:r>
              <a:rPr lang="en-US" sz="1200" baseline="0" dirty="0" smtClean="0"/>
              <a:t> </a:t>
            </a:r>
            <a:r>
              <a:rPr lang="en-US" sz="1200" baseline="0" dirty="0" err="1" smtClean="0"/>
              <a:t>bệnh</a:t>
            </a:r>
            <a:r>
              <a:rPr lang="en-US" sz="1200" baseline="0" dirty="0" smtClean="0"/>
              <a:t> </a:t>
            </a:r>
            <a:r>
              <a:rPr lang="en-US" sz="1200" baseline="0" dirty="0" err="1" smtClean="0"/>
              <a:t>thổ</a:t>
            </a:r>
            <a:r>
              <a:rPr lang="en-US" sz="1200" baseline="0" dirty="0" smtClean="0"/>
              <a:t> </a:t>
            </a:r>
            <a:r>
              <a:rPr lang="en-US" sz="1200" baseline="0" dirty="0" err="1" smtClean="0"/>
              <a:t>tả</a:t>
            </a:r>
            <a:r>
              <a:rPr lang="en-US" sz="1200" baseline="0" dirty="0" smtClean="0"/>
              <a:t> </a:t>
            </a:r>
            <a:r>
              <a:rPr lang="en-US" sz="1200" baseline="0" dirty="0" err="1" smtClean="0"/>
              <a:t>và</a:t>
            </a:r>
            <a:r>
              <a:rPr lang="en-US" sz="1200" baseline="0" dirty="0" smtClean="0"/>
              <a:t> </a:t>
            </a:r>
            <a:r>
              <a:rPr lang="en-US" sz="1200" baseline="0" dirty="0" err="1" smtClean="0"/>
              <a:t>đã</a:t>
            </a:r>
            <a:r>
              <a:rPr lang="en-US" sz="1200" baseline="0" dirty="0" smtClean="0"/>
              <a:t> </a:t>
            </a:r>
            <a:r>
              <a:rPr lang="en-US" sz="1200" baseline="0" dirty="0" err="1" smtClean="0"/>
              <a:t>chứng</a:t>
            </a:r>
            <a:r>
              <a:rPr lang="en-US" sz="1200" baseline="0" dirty="0" smtClean="0"/>
              <a:t> minh </a:t>
            </a:r>
            <a:r>
              <a:rPr lang="en-US" sz="1200" baseline="0" dirty="0" err="1" smtClean="0"/>
              <a:t>rằng</a:t>
            </a:r>
            <a:r>
              <a:rPr lang="en-US" sz="1200" baseline="0" dirty="0" smtClean="0"/>
              <a:t> </a:t>
            </a:r>
            <a:r>
              <a:rPr lang="en-US" sz="1200" baseline="0" dirty="0" err="1" smtClean="0"/>
              <a:t>bệnh</a:t>
            </a:r>
            <a:r>
              <a:rPr lang="en-US" sz="1200" baseline="0" dirty="0" smtClean="0"/>
              <a:t> </a:t>
            </a:r>
            <a:r>
              <a:rPr lang="en-US" sz="1200" baseline="0" dirty="0" err="1" smtClean="0"/>
              <a:t>lây</a:t>
            </a:r>
            <a:r>
              <a:rPr lang="en-US" sz="1200" baseline="0" dirty="0" smtClean="0"/>
              <a:t> </a:t>
            </a:r>
            <a:r>
              <a:rPr lang="en-US" sz="1200" baseline="0" dirty="0" err="1" smtClean="0"/>
              <a:t>lan</a:t>
            </a:r>
            <a:r>
              <a:rPr lang="en-US" sz="1200" baseline="0" dirty="0" smtClean="0"/>
              <a:t> qua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bơm</a:t>
            </a:r>
            <a:r>
              <a:rPr lang="en-US" sz="1200" baseline="0" dirty="0" smtClean="0"/>
              <a:t> </a:t>
            </a:r>
            <a:r>
              <a:rPr lang="en-US" sz="1200" baseline="0" dirty="0" err="1" smtClean="0"/>
              <a:t>nước</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vi-VN" sz="1200" kern="1200" baseline="0" dirty="0" smtClean="0">
                <a:solidFill>
                  <a:schemeClr val="tx1"/>
                </a:solidFill>
                <a:latin typeface="+mn-lt"/>
                <a:ea typeface="+mn-ea"/>
                <a:cs typeface="+mn-cs"/>
              </a:rPr>
              <a:t>Trong những nguyên cứu này, Snow và Nightngale đã chính mình thực hiện việc thu thập dữ liệu, sàng lọc và phân tích thông qua các dữ liệu về tỉ lệ tử vong trong suốt thời gian nghiên cứu vì số lượng dữ liệu có thể quản lý được. Ngày nay, dân số trở nên đông đúc, tốc độ phát bệnh của bệnh dịch làm cho việc thao táo dữ liệu bằng những phương pháp trước đây hoàn toàn không thể thực </a:t>
            </a:r>
            <a:r>
              <a:rPr lang="vi-VN" sz="1200" kern="1200" baseline="0" dirty="0"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dirty="0" err="1" smtClean="0"/>
              <a:t>Thói</a:t>
            </a:r>
            <a:r>
              <a:rPr lang="en-US" sz="1200" dirty="0" smtClean="0"/>
              <a:t> </a:t>
            </a:r>
            <a:r>
              <a:rPr lang="en-US" sz="1200" dirty="0" err="1" smtClean="0"/>
              <a:t>quen</a:t>
            </a:r>
            <a:r>
              <a:rPr lang="en-US" sz="1200" dirty="0" smtClean="0"/>
              <a:t> </a:t>
            </a:r>
            <a:r>
              <a:rPr lang="en-US" sz="1200" dirty="0" err="1" smtClean="0"/>
              <a:t>của</a:t>
            </a:r>
            <a:r>
              <a:rPr lang="en-US" sz="1200" dirty="0" smtClean="0"/>
              <a:t> </a:t>
            </a:r>
            <a:r>
              <a:rPr lang="en-US" sz="1200" dirty="0" err="1" smtClean="0"/>
              <a:t>các</a:t>
            </a:r>
            <a:r>
              <a:rPr lang="en-US" sz="1200" dirty="0" smtClean="0"/>
              <a:t> </a:t>
            </a:r>
            <a:r>
              <a:rPr lang="en-US" sz="1200" dirty="0" err="1" smtClean="0"/>
              <a:t>bác</a:t>
            </a:r>
            <a:r>
              <a:rPr lang="en-US" sz="1200" dirty="0" smtClean="0"/>
              <a:t> </a:t>
            </a:r>
            <a:r>
              <a:rPr lang="en-US" sz="1200" dirty="0" err="1" smtClean="0"/>
              <a:t>sĩ</a:t>
            </a:r>
            <a:r>
              <a:rPr lang="en-US" sz="1200" dirty="0" smtClean="0"/>
              <a:t>: </a:t>
            </a:r>
            <a:r>
              <a:rPr lang="vi-VN" sz="1200" kern="1200" baseline="0" dirty="0" smtClean="0">
                <a:solidFill>
                  <a:schemeClr val="tx1"/>
                </a:solidFill>
                <a:latin typeface="+mn-lt"/>
                <a:ea typeface="+mn-ea"/>
                <a:cs typeface="+mn-cs"/>
              </a:rPr>
              <a:t>Cho dù các kết quả thi được từ quá trình khai phá dữ liệu có đáng tin cậy nhưng việc thay đổi thói quen của các bác sĩ, y tá cũng là một điều không dễ dàng.</a:t>
            </a:r>
            <a:r>
              <a:rPr lang="en-US" sz="1200" kern="1200" baseline="0" dirty="0" smtClean="0">
                <a:solidFill>
                  <a:schemeClr val="tx1"/>
                </a:solidFill>
                <a:latin typeface="+mn-lt"/>
                <a:ea typeface="+mn-ea"/>
                <a:cs typeface="+mn-cs"/>
              </a:rPr>
              <a:t> </a:t>
            </a:r>
            <a:r>
              <a:rPr lang="vi-VN" sz="1200" kern="1200" baseline="0" dirty="0" smtClean="0">
                <a:solidFill>
                  <a:schemeClr val="tx1"/>
                </a:solidFill>
                <a:latin typeface="+mn-lt"/>
                <a:ea typeface="+mn-ea"/>
                <a:cs typeface="+mn-cs"/>
              </a:rPr>
              <a:t>Không chỉ thế, đa số các bác sĩ thường chỉ xin lời khuyên từ các bác sĩ cấp trên có nhiều kinh nghiệm hơn họ hơn là chỉ ngồi nhìn vào những mô hình được khai phá từ cơ sở dữ liệu.</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vi-VN" sz="1200" kern="1200" baseline="0" dirty="0" smtClean="0">
                <a:solidFill>
                  <a:schemeClr val="tx1"/>
                </a:solidFill>
                <a:latin typeface="+mn-lt"/>
                <a:ea typeface="+mn-ea"/>
                <a:cs typeface="+mn-cs"/>
              </a:rPr>
              <a:t>Ngoài ra những dữ liệu riêng tư của bệnh nhân cũng là một vật cản lớn trong việc ứng dụng khai phá dữ liệu vào y học vì để đưa ra một kết quả chính xác nhất thì cần một lượng lớn những dữ liệu cần thiết. Nhưng chỉ có những dữ liệu riêng tư này mới có thể giúp con người ta tránh được những bệnh chết người</a:t>
            </a:r>
            <a:r>
              <a:rPr lang="en-US" sz="1200" kern="1200" baseline="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C2CA68-399F-4F9A-8268-6FB408DC6ED4}" type="datetime1">
              <a:rPr lang="vi-VN" smtClean="0"/>
              <a:pPr/>
              <a:t>05/03/2013</a:t>
            </a:fld>
            <a:endParaRPr lang="en-US"/>
          </a:p>
        </p:txBody>
      </p:sp>
      <p:sp>
        <p:nvSpPr>
          <p:cNvPr id="19" name="Footer Placeholder 18"/>
          <p:cNvSpPr>
            <a:spLocks noGrp="1"/>
          </p:cNvSpPr>
          <p:nvPr>
            <p:ph type="ftr" sz="quarter" idx="11"/>
          </p:nvPr>
        </p:nvSpPr>
        <p:spPr/>
        <p:txBody>
          <a:bodyPr/>
          <a:lstStyle/>
          <a:p>
            <a:r>
              <a:rPr lang="en-US" smtClean="0"/>
              <a:t>Mobie 14</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1FDC5-9BEC-436E-ADBF-79C5CC9B4CF7}" type="datetime1">
              <a:rPr lang="vi-VN" smtClean="0"/>
              <a:pPr/>
              <a:t>05/03/2013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7ED60B-9DA6-4029-A6E0-C3E70810ED06}" type="datetime1">
              <a:rPr lang="vi-VN" smtClean="0"/>
              <a:pPr/>
              <a:t>05/03/2013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254D99-B268-4C7E-B913-BB8C533D1733}" type="datetime1">
              <a:rPr lang="vi-VN" smtClean="0"/>
              <a:pPr/>
              <a:t>05/03/2013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894BEA-E13F-4EB9-A706-B3D3C48BE470}" type="datetime1">
              <a:rPr lang="vi-VN" smtClean="0"/>
              <a:pPr/>
              <a:t>05/03/2013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0C5D4F-8D99-48A5-A313-569773698676}" type="datetime1">
              <a:rPr lang="vi-VN" smtClean="0"/>
              <a:pPr/>
              <a:t>05/03/2013</a:t>
            </a:fld>
            <a:endParaRPr lang="en-US"/>
          </a:p>
        </p:txBody>
      </p:sp>
      <p:sp>
        <p:nvSpPr>
          <p:cNvPr id="8" name="Footer Placeholder 7"/>
          <p:cNvSpPr>
            <a:spLocks noGrp="1"/>
          </p:cNvSpPr>
          <p:nvPr>
            <p:ph type="ftr" sz="quarter" idx="11"/>
          </p:nvPr>
        </p:nvSpPr>
        <p:spPr/>
        <p:txBody>
          <a:bodyPr/>
          <a:lstStyle/>
          <a:p>
            <a:r>
              <a:rPr lang="en-US" smtClean="0"/>
              <a:t>Mobie 14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686B7C-05AB-4552-91ED-F19D514591C4}" type="datetime1">
              <a:rPr lang="vi-VN" smtClean="0"/>
              <a:pPr/>
              <a:t>05/03/2013</a:t>
            </a:fld>
            <a:endParaRPr lang="en-US"/>
          </a:p>
        </p:txBody>
      </p:sp>
      <p:sp>
        <p:nvSpPr>
          <p:cNvPr id="4" name="Footer Placeholder 3"/>
          <p:cNvSpPr>
            <a:spLocks noGrp="1"/>
          </p:cNvSpPr>
          <p:nvPr>
            <p:ph type="ftr" sz="quarter" idx="11"/>
          </p:nvPr>
        </p:nvSpPr>
        <p:spPr/>
        <p:txBody>
          <a:bodyPr/>
          <a:lstStyle/>
          <a:p>
            <a:r>
              <a:rPr lang="en-US" smtClean="0"/>
              <a:t>Mobie 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A0F3B-122F-4DB1-BEEF-A1D6FCE80F47}" type="datetime1">
              <a:rPr lang="vi-VN" smtClean="0"/>
              <a:pPr/>
              <a:t>05/03/2013</a:t>
            </a:fld>
            <a:endParaRPr lang="en-US"/>
          </a:p>
        </p:txBody>
      </p:sp>
      <p:sp>
        <p:nvSpPr>
          <p:cNvPr id="3" name="Footer Placeholder 2"/>
          <p:cNvSpPr>
            <a:spLocks noGrp="1"/>
          </p:cNvSpPr>
          <p:nvPr>
            <p:ph type="ftr" sz="quarter" idx="11"/>
          </p:nvPr>
        </p:nvSpPr>
        <p:spPr/>
        <p:txBody>
          <a:bodyPr/>
          <a:lstStyle/>
          <a:p>
            <a:r>
              <a:rPr lang="en-US" smtClean="0"/>
              <a:t>Mobie 14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5A1CDE-AE53-49A3-8A3C-9E822C2F4E43}" type="datetime1">
              <a:rPr lang="vi-VN" smtClean="0"/>
              <a:pPr/>
              <a:t>05/03/2013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48914-2CAC-4BAA-8D3B-146759C8F9E7}" type="datetime1">
              <a:rPr lang="vi-VN" smtClean="0"/>
              <a:pPr/>
              <a:t>05/03/2013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8D0996-8FC3-4096-8C4C-848D9C3546D8}" type="datetime1">
              <a:rPr lang="vi-VN" smtClean="0"/>
              <a:pPr/>
              <a:t>05/03/2013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Mobie 14</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991600" cy="1828800"/>
          </a:xfrm>
        </p:spPr>
        <p:txBody>
          <a:bodyPr anchor="ctr">
            <a:normAutofit fontScale="90000"/>
          </a:bodyPr>
          <a:lstStyle/>
          <a:p>
            <a:pPr algn="ctr"/>
            <a:r>
              <a:rPr lang="en-US" sz="4000" dirty="0" smtClean="0">
                <a:solidFill>
                  <a:schemeClr val="accent3">
                    <a:lumMod val="20000"/>
                    <a:lumOff val="80000"/>
                  </a:schemeClr>
                </a:solidFill>
              </a:rPr>
              <a:t>ỨNG DỤNG DATA MINING</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XÂY DỰNG HỆ HỖ TRỢ RA QUYẾT ĐỊNH</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KHÁM CHỮA BỆNH TIỂU ĐƯỜNG</a:t>
            </a:r>
            <a:endParaRPr lang="en-US" sz="4000" dirty="0">
              <a:solidFill>
                <a:schemeClr val="accent3">
                  <a:lumMod val="20000"/>
                  <a:lumOff val="80000"/>
                </a:schemeClr>
              </a:solidFill>
            </a:endParaRPr>
          </a:p>
        </p:txBody>
      </p:sp>
      <p:sp>
        <p:nvSpPr>
          <p:cNvPr id="3" name="Subtitle 2"/>
          <p:cNvSpPr>
            <a:spLocks noGrp="1"/>
          </p:cNvSpPr>
          <p:nvPr>
            <p:ph type="subTitle" idx="1"/>
          </p:nvPr>
        </p:nvSpPr>
        <p:spPr>
          <a:xfrm>
            <a:off x="228600" y="3733800"/>
            <a:ext cx="7086600" cy="2638864"/>
          </a:xfrm>
        </p:spPr>
        <p:txBody>
          <a:bodyPr/>
          <a:lstStyle/>
          <a:p>
            <a:pPr algn="l"/>
            <a:r>
              <a:rPr lang="en-US" dirty="0" err="1" smtClean="0"/>
              <a:t>Giảng</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TS </a:t>
            </a:r>
            <a:r>
              <a:rPr lang="en-US" dirty="0" err="1" smtClean="0"/>
              <a:t>Nguyễn</a:t>
            </a:r>
            <a:r>
              <a:rPr lang="en-US" dirty="0" smtClean="0"/>
              <a:t> </a:t>
            </a:r>
            <a:r>
              <a:rPr lang="en-US" dirty="0" err="1" smtClean="0"/>
              <a:t>Đình</a:t>
            </a:r>
            <a:r>
              <a:rPr lang="en-US" dirty="0" smtClean="0"/>
              <a:t> </a:t>
            </a:r>
            <a:r>
              <a:rPr lang="en-US" dirty="0" err="1" smtClean="0"/>
              <a:t>Thuân</a:t>
            </a:r>
            <a:endParaRPr lang="en-US" dirty="0" smtClean="0"/>
          </a:p>
          <a:p>
            <a:pPr algn="l"/>
            <a:r>
              <a:rPr lang="en-US" dirty="0" err="1" smtClean="0"/>
              <a:t>Giảng</a:t>
            </a:r>
            <a:r>
              <a:rPr lang="en-US" dirty="0" smtClean="0"/>
              <a:t> </a:t>
            </a:r>
            <a:r>
              <a:rPr lang="en-US" dirty="0" err="1" smtClean="0"/>
              <a:t>viên</a:t>
            </a:r>
            <a:r>
              <a:rPr lang="en-US" dirty="0" smtClean="0"/>
              <a:t> </a:t>
            </a:r>
            <a:r>
              <a:rPr lang="en-US" dirty="0" err="1" smtClean="0"/>
              <a:t>phản</a:t>
            </a:r>
            <a:r>
              <a:rPr lang="en-US" dirty="0" smtClean="0"/>
              <a:t> </a:t>
            </a:r>
            <a:r>
              <a:rPr lang="en-US" dirty="0" err="1" smtClean="0"/>
              <a:t>biện</a:t>
            </a:r>
            <a:r>
              <a:rPr lang="en-US" dirty="0" smtClean="0"/>
              <a:t>: </a:t>
            </a:r>
            <a:r>
              <a:rPr lang="en-US" dirty="0" err="1" smtClean="0"/>
              <a:t>ThS</a:t>
            </a:r>
            <a:r>
              <a:rPr lang="en-US" dirty="0" smtClean="0"/>
              <a:t> </a:t>
            </a:r>
            <a:r>
              <a:rPr lang="en-US" dirty="0" err="1" smtClean="0"/>
              <a:t>Huỳnh</a:t>
            </a:r>
            <a:r>
              <a:rPr lang="en-US" dirty="0" smtClean="0"/>
              <a:t> </a:t>
            </a:r>
            <a:r>
              <a:rPr lang="en-US" dirty="0" err="1" smtClean="0"/>
              <a:t>Hữu</a:t>
            </a:r>
            <a:r>
              <a:rPr lang="en-US" dirty="0" smtClean="0"/>
              <a:t> </a:t>
            </a:r>
            <a:r>
              <a:rPr lang="en-US" dirty="0" err="1" smtClean="0"/>
              <a:t>Việt</a:t>
            </a:r>
            <a:endParaRPr lang="en-US" dirty="0" smtClean="0"/>
          </a:p>
          <a:p>
            <a:pPr algn="l"/>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a:t>
            </a:r>
          </a:p>
          <a:p>
            <a:pPr algn="l"/>
            <a:r>
              <a:rPr lang="en-US" dirty="0" smtClean="0"/>
              <a:t>	</a:t>
            </a:r>
            <a:r>
              <a:rPr lang="en-US" dirty="0" err="1" smtClean="0"/>
              <a:t>Ung</a:t>
            </a:r>
            <a:r>
              <a:rPr lang="en-US" dirty="0" smtClean="0"/>
              <a:t> </a:t>
            </a:r>
            <a:r>
              <a:rPr lang="en-US" dirty="0" err="1" smtClean="0"/>
              <a:t>Quốc</a:t>
            </a:r>
            <a:r>
              <a:rPr lang="en-US" dirty="0" smtClean="0"/>
              <a:t> </a:t>
            </a:r>
            <a:r>
              <a:rPr lang="en-US" dirty="0" err="1" smtClean="0"/>
              <a:t>Bình</a:t>
            </a:r>
            <a:endParaRPr lang="en-US" dirty="0" smtClean="0"/>
          </a:p>
          <a:p>
            <a:pPr algn="l"/>
            <a:r>
              <a:rPr lang="en-US" dirty="0" smtClean="0"/>
              <a:t>	</a:t>
            </a:r>
            <a:r>
              <a:rPr lang="en-US" dirty="0" err="1" smtClean="0"/>
              <a:t>Nguyễn</a:t>
            </a:r>
            <a:r>
              <a:rPr lang="en-US" dirty="0" smtClean="0"/>
              <a:t> </a:t>
            </a:r>
            <a:r>
              <a:rPr lang="en-US" dirty="0" err="1" smtClean="0"/>
              <a:t>Văn</a:t>
            </a:r>
            <a:r>
              <a:rPr lang="en-US" dirty="0" smtClean="0"/>
              <a:t> </a:t>
            </a:r>
            <a:r>
              <a:rPr lang="en-US" dirty="0" err="1" smtClean="0"/>
              <a:t>Lâm</a:t>
            </a:r>
            <a:endParaRPr lang="en-US" dirty="0"/>
          </a:p>
        </p:txBody>
      </p:sp>
      <p:sp>
        <p:nvSpPr>
          <p:cNvPr id="4" name="Date Placeholder 3"/>
          <p:cNvSpPr>
            <a:spLocks noGrp="1"/>
          </p:cNvSpPr>
          <p:nvPr>
            <p:ph type="dt" sz="half" idx="10"/>
          </p:nvPr>
        </p:nvSpPr>
        <p:spPr/>
        <p:txBody>
          <a:bodyPr/>
          <a:lstStyle/>
          <a:p>
            <a:fld id="{6C5B9B98-A739-4773-A7F3-EBA5624A789F}" type="datetime1">
              <a:rPr lang="vi-VN" sz="1600" smtClean="0"/>
              <a:pPr/>
              <a:t>05/03/2013</a:t>
            </a:fld>
            <a:endParaRPr lang="en-US" sz="1600" dirty="0"/>
          </a:p>
        </p:txBody>
      </p:sp>
      <p:sp>
        <p:nvSpPr>
          <p:cNvPr id="6" name="Slide Number Placeholder 5"/>
          <p:cNvSpPr>
            <a:spLocks noGrp="1"/>
          </p:cNvSpPr>
          <p:nvPr>
            <p:ph type="sldNum" sz="quarter" idx="12"/>
          </p:nvPr>
        </p:nvSpPr>
        <p:spPr/>
        <p:txBody>
          <a:bodyPr/>
          <a:lstStyle/>
          <a:p>
            <a:fld id="{B6F15528-21DE-4FAA-801E-634DDDAF4B2B}" type="slidenum">
              <a:rPr lang="en-US" sz="3200" smtClean="0"/>
              <a:pPr/>
              <a:t>1</a:t>
            </a:fld>
            <a:endParaRPr lang="en-US" sz="3200" dirty="0"/>
          </a:p>
        </p:txBody>
      </p:sp>
      <p:sp>
        <p:nvSpPr>
          <p:cNvPr id="7" name="Title 1"/>
          <p:cNvSpPr txBox="1">
            <a:spLocks/>
          </p:cNvSpPr>
          <p:nvPr/>
        </p:nvSpPr>
        <p:spPr>
          <a:xfrm>
            <a:off x="0" y="2971800"/>
            <a:ext cx="8991600" cy="685800"/>
          </a:xfrm>
          <a:prstGeom prst="rect">
            <a:avLst/>
          </a:prstGeom>
          <a:ln>
            <a:noFill/>
          </a:ln>
        </p:spPr>
        <p:txBody>
          <a:bodyPr vert="horz" lIns="0" tIns="0" rIns="18288" bIns="0" anchor="ctr">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8" name="TextBox 7"/>
          <p:cNvSpPr txBox="1"/>
          <p:nvPr/>
        </p:nvSpPr>
        <p:spPr>
          <a:xfrm>
            <a:off x="0" y="2667000"/>
            <a:ext cx="8839200"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mj-lt"/>
              </a:rPr>
              <a:t>KHÓA LUẬN TỐT NGHIỆP</a:t>
            </a:r>
            <a:endParaRPr lang="en-US" sz="2800" b="1" dirty="0">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Mining </a:t>
            </a:r>
            <a:r>
              <a:rPr lang="en-US" dirty="0" err="1" smtClean="0"/>
              <a:t>và</a:t>
            </a:r>
            <a:r>
              <a:rPr lang="en-US" dirty="0" smtClean="0"/>
              <a:t> y </a:t>
            </a:r>
            <a:r>
              <a:rPr lang="en-US" dirty="0" err="1" smtClean="0"/>
              <a:t>học</a:t>
            </a:r>
            <a:endParaRPr lang="en-US" dirty="0"/>
          </a:p>
        </p:txBody>
      </p:sp>
      <p:sp>
        <p:nvSpPr>
          <p:cNvPr id="3" name="Content Placeholder 2"/>
          <p:cNvSpPr>
            <a:spLocks noGrp="1"/>
          </p:cNvSpPr>
          <p:nvPr>
            <p:ph idx="1"/>
          </p:nvPr>
        </p:nvSpPr>
        <p:spPr/>
        <p:txBody>
          <a:bodyPr anchor="ctr">
            <a:normAutofit/>
          </a:bodyPr>
          <a:lstStyle/>
          <a:p>
            <a:pPr>
              <a:buNone/>
            </a:pPr>
            <a:r>
              <a:rPr lang="en-US" sz="4000" dirty="0" smtClean="0"/>
              <a:t>	</a:t>
            </a:r>
            <a:r>
              <a:rPr lang="en-US" sz="4000" dirty="0" err="1" smtClean="0"/>
              <a:t>Những</a:t>
            </a:r>
            <a:r>
              <a:rPr lang="en-US" sz="4000" dirty="0" smtClean="0"/>
              <a:t> </a:t>
            </a:r>
            <a:r>
              <a:rPr lang="en-US" sz="4000" dirty="0" err="1" smtClean="0"/>
              <a:t>khó</a:t>
            </a:r>
            <a:r>
              <a:rPr lang="en-US" sz="4000" dirty="0" smtClean="0"/>
              <a:t> </a:t>
            </a:r>
            <a:r>
              <a:rPr lang="en-US" sz="4000" dirty="0" err="1" smtClean="0"/>
              <a:t>khăn</a:t>
            </a:r>
            <a:r>
              <a:rPr lang="en-US" sz="4000" dirty="0" smtClean="0"/>
              <a:t> </a:t>
            </a:r>
            <a:r>
              <a:rPr lang="en-US" sz="4000" dirty="0" err="1" smtClean="0"/>
              <a:t>thường</a:t>
            </a:r>
            <a:r>
              <a:rPr lang="en-US" sz="4000" dirty="0" smtClean="0"/>
              <a:t> </a:t>
            </a:r>
            <a:r>
              <a:rPr lang="en-US" sz="4000" dirty="0" err="1" smtClean="0"/>
              <a:t>gặp</a:t>
            </a:r>
            <a:endParaRPr lang="en-US" sz="4000" dirty="0" smtClean="0"/>
          </a:p>
          <a:p>
            <a:r>
              <a:rPr lang="en-US" sz="4000" dirty="0" smtClean="0"/>
              <a:t>Y </a:t>
            </a:r>
            <a:r>
              <a:rPr lang="en-US" sz="4000" dirty="0" err="1" smtClean="0"/>
              <a:t>học</a:t>
            </a:r>
            <a:r>
              <a:rPr lang="en-US" sz="4000" dirty="0" smtClean="0"/>
              <a:t> </a:t>
            </a:r>
            <a:r>
              <a:rPr lang="en-US" sz="4000" dirty="0" err="1" smtClean="0"/>
              <a:t>chủ</a:t>
            </a:r>
            <a:r>
              <a:rPr lang="en-US" sz="4000" dirty="0" smtClean="0"/>
              <a:t> </a:t>
            </a:r>
            <a:r>
              <a:rPr lang="en-US" sz="4000" dirty="0" err="1" smtClean="0"/>
              <a:t>yếu</a:t>
            </a:r>
            <a:r>
              <a:rPr lang="en-US" sz="4000" dirty="0" smtClean="0"/>
              <a:t> </a:t>
            </a:r>
            <a:r>
              <a:rPr lang="en-US" sz="4000" dirty="0" err="1" smtClean="0"/>
              <a:t>chú</a:t>
            </a:r>
            <a:r>
              <a:rPr lang="en-US" sz="4000" dirty="0" smtClean="0"/>
              <a:t> </a:t>
            </a:r>
            <a:r>
              <a:rPr lang="en-US" sz="4000" dirty="0" err="1" smtClean="0"/>
              <a:t>trọng</a:t>
            </a:r>
            <a:r>
              <a:rPr lang="en-US" sz="4000" dirty="0" smtClean="0"/>
              <a:t> </a:t>
            </a:r>
            <a:r>
              <a:rPr lang="en-US" sz="4000" dirty="0" err="1" smtClean="0"/>
              <a:t>vào</a:t>
            </a:r>
            <a:r>
              <a:rPr lang="en-US" sz="4000" dirty="0" smtClean="0"/>
              <a:t> </a:t>
            </a:r>
            <a:r>
              <a:rPr lang="en-US" sz="4000" dirty="0" err="1" smtClean="0"/>
              <a:t>việc</a:t>
            </a:r>
            <a:r>
              <a:rPr lang="en-US" sz="4000" dirty="0" smtClean="0"/>
              <a:t> </a:t>
            </a:r>
            <a:r>
              <a:rPr lang="en-US" sz="4000" dirty="0" err="1" smtClean="0"/>
              <a:t>giải</a:t>
            </a:r>
            <a:r>
              <a:rPr lang="en-US" sz="4000" dirty="0" smtClean="0"/>
              <a:t> </a:t>
            </a:r>
            <a:r>
              <a:rPr lang="en-US" sz="4000" dirty="0" err="1" smtClean="0"/>
              <a:t>thích</a:t>
            </a:r>
            <a:r>
              <a:rPr lang="en-US" sz="4000" dirty="0" smtClean="0"/>
              <a:t> </a:t>
            </a:r>
            <a:r>
              <a:rPr lang="en-US" sz="4000" dirty="0" err="1" smtClean="0"/>
              <a:t>kết</a:t>
            </a:r>
            <a:r>
              <a:rPr lang="en-US" sz="4000" dirty="0" smtClean="0"/>
              <a:t> </a:t>
            </a:r>
            <a:r>
              <a:rPr lang="en-US" sz="4000" dirty="0" err="1" smtClean="0"/>
              <a:t>quả</a:t>
            </a:r>
            <a:r>
              <a:rPr lang="en-US" sz="4000" dirty="0" smtClean="0"/>
              <a:t> </a:t>
            </a:r>
            <a:r>
              <a:rPr lang="en-US" sz="4000" dirty="0" err="1" smtClean="0"/>
              <a:t>thu</a:t>
            </a:r>
            <a:r>
              <a:rPr lang="en-US" sz="4000" dirty="0" smtClean="0"/>
              <a:t> </a:t>
            </a:r>
            <a:r>
              <a:rPr lang="en-US" sz="4000" dirty="0" err="1" smtClean="0"/>
              <a:t>được</a:t>
            </a:r>
            <a:r>
              <a:rPr lang="en-US" sz="4000" dirty="0" smtClean="0"/>
              <a:t>.</a:t>
            </a:r>
          </a:p>
          <a:p>
            <a:r>
              <a:rPr lang="en-US" sz="4000" dirty="0" err="1" smtClean="0"/>
              <a:t>Thói</a:t>
            </a:r>
            <a:r>
              <a:rPr lang="en-US" sz="4000" dirty="0" smtClean="0"/>
              <a:t> </a:t>
            </a:r>
            <a:r>
              <a:rPr lang="en-US" sz="4000" dirty="0" err="1" smtClean="0"/>
              <a:t>quen</a:t>
            </a:r>
            <a:r>
              <a:rPr lang="en-US" sz="4000" dirty="0" smtClean="0"/>
              <a:t> </a:t>
            </a:r>
            <a:r>
              <a:rPr lang="en-US" sz="4000" dirty="0" err="1" smtClean="0"/>
              <a:t>của</a:t>
            </a:r>
            <a:r>
              <a:rPr lang="en-US" sz="4000" dirty="0" smtClean="0"/>
              <a:t> </a:t>
            </a:r>
            <a:r>
              <a:rPr lang="en-US" sz="4000" dirty="0" err="1" smtClean="0"/>
              <a:t>các</a:t>
            </a:r>
            <a:r>
              <a:rPr lang="en-US" sz="4000" dirty="0" smtClean="0"/>
              <a:t> </a:t>
            </a:r>
            <a:r>
              <a:rPr lang="en-US" sz="4000" dirty="0" err="1" smtClean="0"/>
              <a:t>bác</a:t>
            </a:r>
            <a:r>
              <a:rPr lang="en-US" sz="4000" dirty="0" smtClean="0"/>
              <a:t> </a:t>
            </a:r>
            <a:r>
              <a:rPr lang="en-US" sz="4000" dirty="0" err="1" smtClean="0"/>
              <a:t>sĩ</a:t>
            </a:r>
            <a:r>
              <a:rPr lang="en-US" sz="4000" dirty="0" smtClean="0"/>
              <a:t>.</a:t>
            </a:r>
          </a:p>
          <a:p>
            <a:r>
              <a:rPr lang="en-US" sz="4000" dirty="0" err="1" smtClean="0"/>
              <a:t>Dữ</a:t>
            </a:r>
            <a:r>
              <a:rPr lang="en-US" sz="4000" dirty="0" smtClean="0"/>
              <a:t> </a:t>
            </a:r>
            <a:r>
              <a:rPr lang="en-US" sz="4000" dirty="0" err="1" smtClean="0"/>
              <a:t>liệu</a:t>
            </a:r>
            <a:endParaRPr lang="en-US" sz="4000" dirty="0" smtClean="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Autofit/>
          </a:bodyPr>
          <a:lstStyle/>
          <a:p>
            <a:r>
              <a:rPr lang="en-US" sz="3600" dirty="0" smtClean="0"/>
              <a:t> Thực hiện thu thập dữ liệu tại BV Thủ Đức và BV Đa Khoa Thủ Đức</a:t>
            </a:r>
            <a:r>
              <a:rPr lang="en-US" sz="4000" dirty="0" smtClean="0"/>
              <a:t>.</a:t>
            </a:r>
          </a:p>
          <a:p>
            <a:pPr>
              <a:buNone/>
            </a:pP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xmlns="" val="2073426484"/>
              </p:ext>
            </p:extLst>
          </p:nvPr>
        </p:nvGraphicFramePr>
        <p:xfrm>
          <a:off x="609600" y="3200400"/>
          <a:ext cx="8044180" cy="2971800"/>
        </p:xfrm>
        <a:graphic>
          <a:graphicData uri="http://schemas.openxmlformats.org/drawingml/2006/table">
            <a:tbl>
              <a:tblPr firstRow="1" bandRow="1">
                <a:tableStyleId>{5C22544A-7EE6-4342-B048-85BDC9FD1C3A}</a:tableStyleId>
              </a:tblPr>
              <a:tblGrid>
                <a:gridCol w="1143000"/>
                <a:gridCol w="1752600"/>
                <a:gridCol w="1755140"/>
                <a:gridCol w="1793240"/>
                <a:gridCol w="1600200"/>
              </a:tblGrid>
              <a:tr h="495300">
                <a:tc rowSpan="2">
                  <a:txBody>
                    <a:bodyPr/>
                    <a:lstStyle/>
                    <a:p>
                      <a:pPr algn="ctr"/>
                      <a:endParaRPr lang="en-US" dirty="0"/>
                    </a:p>
                  </a:txBody>
                  <a:tcPr anchor="ctr"/>
                </a:tc>
                <a:tc gridSpan="2">
                  <a:txBody>
                    <a:bodyPr/>
                    <a:lstStyle/>
                    <a:p>
                      <a:pPr algn="ctr"/>
                      <a:r>
                        <a:rPr lang="en-US" dirty="0" err="1" smtClean="0"/>
                        <a:t>Năm</a:t>
                      </a:r>
                      <a:r>
                        <a:rPr lang="en-US" baseline="0" dirty="0" smtClean="0"/>
                        <a:t> 2011</a:t>
                      </a:r>
                      <a:endParaRPr lang="en-US" dirty="0"/>
                    </a:p>
                  </a:txBody>
                  <a:tcPr anchor="ctr"/>
                </a:tc>
                <a:tc hMerge="1">
                  <a:txBody>
                    <a:bodyPr/>
                    <a:lstStyle/>
                    <a:p>
                      <a:endParaRPr lang="en-US"/>
                    </a:p>
                  </a:txBody>
                  <a:tcPr/>
                </a:tc>
                <a:tc gridSpan="2">
                  <a:txBody>
                    <a:bodyPr/>
                    <a:lstStyle/>
                    <a:p>
                      <a:pPr algn="ctr"/>
                      <a:r>
                        <a:rPr lang="en-US" dirty="0" err="1" smtClean="0"/>
                        <a:t>Năm</a:t>
                      </a:r>
                      <a:r>
                        <a:rPr lang="en-US" baseline="0" dirty="0" smtClean="0"/>
                        <a:t> 2012</a:t>
                      </a:r>
                      <a:endParaRPr lang="en-US" dirty="0"/>
                    </a:p>
                  </a:txBody>
                  <a:tcPr anchor="ctr"/>
                </a:tc>
                <a:tc hMerge="1">
                  <a:txBody>
                    <a:bodyPr/>
                    <a:lstStyle/>
                    <a:p>
                      <a:endParaRPr lang="en-US"/>
                    </a:p>
                  </a:txBody>
                  <a:tcPr/>
                </a:tc>
              </a:tr>
              <a:tr h="495300">
                <a:tc vMerge="1">
                  <a:txBody>
                    <a:bodyPr/>
                    <a:lstStyle/>
                    <a:p>
                      <a:endParaRPr lang="en-US"/>
                    </a:p>
                  </a:txBody>
                  <a:tcPr/>
                </a:tc>
                <a:tc>
                  <a:txBody>
                    <a:bodyPr/>
                    <a:lstStyle/>
                    <a:p>
                      <a:pPr algn="ctr"/>
                      <a:r>
                        <a:rPr lang="en-US" sz="2400" dirty="0" err="1" smtClean="0"/>
                        <a:t>Xét</a:t>
                      </a:r>
                      <a:r>
                        <a:rPr lang="en-US" sz="2400" baseline="0" dirty="0" smtClean="0"/>
                        <a:t> </a:t>
                      </a:r>
                      <a:r>
                        <a:rPr lang="en-US" sz="2000" baseline="0" dirty="0" err="1" smtClean="0"/>
                        <a:t>nghiệm</a:t>
                      </a:r>
                      <a:endParaRPr lang="en-US" sz="2000" dirty="0"/>
                    </a:p>
                  </a:txBody>
                  <a:tcPr anchor="ctr"/>
                </a:tc>
                <a:tc>
                  <a:txBody>
                    <a:bodyPr/>
                    <a:lstStyle/>
                    <a:p>
                      <a:pPr algn="ctr"/>
                      <a:r>
                        <a:rPr lang="en-US" sz="2400" dirty="0" err="1" smtClean="0"/>
                        <a:t>Khám</a:t>
                      </a:r>
                      <a:r>
                        <a:rPr lang="en-US" sz="2000" baseline="0" dirty="0" smtClean="0"/>
                        <a:t> </a:t>
                      </a:r>
                      <a:r>
                        <a:rPr lang="en-US" sz="2000" baseline="0" dirty="0" err="1" smtClean="0"/>
                        <a:t>bệnh</a:t>
                      </a:r>
                      <a:endParaRPr lang="en-US" sz="2000" dirty="0"/>
                    </a:p>
                  </a:txBody>
                  <a:tcPr anchor="ctr"/>
                </a:tc>
                <a:tc>
                  <a:txBody>
                    <a:bodyPr/>
                    <a:lstStyle/>
                    <a:p>
                      <a:pPr algn="ctr"/>
                      <a:r>
                        <a:rPr lang="en-US" sz="2000" dirty="0" err="1" smtClean="0"/>
                        <a:t>Xét</a:t>
                      </a:r>
                      <a:r>
                        <a:rPr lang="en-US" sz="2000" baseline="0" dirty="0" smtClean="0"/>
                        <a:t> </a:t>
                      </a:r>
                      <a:r>
                        <a:rPr lang="en-US" sz="24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400" baseline="0" dirty="0" err="1" smtClean="0"/>
                        <a:t>bệnh</a:t>
                      </a:r>
                      <a:endParaRPr lang="en-US" sz="2000" dirty="0"/>
                    </a:p>
                  </a:txBody>
                  <a:tcPr anchor="ctr"/>
                </a:tc>
              </a:tr>
              <a:tr h="990600">
                <a:tc>
                  <a:txBody>
                    <a:bodyPr/>
                    <a:lstStyle/>
                    <a:p>
                      <a:pPr algn="ctr"/>
                      <a:r>
                        <a:rPr lang="en-US" dirty="0" smtClean="0"/>
                        <a:t>BV</a:t>
                      </a:r>
                    </a:p>
                    <a:p>
                      <a:pPr algn="ctr"/>
                      <a:r>
                        <a:rPr lang="en-US" dirty="0" smtClean="0"/>
                        <a:t> Thủ</a:t>
                      </a:r>
                      <a:r>
                        <a:rPr lang="en-US" baseline="0" dirty="0" smtClean="0"/>
                        <a:t> Đức</a:t>
                      </a:r>
                      <a:endParaRPr lang="en-US" dirty="0"/>
                    </a:p>
                  </a:txBody>
                  <a:tcPr anchor="ctr"/>
                </a:tc>
                <a:tc>
                  <a:txBody>
                    <a:bodyPr/>
                    <a:lstStyle/>
                    <a:p>
                      <a:pPr algn="ctr"/>
                      <a:r>
                        <a:rPr lang="en-US" sz="2800" dirty="0" smtClean="0"/>
                        <a:t>3290</a:t>
                      </a:r>
                      <a:endParaRPr lang="en-US" sz="2800" dirty="0"/>
                    </a:p>
                  </a:txBody>
                  <a:tcPr anchor="ctr"/>
                </a:tc>
                <a:tc>
                  <a:txBody>
                    <a:bodyPr/>
                    <a:lstStyle/>
                    <a:p>
                      <a:pPr algn="ctr"/>
                      <a:r>
                        <a:rPr lang="en-US" sz="2800" dirty="0" smtClean="0"/>
                        <a:t>65535</a:t>
                      </a:r>
                      <a:endParaRPr lang="en-US" sz="2800" dirty="0"/>
                    </a:p>
                  </a:txBody>
                  <a:tcPr anchor="ctr"/>
                </a:tc>
                <a:tc>
                  <a:txBody>
                    <a:bodyPr/>
                    <a:lstStyle/>
                    <a:p>
                      <a:pPr algn="ctr"/>
                      <a:r>
                        <a:rPr lang="en-US" sz="2800" dirty="0" smtClean="0"/>
                        <a:t>6791</a:t>
                      </a:r>
                      <a:endParaRPr lang="en-US" sz="2800" dirty="0"/>
                    </a:p>
                  </a:txBody>
                  <a:tcPr anchor="ctr"/>
                </a:tc>
                <a:tc>
                  <a:txBody>
                    <a:bodyPr/>
                    <a:lstStyle/>
                    <a:p>
                      <a:pPr algn="ctr"/>
                      <a:r>
                        <a:rPr lang="en-US" sz="2800" dirty="0" smtClean="0"/>
                        <a:t>40503</a:t>
                      </a:r>
                      <a:endParaRPr lang="en-US" sz="2800" dirty="0"/>
                    </a:p>
                  </a:txBody>
                  <a:tcPr anchor="ctr"/>
                </a:tc>
              </a:tr>
              <a:tr h="990600">
                <a:tc>
                  <a:txBody>
                    <a:bodyPr/>
                    <a:lstStyle/>
                    <a:p>
                      <a:pPr algn="ctr"/>
                      <a:r>
                        <a:rPr lang="en-US" dirty="0" smtClean="0"/>
                        <a:t>BV </a:t>
                      </a:r>
                    </a:p>
                    <a:p>
                      <a:pPr algn="ctr"/>
                      <a:r>
                        <a:rPr lang="en-US" dirty="0" smtClean="0"/>
                        <a:t>Đa</a:t>
                      </a:r>
                      <a:r>
                        <a:rPr lang="en-US" baseline="0" dirty="0" smtClean="0"/>
                        <a:t> Khoa Thủ Đức</a:t>
                      </a:r>
                      <a:endParaRPr lang="en-US" dirty="0"/>
                    </a:p>
                  </a:txBody>
                  <a:tcPr anchor="ctr"/>
                </a:tc>
                <a:tc>
                  <a:txBody>
                    <a:bodyPr/>
                    <a:lstStyle/>
                    <a:p>
                      <a:pPr algn="ctr"/>
                      <a:r>
                        <a:rPr lang="en-US" sz="2800" dirty="0" smtClean="0"/>
                        <a:t>1026</a:t>
                      </a:r>
                      <a:endParaRPr lang="en-US" sz="2800" dirty="0"/>
                    </a:p>
                  </a:txBody>
                  <a:tcPr anchor="ctr"/>
                </a:tc>
                <a:tc>
                  <a:txBody>
                    <a:bodyPr/>
                    <a:lstStyle/>
                    <a:p>
                      <a:pPr algn="ctr"/>
                      <a:r>
                        <a:rPr lang="en-US" sz="2800" dirty="0" smtClean="0"/>
                        <a:t>22263</a:t>
                      </a:r>
                      <a:endParaRPr lang="en-US" sz="2800" dirty="0"/>
                    </a:p>
                  </a:txBody>
                  <a:tcPr anchor="ctr"/>
                </a:tc>
                <a:tc>
                  <a:txBody>
                    <a:bodyPr/>
                    <a:lstStyle/>
                    <a:p>
                      <a:pPr algn="ctr"/>
                      <a:r>
                        <a:rPr lang="en-US" sz="2800" dirty="0" smtClean="0"/>
                        <a:t>758</a:t>
                      </a:r>
                      <a:endParaRPr lang="en-US" sz="2800" dirty="0"/>
                    </a:p>
                  </a:txBody>
                  <a:tcPr anchor="ctr"/>
                </a:tc>
                <a:tc>
                  <a:txBody>
                    <a:bodyPr/>
                    <a:lstStyle/>
                    <a:p>
                      <a:pPr algn="ctr"/>
                      <a:r>
                        <a:rPr lang="en-US" sz="2800" dirty="0" smtClean="0"/>
                        <a:t>24091</a:t>
                      </a:r>
                      <a:endParaRPr lang="en-US" sz="2800" dirty="0"/>
                    </a:p>
                  </a:txBody>
                  <a:tcPr anchor="ct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chor="ctr">
            <a:noAutofit/>
          </a:bodyPr>
          <a:lstStyle/>
          <a:p>
            <a:r>
              <a:rPr lang="en-US" sz="4000" dirty="0" smtClean="0"/>
              <a:t> </a:t>
            </a:r>
            <a:r>
              <a:rPr lang="en-US" sz="4000" dirty="0" err="1" smtClean="0"/>
              <a:t>Sau</a:t>
            </a:r>
            <a:r>
              <a:rPr lang="en-US" sz="4000" dirty="0" smtClean="0"/>
              <a:t> </a:t>
            </a:r>
            <a:r>
              <a:rPr lang="en-US" sz="4000" dirty="0" err="1" smtClean="0"/>
              <a:t>quá</a:t>
            </a:r>
            <a:r>
              <a:rPr lang="en-US" sz="4000" dirty="0" smtClean="0"/>
              <a:t> </a:t>
            </a:r>
            <a:r>
              <a:rPr lang="en-US" sz="4000" dirty="0" err="1" smtClean="0"/>
              <a:t>trình</a:t>
            </a:r>
            <a:r>
              <a:rPr lang="en-US" sz="4000" dirty="0" smtClean="0"/>
              <a:t> </a:t>
            </a:r>
            <a:r>
              <a:rPr lang="en-US" sz="4000" dirty="0" err="1" smtClean="0"/>
              <a:t>tiền</a:t>
            </a:r>
            <a:r>
              <a:rPr lang="en-US" sz="4000" dirty="0" smtClean="0"/>
              <a:t> </a:t>
            </a:r>
            <a:r>
              <a:rPr lang="en-US" sz="4000" dirty="0" err="1" smtClean="0"/>
              <a:t>xử</a:t>
            </a:r>
            <a:r>
              <a:rPr lang="en-US" sz="4000" dirty="0" smtClean="0"/>
              <a:t> </a:t>
            </a:r>
            <a:r>
              <a:rPr lang="en-US" sz="4000" dirty="0" err="1" smtClean="0"/>
              <a:t>lý</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nhóm</a:t>
            </a:r>
            <a:r>
              <a:rPr lang="en-US" sz="4000" dirty="0" smtClean="0"/>
              <a:t> </a:t>
            </a:r>
            <a:r>
              <a:rPr lang="en-US" sz="4000" dirty="0" err="1" smtClean="0"/>
              <a:t>thu</a:t>
            </a:r>
            <a:r>
              <a:rPr lang="en-US" sz="4000" dirty="0" smtClean="0"/>
              <a:t> </a:t>
            </a:r>
            <a:r>
              <a:rPr lang="en-US" sz="4000" dirty="0" err="1" smtClean="0"/>
              <a:t>được</a:t>
            </a:r>
            <a:r>
              <a:rPr lang="en-US" sz="4000" dirty="0" smtClean="0"/>
              <a:t> 2000 </a:t>
            </a:r>
            <a:r>
              <a:rPr lang="en-US" sz="4000" dirty="0" err="1" smtClean="0"/>
              <a:t>dòng</a:t>
            </a:r>
            <a:r>
              <a:rPr lang="en-US" sz="4000" dirty="0" smtClean="0"/>
              <a:t> </a:t>
            </a:r>
            <a:r>
              <a:rPr lang="en-US" sz="4000" dirty="0" err="1" smtClean="0"/>
              <a:t>dữ</a:t>
            </a:r>
            <a:r>
              <a:rPr lang="en-US" sz="4000" dirty="0" smtClean="0"/>
              <a:t> </a:t>
            </a:r>
            <a:r>
              <a:rPr lang="en-US" sz="4000" dirty="0" err="1" smtClean="0"/>
              <a:t>liệu</a:t>
            </a:r>
            <a:r>
              <a:rPr lang="en-US" sz="4000" dirty="0" smtClean="0"/>
              <a:t>.</a:t>
            </a:r>
          </a:p>
          <a:p>
            <a:r>
              <a:rPr lang="en-US" sz="4000" dirty="0" smtClean="0"/>
              <a:t> Trong đó có 1774 bệnh nhân mắc bệnh tiểu đường và 226 bệnh nhân không mắc bệnh.</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chor="ctr">
            <a:noAutofit/>
          </a:bodyPr>
          <a:lstStyle/>
          <a:p>
            <a:r>
              <a:rPr lang="en-US" sz="4000" dirty="0" smtClean="0"/>
              <a:t> Sử dụng mô hình được đề xuất bởi </a:t>
            </a:r>
            <a:r>
              <a:rPr lang="en-US" sz="4000" dirty="0" err="1" smtClean="0"/>
              <a:t>Doust</a:t>
            </a:r>
            <a:r>
              <a:rPr lang="en-US" sz="4000" dirty="0" smtClean="0"/>
              <a:t> Dominick và Walsh </a:t>
            </a:r>
            <a:r>
              <a:rPr lang="en-US" sz="4000" dirty="0" err="1" smtClean="0"/>
              <a:t>Zarck</a:t>
            </a:r>
            <a:r>
              <a:rPr lang="en-US" sz="4000" dirty="0" smtClean="0"/>
              <a:t> gồm 48 thuộc tính.</a:t>
            </a:r>
          </a:p>
          <a:p>
            <a:r>
              <a:rPr lang="en-US" sz="4000" dirty="0" smtClean="0"/>
              <a:t> </a:t>
            </a:r>
            <a:r>
              <a:rPr lang="en-US" sz="4000" dirty="0" err="1" smtClean="0"/>
              <a:t>Sau</a:t>
            </a:r>
            <a:r>
              <a:rPr lang="en-US" sz="4000" dirty="0" smtClean="0"/>
              <a:t> </a:t>
            </a:r>
            <a:r>
              <a:rPr lang="en-US" sz="4000" dirty="0" err="1" smtClean="0"/>
              <a:t>khi</a:t>
            </a:r>
            <a:r>
              <a:rPr lang="en-US" sz="4000" dirty="0" smtClean="0"/>
              <a:t> </a:t>
            </a:r>
            <a:r>
              <a:rPr lang="en-US" sz="4000" dirty="0" err="1" smtClean="0"/>
              <a:t>áp</a:t>
            </a:r>
            <a:r>
              <a:rPr lang="en-US" sz="4000" dirty="0" smtClean="0"/>
              <a:t> </a:t>
            </a:r>
            <a:r>
              <a:rPr lang="en-US" sz="4000" dirty="0" err="1" smtClean="0"/>
              <a:t>dụng</a:t>
            </a:r>
            <a:r>
              <a:rPr lang="en-US" sz="4000" dirty="0" smtClean="0"/>
              <a:t> </a:t>
            </a:r>
            <a:r>
              <a:rPr lang="en-US" sz="4000" dirty="0" err="1" smtClean="0"/>
              <a:t>với</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thu</a:t>
            </a:r>
            <a:r>
              <a:rPr lang="en-US" sz="4000" dirty="0" smtClean="0"/>
              <a:t> </a:t>
            </a:r>
            <a:r>
              <a:rPr lang="en-US" sz="4000" dirty="0" err="1" smtClean="0"/>
              <a:t>thập</a:t>
            </a:r>
            <a:r>
              <a:rPr lang="en-US" sz="4000" dirty="0" smtClean="0"/>
              <a:t>, </a:t>
            </a:r>
            <a:r>
              <a:rPr lang="en-US" sz="4000" dirty="0" err="1" smtClean="0"/>
              <a:t>nhóm</a:t>
            </a:r>
            <a:r>
              <a:rPr lang="en-US" sz="4000" dirty="0" smtClean="0"/>
              <a:t> </a:t>
            </a:r>
            <a:r>
              <a:rPr lang="en-US" sz="4000" dirty="0" err="1" smtClean="0"/>
              <a:t>xây</a:t>
            </a:r>
            <a:r>
              <a:rPr lang="en-US" sz="4000" dirty="0" smtClean="0"/>
              <a:t> </a:t>
            </a:r>
            <a:r>
              <a:rPr lang="en-US" sz="4000" dirty="0" err="1" smtClean="0"/>
              <a:t>dựng</a:t>
            </a:r>
            <a:r>
              <a:rPr lang="en-US" sz="4000" dirty="0" smtClean="0"/>
              <a:t> </a:t>
            </a:r>
            <a:r>
              <a:rPr lang="en-US" sz="4000" dirty="0" err="1" smtClean="0"/>
              <a:t>được</a:t>
            </a:r>
            <a:r>
              <a:rPr lang="en-US" sz="4000" dirty="0" smtClean="0"/>
              <a:t> </a:t>
            </a:r>
            <a:r>
              <a:rPr lang="en-US" sz="4000" dirty="0" err="1" smtClean="0"/>
              <a:t>mô</a:t>
            </a:r>
            <a:r>
              <a:rPr lang="en-US" sz="4000" dirty="0" smtClean="0"/>
              <a:t> </a:t>
            </a:r>
            <a:r>
              <a:rPr lang="en-US" sz="4000" dirty="0" err="1" smtClean="0"/>
              <a:t>hình</a:t>
            </a:r>
            <a:r>
              <a:rPr lang="en-US" sz="4000" dirty="0" smtClean="0"/>
              <a:t> </a:t>
            </a:r>
            <a:r>
              <a:rPr lang="en-US" sz="4000" dirty="0" err="1" smtClean="0"/>
              <a:t>gồm</a:t>
            </a:r>
            <a:r>
              <a:rPr lang="en-US" sz="4000" dirty="0" smtClean="0"/>
              <a:t> 35 </a:t>
            </a:r>
            <a:r>
              <a:rPr lang="en-US" sz="4000" dirty="0" err="1" smtClean="0"/>
              <a:t>thuộc</a:t>
            </a:r>
            <a:r>
              <a:rPr lang="en-US" sz="4000" dirty="0" smtClean="0"/>
              <a:t> </a:t>
            </a:r>
            <a:r>
              <a:rPr lang="en-US" sz="4000" dirty="0" err="1" smtClean="0"/>
              <a:t>tính</a:t>
            </a:r>
            <a:r>
              <a:rPr lang="en-US" sz="4000" dirty="0" smtClean="0"/>
              <a:t>.</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Autofit/>
          </a:bodyPr>
          <a:lstStyle/>
          <a:p>
            <a:pPr>
              <a:buNone/>
            </a:pP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được</a:t>
            </a:r>
            <a:r>
              <a:rPr lang="en-US" sz="2400" dirty="0" smtClean="0"/>
              <a:t> </a:t>
            </a:r>
            <a:r>
              <a:rPr lang="en-US" sz="2400" dirty="0" err="1" smtClean="0"/>
              <a:t>chia</a:t>
            </a:r>
            <a:r>
              <a:rPr lang="en-US" sz="2400" dirty="0" smtClean="0"/>
              <a:t> </a:t>
            </a:r>
            <a:r>
              <a:rPr lang="en-US" sz="2400" dirty="0" err="1" smtClean="0"/>
              <a:t>thành</a:t>
            </a:r>
            <a:r>
              <a:rPr lang="en-US" sz="2400" dirty="0" smtClean="0"/>
              <a:t> 7 </a:t>
            </a:r>
            <a:r>
              <a:rPr lang="en-US" sz="2400" dirty="0" err="1" smtClean="0"/>
              <a:t>bộ</a:t>
            </a:r>
            <a:r>
              <a:rPr lang="en-US" sz="2400" dirty="0" smtClean="0"/>
              <a:t> </a:t>
            </a:r>
            <a:r>
              <a:rPr lang="en-US" sz="2400" dirty="0" err="1" smtClean="0"/>
              <a:t>chính</a:t>
            </a:r>
            <a:endParaRPr lang="en-US" sz="2400" dirty="0" smtClean="0"/>
          </a:p>
          <a:p>
            <a:r>
              <a:rPr lang="en-US" sz="2400" dirty="0" smtClean="0"/>
              <a:t> </a:t>
            </a:r>
            <a:r>
              <a:rPr lang="en-US" sz="2400" dirty="0" err="1" smtClean="0"/>
              <a:t>Thông</a:t>
            </a:r>
            <a:r>
              <a:rPr lang="en-US" sz="2400" dirty="0" smtClean="0"/>
              <a:t> tin </a:t>
            </a:r>
            <a:r>
              <a:rPr lang="en-US" sz="2400" dirty="0" err="1" smtClean="0"/>
              <a:t>cá</a:t>
            </a:r>
            <a:r>
              <a:rPr lang="en-US" sz="2400" dirty="0" smtClean="0"/>
              <a:t> </a:t>
            </a:r>
            <a:r>
              <a:rPr lang="en-US" sz="2400" dirty="0" err="1" smtClean="0"/>
              <a:t>nhân</a:t>
            </a:r>
            <a:r>
              <a:rPr lang="en-US" sz="2400" dirty="0" smtClean="0"/>
              <a:t>.</a:t>
            </a:r>
          </a:p>
          <a:p>
            <a:r>
              <a:rPr lang="en-US" sz="2400" dirty="0" smtClean="0"/>
              <a:t> </a:t>
            </a:r>
            <a:r>
              <a:rPr lang="en-US" sz="2400" dirty="0" err="1" smtClean="0"/>
              <a:t>Xét</a:t>
            </a:r>
            <a:r>
              <a:rPr lang="en-US" sz="2400" dirty="0" smtClean="0"/>
              <a:t> </a:t>
            </a:r>
            <a:r>
              <a:rPr lang="en-US" sz="2400" dirty="0" err="1" smtClean="0"/>
              <a:t>nghiệm</a:t>
            </a:r>
            <a:r>
              <a:rPr lang="en-US" sz="2400" dirty="0" smtClean="0"/>
              <a:t> </a:t>
            </a:r>
            <a:r>
              <a:rPr lang="en-US" sz="2400" dirty="0" err="1" smtClean="0"/>
              <a:t>máu</a:t>
            </a:r>
            <a:r>
              <a:rPr lang="en-US" sz="2400" dirty="0" smtClean="0"/>
              <a:t> </a:t>
            </a:r>
            <a:r>
              <a:rPr lang="en-US" sz="2400" dirty="0" err="1" smtClean="0"/>
              <a:t>mỡ</a:t>
            </a:r>
            <a:r>
              <a:rPr lang="en-US" sz="2400" dirty="0" smtClean="0"/>
              <a:t>.</a:t>
            </a:r>
          </a:p>
          <a:p>
            <a:r>
              <a:rPr lang="en-US" sz="2400" dirty="0" smtClean="0"/>
              <a:t> </a:t>
            </a:r>
            <a:r>
              <a:rPr lang="en-US" sz="2400" dirty="0" err="1" smtClean="0"/>
              <a:t>Xét</a:t>
            </a:r>
            <a:r>
              <a:rPr lang="en-US" sz="2400" dirty="0" smtClean="0"/>
              <a:t> </a:t>
            </a:r>
            <a:r>
              <a:rPr lang="en-US" sz="2400" dirty="0" err="1" smtClean="0"/>
              <a:t>nghiệm</a:t>
            </a:r>
            <a:r>
              <a:rPr lang="en-US" sz="2400" dirty="0" smtClean="0"/>
              <a:t> </a:t>
            </a:r>
            <a:r>
              <a:rPr lang="en-US" sz="2400" dirty="0" err="1" smtClean="0"/>
              <a:t>huyết</a:t>
            </a:r>
            <a:r>
              <a:rPr lang="en-US" sz="2400" dirty="0" smtClean="0"/>
              <a:t> </a:t>
            </a:r>
            <a:r>
              <a:rPr lang="en-US" sz="2400" dirty="0" err="1" smtClean="0"/>
              <a:t>đồ</a:t>
            </a:r>
            <a:r>
              <a:rPr lang="en-US" sz="2400" dirty="0" smtClean="0"/>
              <a:t>.</a:t>
            </a:r>
          </a:p>
          <a:p>
            <a:r>
              <a:rPr lang="en-US" sz="2400" dirty="0" smtClean="0"/>
              <a:t> </a:t>
            </a:r>
            <a:r>
              <a:rPr lang="en-US" sz="2400" dirty="0" err="1" smtClean="0"/>
              <a:t>Xét</a:t>
            </a:r>
            <a:r>
              <a:rPr lang="en-US" sz="2400" dirty="0" smtClean="0"/>
              <a:t> </a:t>
            </a:r>
            <a:r>
              <a:rPr lang="en-US" sz="2400" dirty="0" err="1" smtClean="0"/>
              <a:t>nghiệm</a:t>
            </a:r>
            <a:r>
              <a:rPr lang="en-US" sz="2400" dirty="0" smtClean="0"/>
              <a:t> </a:t>
            </a:r>
            <a:r>
              <a:rPr lang="en-US" sz="2400" dirty="0" err="1" smtClean="0"/>
              <a:t>sinh</a:t>
            </a:r>
            <a:r>
              <a:rPr lang="en-US" sz="2400" dirty="0" smtClean="0"/>
              <a:t> </a:t>
            </a:r>
            <a:r>
              <a:rPr lang="en-US" sz="2400" dirty="0" err="1" smtClean="0"/>
              <a:t>hóa</a:t>
            </a:r>
            <a:r>
              <a:rPr lang="en-US" sz="2400" dirty="0" smtClean="0"/>
              <a:t>.</a:t>
            </a:r>
          </a:p>
          <a:p>
            <a:r>
              <a:rPr lang="en-US" sz="2400" dirty="0" smtClean="0"/>
              <a:t> </a:t>
            </a:r>
            <a:r>
              <a:rPr lang="en-US" sz="2400" dirty="0" err="1" smtClean="0"/>
              <a:t>Xét</a:t>
            </a:r>
            <a:r>
              <a:rPr lang="en-US" sz="2400" dirty="0" smtClean="0"/>
              <a:t> </a:t>
            </a:r>
            <a:r>
              <a:rPr lang="en-US" sz="2400" dirty="0" err="1" smtClean="0"/>
              <a:t>nghiệm</a:t>
            </a:r>
            <a:r>
              <a:rPr lang="en-US" sz="2400" dirty="0" smtClean="0"/>
              <a:t> men </a:t>
            </a:r>
            <a:r>
              <a:rPr lang="en-US" sz="2400" dirty="0" err="1" smtClean="0"/>
              <a:t>gan</a:t>
            </a:r>
            <a:r>
              <a:rPr lang="en-US" sz="2400" dirty="0" smtClean="0"/>
              <a:t>.</a:t>
            </a:r>
          </a:p>
          <a:p>
            <a:r>
              <a:rPr lang="en-US" sz="2400" dirty="0" smtClean="0"/>
              <a:t> </a:t>
            </a:r>
            <a:r>
              <a:rPr lang="en-US" sz="2400" dirty="0" err="1" smtClean="0"/>
              <a:t>Xét</a:t>
            </a:r>
            <a:r>
              <a:rPr lang="en-US" sz="2400" dirty="0" smtClean="0"/>
              <a:t> </a:t>
            </a:r>
            <a:r>
              <a:rPr lang="en-US" sz="2400" dirty="0" err="1" smtClean="0"/>
              <a:t>nghiệm</a:t>
            </a:r>
            <a:r>
              <a:rPr lang="en-US" sz="2400" dirty="0" smtClean="0"/>
              <a:t> </a:t>
            </a:r>
            <a:r>
              <a:rPr lang="en-US" sz="2400" dirty="0" err="1" smtClean="0"/>
              <a:t>điện</a:t>
            </a:r>
            <a:r>
              <a:rPr lang="en-US" sz="2400" dirty="0" smtClean="0"/>
              <a:t> </a:t>
            </a:r>
            <a:r>
              <a:rPr lang="en-US" sz="2400" dirty="0" err="1" smtClean="0"/>
              <a:t>phân</a:t>
            </a:r>
            <a:r>
              <a:rPr lang="en-US" sz="2400" dirty="0" smtClean="0"/>
              <a:t>.</a:t>
            </a:r>
          </a:p>
          <a:p>
            <a:r>
              <a:rPr lang="en-US" sz="2400" dirty="0" err="1" smtClean="0"/>
              <a:t>Phân</a:t>
            </a:r>
            <a:r>
              <a:rPr lang="en-US" sz="2400" dirty="0" smtClean="0"/>
              <a:t> </a:t>
            </a:r>
            <a:r>
              <a:rPr lang="en-US" sz="2400" dirty="0" err="1" smtClean="0"/>
              <a:t>lớp</a:t>
            </a:r>
            <a:r>
              <a:rPr lang="en-US" sz="2400" dirty="0" smtClean="0"/>
              <a:t>.</a:t>
            </a:r>
            <a:endParaRPr lang="en-US" sz="2400"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ctr">
            <a:noAutofit/>
          </a:bodyPr>
          <a:lstStyle/>
          <a:p>
            <a:pPr>
              <a:buNone/>
            </a:pPr>
            <a:r>
              <a:rPr lang="en-US" sz="4000" dirty="0" smtClean="0"/>
              <a:t>	</a:t>
            </a:r>
            <a:r>
              <a:rPr lang="en-US" sz="4000" dirty="0" err="1" smtClean="0"/>
              <a:t>Tiền</a:t>
            </a:r>
            <a:r>
              <a:rPr lang="en-US" sz="4000" dirty="0" smtClean="0"/>
              <a:t> </a:t>
            </a:r>
            <a:r>
              <a:rPr lang="en-US" sz="4000" dirty="0" err="1" smtClean="0"/>
              <a:t>xử</a:t>
            </a:r>
            <a:r>
              <a:rPr lang="en-US" sz="4000" dirty="0" smtClean="0"/>
              <a:t> </a:t>
            </a:r>
            <a:r>
              <a:rPr lang="en-US" sz="4000" dirty="0" err="1" smtClean="0"/>
              <a:t>lý</a:t>
            </a:r>
            <a:r>
              <a:rPr lang="en-US" sz="4000" dirty="0" smtClean="0"/>
              <a:t> </a:t>
            </a:r>
            <a:r>
              <a:rPr lang="en-US" sz="4000" dirty="0" err="1" smtClean="0"/>
              <a:t>dữ</a:t>
            </a:r>
            <a:r>
              <a:rPr lang="en-US" sz="4000" dirty="0" smtClean="0"/>
              <a:t> </a:t>
            </a:r>
            <a:r>
              <a:rPr lang="en-US" sz="4000" dirty="0" err="1" smtClean="0"/>
              <a:t>liệu</a:t>
            </a:r>
            <a:endParaRPr lang="en-US" sz="4000" dirty="0" smtClean="0"/>
          </a:p>
          <a:p>
            <a:r>
              <a:rPr lang="en-US" sz="4000" dirty="0" smtClean="0"/>
              <a:t> </a:t>
            </a:r>
            <a:r>
              <a:rPr lang="en-US" sz="4000" dirty="0" err="1" smtClean="0"/>
              <a:t>Làm</a:t>
            </a:r>
            <a:r>
              <a:rPr lang="en-US" sz="4000" dirty="0" smtClean="0"/>
              <a:t> </a:t>
            </a:r>
            <a:r>
              <a:rPr lang="en-US" sz="4000" dirty="0" err="1" smtClean="0"/>
              <a:t>sạch</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Xóa</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thiếu</a:t>
            </a:r>
            <a:r>
              <a:rPr lang="en-US" sz="4000" dirty="0" smtClean="0"/>
              <a:t>, </a:t>
            </a:r>
            <a:r>
              <a:rPr lang="en-US" sz="4000" dirty="0" err="1" smtClean="0"/>
              <a:t>nhiễu</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trùng</a:t>
            </a:r>
            <a:r>
              <a:rPr lang="en-US" sz="4000" dirty="0" smtClean="0"/>
              <a:t> </a:t>
            </a:r>
            <a:r>
              <a:rPr lang="en-US" sz="4000" dirty="0" err="1" smtClean="0"/>
              <a:t>dùng</a:t>
            </a:r>
            <a:r>
              <a:rPr lang="en-US" sz="4000" dirty="0" smtClean="0"/>
              <a:t> SDM.</a:t>
            </a:r>
          </a:p>
          <a:p>
            <a:r>
              <a:rPr lang="en-US" sz="4000" dirty="0" smtClean="0"/>
              <a:t> </a:t>
            </a:r>
            <a:r>
              <a:rPr lang="en-US" sz="4000" dirty="0" err="1" smtClean="0"/>
              <a:t>Rời</a:t>
            </a:r>
            <a:r>
              <a:rPr lang="en-US" sz="4000" dirty="0" smtClean="0"/>
              <a:t> </a:t>
            </a:r>
            <a:r>
              <a:rPr lang="en-US" sz="4000" dirty="0" err="1" smtClean="0"/>
              <a:t>rạc</a:t>
            </a:r>
            <a:r>
              <a:rPr lang="en-US" sz="4000" dirty="0" smtClean="0"/>
              <a:t> </a:t>
            </a:r>
            <a:r>
              <a:rPr lang="en-US" sz="4000" dirty="0" err="1" smtClean="0"/>
              <a:t>hóa</a:t>
            </a:r>
            <a:r>
              <a:rPr lang="en-US" sz="4000" dirty="0" smtClean="0"/>
              <a:t> </a:t>
            </a:r>
            <a:r>
              <a:rPr lang="en-US" sz="4000" dirty="0" err="1" smtClean="0"/>
              <a:t>dữ</a:t>
            </a:r>
            <a:r>
              <a:rPr lang="en-US" sz="4000" dirty="0" smtClean="0"/>
              <a:t> </a:t>
            </a:r>
            <a:r>
              <a:rPr lang="en-US" sz="4000" dirty="0" err="1" smtClean="0"/>
              <a:t>liệu</a:t>
            </a:r>
            <a:r>
              <a:rPr lang="en-US" sz="4000" dirty="0" smtClean="0"/>
              <a:t>: Binning, </a:t>
            </a:r>
            <a:r>
              <a:rPr lang="en-US" sz="4000" dirty="0" err="1" smtClean="0"/>
              <a:t>rời</a:t>
            </a:r>
            <a:r>
              <a:rPr lang="en-US" sz="4000" dirty="0" smtClean="0"/>
              <a:t> </a:t>
            </a:r>
            <a:r>
              <a:rPr lang="en-US" sz="4000" dirty="0" err="1" smtClean="0"/>
              <a:t>rạc</a:t>
            </a:r>
            <a:r>
              <a:rPr lang="en-US" sz="4000" dirty="0" smtClean="0"/>
              <a:t> </a:t>
            </a:r>
            <a:r>
              <a:rPr lang="en-US" sz="4000" dirty="0" err="1" smtClean="0"/>
              <a:t>theo</a:t>
            </a:r>
            <a:r>
              <a:rPr lang="en-US" sz="4000" dirty="0" smtClean="0"/>
              <a:t> ý </a:t>
            </a:r>
            <a:r>
              <a:rPr lang="en-US" sz="4000" dirty="0" err="1" smtClean="0"/>
              <a:t>người</a:t>
            </a:r>
            <a:r>
              <a:rPr lang="en-US" sz="4000" dirty="0" smtClean="0"/>
              <a:t> </a:t>
            </a:r>
            <a:r>
              <a:rPr lang="en-US" sz="4000" dirty="0" err="1" smtClean="0"/>
              <a:t>dùng</a:t>
            </a:r>
            <a:r>
              <a:rPr lang="en-US" sz="4000" dirty="0" smtClean="0"/>
              <a:t>.</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ctr">
            <a:noAutofit/>
          </a:bodyPr>
          <a:lstStyle/>
          <a:p>
            <a:pPr>
              <a:buNone/>
            </a:pPr>
            <a:r>
              <a:rPr lang="en-US" sz="4000" dirty="0" smtClean="0"/>
              <a:t>	</a:t>
            </a:r>
            <a:r>
              <a:rPr lang="en-US" sz="4000" dirty="0" err="1" smtClean="0"/>
              <a:t>Phương</a:t>
            </a:r>
            <a:r>
              <a:rPr lang="en-US" sz="4000" dirty="0" smtClean="0"/>
              <a:t> </a:t>
            </a:r>
            <a:r>
              <a:rPr lang="en-US" sz="4000" dirty="0" err="1" smtClean="0"/>
              <a:t>pháp</a:t>
            </a:r>
            <a:r>
              <a:rPr lang="en-US" sz="4000" dirty="0" smtClean="0"/>
              <a:t> </a:t>
            </a:r>
            <a:r>
              <a:rPr lang="en-US" sz="4000" dirty="0" err="1" smtClean="0"/>
              <a:t>đánh</a:t>
            </a:r>
            <a:r>
              <a:rPr lang="en-US" sz="4000" dirty="0" smtClean="0"/>
              <a:t> </a:t>
            </a:r>
            <a:r>
              <a:rPr lang="en-US" sz="4000" dirty="0" err="1" smtClean="0"/>
              <a:t>giá</a:t>
            </a:r>
            <a:r>
              <a:rPr lang="en-US" sz="4000" dirty="0" smtClean="0"/>
              <a:t>:</a:t>
            </a:r>
          </a:p>
          <a:p>
            <a:r>
              <a:rPr lang="en-US" sz="4000" dirty="0" smtClean="0"/>
              <a:t> Precision</a:t>
            </a:r>
          </a:p>
          <a:p>
            <a:r>
              <a:rPr lang="en-US" sz="4000" dirty="0" smtClean="0"/>
              <a:t> Recall</a:t>
            </a:r>
          </a:p>
          <a:p>
            <a:r>
              <a:rPr lang="en-US" sz="4000" dirty="0" smtClean="0"/>
              <a:t> F - Measure</a:t>
            </a:r>
          </a:p>
          <a:p>
            <a:r>
              <a:rPr lang="en-US" sz="4000" dirty="0" smtClean="0"/>
              <a:t> Accuracy</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r>
              <a:rPr lang="en-US" sz="4000" dirty="0" err="1" smtClean="0"/>
              <a:t>Các</a:t>
            </a:r>
            <a:r>
              <a:rPr lang="en-US" sz="4000" dirty="0" smtClean="0"/>
              <a:t> </a:t>
            </a:r>
            <a:r>
              <a:rPr lang="en-US" sz="4000" dirty="0" err="1" smtClean="0"/>
              <a:t>giải</a:t>
            </a:r>
            <a:r>
              <a:rPr lang="en-US" sz="4000" dirty="0" smtClean="0"/>
              <a:t> </a:t>
            </a:r>
            <a:r>
              <a:rPr lang="en-US" sz="4000" dirty="0" err="1" smtClean="0"/>
              <a:t>thuật</a:t>
            </a:r>
            <a:r>
              <a:rPr lang="en-US" sz="4000" dirty="0" smtClean="0"/>
              <a:t> </a:t>
            </a:r>
            <a:r>
              <a:rPr lang="en-US" sz="4000" dirty="0" err="1" smtClean="0"/>
              <a:t>đã</a:t>
            </a:r>
            <a:r>
              <a:rPr lang="en-US" sz="4000" dirty="0" smtClean="0"/>
              <a:t> </a:t>
            </a:r>
            <a:r>
              <a:rPr lang="en-US" sz="4000" dirty="0" err="1" smtClean="0"/>
              <a:t>cài</a:t>
            </a:r>
            <a:r>
              <a:rPr lang="en-US" sz="4000" dirty="0" smtClean="0"/>
              <a:t> </a:t>
            </a:r>
            <a:r>
              <a:rPr lang="en-US" sz="4000" dirty="0" err="1" smtClean="0"/>
              <a:t>đặt</a:t>
            </a:r>
            <a:r>
              <a:rPr lang="en-US" sz="4000" dirty="0" smtClean="0"/>
              <a:t> (</a:t>
            </a:r>
            <a:r>
              <a:rPr lang="en-US" sz="4000" dirty="0" err="1" smtClean="0"/>
              <a:t>sử</a:t>
            </a:r>
            <a:r>
              <a:rPr lang="en-US" sz="4000" dirty="0" smtClean="0"/>
              <a:t> </a:t>
            </a:r>
            <a:r>
              <a:rPr lang="en-US" sz="4000" dirty="0" err="1" smtClean="0"/>
              <a:t>dụng</a:t>
            </a:r>
            <a:r>
              <a:rPr lang="en-US" sz="4000" dirty="0" smtClean="0"/>
              <a:t> </a:t>
            </a:r>
            <a:r>
              <a:rPr lang="en-US" sz="4000" dirty="0" err="1" smtClean="0"/>
              <a:t>Accord.Net</a:t>
            </a:r>
            <a:r>
              <a:rPr lang="en-US" sz="4000" dirty="0" smtClean="0"/>
              <a:t>)</a:t>
            </a:r>
          </a:p>
          <a:p>
            <a:r>
              <a:rPr lang="en-US" sz="4000" dirty="0" smtClean="0"/>
              <a:t> Naïve </a:t>
            </a:r>
            <a:r>
              <a:rPr lang="en-US" sz="4000" dirty="0" err="1" smtClean="0"/>
              <a:t>Bayes</a:t>
            </a:r>
            <a:endParaRPr lang="en-US" sz="4000" dirty="0" smtClean="0"/>
          </a:p>
          <a:p>
            <a:r>
              <a:rPr lang="en-US" sz="4000" dirty="0" smtClean="0"/>
              <a:t> </a:t>
            </a:r>
            <a:r>
              <a:rPr lang="en-US" sz="4000" dirty="0" err="1" smtClean="0"/>
              <a:t>Cây</a:t>
            </a:r>
            <a:r>
              <a:rPr lang="en-US" sz="4000" dirty="0" smtClean="0"/>
              <a:t> </a:t>
            </a:r>
            <a:r>
              <a:rPr lang="en-US" sz="4000" dirty="0" err="1" smtClean="0"/>
              <a:t>quyết</a:t>
            </a:r>
            <a:r>
              <a:rPr lang="en-US" sz="4000" dirty="0" smtClean="0"/>
              <a:t> </a:t>
            </a:r>
            <a:r>
              <a:rPr lang="en-US" sz="4000" dirty="0" err="1" smtClean="0"/>
              <a:t>định</a:t>
            </a:r>
            <a:r>
              <a:rPr lang="en-US" sz="4000" dirty="0" smtClean="0"/>
              <a:t> C4.5</a:t>
            </a:r>
          </a:p>
          <a:p>
            <a:r>
              <a:rPr lang="en-US" sz="4000" dirty="0" smtClean="0"/>
              <a:t> SVM</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Naïve </a:t>
            </a:r>
            <a:r>
              <a:rPr lang="en-US" sz="4000" dirty="0" err="1" smtClean="0"/>
              <a:t>Bayes</a:t>
            </a:r>
            <a:r>
              <a:rPr lang="en-US" sz="4000" dirty="0" smtClean="0"/>
              <a:t> (</a:t>
            </a:r>
            <a:r>
              <a:rPr lang="en-US" sz="4000" dirty="0" err="1" smtClean="0"/>
              <a:t>Tự</a:t>
            </a:r>
            <a:r>
              <a:rPr lang="en-US" sz="4000" dirty="0" smtClean="0"/>
              <a:t> </a:t>
            </a:r>
            <a:r>
              <a:rPr lang="en-US" sz="4000" dirty="0" err="1" smtClean="0"/>
              <a:t>cài</a:t>
            </a:r>
            <a:r>
              <a:rPr lang="en-US" sz="4000" dirty="0" smtClean="0"/>
              <a:t> </a:t>
            </a:r>
            <a:r>
              <a:rPr lang="en-US" sz="4000" dirty="0" err="1" smtClean="0"/>
              <a:t>đặt</a:t>
            </a:r>
            <a:r>
              <a:rPr lang="en-US" sz="4000" dirty="0" smtClean="0"/>
              <a:t>)</a:t>
            </a:r>
          </a:p>
          <a:p>
            <a:pPr>
              <a:buNone/>
            </a:pP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7" name="Table 6"/>
          <p:cNvGraphicFramePr>
            <a:graphicFrameLocks noGrp="1"/>
          </p:cNvGraphicFramePr>
          <p:nvPr/>
        </p:nvGraphicFramePr>
        <p:xfrm>
          <a:off x="990600" y="2895600"/>
          <a:ext cx="6858000" cy="3657600"/>
        </p:xfrm>
        <a:graphic>
          <a:graphicData uri="http://schemas.openxmlformats.org/drawingml/2006/table">
            <a:tbl>
              <a:tblPr firstRow="1" bandRow="1">
                <a:tableStyleId>{5C22544A-7EE6-4342-B048-85BDC9FD1C3A}</a:tableStyleId>
              </a:tblPr>
              <a:tblGrid>
                <a:gridCol w="2438400"/>
                <a:gridCol w="1600200"/>
                <a:gridCol w="1447800"/>
                <a:gridCol w="1371600"/>
              </a:tblGrid>
              <a:tr h="365760">
                <a:tc>
                  <a:txBody>
                    <a:bodyPr/>
                    <a:lstStyle/>
                    <a:p>
                      <a:pPr algn="ctr"/>
                      <a:endParaRPr lang="en-US" sz="1800" dirty="0"/>
                    </a:p>
                  </a:txBody>
                  <a:tcPr anchor="ctr"/>
                </a:tc>
                <a:tc>
                  <a:txBody>
                    <a:bodyPr/>
                    <a:lstStyle/>
                    <a:p>
                      <a:pPr algn="ctr"/>
                      <a:r>
                        <a:rPr lang="en-US" sz="1800" dirty="0" err="1" smtClean="0"/>
                        <a:t>Bộ</a:t>
                      </a:r>
                      <a:r>
                        <a:rPr lang="en-US" sz="1800" baseline="0" dirty="0" smtClean="0"/>
                        <a:t> 1</a:t>
                      </a:r>
                      <a:endParaRPr lang="en-US" sz="1800" dirty="0"/>
                    </a:p>
                  </a:txBody>
                  <a:tcPr anchor="ctr"/>
                </a:tc>
                <a:tc>
                  <a:txBody>
                    <a:bodyPr/>
                    <a:lstStyle/>
                    <a:p>
                      <a:pPr algn="ctr"/>
                      <a:r>
                        <a:rPr lang="en-US" sz="1800" dirty="0" err="1" smtClean="0"/>
                        <a:t>Bộ</a:t>
                      </a:r>
                      <a:r>
                        <a:rPr lang="en-US" sz="1800" baseline="0" dirty="0" smtClean="0"/>
                        <a:t> 2 </a:t>
                      </a:r>
                      <a:endParaRPr lang="en-US" sz="1800" dirty="0"/>
                    </a:p>
                  </a:txBody>
                  <a:tcPr anchor="ctr"/>
                </a:tc>
                <a:tc>
                  <a:txBody>
                    <a:bodyPr/>
                    <a:lstStyle/>
                    <a:p>
                      <a:pPr algn="ctr"/>
                      <a:r>
                        <a:rPr lang="en-US" sz="1800" dirty="0" err="1" smtClean="0"/>
                        <a:t>Bộ</a:t>
                      </a:r>
                      <a:r>
                        <a:rPr lang="en-US" sz="1800" baseline="0" dirty="0" smtClean="0"/>
                        <a:t> 3</a:t>
                      </a:r>
                      <a:endParaRPr lang="en-US" sz="1800" dirty="0"/>
                    </a:p>
                  </a:txBody>
                  <a:tcPr anchor="ctr"/>
                </a:tc>
              </a:tr>
              <a:tr h="345831">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126</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129</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261</a:t>
                      </a:r>
                    </a:p>
                  </a:txBody>
                  <a:tcPr marL="68580" marR="68580" marT="0" marB="0" anchor="ctr"/>
                </a:tc>
              </a:tr>
              <a:tr h="345831">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2</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5</a:t>
                      </a:r>
                    </a:p>
                  </a:txBody>
                  <a:tcPr marL="68580" marR="68580" marT="0" marB="0" anchor="ctr"/>
                </a:tc>
              </a:tr>
              <a:tr h="345831">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15</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31</a:t>
                      </a:r>
                    </a:p>
                  </a:txBody>
                  <a:tcPr marL="68580" marR="68580" marT="0" marB="0" anchor="ctr"/>
                </a:tc>
              </a:tr>
              <a:tr h="345831">
                <a:tc>
                  <a:txBody>
                    <a:bodyPr/>
                    <a:lstStyle/>
                    <a:p>
                      <a:pPr algn="ctr"/>
                      <a:r>
                        <a:rPr lang="en-US" sz="1800" dirty="0" smtClean="0">
                          <a:latin typeface="Constantia (Body)"/>
                        </a:rPr>
                        <a:t>False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6</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5</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a:t>
                      </a:r>
                    </a:p>
                  </a:txBody>
                  <a:tcPr marL="68580" marR="68580" marT="0" marB="0" anchor="ctr"/>
                </a:tc>
              </a:tr>
              <a:tr h="345831">
                <a:tc>
                  <a:txBody>
                    <a:bodyPr/>
                    <a:lstStyle/>
                    <a:p>
                      <a:pPr algn="ctr"/>
                      <a:r>
                        <a:rPr lang="en-US" sz="1800" dirty="0" smtClean="0">
                          <a:latin typeface="Constantia (Body)"/>
                        </a:rPr>
                        <a:t>Precision</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0.894</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0.894</a:t>
                      </a:r>
                    </a:p>
                  </a:txBody>
                  <a:tcPr marL="68580" marR="68580" marT="0" marB="0" anchor="ctr"/>
                </a:tc>
              </a:tr>
              <a:tr h="345831">
                <a:tc>
                  <a:txBody>
                    <a:bodyPr/>
                    <a:lstStyle/>
                    <a:p>
                      <a:pPr algn="ctr"/>
                      <a:r>
                        <a:rPr lang="en-US" sz="1800" dirty="0" smtClean="0">
                          <a:latin typeface="Constantia (Body)"/>
                        </a:rPr>
                        <a:t>Recall</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0.955</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0.963</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0.989</a:t>
                      </a:r>
                    </a:p>
                  </a:txBody>
                  <a:tcPr marL="68580" marR="68580" marT="0" marB="0" anchor="ctr"/>
                </a:tc>
              </a:tr>
              <a:tr h="345831">
                <a:tc>
                  <a:txBody>
                    <a:bodyPr/>
                    <a:lstStyle/>
                    <a:p>
                      <a:pPr algn="ctr"/>
                      <a:r>
                        <a:rPr lang="en-US" sz="1800" dirty="0" smtClean="0">
                          <a:latin typeface="Constantia (Body)"/>
                        </a:rPr>
                        <a:t>F – Measure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0.923</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0.931</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0.939</a:t>
                      </a:r>
                    </a:p>
                  </a:txBody>
                  <a:tcPr marL="68580" marR="68580" marT="0" marB="0" anchor="ctr"/>
                </a:tc>
              </a:tr>
              <a:tr h="345831">
                <a:tc>
                  <a:txBody>
                    <a:bodyPr/>
                    <a:lstStyle/>
                    <a:p>
                      <a:pPr algn="ctr"/>
                      <a:r>
                        <a:rPr lang="en-US" sz="1800" dirty="0" smtClean="0">
                          <a:latin typeface="Constantia (Body)"/>
                        </a:rPr>
                        <a:t>Accuracy</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0.86</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0.873</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0.887</a:t>
                      </a: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Naïve </a:t>
            </a:r>
            <a:r>
              <a:rPr kumimoji="0" lang="en-US" sz="4000" b="0" i="0" u="none" strike="noStrike" kern="1200" cap="none" spc="0" normalizeH="0" baseline="0" noProof="0" dirty="0" err="1" smtClean="0">
                <a:ln>
                  <a:noFill/>
                </a:ln>
                <a:solidFill>
                  <a:schemeClr val="tx1"/>
                </a:solidFill>
                <a:effectLst/>
                <a:uLnTx/>
                <a:uFillTx/>
                <a:latin typeface="+mn-lt"/>
                <a:ea typeface="+mn-ea"/>
                <a:cs typeface="+mn-cs"/>
              </a:rPr>
              <a:t>Bayes</a:t>
            </a:r>
            <a:endParaRPr kumimoji="0" lang="en-US" sz="4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Table 6"/>
          <p:cNvGraphicFramePr>
            <a:graphicFrameLocks noGrp="1"/>
          </p:cNvGraphicFramePr>
          <p:nvPr/>
        </p:nvGraphicFramePr>
        <p:xfrm>
          <a:off x="990600" y="2895600"/>
          <a:ext cx="6858000" cy="3657600"/>
        </p:xfrm>
        <a:graphic>
          <a:graphicData uri="http://schemas.openxmlformats.org/drawingml/2006/table">
            <a:tbl>
              <a:tblPr firstRow="1" bandRow="1">
                <a:tableStyleId>{5C22544A-7EE6-4342-B048-85BDC9FD1C3A}</a:tableStyleId>
              </a:tblPr>
              <a:tblGrid>
                <a:gridCol w="2667000"/>
                <a:gridCol w="1371600"/>
                <a:gridCol w="1371600"/>
                <a:gridCol w="1447800"/>
              </a:tblGrid>
              <a:tr h="365760">
                <a:tc>
                  <a:txBody>
                    <a:bodyPr/>
                    <a:lstStyle/>
                    <a:p>
                      <a:pPr algn="ct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1</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2 </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3</a:t>
                      </a:r>
                      <a:endParaRPr lang="en-US" sz="1800" dirty="0">
                        <a:latin typeface="Constantia (Body)"/>
                      </a:endParaRPr>
                    </a:p>
                  </a:txBody>
                  <a:tcPr anchor="ctr"/>
                </a:tc>
              </a:tr>
              <a:tr h="345831">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126</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128</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261</a:t>
                      </a:r>
                    </a:p>
                  </a:txBody>
                  <a:tcPr marL="68580" marR="68580" marT="0" marB="0" anchor="ctr"/>
                </a:tc>
              </a:tr>
              <a:tr h="345831">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2</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a:t>
                      </a:r>
                    </a:p>
                  </a:txBody>
                  <a:tcPr marL="68580" marR="68580" marT="0" marB="0" anchor="ctr"/>
                </a:tc>
              </a:tr>
              <a:tr h="345831">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15</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14</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32</a:t>
                      </a:r>
                    </a:p>
                  </a:txBody>
                  <a:tcPr marL="68580" marR="68580" marT="0" marB="0" anchor="ctr"/>
                </a:tc>
              </a:tr>
              <a:tr h="345831">
                <a:tc>
                  <a:txBody>
                    <a:bodyPr/>
                    <a:lstStyle/>
                    <a:p>
                      <a:pPr algn="ctr"/>
                      <a:r>
                        <a:rPr lang="en-US" sz="1800" dirty="0" smtClean="0">
                          <a:latin typeface="Constantia (Body)"/>
                        </a:rPr>
                        <a:t>False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6</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6</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a:t>
                      </a:r>
                    </a:p>
                  </a:txBody>
                  <a:tcPr marL="68580" marR="68580" marT="0" marB="0" anchor="ctr"/>
                </a:tc>
              </a:tr>
              <a:tr h="345831">
                <a:tc>
                  <a:txBody>
                    <a:bodyPr/>
                    <a:lstStyle/>
                    <a:p>
                      <a:pPr algn="ctr"/>
                      <a:r>
                        <a:rPr lang="en-US" sz="1800" dirty="0" smtClean="0">
                          <a:latin typeface="Constantia (Body)"/>
                        </a:rPr>
                        <a:t>Precision</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0.894</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0.891</a:t>
                      </a:r>
                    </a:p>
                  </a:txBody>
                  <a:tcPr marL="68580" marR="68580" marT="0" marB="0" anchor="ctr"/>
                </a:tc>
              </a:tr>
              <a:tr h="345831">
                <a:tc>
                  <a:txBody>
                    <a:bodyPr/>
                    <a:lstStyle/>
                    <a:p>
                      <a:pPr algn="ctr"/>
                      <a:r>
                        <a:rPr lang="en-US" sz="1800" dirty="0" smtClean="0">
                          <a:latin typeface="Constantia (Body)"/>
                        </a:rPr>
                        <a:t>Recall</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0.955</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0.955</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0.989</a:t>
                      </a:r>
                    </a:p>
                  </a:txBody>
                  <a:tcPr marL="68580" marR="68580" marT="0" marB="0" anchor="ctr"/>
                </a:tc>
              </a:tr>
              <a:tr h="345831">
                <a:tc>
                  <a:txBody>
                    <a:bodyPr/>
                    <a:lstStyle/>
                    <a:p>
                      <a:pPr algn="ctr"/>
                      <a:r>
                        <a:rPr lang="en-US" sz="1800" dirty="0" smtClean="0">
                          <a:latin typeface="Constantia (Body)"/>
                        </a:rPr>
                        <a:t>F – Measure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0.923</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0.928</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0.937</a:t>
                      </a:r>
                    </a:p>
                  </a:txBody>
                  <a:tcPr marL="68580" marR="68580" marT="0" marB="0" anchor="ctr"/>
                </a:tc>
              </a:tr>
              <a:tr h="345831">
                <a:tc>
                  <a:txBody>
                    <a:bodyPr/>
                    <a:lstStyle/>
                    <a:p>
                      <a:pPr algn="ctr"/>
                      <a:r>
                        <a:rPr lang="en-US" sz="1800" dirty="0" smtClean="0">
                          <a:latin typeface="Constantia (Body)"/>
                        </a:rPr>
                        <a:t>Accuracy</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0.86</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0.867</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0.883</a:t>
                      </a: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chor="ctr"/>
          <a:lstStyle/>
          <a:p>
            <a:pPr algn="ctr"/>
            <a:r>
              <a:rPr lang="en-US" dirty="0" err="1" smtClean="0"/>
              <a:t>Nội</a:t>
            </a:r>
            <a:r>
              <a:rPr lang="en-US" dirty="0" smtClean="0"/>
              <a:t> dung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grpSp>
        <p:nvGrpSpPr>
          <p:cNvPr id="60" name="Group 59"/>
          <p:cNvGrpSpPr>
            <a:grpSpLocks/>
          </p:cNvGrpSpPr>
          <p:nvPr/>
        </p:nvGrpSpPr>
        <p:grpSpPr bwMode="auto">
          <a:xfrm>
            <a:off x="2133600" y="2286000"/>
            <a:ext cx="4927600" cy="531813"/>
            <a:chOff x="1341" y="1723"/>
            <a:chExt cx="3104" cy="335"/>
          </a:xfrm>
        </p:grpSpPr>
        <p:sp>
          <p:nvSpPr>
            <p:cNvPr id="6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3" name="Text Box 25"/>
          <p:cNvSpPr txBox="1">
            <a:spLocks noChangeArrowheads="1"/>
          </p:cNvSpPr>
          <p:nvPr/>
        </p:nvSpPr>
        <p:spPr bwMode="black">
          <a:xfrm>
            <a:off x="2552700" y="2371725"/>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Giới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thiệu</a:t>
            </a:r>
            <a:endParaRPr lang="en-US" b="1" dirty="0">
              <a:solidFill>
                <a:schemeClr val="bg1"/>
              </a:solidFill>
              <a:latin typeface="Segoe UI" pitchFamily="34" charset="0"/>
              <a:cs typeface="Segoe UI" pitchFamily="34" charset="0"/>
            </a:endParaRPr>
          </a:p>
        </p:txBody>
      </p:sp>
      <p:sp>
        <p:nvSpPr>
          <p:cNvPr id="64" name="AutoShape 26"/>
          <p:cNvSpPr>
            <a:spLocks noChangeArrowheads="1"/>
          </p:cNvSpPr>
          <p:nvPr/>
        </p:nvSpPr>
        <p:spPr bwMode="gray">
          <a:xfrm>
            <a:off x="1797050" y="2198688"/>
            <a:ext cx="685800" cy="685800"/>
          </a:xfrm>
          <a:prstGeom prst="diamond">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5" name="Text Box 27"/>
          <p:cNvSpPr txBox="1">
            <a:spLocks noChangeArrowheads="1"/>
          </p:cNvSpPr>
          <p:nvPr/>
        </p:nvSpPr>
        <p:spPr bwMode="black">
          <a:xfrm>
            <a:off x="1951038" y="2297113"/>
            <a:ext cx="360997"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1</a:t>
            </a:r>
          </a:p>
        </p:txBody>
      </p:sp>
      <p:grpSp>
        <p:nvGrpSpPr>
          <p:cNvPr id="66" name="Group 65"/>
          <p:cNvGrpSpPr>
            <a:grpSpLocks/>
          </p:cNvGrpSpPr>
          <p:nvPr/>
        </p:nvGrpSpPr>
        <p:grpSpPr bwMode="auto">
          <a:xfrm>
            <a:off x="2127250" y="2966649"/>
            <a:ext cx="4927600" cy="531813"/>
            <a:chOff x="1341" y="1723"/>
            <a:chExt cx="3104" cy="335"/>
          </a:xfrm>
        </p:grpSpPr>
        <p:sp>
          <p:nvSpPr>
            <p:cNvPr id="67"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8"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9" name="Text Box 25"/>
          <p:cNvSpPr txBox="1">
            <a:spLocks noChangeArrowheads="1"/>
          </p:cNvSpPr>
          <p:nvPr/>
        </p:nvSpPr>
        <p:spPr bwMode="black">
          <a:xfrm>
            <a:off x="2546350" y="3052374"/>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smtClean="0">
                <a:solidFill>
                  <a:schemeClr val="bg1"/>
                </a:solidFill>
                <a:latin typeface="Segoe UI" pitchFamily="34" charset="0"/>
                <a:cs typeface="Segoe UI" pitchFamily="34" charset="0"/>
              </a:rPr>
              <a:t>Data Mining </a:t>
            </a:r>
            <a:r>
              <a:rPr lang="en-US" b="1" dirty="0" err="1" smtClean="0">
                <a:solidFill>
                  <a:schemeClr val="bg1"/>
                </a:solidFill>
                <a:latin typeface="Segoe UI" pitchFamily="34" charset="0"/>
                <a:cs typeface="Segoe UI" pitchFamily="34" charset="0"/>
              </a:rPr>
              <a:t>và</a:t>
            </a:r>
            <a:r>
              <a:rPr lang="en-US" b="1" dirty="0" smtClean="0">
                <a:solidFill>
                  <a:schemeClr val="bg1"/>
                </a:solidFill>
                <a:latin typeface="Segoe UI" pitchFamily="34" charset="0"/>
                <a:cs typeface="Segoe UI" pitchFamily="34" charset="0"/>
              </a:rPr>
              <a:t> y </a:t>
            </a:r>
            <a:r>
              <a:rPr lang="en-US" b="1" dirty="0" err="1" smtClean="0">
                <a:solidFill>
                  <a:schemeClr val="bg1"/>
                </a:solidFill>
                <a:latin typeface="Segoe UI" pitchFamily="34" charset="0"/>
                <a:cs typeface="Segoe UI" pitchFamily="34" charset="0"/>
              </a:rPr>
              <a:t>học</a:t>
            </a:r>
            <a:endParaRPr lang="en-US" b="1" dirty="0">
              <a:solidFill>
                <a:schemeClr val="bg1"/>
              </a:solidFill>
              <a:latin typeface="Segoe UI" pitchFamily="34" charset="0"/>
              <a:cs typeface="Segoe UI" pitchFamily="34" charset="0"/>
            </a:endParaRPr>
          </a:p>
        </p:txBody>
      </p:sp>
      <p:sp>
        <p:nvSpPr>
          <p:cNvPr id="70" name="AutoShape 26"/>
          <p:cNvSpPr>
            <a:spLocks noChangeArrowheads="1"/>
          </p:cNvSpPr>
          <p:nvPr/>
        </p:nvSpPr>
        <p:spPr bwMode="gray">
          <a:xfrm>
            <a:off x="1790700" y="2851201"/>
            <a:ext cx="685800" cy="685800"/>
          </a:xfrm>
          <a:prstGeom prst="diamond">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71" name="Text Box 27"/>
          <p:cNvSpPr txBox="1">
            <a:spLocks noChangeArrowheads="1"/>
          </p:cNvSpPr>
          <p:nvPr/>
        </p:nvSpPr>
        <p:spPr bwMode="black">
          <a:xfrm>
            <a:off x="1944688" y="2977762"/>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2</a:t>
            </a:r>
          </a:p>
        </p:txBody>
      </p:sp>
      <p:grpSp>
        <p:nvGrpSpPr>
          <p:cNvPr id="84" name="Group 83"/>
          <p:cNvGrpSpPr>
            <a:grpSpLocks/>
          </p:cNvGrpSpPr>
          <p:nvPr/>
        </p:nvGrpSpPr>
        <p:grpSpPr bwMode="auto">
          <a:xfrm>
            <a:off x="2129496" y="4311905"/>
            <a:ext cx="4927600" cy="531813"/>
            <a:chOff x="1341" y="1723"/>
            <a:chExt cx="3104" cy="335"/>
          </a:xfrm>
        </p:grpSpPr>
        <p:sp>
          <p:nvSpPr>
            <p:cNvPr id="85"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6"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vi-VN">
                <a:latin typeface="Segoe UI" pitchFamily="34" charset="0"/>
                <a:cs typeface="Segoe UI" pitchFamily="34" charset="0"/>
              </a:endParaRPr>
            </a:p>
          </p:txBody>
        </p:sp>
      </p:grpSp>
      <p:sp>
        <p:nvSpPr>
          <p:cNvPr id="87" name="Text Box 25"/>
          <p:cNvSpPr txBox="1">
            <a:spLocks noChangeArrowheads="1"/>
          </p:cNvSpPr>
          <p:nvPr/>
        </p:nvSpPr>
        <p:spPr bwMode="black">
          <a:xfrm>
            <a:off x="2548596" y="43976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Triển</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khai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và</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đánh</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giá</a:t>
            </a:r>
            <a:endParaRPr lang="en-US" b="1" dirty="0">
              <a:solidFill>
                <a:schemeClr val="bg1"/>
              </a:solidFill>
              <a:latin typeface="Segoe UI" pitchFamily="34" charset="0"/>
              <a:cs typeface="Segoe UI" pitchFamily="34" charset="0"/>
            </a:endParaRPr>
          </a:p>
        </p:txBody>
      </p:sp>
      <p:sp>
        <p:nvSpPr>
          <p:cNvPr id="88" name="AutoShape 26"/>
          <p:cNvSpPr>
            <a:spLocks noChangeArrowheads="1"/>
          </p:cNvSpPr>
          <p:nvPr/>
        </p:nvSpPr>
        <p:spPr bwMode="gray">
          <a:xfrm>
            <a:off x="1792946" y="4224593"/>
            <a:ext cx="685800" cy="685800"/>
          </a:xfrm>
          <a:prstGeom prst="diamond">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9" name="Text Box 27"/>
          <p:cNvSpPr txBox="1">
            <a:spLocks noChangeArrowheads="1"/>
          </p:cNvSpPr>
          <p:nvPr/>
        </p:nvSpPr>
        <p:spPr bwMode="black">
          <a:xfrm>
            <a:off x="1946934" y="43230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4</a:t>
            </a:r>
            <a:endParaRPr lang="en-US" sz="2400" b="1" dirty="0">
              <a:solidFill>
                <a:schemeClr val="bg1"/>
              </a:solidFill>
              <a:latin typeface="Segoe UI" pitchFamily="34" charset="0"/>
              <a:cs typeface="Segoe UI" pitchFamily="34" charset="0"/>
            </a:endParaRPr>
          </a:p>
        </p:txBody>
      </p:sp>
      <p:grpSp>
        <p:nvGrpSpPr>
          <p:cNvPr id="90" name="Group 89"/>
          <p:cNvGrpSpPr>
            <a:grpSpLocks/>
          </p:cNvGrpSpPr>
          <p:nvPr/>
        </p:nvGrpSpPr>
        <p:grpSpPr bwMode="auto">
          <a:xfrm>
            <a:off x="2129496" y="3626105"/>
            <a:ext cx="4927600" cy="531813"/>
            <a:chOff x="1341" y="1723"/>
            <a:chExt cx="3104" cy="335"/>
          </a:xfrm>
        </p:grpSpPr>
        <p:sp>
          <p:nvSpPr>
            <p:cNvPr id="9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9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vi-VN">
                <a:latin typeface="Segoe UI" pitchFamily="34" charset="0"/>
                <a:cs typeface="Segoe UI" pitchFamily="34" charset="0"/>
              </a:endParaRPr>
            </a:p>
          </p:txBody>
        </p:sp>
      </p:grpSp>
      <p:sp>
        <p:nvSpPr>
          <p:cNvPr id="93" name="Text Box 25"/>
          <p:cNvSpPr txBox="1">
            <a:spLocks noChangeArrowheads="1"/>
          </p:cNvSpPr>
          <p:nvPr/>
        </p:nvSpPr>
        <p:spPr bwMode="black">
          <a:xfrm>
            <a:off x="2548596" y="37118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Dữ</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liệu</a:t>
            </a:r>
            <a:endParaRPr lang="en-US" b="1" dirty="0">
              <a:solidFill>
                <a:schemeClr val="bg1"/>
              </a:solidFill>
              <a:latin typeface="Segoe UI" pitchFamily="34" charset="0"/>
              <a:cs typeface="Segoe UI" pitchFamily="34" charset="0"/>
            </a:endParaRPr>
          </a:p>
        </p:txBody>
      </p:sp>
      <p:sp>
        <p:nvSpPr>
          <p:cNvPr id="94" name="AutoShape 26"/>
          <p:cNvSpPr>
            <a:spLocks noChangeArrowheads="1"/>
          </p:cNvSpPr>
          <p:nvPr/>
        </p:nvSpPr>
        <p:spPr bwMode="gray">
          <a:xfrm>
            <a:off x="1792946" y="3538793"/>
            <a:ext cx="685800" cy="685800"/>
          </a:xfrm>
          <a:prstGeom prst="diamond">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95" name="Text Box 27"/>
          <p:cNvSpPr txBox="1">
            <a:spLocks noChangeArrowheads="1"/>
          </p:cNvSpPr>
          <p:nvPr/>
        </p:nvSpPr>
        <p:spPr bwMode="black">
          <a:xfrm>
            <a:off x="1946934" y="36372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3</a:t>
            </a:r>
          </a:p>
        </p:txBody>
      </p:sp>
      <p:grpSp>
        <p:nvGrpSpPr>
          <p:cNvPr id="29" name="Group 28"/>
          <p:cNvGrpSpPr>
            <a:grpSpLocks/>
          </p:cNvGrpSpPr>
          <p:nvPr/>
        </p:nvGrpSpPr>
        <p:grpSpPr bwMode="auto">
          <a:xfrm>
            <a:off x="2129496" y="4997705"/>
            <a:ext cx="4927600" cy="531813"/>
            <a:chOff x="1341" y="1723"/>
            <a:chExt cx="3104" cy="335"/>
          </a:xfrm>
        </p:grpSpPr>
        <p:sp>
          <p:nvSpPr>
            <p:cNvPr id="30"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1"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vi-VN">
                <a:latin typeface="Segoe UI" pitchFamily="34" charset="0"/>
                <a:cs typeface="Segoe UI" pitchFamily="34" charset="0"/>
              </a:endParaRPr>
            </a:p>
          </p:txBody>
        </p:sp>
      </p:grpSp>
      <p:sp>
        <p:nvSpPr>
          <p:cNvPr id="32" name="Text Box 25"/>
          <p:cNvSpPr txBox="1">
            <a:spLocks noChangeArrowheads="1"/>
          </p:cNvSpPr>
          <p:nvPr/>
        </p:nvSpPr>
        <p:spPr bwMode="black">
          <a:xfrm>
            <a:off x="2548596" y="50834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smtClean="0">
                <a:solidFill>
                  <a:schemeClr val="bg1"/>
                </a:solidFill>
                <a:latin typeface="Segoe UI" pitchFamily="34" charset="0"/>
                <a:cs typeface="Segoe UI" pitchFamily="34" charset="0"/>
              </a:rPr>
              <a:t>Demo</a:t>
            </a:r>
            <a:endParaRPr lang="en-US" b="1" dirty="0">
              <a:solidFill>
                <a:schemeClr val="bg1"/>
              </a:solidFill>
              <a:latin typeface="Segoe UI" pitchFamily="34" charset="0"/>
              <a:cs typeface="Segoe UI" pitchFamily="34" charset="0"/>
            </a:endParaRPr>
          </a:p>
        </p:txBody>
      </p:sp>
      <p:sp>
        <p:nvSpPr>
          <p:cNvPr id="33" name="AutoShape 26"/>
          <p:cNvSpPr>
            <a:spLocks noChangeArrowheads="1"/>
          </p:cNvSpPr>
          <p:nvPr/>
        </p:nvSpPr>
        <p:spPr bwMode="gray">
          <a:xfrm>
            <a:off x="1792946" y="4910393"/>
            <a:ext cx="685800" cy="685800"/>
          </a:xfrm>
          <a:prstGeom prst="diamond">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4" name="Text Box 27"/>
          <p:cNvSpPr txBox="1">
            <a:spLocks noChangeArrowheads="1"/>
          </p:cNvSpPr>
          <p:nvPr/>
        </p:nvSpPr>
        <p:spPr bwMode="black">
          <a:xfrm>
            <a:off x="1946934" y="50088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5</a:t>
            </a:r>
            <a:endParaRPr lang="en-US" sz="2400" b="1" dirty="0">
              <a:solidFill>
                <a:schemeClr val="bg1"/>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ctr">
            <a:noAutofit/>
          </a:bodyPr>
          <a:lstStyle/>
          <a:p>
            <a:pPr>
              <a:buNone/>
            </a:pPr>
            <a:r>
              <a:rPr lang="en-US" sz="4000" dirty="0" smtClean="0"/>
              <a:t>	</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Content Placeholder 2"/>
          <p:cNvSpPr txBox="1">
            <a:spLocks/>
          </p:cNvSpPr>
          <p:nvPr/>
        </p:nvSpPr>
        <p:spPr>
          <a:xfrm>
            <a:off x="609600" y="2087880"/>
            <a:ext cx="8229600" cy="4389120"/>
          </a:xfrm>
          <a:prstGeom prst="rect">
            <a:avLst/>
          </a:prstGeom>
        </p:spPr>
        <p:txBody>
          <a:bodyPr vert="horz" anchor="ctr">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4000" b="0" i="0" u="none" strike="noStrike" kern="1200" cap="none" spc="0" normalizeH="0" baseline="0" noProof="0" dirty="0" err="1" smtClean="0">
                <a:ln>
                  <a:noFill/>
                </a:ln>
                <a:solidFill>
                  <a:schemeClr val="tx1"/>
                </a:solidFill>
                <a:effectLst/>
                <a:uLnTx/>
                <a:uFillTx/>
                <a:latin typeface="+mn-lt"/>
                <a:ea typeface="+mn-ea"/>
                <a:cs typeface="+mn-cs"/>
              </a:rPr>
              <a:t>Đánh</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giá</a:t>
            </a:r>
            <a:r>
              <a:rPr kumimoji="0" lang="en-US" sz="4000" b="0" i="0" u="none" strike="noStrike" kern="1200" cap="none" spc="0" normalizeH="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4000" b="0" i="0" u="none" strike="noStrike" kern="1200" cap="none" spc="0" normalizeH="0" noProof="0" dirty="0" smtClean="0">
                <a:ln>
                  <a:noFill/>
                </a:ln>
                <a:solidFill>
                  <a:schemeClr val="tx1"/>
                </a:solidFill>
                <a:effectLst/>
                <a:uLnTx/>
                <a:uFillTx/>
                <a:latin typeface="+mn-lt"/>
                <a:ea typeface="+mn-ea"/>
                <a:cs typeface="+mn-cs"/>
              </a:rPr>
              <a:t>Naïve </a:t>
            </a:r>
            <a:r>
              <a:rPr kumimoji="0" lang="en-US" sz="4000" b="0" i="0" u="none" strike="noStrike" kern="1200" cap="none" spc="0" normalizeH="0" noProof="0" dirty="0" err="1" smtClean="0">
                <a:ln>
                  <a:noFill/>
                </a:ln>
                <a:solidFill>
                  <a:schemeClr val="tx1"/>
                </a:solidFill>
                <a:effectLst/>
                <a:uLnTx/>
                <a:uFillTx/>
                <a:latin typeface="+mn-lt"/>
                <a:ea typeface="+mn-ea"/>
                <a:cs typeface="+mn-cs"/>
              </a:rPr>
              <a:t>Bayes</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là</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một</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giải</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thuật</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có</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độ</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chín</a:t>
            </a:r>
            <a:r>
              <a:rPr lang="en-US" sz="4000" dirty="0" smtClean="0"/>
              <a:t>h </a:t>
            </a:r>
            <a:r>
              <a:rPr lang="en-US" sz="4000" dirty="0" err="1" smtClean="0"/>
              <a:t>xác</a:t>
            </a:r>
            <a:r>
              <a:rPr lang="en-US" sz="4000" dirty="0" smtClean="0"/>
              <a:t> </a:t>
            </a:r>
            <a:r>
              <a:rPr lang="en-US" sz="4000" dirty="0" err="1" smtClean="0"/>
              <a:t>rất</a:t>
            </a:r>
            <a:r>
              <a:rPr lang="en-US" sz="4000" dirty="0" smtClean="0"/>
              <a:t> </a:t>
            </a:r>
            <a:r>
              <a:rPr lang="en-US" sz="4000" dirty="0" err="1" smtClean="0"/>
              <a:t>cao</a:t>
            </a:r>
            <a:r>
              <a:rPr lang="en-US" sz="4000" dirty="0" smtClean="0"/>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4000" b="0" i="0" u="none" strike="noStrike" kern="1200" cap="none" spc="0" normalizeH="0" noProof="0" dirty="0" err="1" smtClean="0">
                <a:ln>
                  <a:noFill/>
                </a:ln>
                <a:solidFill>
                  <a:schemeClr val="tx1"/>
                </a:solidFill>
                <a:effectLst/>
                <a:uLnTx/>
                <a:uFillTx/>
                <a:latin typeface="+mn-lt"/>
                <a:ea typeface="+mn-ea"/>
                <a:cs typeface="+mn-cs"/>
              </a:rPr>
              <a:t>Dễ</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dàng</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cài</a:t>
            </a:r>
            <a:r>
              <a:rPr kumimoji="0" lang="en-US" sz="4000" b="0" i="0" u="none" strike="noStrike" kern="1200" cap="none" spc="0" normalizeH="0" noProof="0" dirty="0" smtClean="0">
                <a:ln>
                  <a:noFill/>
                </a:ln>
                <a:solidFill>
                  <a:schemeClr val="tx1"/>
                </a:solidFill>
                <a:effectLst/>
                <a:uLnTx/>
                <a:uFillTx/>
                <a:latin typeface="+mn-lt"/>
                <a:ea typeface="+mn-ea"/>
                <a:cs typeface="+mn-cs"/>
              </a:rPr>
              <a:t> </a:t>
            </a:r>
            <a:r>
              <a:rPr kumimoji="0" lang="en-US" sz="4000" b="0" i="0" u="none" strike="noStrike" kern="1200" cap="none" spc="0" normalizeH="0" noProof="0" dirty="0" err="1" smtClean="0">
                <a:ln>
                  <a:noFill/>
                </a:ln>
                <a:solidFill>
                  <a:schemeClr val="tx1"/>
                </a:solidFill>
                <a:effectLst/>
                <a:uLnTx/>
                <a:uFillTx/>
                <a:latin typeface="+mn-lt"/>
                <a:ea typeface="+mn-ea"/>
                <a:cs typeface="+mn-cs"/>
              </a:rPr>
              <a:t>đặt</a:t>
            </a:r>
            <a:r>
              <a:rPr kumimoji="0" lang="en-US" sz="4000" b="0" i="0" u="none" strike="noStrike" kern="1200" cap="none" spc="0" normalizeH="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4000" dirty="0" smtClean="0"/>
              <a:t>Cho </a:t>
            </a:r>
            <a:r>
              <a:rPr lang="en-US" sz="4000" dirty="0" err="1" smtClean="0"/>
              <a:t>kết</a:t>
            </a:r>
            <a:r>
              <a:rPr lang="en-US" sz="4000" dirty="0" smtClean="0"/>
              <a:t> </a:t>
            </a:r>
            <a:r>
              <a:rPr lang="en-US" sz="4000" dirty="0" err="1" smtClean="0"/>
              <a:t>quả</a:t>
            </a:r>
            <a:r>
              <a:rPr lang="en-US" sz="4000" dirty="0" smtClean="0"/>
              <a:t> </a:t>
            </a:r>
            <a:r>
              <a:rPr lang="en-US" sz="4000" dirty="0" err="1" smtClean="0"/>
              <a:t>chính</a:t>
            </a:r>
            <a:r>
              <a:rPr lang="en-US" sz="4000" dirty="0" smtClean="0"/>
              <a:t> </a:t>
            </a:r>
            <a:r>
              <a:rPr lang="en-US" sz="4000" dirty="0" err="1" smtClean="0"/>
              <a:t>xác</a:t>
            </a:r>
            <a:r>
              <a:rPr lang="en-US" sz="4000" dirty="0" smtClean="0"/>
              <a:t> </a:t>
            </a:r>
            <a:r>
              <a:rPr lang="en-US" sz="4000" dirty="0" err="1" smtClean="0"/>
              <a:t>khi</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phân</a:t>
            </a:r>
            <a:r>
              <a:rPr lang="en-US" sz="4000" dirty="0" smtClean="0"/>
              <a:t> </a:t>
            </a:r>
            <a:r>
              <a:rPr lang="en-US" sz="4000" dirty="0" err="1" smtClean="0"/>
              <a:t>lớp</a:t>
            </a:r>
            <a:r>
              <a:rPr lang="en-US" sz="4000" dirty="0" smtClean="0"/>
              <a:t> </a:t>
            </a:r>
            <a:r>
              <a:rPr lang="en-US" sz="4000" dirty="0" err="1" smtClean="0"/>
              <a:t>đồng</a:t>
            </a:r>
            <a:r>
              <a:rPr lang="en-US" sz="4000" dirty="0" smtClean="0"/>
              <a:t> </a:t>
            </a:r>
            <a:r>
              <a:rPr lang="en-US" sz="4000" dirty="0" err="1" smtClean="0"/>
              <a:t>đều</a:t>
            </a:r>
            <a:endParaRPr kumimoji="0" lang="en-US" sz="40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r>
              <a:rPr lang="en-US" sz="4000" dirty="0" err="1" smtClean="0"/>
              <a:t>Cây</a:t>
            </a:r>
            <a:r>
              <a:rPr lang="en-US" sz="4000" dirty="0" smtClean="0"/>
              <a:t> </a:t>
            </a:r>
            <a:r>
              <a:rPr lang="en-US" sz="4000" dirty="0" err="1" smtClean="0"/>
              <a:t>quyết</a:t>
            </a:r>
            <a:r>
              <a:rPr lang="en-US" sz="4000" dirty="0" smtClean="0"/>
              <a:t> </a:t>
            </a:r>
            <a:r>
              <a:rPr lang="en-US" sz="4000" dirty="0" err="1" smtClean="0"/>
              <a:t>định</a:t>
            </a:r>
            <a:r>
              <a:rPr lang="en-US" sz="4000" dirty="0" smtClean="0"/>
              <a:t> C4.5</a:t>
            </a:r>
          </a:p>
          <a:p>
            <a:pPr>
              <a:buNone/>
            </a:pP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9" name="Table 8"/>
          <p:cNvGraphicFramePr>
            <a:graphicFrameLocks noGrp="1"/>
          </p:cNvGraphicFramePr>
          <p:nvPr/>
        </p:nvGraphicFramePr>
        <p:xfrm>
          <a:off x="1066800" y="2743200"/>
          <a:ext cx="6858000" cy="3657600"/>
        </p:xfrm>
        <a:graphic>
          <a:graphicData uri="http://schemas.openxmlformats.org/drawingml/2006/table">
            <a:tbl>
              <a:tblPr firstRow="1" bandRow="1">
                <a:tableStyleId>{5C22544A-7EE6-4342-B048-85BDC9FD1C3A}</a:tableStyleId>
              </a:tblPr>
              <a:tblGrid>
                <a:gridCol w="1714500"/>
                <a:gridCol w="1714500"/>
                <a:gridCol w="1714500"/>
                <a:gridCol w="1714500"/>
              </a:tblGrid>
              <a:tr h="365760">
                <a:tc>
                  <a:txBody>
                    <a:bodyPr/>
                    <a:lstStyle/>
                    <a:p>
                      <a:pPr algn="ct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1</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2 </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3</a:t>
                      </a:r>
                      <a:endParaRPr lang="en-US" sz="1800" dirty="0">
                        <a:latin typeface="Constantia (Body)"/>
                      </a:endParaRPr>
                    </a:p>
                  </a:txBody>
                  <a:tcPr anchor="ctr"/>
                </a:tc>
              </a:tr>
              <a:tr h="345831">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108</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115</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234</a:t>
                      </a:r>
                    </a:p>
                  </a:txBody>
                  <a:tcPr marL="68580" marR="68580" marT="0" marB="0" anchor="ctr"/>
                </a:tc>
              </a:tr>
              <a:tr h="345831">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8</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a:t>
                      </a:r>
                    </a:p>
                  </a:txBody>
                  <a:tcPr marL="68580" marR="68580" marT="0" marB="0" anchor="ctr"/>
                </a:tc>
              </a:tr>
              <a:tr h="345831">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10</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13</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32</a:t>
                      </a:r>
                    </a:p>
                  </a:txBody>
                  <a:tcPr marL="68580" marR="68580" marT="0" marB="0" anchor="ctr"/>
                </a:tc>
              </a:tr>
              <a:tr h="345831">
                <a:tc>
                  <a:txBody>
                    <a:bodyPr/>
                    <a:lstStyle/>
                    <a:p>
                      <a:pPr algn="ctr"/>
                      <a:r>
                        <a:rPr lang="en-US" sz="1800" dirty="0" smtClean="0">
                          <a:latin typeface="Constantia (Body)"/>
                        </a:rPr>
                        <a:t>False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24</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19</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30</a:t>
                      </a:r>
                    </a:p>
                  </a:txBody>
                  <a:tcPr marL="68580" marR="68580" marT="0" marB="0" anchor="ctr"/>
                </a:tc>
              </a:tr>
              <a:tr h="345831">
                <a:tc>
                  <a:txBody>
                    <a:bodyPr/>
                    <a:lstStyle/>
                    <a:p>
                      <a:pPr algn="ctr"/>
                      <a:r>
                        <a:rPr lang="en-US" sz="1800" dirty="0" smtClean="0">
                          <a:latin typeface="Constantia (Body)"/>
                        </a:rPr>
                        <a:t>Precision</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0.915</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0.898</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0.879</a:t>
                      </a:r>
                    </a:p>
                  </a:txBody>
                  <a:tcPr marL="68580" marR="68580" marT="0" marB="0" anchor="ctr"/>
                </a:tc>
              </a:tr>
              <a:tr h="345831">
                <a:tc>
                  <a:txBody>
                    <a:bodyPr/>
                    <a:lstStyle/>
                    <a:p>
                      <a:pPr algn="ctr"/>
                      <a:r>
                        <a:rPr lang="en-US" sz="1800" dirty="0" smtClean="0">
                          <a:latin typeface="Constantia (Body)"/>
                        </a:rPr>
                        <a:t>Recall</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0.818</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0.858</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0.886</a:t>
                      </a:r>
                    </a:p>
                  </a:txBody>
                  <a:tcPr marL="68580" marR="68580" marT="0" marB="0" anchor="ctr"/>
                </a:tc>
              </a:tr>
              <a:tr h="345831">
                <a:tc>
                  <a:txBody>
                    <a:bodyPr/>
                    <a:lstStyle/>
                    <a:p>
                      <a:pPr algn="ctr"/>
                      <a:r>
                        <a:rPr lang="en-US" sz="1800" dirty="0" smtClean="0">
                          <a:latin typeface="Constantia (Body)"/>
                        </a:rPr>
                        <a:t>F – Measure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0.864</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0.878</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0.883</a:t>
                      </a:r>
                    </a:p>
                  </a:txBody>
                  <a:tcPr marL="68580" marR="68580" marT="0" marB="0" anchor="ctr"/>
                </a:tc>
              </a:tr>
              <a:tr h="345831">
                <a:tc>
                  <a:txBody>
                    <a:bodyPr/>
                    <a:lstStyle/>
                    <a:p>
                      <a:pPr algn="ctr"/>
                      <a:r>
                        <a:rPr lang="en-US" sz="1800" dirty="0" smtClean="0">
                          <a:latin typeface="Constantia (Body)"/>
                        </a:rPr>
                        <a:t>Accuracy</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0.773</a:t>
                      </a:r>
                    </a:p>
                  </a:txBody>
                  <a:tcPr marL="68580" marR="68580" marT="0" marB="0"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0.787</a:t>
                      </a:r>
                    </a:p>
                  </a:txBody>
                  <a:tcPr marL="68580" marR="68580" marT="0" marB="0"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0.793</a:t>
                      </a: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t">
            <a:noAutofit/>
          </a:bodyPr>
          <a:lstStyle/>
          <a:p>
            <a:pPr>
              <a:buNone/>
            </a:pPr>
            <a:r>
              <a:rPr lang="en-US" sz="2400" dirty="0" smtClean="0"/>
              <a:t>	</a:t>
            </a:r>
            <a:r>
              <a:rPr lang="en-US" sz="2400" dirty="0" err="1" smtClean="0"/>
              <a:t>Các</a:t>
            </a:r>
            <a:r>
              <a:rPr lang="en-US" sz="2400" dirty="0" smtClean="0"/>
              <a:t> </a:t>
            </a:r>
            <a:r>
              <a:rPr lang="en-US" sz="2400" dirty="0" err="1" smtClean="0"/>
              <a:t>luật</a:t>
            </a:r>
            <a:r>
              <a:rPr lang="en-US" sz="2400" dirty="0" smtClean="0"/>
              <a:t> </a:t>
            </a:r>
            <a:r>
              <a:rPr lang="en-US" sz="2400" dirty="0" err="1" smtClean="0"/>
              <a:t>tiêu</a:t>
            </a:r>
            <a:r>
              <a:rPr lang="en-US" sz="2400" dirty="0" smtClean="0"/>
              <a:t> </a:t>
            </a:r>
            <a:r>
              <a:rPr lang="en-US" sz="2400" dirty="0" err="1" smtClean="0"/>
              <a:t>biểu</a:t>
            </a:r>
            <a:r>
              <a:rPr lang="en-US" sz="2400" dirty="0" smtClean="0"/>
              <a:t> </a:t>
            </a:r>
            <a:r>
              <a:rPr lang="en-US" sz="2400" dirty="0" err="1" smtClean="0"/>
              <a:t>với</a:t>
            </a:r>
            <a:r>
              <a:rPr lang="en-US" sz="2400" dirty="0" smtClean="0"/>
              <a:t> </a:t>
            </a:r>
            <a:r>
              <a:rPr lang="en-US" sz="2400" dirty="0" err="1" smtClean="0"/>
              <a:t>bệnh</a:t>
            </a:r>
            <a:r>
              <a:rPr lang="en-US" sz="2400" dirty="0" smtClean="0"/>
              <a:t> </a:t>
            </a:r>
            <a:r>
              <a:rPr lang="en-US" sz="2400" dirty="0" err="1" smtClean="0"/>
              <a:t>nhân</a:t>
            </a:r>
            <a:r>
              <a:rPr lang="en-US" sz="2400" dirty="0" smtClean="0"/>
              <a:t> </a:t>
            </a:r>
            <a:r>
              <a:rPr lang="en-US" sz="2400" dirty="0" err="1" smtClean="0"/>
              <a:t>mắc</a:t>
            </a:r>
            <a:r>
              <a:rPr lang="en-US" sz="2400" dirty="0" smtClean="0"/>
              <a:t> </a:t>
            </a:r>
            <a:r>
              <a:rPr lang="en-US" sz="2400" dirty="0" err="1" smtClean="0"/>
              <a:t>bệnh</a:t>
            </a:r>
            <a:endParaRPr lang="en-US" sz="2400" dirty="0" smtClean="0"/>
          </a:p>
          <a:p>
            <a:r>
              <a:rPr lang="en-US" sz="2400" dirty="0" smtClean="0"/>
              <a:t>Glucose = [290,+)</a:t>
            </a:r>
          </a:p>
          <a:p>
            <a:r>
              <a:rPr lang="en-US" sz="2400" dirty="0" smtClean="0"/>
              <a:t>Glucose = [125,290) &amp; </a:t>
            </a:r>
            <a:r>
              <a:rPr lang="en-US" sz="2400" dirty="0" err="1" smtClean="0"/>
              <a:t>Tuoi</a:t>
            </a:r>
            <a:r>
              <a:rPr lang="en-US" sz="2400" dirty="0" smtClean="0"/>
              <a:t> = [80,+)</a:t>
            </a:r>
          </a:p>
          <a:p>
            <a:r>
              <a:rPr lang="en-US" sz="2400" dirty="0" smtClean="0"/>
              <a:t>Glucose </a:t>
            </a:r>
            <a:r>
              <a:rPr lang="en-US" sz="2400" dirty="0" smtClean="0"/>
              <a:t>= [125,290) &amp; </a:t>
            </a:r>
            <a:r>
              <a:rPr lang="en-US" sz="2400" dirty="0" err="1" smtClean="0"/>
              <a:t>Tuoi</a:t>
            </a:r>
            <a:r>
              <a:rPr lang="en-US" sz="2400" dirty="0" smtClean="0"/>
              <a:t> = [60,70) </a:t>
            </a:r>
            <a:r>
              <a:rPr lang="en-US" sz="2400" dirty="0" smtClean="0"/>
              <a:t>&amp; </a:t>
            </a:r>
            <a:r>
              <a:rPr lang="en-US" sz="2400" dirty="0" err="1" smtClean="0"/>
              <a:t>GioiTinh</a:t>
            </a:r>
            <a:r>
              <a:rPr lang="en-US" sz="2400" dirty="0" smtClean="0"/>
              <a:t> = </a:t>
            </a:r>
            <a:r>
              <a:rPr lang="en-US" sz="2400" dirty="0" err="1" smtClean="0"/>
              <a:t>Nữ</a:t>
            </a:r>
            <a:endParaRPr lang="en-US" sz="2400" dirty="0" smtClean="0"/>
          </a:p>
          <a:p>
            <a:r>
              <a:rPr lang="it-IT" sz="2400" dirty="0" smtClean="0"/>
              <a:t>Glucose = [125,290) &amp; Tuoi = [30,40) &amp; LDL_Cholesterol = [160,190</a:t>
            </a:r>
            <a:r>
              <a:rPr lang="it-IT" sz="2400" dirty="0" smtClean="0"/>
              <a:t>)</a:t>
            </a:r>
          </a:p>
          <a:p>
            <a:r>
              <a:rPr lang="it-IT" sz="2400" dirty="0" smtClean="0"/>
              <a:t>Glucose = [125,290) &amp; Tuoi = [70,80) &amp; Urea = [40,+)</a:t>
            </a:r>
            <a:endParaRPr lang="en-US" sz="2400" dirty="0" smtClean="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533400" y="1905000"/>
            <a:ext cx="8229600" cy="4389120"/>
          </a:xfrm>
        </p:spPr>
        <p:txBody>
          <a:bodyPr>
            <a:noAutofit/>
          </a:bodyPr>
          <a:lstStyle/>
          <a:p>
            <a:pPr>
              <a:buNone/>
            </a:pPr>
            <a:r>
              <a:rPr lang="en-US" sz="4000" dirty="0" smtClean="0"/>
              <a:t>	</a:t>
            </a:r>
            <a:r>
              <a:rPr lang="en-US" sz="4000" dirty="0" err="1" smtClean="0"/>
              <a:t>Đánh</a:t>
            </a:r>
            <a:r>
              <a:rPr lang="en-US" sz="4000" dirty="0" smtClean="0"/>
              <a:t> </a:t>
            </a:r>
            <a:r>
              <a:rPr lang="en-US" sz="4000" dirty="0" err="1" smtClean="0"/>
              <a:t>giá</a:t>
            </a:r>
            <a:r>
              <a:rPr lang="en-US" sz="4000" dirty="0" smtClean="0"/>
              <a:t>:</a:t>
            </a:r>
          </a:p>
          <a:p>
            <a:r>
              <a:rPr lang="en-US" sz="4000" dirty="0" err="1" smtClean="0"/>
              <a:t>Giải</a:t>
            </a:r>
            <a:r>
              <a:rPr lang="en-US" sz="4000" dirty="0" smtClean="0"/>
              <a:t> </a:t>
            </a:r>
            <a:r>
              <a:rPr lang="en-US" sz="4000" dirty="0" err="1" smtClean="0"/>
              <a:t>thuật</a:t>
            </a:r>
            <a:r>
              <a:rPr lang="en-US" sz="4000" dirty="0" smtClean="0"/>
              <a:t> </a:t>
            </a:r>
            <a:r>
              <a:rPr lang="en-US" sz="4000" dirty="0" err="1" smtClean="0"/>
              <a:t>phức</a:t>
            </a:r>
            <a:r>
              <a:rPr lang="en-US" sz="4000" dirty="0" smtClean="0"/>
              <a:t> </a:t>
            </a:r>
            <a:r>
              <a:rPr lang="en-US" sz="4000" dirty="0" err="1" smtClean="0"/>
              <a:t>tạp</a:t>
            </a:r>
            <a:r>
              <a:rPr lang="en-US" sz="4000" dirty="0" smtClean="0"/>
              <a:t> </a:t>
            </a:r>
            <a:r>
              <a:rPr lang="en-US" sz="4000" dirty="0" err="1" smtClean="0"/>
              <a:t>nhưng</a:t>
            </a:r>
            <a:r>
              <a:rPr lang="en-US" sz="4000" dirty="0" smtClean="0"/>
              <a:t> </a:t>
            </a:r>
            <a:r>
              <a:rPr lang="en-US" sz="4000" dirty="0" err="1" smtClean="0"/>
              <a:t>đã</a:t>
            </a:r>
            <a:r>
              <a:rPr lang="en-US" sz="4000" dirty="0" smtClean="0"/>
              <a:t> </a:t>
            </a:r>
            <a:r>
              <a:rPr lang="en-US" sz="4000" dirty="0" err="1" smtClean="0"/>
              <a:t>được</a:t>
            </a:r>
            <a:r>
              <a:rPr lang="en-US" sz="4000" dirty="0" smtClean="0"/>
              <a:t> </a:t>
            </a:r>
            <a:r>
              <a:rPr lang="en-US" sz="4000" dirty="0" err="1" smtClean="0"/>
              <a:t>hỗ</a:t>
            </a:r>
            <a:r>
              <a:rPr lang="en-US" sz="4000" dirty="0" smtClean="0"/>
              <a:t> </a:t>
            </a:r>
            <a:r>
              <a:rPr lang="en-US" sz="4000" dirty="0" err="1" smtClean="0"/>
              <a:t>trợ</a:t>
            </a:r>
            <a:r>
              <a:rPr lang="en-US" sz="4000" dirty="0" smtClean="0"/>
              <a:t>.</a:t>
            </a:r>
          </a:p>
          <a:p>
            <a:r>
              <a:rPr lang="en-US" sz="4000" dirty="0" err="1" smtClean="0"/>
              <a:t>Độ</a:t>
            </a:r>
            <a:r>
              <a:rPr lang="en-US" sz="4000" dirty="0" smtClean="0"/>
              <a:t> </a:t>
            </a:r>
            <a:r>
              <a:rPr lang="en-US" sz="4000" dirty="0" err="1" smtClean="0"/>
              <a:t>chính</a:t>
            </a:r>
            <a:r>
              <a:rPr lang="en-US" sz="4000" dirty="0" smtClean="0"/>
              <a:t> </a:t>
            </a:r>
            <a:r>
              <a:rPr lang="en-US" sz="4000" dirty="0" err="1" smtClean="0"/>
              <a:t>xác</a:t>
            </a:r>
            <a:r>
              <a:rPr lang="en-US" sz="4000" dirty="0" smtClean="0"/>
              <a:t> </a:t>
            </a:r>
            <a:r>
              <a:rPr lang="en-US" sz="4000" dirty="0" err="1" smtClean="0"/>
              <a:t>khá</a:t>
            </a:r>
            <a:r>
              <a:rPr lang="en-US" sz="4000" dirty="0" smtClean="0"/>
              <a:t> </a:t>
            </a:r>
            <a:r>
              <a:rPr lang="en-US" sz="4000" dirty="0" err="1" smtClean="0"/>
              <a:t>cao</a:t>
            </a:r>
            <a:r>
              <a:rPr lang="en-US" sz="4000" dirty="0" smtClean="0"/>
              <a:t> </a:t>
            </a:r>
            <a:r>
              <a:rPr lang="en-US" sz="4000" dirty="0" err="1" smtClean="0"/>
              <a:t>và</a:t>
            </a:r>
            <a:r>
              <a:rPr lang="en-US" sz="4000" dirty="0" smtClean="0"/>
              <a:t> </a:t>
            </a:r>
            <a:r>
              <a:rPr lang="en-US" sz="4000" dirty="0" err="1" smtClean="0"/>
              <a:t>khả</a:t>
            </a:r>
            <a:r>
              <a:rPr lang="en-US" sz="4000" dirty="0" smtClean="0"/>
              <a:t> </a:t>
            </a:r>
            <a:r>
              <a:rPr lang="en-US" sz="4000" dirty="0" err="1" smtClean="0"/>
              <a:t>năng</a:t>
            </a:r>
            <a:r>
              <a:rPr lang="en-US" sz="4000" dirty="0" smtClean="0"/>
              <a:t> </a:t>
            </a:r>
            <a:r>
              <a:rPr lang="en-US" sz="4000" dirty="0" err="1" smtClean="0"/>
              <a:t>ứng</a:t>
            </a:r>
            <a:r>
              <a:rPr lang="en-US" sz="4000" dirty="0" smtClean="0"/>
              <a:t> </a:t>
            </a:r>
            <a:r>
              <a:rPr lang="en-US" sz="4000" dirty="0" err="1" smtClean="0"/>
              <a:t>dụng</a:t>
            </a:r>
            <a:r>
              <a:rPr lang="en-US" sz="4000" dirty="0" smtClean="0"/>
              <a:t> </a:t>
            </a:r>
            <a:r>
              <a:rPr lang="en-US" sz="4000" dirty="0" err="1" smtClean="0"/>
              <a:t>vào</a:t>
            </a:r>
            <a:r>
              <a:rPr lang="en-US" sz="4000" dirty="0" smtClean="0"/>
              <a:t> </a:t>
            </a:r>
            <a:r>
              <a:rPr lang="en-US" sz="4000" dirty="0" err="1" smtClean="0"/>
              <a:t>chẩn</a:t>
            </a:r>
            <a:r>
              <a:rPr lang="en-US" sz="4000" dirty="0" smtClean="0"/>
              <a:t> </a:t>
            </a:r>
            <a:r>
              <a:rPr lang="en-US" sz="4000" dirty="0" err="1" smtClean="0"/>
              <a:t>đoán</a:t>
            </a:r>
            <a:r>
              <a:rPr lang="en-US" sz="4000" dirty="0" smtClean="0"/>
              <a:t> </a:t>
            </a:r>
            <a:r>
              <a:rPr lang="en-US" sz="4000" dirty="0" err="1" smtClean="0"/>
              <a:t>rất</a:t>
            </a:r>
            <a:r>
              <a:rPr lang="en-US" sz="4000" dirty="0" smtClean="0"/>
              <a:t> </a:t>
            </a:r>
            <a:r>
              <a:rPr lang="en-US" sz="4000" dirty="0" err="1" smtClean="0"/>
              <a:t>cao</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SVM</a:t>
            </a:r>
          </a:p>
          <a:p>
            <a:pPr>
              <a:buNone/>
            </a:pP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8" name="Table 7"/>
          <p:cNvGraphicFramePr>
            <a:graphicFrameLocks noGrp="1"/>
          </p:cNvGraphicFramePr>
          <p:nvPr/>
        </p:nvGraphicFramePr>
        <p:xfrm>
          <a:off x="990600" y="2667000"/>
          <a:ext cx="6858000" cy="3657600"/>
        </p:xfrm>
        <a:graphic>
          <a:graphicData uri="http://schemas.openxmlformats.org/drawingml/2006/table">
            <a:tbl>
              <a:tblPr firstRow="1" bandRow="1">
                <a:tableStyleId>{5C22544A-7EE6-4342-B048-85BDC9FD1C3A}</a:tableStyleId>
              </a:tblPr>
              <a:tblGrid>
                <a:gridCol w="1714500"/>
                <a:gridCol w="1714500"/>
                <a:gridCol w="1714500"/>
                <a:gridCol w="1714500"/>
              </a:tblGrid>
              <a:tr h="365760">
                <a:tc>
                  <a:txBody>
                    <a:bodyPr/>
                    <a:lstStyle/>
                    <a:p>
                      <a:pPr algn="ctr"/>
                      <a:endParaRPr lang="en-US" sz="1800" dirty="0">
                        <a:latin typeface="Constantia (Body)"/>
                      </a:endParaRPr>
                    </a:p>
                  </a:txBody>
                  <a:tcPr/>
                </a:tc>
                <a:tc>
                  <a:txBody>
                    <a:bodyPr/>
                    <a:lstStyle/>
                    <a:p>
                      <a:pPr algn="ctr"/>
                      <a:r>
                        <a:rPr lang="en-US" sz="1800" dirty="0" err="1" smtClean="0">
                          <a:latin typeface="Constantia (Body)"/>
                        </a:rPr>
                        <a:t>Bộ</a:t>
                      </a:r>
                      <a:r>
                        <a:rPr lang="en-US" sz="1800" baseline="0" dirty="0" smtClean="0">
                          <a:latin typeface="Constantia (Body)"/>
                        </a:rPr>
                        <a:t> 1</a:t>
                      </a:r>
                      <a:endParaRPr lang="en-US" sz="1800" dirty="0">
                        <a:latin typeface="Constantia (Body)"/>
                      </a:endParaRPr>
                    </a:p>
                  </a:txBody>
                  <a:tcPr/>
                </a:tc>
                <a:tc>
                  <a:txBody>
                    <a:bodyPr/>
                    <a:lstStyle/>
                    <a:p>
                      <a:pPr algn="ctr"/>
                      <a:r>
                        <a:rPr lang="en-US" sz="1800" dirty="0" err="1" smtClean="0">
                          <a:latin typeface="Constantia (Body)"/>
                        </a:rPr>
                        <a:t>Bộ</a:t>
                      </a:r>
                      <a:r>
                        <a:rPr lang="en-US" sz="1800" baseline="0" dirty="0" smtClean="0">
                          <a:latin typeface="Constantia (Body)"/>
                        </a:rPr>
                        <a:t> 2 </a:t>
                      </a:r>
                      <a:endParaRPr lang="en-US" sz="1800" dirty="0">
                        <a:latin typeface="Constantia (Body)"/>
                      </a:endParaRPr>
                    </a:p>
                  </a:txBody>
                  <a:tcPr/>
                </a:tc>
                <a:tc>
                  <a:txBody>
                    <a:bodyPr/>
                    <a:lstStyle/>
                    <a:p>
                      <a:pPr algn="ctr"/>
                      <a:r>
                        <a:rPr lang="en-US" sz="1800" dirty="0" err="1" smtClean="0">
                          <a:latin typeface="Constantia (Body)"/>
                        </a:rPr>
                        <a:t>Bộ</a:t>
                      </a:r>
                      <a:r>
                        <a:rPr lang="en-US" sz="1800" baseline="0" dirty="0" smtClean="0">
                          <a:latin typeface="Constantia (Body)"/>
                        </a:rPr>
                        <a:t> 3</a:t>
                      </a:r>
                      <a:endParaRPr lang="en-US" sz="1800" dirty="0">
                        <a:latin typeface="Constantia (Body)"/>
                      </a:endParaRPr>
                    </a:p>
                  </a:txBody>
                  <a:tcPr/>
                </a:tc>
              </a:tr>
              <a:tr h="345831">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132</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134</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264</a:t>
                      </a:r>
                    </a:p>
                  </a:txBody>
                  <a:tcPr marL="68580" marR="68580" marT="0" marB="0"/>
                </a:tc>
              </a:tr>
              <a:tr h="345831">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a:t>
                      </a:r>
                    </a:p>
                  </a:txBody>
                  <a:tcPr marL="68580" marR="68580" marT="0" marB="0"/>
                </a:tc>
              </a:tr>
              <a:tr h="345831">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16</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36</a:t>
                      </a:r>
                    </a:p>
                  </a:txBody>
                  <a:tcPr marL="68580" marR="68580" marT="0" marB="0"/>
                </a:tc>
              </a:tr>
              <a:tr h="345831">
                <a:tc>
                  <a:txBody>
                    <a:bodyPr/>
                    <a:lstStyle/>
                    <a:p>
                      <a:pPr algn="ctr"/>
                      <a:r>
                        <a:rPr lang="en-US" sz="1800" dirty="0" smtClean="0">
                          <a:latin typeface="Constantia (Body)"/>
                        </a:rPr>
                        <a:t>False Negative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a:t>
                      </a:r>
                    </a:p>
                  </a:txBody>
                  <a:tcPr marL="68580" marR="68580" marT="0" marB="0"/>
                </a:tc>
              </a:tr>
              <a:tr h="345831">
                <a:tc>
                  <a:txBody>
                    <a:bodyPr/>
                    <a:lstStyle/>
                    <a:p>
                      <a:pPr algn="ctr"/>
                      <a:r>
                        <a:rPr lang="en-US" sz="1800" dirty="0" smtClean="0">
                          <a:latin typeface="Constantia (Body)"/>
                        </a:rPr>
                        <a:t>Precision</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0.893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0.88</a:t>
                      </a:r>
                    </a:p>
                  </a:txBody>
                  <a:tcPr marL="68580" marR="68580" marT="0" marB="0"/>
                </a:tc>
              </a:tr>
              <a:tr h="345831">
                <a:tc>
                  <a:txBody>
                    <a:bodyPr/>
                    <a:lstStyle/>
                    <a:p>
                      <a:pPr algn="ctr"/>
                      <a:r>
                        <a:rPr lang="en-US" sz="1800" dirty="0" smtClean="0">
                          <a:latin typeface="Constantia (Body)"/>
                        </a:rPr>
                        <a:t>Recall</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0.88</a:t>
                      </a:r>
                    </a:p>
                  </a:txBody>
                  <a:tcPr marL="68580" marR="68580" marT="0" marB="0"/>
                </a:tc>
              </a:tr>
              <a:tr h="345831">
                <a:tc>
                  <a:txBody>
                    <a:bodyPr/>
                    <a:lstStyle/>
                    <a:p>
                      <a:pPr algn="ctr"/>
                      <a:r>
                        <a:rPr lang="en-US" sz="1800" dirty="0" smtClean="0">
                          <a:latin typeface="Constantia (Body)"/>
                        </a:rPr>
                        <a:t>F – Measure</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0.936</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0.943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a:t>
                      </a:r>
                    </a:p>
                  </a:txBody>
                  <a:tcPr marL="68580" marR="68580" marT="0" marB="0"/>
                </a:tc>
              </a:tr>
              <a:tr h="345831">
                <a:tc>
                  <a:txBody>
                    <a:bodyPr/>
                    <a:lstStyle/>
                    <a:p>
                      <a:pPr algn="ctr"/>
                      <a:r>
                        <a:rPr lang="en-US" sz="1800" dirty="0" smtClean="0">
                          <a:latin typeface="Constantia (Body)"/>
                        </a:rPr>
                        <a:t>Accuracy</a:t>
                      </a:r>
                      <a:endParaRPr lang="en-US" sz="1800" dirty="0">
                        <a:latin typeface="Constantia (Body)"/>
                      </a:endParaRPr>
                    </a:p>
                  </a:txBody>
                  <a:tcP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0.893</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0.936</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ctr">
            <a:noAutofit/>
          </a:bodyPr>
          <a:lstStyle/>
          <a:p>
            <a:pPr>
              <a:buNone/>
            </a:pPr>
            <a:r>
              <a:rPr lang="en-US" sz="4000" dirty="0" smtClean="0"/>
              <a:t>	</a:t>
            </a:r>
            <a:r>
              <a:rPr lang="en-US" sz="4000" dirty="0" err="1" smtClean="0"/>
              <a:t>Đánh</a:t>
            </a:r>
            <a:r>
              <a:rPr lang="en-US" sz="4000" dirty="0" smtClean="0"/>
              <a:t> </a:t>
            </a:r>
            <a:r>
              <a:rPr lang="en-US" sz="4000" dirty="0" err="1" smtClean="0"/>
              <a:t>giá</a:t>
            </a:r>
            <a:r>
              <a:rPr lang="en-US" sz="4000" dirty="0" smtClean="0"/>
              <a:t>:</a:t>
            </a:r>
          </a:p>
          <a:p>
            <a:r>
              <a:rPr lang="en-US" sz="4000" dirty="0" smtClean="0"/>
              <a:t>Do </a:t>
            </a:r>
            <a:r>
              <a:rPr lang="en-US" sz="4000" dirty="0" err="1" smtClean="0"/>
              <a:t>đặc</a:t>
            </a:r>
            <a:r>
              <a:rPr lang="en-US" sz="4000" dirty="0" smtClean="0"/>
              <a:t> </a:t>
            </a:r>
            <a:r>
              <a:rPr lang="en-US" sz="4000" dirty="0" err="1" smtClean="0"/>
              <a:t>thì</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nên</a:t>
            </a:r>
            <a:r>
              <a:rPr lang="en-US" sz="4000" dirty="0" smtClean="0"/>
              <a:t> </a:t>
            </a:r>
            <a:r>
              <a:rPr lang="en-US" sz="4000" dirty="0" err="1" smtClean="0"/>
              <a:t>giải</a:t>
            </a:r>
            <a:r>
              <a:rPr lang="en-US" sz="4000" dirty="0" smtClean="0"/>
              <a:t> </a:t>
            </a:r>
            <a:r>
              <a:rPr lang="en-US" sz="4000" dirty="0" err="1" smtClean="0"/>
              <a:t>thuật</a:t>
            </a:r>
            <a:r>
              <a:rPr lang="en-US" sz="4000" dirty="0" smtClean="0"/>
              <a:t> </a:t>
            </a:r>
            <a:r>
              <a:rPr lang="en-US" sz="4000" dirty="0" err="1" smtClean="0"/>
              <a:t>chưa</a:t>
            </a:r>
            <a:r>
              <a:rPr lang="en-US" sz="4000" dirty="0" smtClean="0"/>
              <a:t> </a:t>
            </a:r>
            <a:r>
              <a:rPr lang="en-US" sz="4000" dirty="0" err="1" smtClean="0"/>
              <a:t>mang</a:t>
            </a:r>
            <a:r>
              <a:rPr lang="en-US" sz="4000" dirty="0" smtClean="0"/>
              <a:t> </a:t>
            </a:r>
            <a:r>
              <a:rPr lang="en-US" sz="4000" dirty="0" err="1" smtClean="0"/>
              <a:t>lại</a:t>
            </a:r>
            <a:r>
              <a:rPr lang="en-US" sz="4000" dirty="0" smtClean="0"/>
              <a:t> </a:t>
            </a:r>
            <a:r>
              <a:rPr lang="en-US" sz="4000" dirty="0" err="1" smtClean="0"/>
              <a:t>hiệu</a:t>
            </a:r>
            <a:r>
              <a:rPr lang="en-US" sz="4000" dirty="0" smtClean="0"/>
              <a:t> </a:t>
            </a:r>
            <a:r>
              <a:rPr lang="en-US" sz="4000" dirty="0" err="1" smtClean="0"/>
              <a:t>quả</a:t>
            </a:r>
            <a:r>
              <a:rPr lang="en-US" sz="4000" dirty="0" smtClean="0"/>
              <a:t>.</a:t>
            </a:r>
          </a:p>
          <a:p>
            <a:r>
              <a:rPr lang="en-US" sz="4000" dirty="0" err="1" smtClean="0"/>
              <a:t>Được</a:t>
            </a:r>
            <a:r>
              <a:rPr lang="en-US" sz="4000" dirty="0" smtClean="0"/>
              <a:t> </a:t>
            </a:r>
            <a:r>
              <a:rPr lang="en-US" sz="4000" dirty="0" err="1" smtClean="0"/>
              <a:t>đánh</a:t>
            </a:r>
            <a:r>
              <a:rPr lang="en-US" sz="4000" dirty="0" smtClean="0"/>
              <a:t> </a:t>
            </a:r>
            <a:r>
              <a:rPr lang="en-US" sz="4000" dirty="0" err="1" smtClean="0"/>
              <a:t>giá</a:t>
            </a:r>
            <a:r>
              <a:rPr lang="en-US" sz="4000" dirty="0" smtClean="0"/>
              <a:t> </a:t>
            </a:r>
            <a:r>
              <a:rPr lang="en-US" sz="4000" dirty="0" err="1" smtClean="0"/>
              <a:t>là</a:t>
            </a:r>
            <a:r>
              <a:rPr lang="en-US" sz="4000" dirty="0" smtClean="0"/>
              <a:t> </a:t>
            </a:r>
            <a:r>
              <a:rPr lang="en-US" sz="4000" dirty="0" err="1" smtClean="0"/>
              <a:t>giải</a:t>
            </a:r>
            <a:r>
              <a:rPr lang="en-US" sz="4000" dirty="0" smtClean="0"/>
              <a:t> </a:t>
            </a:r>
            <a:r>
              <a:rPr lang="en-US" sz="4000" dirty="0" err="1" smtClean="0"/>
              <a:t>thuật</a:t>
            </a:r>
            <a:r>
              <a:rPr lang="en-US" sz="4000" dirty="0" smtClean="0"/>
              <a:t> </a:t>
            </a:r>
            <a:r>
              <a:rPr lang="en-US" sz="4000" dirty="0" err="1" smtClean="0"/>
              <a:t>tốt</a:t>
            </a:r>
            <a:r>
              <a:rPr lang="en-US" sz="4000" dirty="0" smtClean="0"/>
              <a:t> </a:t>
            </a:r>
            <a:r>
              <a:rPr lang="en-US" sz="4000" dirty="0" err="1" smtClean="0"/>
              <a:t>như</a:t>
            </a:r>
            <a:r>
              <a:rPr lang="en-US" sz="4000" dirty="0" smtClean="0"/>
              <a:t> </a:t>
            </a:r>
            <a:r>
              <a:rPr lang="en-US" sz="4000" dirty="0" err="1" smtClean="0"/>
              <a:t>dữ</a:t>
            </a:r>
            <a:r>
              <a:rPr lang="en-US" sz="4000" dirty="0" smtClean="0"/>
              <a:t> </a:t>
            </a:r>
            <a:r>
              <a:rPr lang="en-US" sz="4000" dirty="0" err="1" smtClean="0"/>
              <a:t>liệu</a:t>
            </a:r>
            <a:r>
              <a:rPr lang="en-US" sz="4000" dirty="0" smtClean="0"/>
              <a:t> </a:t>
            </a:r>
            <a:r>
              <a:rPr lang="en-US" sz="4000" dirty="0" err="1" smtClean="0"/>
              <a:t>phải</a:t>
            </a:r>
            <a:r>
              <a:rPr lang="en-US" sz="4000" dirty="0" smtClean="0"/>
              <a:t> </a:t>
            </a:r>
            <a:r>
              <a:rPr lang="en-US" sz="4000" dirty="0" err="1" smtClean="0"/>
              <a:t>đồng</a:t>
            </a:r>
            <a:r>
              <a:rPr lang="en-US" sz="4000" dirty="0" smtClean="0"/>
              <a:t> </a:t>
            </a:r>
            <a:r>
              <a:rPr lang="en-US" sz="4000" dirty="0" err="1" smtClean="0"/>
              <a:t>đều</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457200" y="1981200"/>
            <a:ext cx="8229600" cy="4389120"/>
          </a:xfrm>
        </p:spPr>
        <p:txBody>
          <a:bodyPr>
            <a:noAutofit/>
          </a:bodyPr>
          <a:lstStyle/>
          <a:p>
            <a:pPr>
              <a:buNone/>
            </a:pPr>
            <a:r>
              <a:rPr lang="en-US" sz="4000" dirty="0" smtClean="0"/>
              <a:t>	</a:t>
            </a:r>
            <a:r>
              <a:rPr lang="en-US" sz="4000" dirty="0" err="1" smtClean="0"/>
              <a:t>Kết</a:t>
            </a:r>
            <a:r>
              <a:rPr lang="en-US" sz="4000" dirty="0" smtClean="0"/>
              <a:t> </a:t>
            </a:r>
            <a:r>
              <a:rPr lang="en-US" sz="4000" dirty="0" err="1" smtClean="0"/>
              <a:t>quả</a:t>
            </a:r>
            <a:endParaRPr lang="en-US" sz="4000" dirty="0" smtClean="0"/>
          </a:p>
          <a:p>
            <a:r>
              <a:rPr lang="en-US" sz="4000" dirty="0" err="1" smtClean="0"/>
              <a:t>Xây</a:t>
            </a:r>
            <a:r>
              <a:rPr lang="en-US" sz="4000" dirty="0" smtClean="0"/>
              <a:t> </a:t>
            </a:r>
            <a:r>
              <a:rPr lang="en-US" sz="4000" dirty="0" err="1" smtClean="0"/>
              <a:t>dựng</a:t>
            </a:r>
            <a:r>
              <a:rPr lang="en-US" sz="4000" dirty="0" smtClean="0"/>
              <a:t> </a:t>
            </a:r>
            <a:r>
              <a:rPr lang="en-US" sz="4000" dirty="0" err="1" smtClean="0"/>
              <a:t>được</a:t>
            </a:r>
            <a:r>
              <a:rPr lang="en-US" sz="4000" dirty="0" smtClean="0"/>
              <a:t> </a:t>
            </a:r>
            <a:r>
              <a:rPr lang="en-US" sz="4000" dirty="0" err="1" smtClean="0"/>
              <a:t>mô</a:t>
            </a:r>
            <a:r>
              <a:rPr lang="en-US" sz="4000" dirty="0" smtClean="0"/>
              <a:t> </a:t>
            </a:r>
            <a:r>
              <a:rPr lang="en-US" sz="4000" dirty="0" err="1" smtClean="0"/>
              <a:t>hình</a:t>
            </a:r>
            <a:r>
              <a:rPr lang="en-US" sz="4000" dirty="0" smtClean="0"/>
              <a:t> </a:t>
            </a:r>
            <a:r>
              <a:rPr lang="en-US" sz="4000" dirty="0" err="1" smtClean="0"/>
              <a:t>dữ</a:t>
            </a:r>
            <a:r>
              <a:rPr lang="en-US" sz="4000" dirty="0" smtClean="0"/>
              <a:t> </a:t>
            </a:r>
            <a:r>
              <a:rPr lang="en-US" sz="4000" dirty="0" err="1" smtClean="0"/>
              <a:t>liệu</a:t>
            </a:r>
            <a:r>
              <a:rPr lang="en-US" sz="4000" dirty="0" smtClean="0"/>
              <a:t>.</a:t>
            </a:r>
          </a:p>
          <a:p>
            <a:r>
              <a:rPr lang="en-US" sz="4000" dirty="0" err="1" smtClean="0"/>
              <a:t>Đáp</a:t>
            </a:r>
            <a:r>
              <a:rPr lang="en-US" sz="4000" dirty="0" smtClean="0"/>
              <a:t> </a:t>
            </a:r>
            <a:r>
              <a:rPr lang="en-US" sz="4000" dirty="0" err="1" smtClean="0"/>
              <a:t>ứng</a:t>
            </a:r>
            <a:r>
              <a:rPr lang="en-US" sz="4000" dirty="0" smtClean="0"/>
              <a:t> </a:t>
            </a:r>
            <a:r>
              <a:rPr lang="en-US" sz="4000" dirty="0" err="1" smtClean="0"/>
              <a:t>được</a:t>
            </a:r>
            <a:r>
              <a:rPr lang="en-US" sz="4000" dirty="0" smtClean="0"/>
              <a:t> </a:t>
            </a:r>
            <a:r>
              <a:rPr lang="en-US" sz="4000" dirty="0" err="1" smtClean="0"/>
              <a:t>đủ</a:t>
            </a:r>
            <a:r>
              <a:rPr lang="en-US" sz="4000" dirty="0" smtClean="0"/>
              <a:t> </a:t>
            </a:r>
            <a:r>
              <a:rPr lang="en-US" sz="4000" dirty="0" err="1" smtClean="0"/>
              <a:t>yêu</a:t>
            </a:r>
            <a:r>
              <a:rPr lang="en-US" sz="4000" dirty="0" smtClean="0"/>
              <a:t> </a:t>
            </a:r>
            <a:r>
              <a:rPr lang="en-US" sz="4000" dirty="0" err="1" smtClean="0"/>
              <a:t>cầu</a:t>
            </a:r>
            <a:r>
              <a:rPr lang="en-US" sz="4000" dirty="0" smtClean="0"/>
              <a:t> </a:t>
            </a:r>
            <a:r>
              <a:rPr lang="en-US" sz="4000" dirty="0" err="1" smtClean="0"/>
              <a:t>của</a:t>
            </a:r>
            <a:r>
              <a:rPr lang="en-US" sz="4000" dirty="0" smtClean="0"/>
              <a:t> </a:t>
            </a:r>
            <a:r>
              <a:rPr lang="en-US" sz="4000" dirty="0" err="1" smtClean="0"/>
              <a:t>một</a:t>
            </a:r>
            <a:r>
              <a:rPr lang="en-US" sz="4000" dirty="0" smtClean="0"/>
              <a:t> HHTRQĐLS.</a:t>
            </a:r>
          </a:p>
          <a:p>
            <a:r>
              <a:rPr lang="en-US" sz="4000" dirty="0" err="1" smtClean="0"/>
              <a:t>Cài</a:t>
            </a:r>
            <a:r>
              <a:rPr lang="en-US" sz="4000" dirty="0" smtClean="0"/>
              <a:t> </a:t>
            </a:r>
            <a:r>
              <a:rPr lang="en-US" sz="4000" dirty="0" err="1" smtClean="0"/>
              <a:t>đặt</a:t>
            </a:r>
            <a:r>
              <a:rPr lang="en-US" sz="4000" dirty="0" smtClean="0"/>
              <a:t> </a:t>
            </a:r>
            <a:r>
              <a:rPr lang="en-US" sz="4000" dirty="0" err="1" smtClean="0"/>
              <a:t>thành</a:t>
            </a:r>
            <a:r>
              <a:rPr lang="en-US" sz="4000" dirty="0" smtClean="0"/>
              <a:t> </a:t>
            </a:r>
            <a:r>
              <a:rPr lang="en-US" sz="4000" dirty="0" err="1" smtClean="0"/>
              <a:t>công</a:t>
            </a:r>
            <a:r>
              <a:rPr lang="en-US" sz="4000" dirty="0" smtClean="0"/>
              <a:t> </a:t>
            </a:r>
            <a:r>
              <a:rPr lang="en-US" sz="4000" dirty="0" err="1" smtClean="0"/>
              <a:t>giải</a:t>
            </a:r>
            <a:r>
              <a:rPr lang="en-US" sz="4000" dirty="0" smtClean="0"/>
              <a:t> </a:t>
            </a:r>
            <a:r>
              <a:rPr lang="en-US" sz="4000" dirty="0" err="1" smtClean="0"/>
              <a:t>thuật</a:t>
            </a:r>
            <a:r>
              <a:rPr lang="en-US" sz="4000" dirty="0" smtClean="0"/>
              <a:t> Naïve </a:t>
            </a:r>
            <a:r>
              <a:rPr lang="en-US" sz="4000" dirty="0" err="1" smtClean="0"/>
              <a:t>Bayes</a:t>
            </a:r>
            <a:r>
              <a:rPr lang="en-US" sz="4000" dirty="0" smtClean="0"/>
              <a:t> </a:t>
            </a:r>
            <a:r>
              <a:rPr lang="en-US" sz="4000" dirty="0" err="1" smtClean="0"/>
              <a:t>và</a:t>
            </a:r>
            <a:r>
              <a:rPr lang="en-US" sz="4000" dirty="0" smtClean="0"/>
              <a:t> C4.5</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ctr">
            <a:noAutofit/>
          </a:bodyPr>
          <a:lstStyle/>
          <a:p>
            <a:pPr>
              <a:buNone/>
            </a:pPr>
            <a:r>
              <a:rPr lang="en-US" sz="3600" dirty="0" smtClean="0"/>
              <a:t>	</a:t>
            </a:r>
            <a:r>
              <a:rPr lang="en-US" sz="3600" dirty="0" err="1" smtClean="0"/>
              <a:t>Hạn</a:t>
            </a:r>
            <a:r>
              <a:rPr lang="en-US" sz="3600" dirty="0" smtClean="0"/>
              <a:t> </a:t>
            </a:r>
            <a:r>
              <a:rPr lang="en-US" sz="3600" dirty="0" err="1" smtClean="0"/>
              <a:t>chế</a:t>
            </a:r>
            <a:r>
              <a:rPr lang="en-US" sz="3600" dirty="0" smtClean="0"/>
              <a:t>:</a:t>
            </a:r>
          </a:p>
          <a:p>
            <a:r>
              <a:rPr lang="en-US" sz="3600" dirty="0" smtClean="0"/>
              <a:t> </a:t>
            </a:r>
            <a:r>
              <a:rPr lang="en-US" sz="3600" dirty="0" err="1" smtClean="0"/>
              <a:t>Giải</a:t>
            </a:r>
            <a:r>
              <a:rPr lang="en-US" sz="3600" dirty="0" smtClean="0"/>
              <a:t> </a:t>
            </a:r>
            <a:r>
              <a:rPr lang="en-US" sz="3600" dirty="0" err="1" smtClean="0"/>
              <a:t>thuật</a:t>
            </a:r>
            <a:r>
              <a:rPr lang="en-US" sz="3600" dirty="0" smtClean="0"/>
              <a:t> SVM </a:t>
            </a:r>
            <a:r>
              <a:rPr lang="en-US" sz="3600" dirty="0" err="1" smtClean="0"/>
              <a:t>đạt</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smtClean="0"/>
              <a:t>thấp.</a:t>
            </a:r>
            <a:endParaRPr lang="en-US" sz="3600" dirty="0" smtClean="0"/>
          </a:p>
          <a:p>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không</a:t>
            </a:r>
            <a:r>
              <a:rPr lang="en-US" sz="3600" dirty="0" smtClean="0"/>
              <a:t> </a:t>
            </a:r>
            <a:r>
              <a:rPr lang="en-US" sz="3600" dirty="0" err="1" smtClean="0"/>
              <a:t>đồng</a:t>
            </a:r>
            <a:r>
              <a:rPr lang="en-US" sz="3600" dirty="0" smtClean="0"/>
              <a:t> </a:t>
            </a:r>
            <a:r>
              <a:rPr lang="en-US" sz="3600" dirty="0" err="1" smtClean="0"/>
              <a:t>đều</a:t>
            </a:r>
            <a:r>
              <a:rPr lang="en-US" sz="3600" dirty="0" smtClean="0"/>
              <a:t>.</a:t>
            </a:r>
          </a:p>
          <a:p>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mang</a:t>
            </a:r>
            <a:r>
              <a:rPr lang="en-US" sz="3600" dirty="0" smtClean="0"/>
              <a:t> </a:t>
            </a:r>
            <a:r>
              <a:rPr lang="en-US" sz="3600" dirty="0" err="1" smtClean="0"/>
              <a:t>tính</a:t>
            </a:r>
            <a:r>
              <a:rPr lang="en-US" sz="3600" dirty="0" smtClean="0"/>
              <a:t> </a:t>
            </a:r>
            <a:r>
              <a:rPr lang="en-US" sz="3600" dirty="0" err="1" smtClean="0"/>
              <a:t>chủ</a:t>
            </a:r>
            <a:r>
              <a:rPr lang="en-US" sz="3600" dirty="0" smtClean="0"/>
              <a:t> </a:t>
            </a:r>
            <a:r>
              <a:rPr lang="en-US" sz="3600" dirty="0" err="1" smtClean="0"/>
              <a:t>quan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r>
              <a:rPr lang="en-US" sz="4000" dirty="0" err="1" smtClean="0"/>
              <a:t>Hướng</a:t>
            </a:r>
            <a:r>
              <a:rPr lang="en-US" sz="4000" dirty="0" smtClean="0"/>
              <a:t> </a:t>
            </a:r>
            <a:r>
              <a:rPr lang="en-US" sz="4000" dirty="0" err="1" smtClean="0"/>
              <a:t>phát</a:t>
            </a:r>
            <a:r>
              <a:rPr lang="en-US" sz="4000" dirty="0" smtClean="0"/>
              <a:t> </a:t>
            </a:r>
            <a:r>
              <a:rPr lang="en-US" sz="4000" dirty="0" err="1" smtClean="0"/>
              <a:t>triển</a:t>
            </a:r>
            <a:r>
              <a:rPr lang="en-US" sz="4000" dirty="0" smtClean="0"/>
              <a:t>:</a:t>
            </a:r>
          </a:p>
          <a:p>
            <a:r>
              <a:rPr lang="en-US" sz="4000" dirty="0" err="1" smtClean="0"/>
              <a:t>Phát</a:t>
            </a:r>
            <a:r>
              <a:rPr lang="en-US" sz="4000" dirty="0" smtClean="0"/>
              <a:t> </a:t>
            </a:r>
            <a:r>
              <a:rPr lang="en-US" sz="4000" dirty="0" err="1" smtClean="0"/>
              <a:t>triển</a:t>
            </a:r>
            <a:r>
              <a:rPr lang="en-US" sz="4000" dirty="0" smtClean="0"/>
              <a:t> </a:t>
            </a:r>
            <a:r>
              <a:rPr lang="en-US" sz="4000" dirty="0" err="1" smtClean="0"/>
              <a:t>mô</a:t>
            </a:r>
            <a:r>
              <a:rPr lang="en-US" sz="4000" dirty="0" smtClean="0"/>
              <a:t> </a:t>
            </a:r>
            <a:r>
              <a:rPr lang="en-US" sz="4000" dirty="0" err="1" smtClean="0"/>
              <a:t>hình</a:t>
            </a:r>
            <a:r>
              <a:rPr lang="en-US" sz="4000" dirty="0" smtClean="0"/>
              <a:t> </a:t>
            </a:r>
            <a:r>
              <a:rPr lang="en-US" sz="4000" dirty="0" err="1" smtClean="0"/>
              <a:t>dữ</a:t>
            </a:r>
            <a:r>
              <a:rPr lang="en-US" sz="4000" dirty="0" smtClean="0"/>
              <a:t> </a:t>
            </a:r>
            <a:r>
              <a:rPr lang="en-US" sz="4000" dirty="0" err="1" smtClean="0"/>
              <a:t>liệu</a:t>
            </a:r>
            <a:endParaRPr lang="en-US" sz="4000" dirty="0" smtClean="0"/>
          </a:p>
          <a:p>
            <a:r>
              <a:rPr lang="en-US" sz="4000" dirty="0" err="1" smtClean="0"/>
              <a:t>Cài</a:t>
            </a:r>
            <a:r>
              <a:rPr lang="en-US" sz="4000" dirty="0" smtClean="0"/>
              <a:t> </a:t>
            </a:r>
            <a:r>
              <a:rPr lang="en-US" sz="4000" dirty="0" err="1" smtClean="0"/>
              <a:t>đặt</a:t>
            </a:r>
            <a:r>
              <a:rPr lang="en-US" sz="4000" dirty="0" smtClean="0"/>
              <a:t> </a:t>
            </a:r>
            <a:r>
              <a:rPr lang="en-US" sz="4000" dirty="0" err="1" smtClean="0"/>
              <a:t>thêm</a:t>
            </a:r>
            <a:r>
              <a:rPr lang="en-US" sz="4000" dirty="0" smtClean="0"/>
              <a:t> </a:t>
            </a:r>
            <a:r>
              <a:rPr lang="en-US" sz="4000" dirty="0" err="1" smtClean="0"/>
              <a:t>các</a:t>
            </a:r>
            <a:r>
              <a:rPr lang="en-US" sz="4000" dirty="0" smtClean="0"/>
              <a:t> </a:t>
            </a:r>
            <a:r>
              <a:rPr lang="en-US" sz="4000" dirty="0" err="1" smtClean="0"/>
              <a:t>giải</a:t>
            </a:r>
            <a:r>
              <a:rPr lang="en-US" sz="4000" dirty="0" smtClean="0"/>
              <a:t> </a:t>
            </a:r>
            <a:r>
              <a:rPr lang="en-US" sz="4000" dirty="0" err="1" smtClean="0"/>
              <a:t>thuật</a:t>
            </a:r>
            <a:r>
              <a:rPr lang="en-US" sz="4000" dirty="0" smtClean="0"/>
              <a:t> </a:t>
            </a:r>
            <a:r>
              <a:rPr lang="en-US" sz="4000" dirty="0" err="1" smtClean="0"/>
              <a:t>khác</a:t>
            </a:r>
            <a:endParaRPr lang="en-US" sz="4000" dirty="0" smtClean="0"/>
          </a:p>
          <a:p>
            <a:r>
              <a:rPr lang="en-US" sz="4000" dirty="0" err="1" smtClean="0"/>
              <a:t>Cài</a:t>
            </a:r>
            <a:r>
              <a:rPr lang="en-US" sz="4000" dirty="0" smtClean="0"/>
              <a:t> </a:t>
            </a:r>
            <a:r>
              <a:rPr lang="en-US" sz="4000" dirty="0" err="1" smtClean="0"/>
              <a:t>đặt</a:t>
            </a:r>
            <a:r>
              <a:rPr lang="en-US" sz="4000" dirty="0" smtClean="0"/>
              <a:t> </a:t>
            </a:r>
            <a:r>
              <a:rPr lang="en-US" sz="4000" dirty="0" err="1" smtClean="0"/>
              <a:t>thêm</a:t>
            </a:r>
            <a:r>
              <a:rPr lang="en-US" sz="4000" dirty="0" smtClean="0"/>
              <a:t> </a:t>
            </a:r>
            <a:r>
              <a:rPr lang="en-US" sz="4000" dirty="0" err="1" smtClean="0"/>
              <a:t>tính</a:t>
            </a:r>
            <a:r>
              <a:rPr lang="en-US" sz="4000" dirty="0" smtClean="0"/>
              <a:t> </a:t>
            </a:r>
            <a:r>
              <a:rPr lang="en-US" sz="4000" dirty="0" err="1" smtClean="0"/>
              <a:t>năng</a:t>
            </a:r>
            <a:r>
              <a:rPr lang="en-US" sz="4000" dirty="0" smtClean="0"/>
              <a:t>: </a:t>
            </a:r>
            <a:r>
              <a:rPr lang="en-US" sz="4000" dirty="0" err="1" smtClean="0"/>
              <a:t>chẩn</a:t>
            </a:r>
            <a:r>
              <a:rPr lang="en-US" sz="4000" dirty="0" smtClean="0"/>
              <a:t> </a:t>
            </a:r>
            <a:r>
              <a:rPr lang="en-US" sz="4000" dirty="0" err="1" smtClean="0"/>
              <a:t>đoán</a:t>
            </a:r>
            <a:r>
              <a:rPr lang="en-US" sz="4000" dirty="0" smtClean="0"/>
              <a:t> </a:t>
            </a:r>
            <a:r>
              <a:rPr lang="en-US" sz="4000" dirty="0" err="1" smtClean="0"/>
              <a:t>biến</a:t>
            </a:r>
            <a:r>
              <a:rPr lang="en-US" sz="4000" dirty="0" smtClean="0"/>
              <a:t> </a:t>
            </a:r>
            <a:r>
              <a:rPr lang="en-US" sz="4000" dirty="0" err="1" smtClean="0"/>
              <a:t>chứng</a:t>
            </a:r>
            <a:r>
              <a:rPr lang="en-US" sz="4000" dirty="0" smtClean="0"/>
              <a:t>, </a:t>
            </a:r>
            <a:r>
              <a:rPr lang="en-US" sz="4000" dirty="0" err="1" smtClean="0"/>
              <a:t>dự</a:t>
            </a:r>
            <a:r>
              <a:rPr lang="en-US" sz="4000" dirty="0" smtClean="0"/>
              <a:t> </a:t>
            </a:r>
            <a:r>
              <a:rPr lang="en-US" sz="4000" dirty="0" err="1" smtClean="0"/>
              <a:t>đoán</a:t>
            </a:r>
            <a:r>
              <a:rPr lang="en-US" sz="4000" dirty="0" smtClean="0"/>
              <a:t> </a:t>
            </a:r>
            <a:r>
              <a:rPr lang="en-US" sz="4000" dirty="0" err="1" smtClean="0"/>
              <a:t>năm</a:t>
            </a:r>
            <a:r>
              <a:rPr lang="en-US" sz="4000" dirty="0" smtClean="0"/>
              <a:t> </a:t>
            </a:r>
            <a:r>
              <a:rPr lang="en-US" sz="4000" dirty="0" err="1" smtClean="0"/>
              <a:t>phát</a:t>
            </a:r>
            <a:r>
              <a:rPr lang="en-US" sz="4000" dirty="0" smtClean="0"/>
              <a:t> </a:t>
            </a:r>
            <a:r>
              <a:rPr lang="en-US" sz="4000" dirty="0" err="1" smtClean="0"/>
              <a:t>bệnh</a:t>
            </a:r>
            <a:r>
              <a:rPr lang="en-US" sz="4000" dirty="0" smtClean="0"/>
              <a:t>…</a:t>
            </a:r>
          </a:p>
          <a:p>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chor="ctr">
            <a:normAutofit/>
          </a:bodyPr>
          <a:lstStyle/>
          <a:p>
            <a:pPr algn="just"/>
            <a:r>
              <a:rPr lang="en-US" sz="4000" dirty="0" err="1" smtClean="0"/>
              <a:t>Bệnh</a:t>
            </a:r>
            <a:r>
              <a:rPr lang="en-US" sz="4000" dirty="0" smtClean="0"/>
              <a:t> </a:t>
            </a:r>
            <a:r>
              <a:rPr lang="en-US" sz="4000" dirty="0" err="1" smtClean="0"/>
              <a:t>tiểu</a:t>
            </a:r>
            <a:r>
              <a:rPr lang="en-US" sz="4000" dirty="0" smtClean="0"/>
              <a:t> </a:t>
            </a:r>
            <a:r>
              <a:rPr lang="en-US" sz="4000" dirty="0" err="1" smtClean="0"/>
              <a:t>đường</a:t>
            </a:r>
            <a:r>
              <a:rPr lang="en-US" sz="4000" dirty="0" smtClean="0"/>
              <a:t> </a:t>
            </a:r>
            <a:r>
              <a:rPr lang="en-US" sz="4000" dirty="0" err="1" smtClean="0"/>
              <a:t>là</a:t>
            </a:r>
            <a:r>
              <a:rPr lang="en-US" sz="4000" dirty="0" smtClean="0"/>
              <a:t> </a:t>
            </a:r>
            <a:r>
              <a:rPr lang="en-US" sz="4000" dirty="0" err="1" smtClean="0"/>
              <a:t>một</a:t>
            </a:r>
            <a:r>
              <a:rPr lang="en-US" sz="4000" dirty="0" smtClean="0"/>
              <a:t> </a:t>
            </a:r>
            <a:r>
              <a:rPr lang="en-US" sz="4000" dirty="0" err="1" smtClean="0"/>
              <a:t>trong</a:t>
            </a:r>
            <a:r>
              <a:rPr lang="en-US" sz="4000" dirty="0" smtClean="0"/>
              <a:t> </a:t>
            </a:r>
            <a:r>
              <a:rPr lang="en-US" sz="4000" dirty="0" err="1" smtClean="0"/>
              <a:t>những</a:t>
            </a:r>
            <a:r>
              <a:rPr lang="en-US" sz="4000" dirty="0" smtClean="0"/>
              <a:t> </a:t>
            </a:r>
            <a:r>
              <a:rPr lang="en-US" sz="4000" dirty="0" err="1" smtClean="0"/>
              <a:t>căn</a:t>
            </a:r>
            <a:r>
              <a:rPr lang="en-US" sz="4000" dirty="0" smtClean="0"/>
              <a:t> </a:t>
            </a:r>
            <a:r>
              <a:rPr lang="en-US" sz="4000" dirty="0" err="1" smtClean="0"/>
              <a:t>bệnh</a:t>
            </a:r>
            <a:r>
              <a:rPr lang="en-US" sz="4000" dirty="0" smtClean="0"/>
              <a:t> </a:t>
            </a:r>
            <a:r>
              <a:rPr lang="en-US" sz="4000" dirty="0" err="1" smtClean="0"/>
              <a:t>phổ</a:t>
            </a:r>
            <a:r>
              <a:rPr lang="en-US" sz="4000" dirty="0" smtClean="0"/>
              <a:t> </a:t>
            </a:r>
            <a:r>
              <a:rPr lang="en-US" sz="4000" dirty="0" err="1" smtClean="0"/>
              <a:t>biến</a:t>
            </a:r>
            <a:r>
              <a:rPr lang="en-US" sz="4000" dirty="0" smtClean="0"/>
              <a:t> </a:t>
            </a:r>
            <a:r>
              <a:rPr lang="en-US" sz="4000" dirty="0" err="1" smtClean="0"/>
              <a:t>nhất</a:t>
            </a:r>
            <a:r>
              <a:rPr lang="en-US" sz="4000" dirty="0" smtClean="0"/>
              <a:t> </a:t>
            </a:r>
            <a:r>
              <a:rPr lang="en-US" sz="4000" dirty="0" err="1" smtClean="0"/>
              <a:t>của</a:t>
            </a:r>
            <a:r>
              <a:rPr lang="en-US" sz="4000" dirty="0" smtClean="0"/>
              <a:t> </a:t>
            </a:r>
            <a:r>
              <a:rPr lang="en-US" sz="4000" dirty="0" err="1" smtClean="0"/>
              <a:t>thế</a:t>
            </a:r>
            <a:r>
              <a:rPr lang="en-US" sz="4000" dirty="0" smtClean="0"/>
              <a:t> </a:t>
            </a:r>
            <a:r>
              <a:rPr lang="en-US" sz="4000" dirty="0" err="1" smtClean="0"/>
              <a:t>kỉ</a:t>
            </a:r>
            <a:r>
              <a:rPr lang="en-US" sz="4000" dirty="0" smtClean="0"/>
              <a:t> 21.</a:t>
            </a:r>
          </a:p>
          <a:p>
            <a:pPr algn="just"/>
            <a:r>
              <a:rPr lang="en-US" sz="4000" dirty="0" err="1" smtClean="0"/>
              <a:t>Bệnh</a:t>
            </a:r>
            <a:r>
              <a:rPr lang="en-US" sz="4000" dirty="0" smtClean="0"/>
              <a:t> </a:t>
            </a:r>
            <a:r>
              <a:rPr lang="en-US" sz="4000" dirty="0" err="1" smtClean="0"/>
              <a:t>tiểu</a:t>
            </a:r>
            <a:r>
              <a:rPr lang="en-US" sz="4000" dirty="0" smtClean="0"/>
              <a:t> </a:t>
            </a:r>
            <a:r>
              <a:rPr lang="en-US" sz="4000" dirty="0" err="1" smtClean="0"/>
              <a:t>đường</a:t>
            </a:r>
            <a:r>
              <a:rPr lang="en-US" sz="4000" dirty="0" smtClean="0"/>
              <a:t> </a:t>
            </a:r>
            <a:r>
              <a:rPr lang="en-US" sz="4000" dirty="0" err="1" smtClean="0"/>
              <a:t>là</a:t>
            </a:r>
            <a:r>
              <a:rPr lang="en-US" sz="4000" dirty="0" smtClean="0"/>
              <a:t> </a:t>
            </a:r>
            <a:r>
              <a:rPr lang="en-US" sz="4000" dirty="0" err="1" smtClean="0"/>
              <a:t>gì</a:t>
            </a:r>
            <a:r>
              <a:rPr lang="en-US" sz="4000" dirty="0" smtClean="0"/>
              <a:t>?</a:t>
            </a:r>
          </a:p>
          <a:p>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304800" y="1935480"/>
            <a:ext cx="8534400" cy="4389120"/>
          </a:xfrm>
        </p:spPr>
        <p:txBody>
          <a:bodyPr anchor="ctr">
            <a:normAutofit/>
          </a:bodyPr>
          <a:lstStyle/>
          <a:p>
            <a:pPr>
              <a:lnSpc>
                <a:spcPct val="110000"/>
              </a:lnSpc>
            </a:pPr>
            <a:r>
              <a:rPr lang="en-US" sz="3600" dirty="0" err="1" smtClean="0"/>
              <a:t>Hiện</a:t>
            </a:r>
            <a:r>
              <a:rPr lang="en-US" sz="3600" dirty="0" smtClean="0"/>
              <a:t> nay </a:t>
            </a:r>
            <a:r>
              <a:rPr lang="en-US" sz="3600" dirty="0" err="1" smtClean="0"/>
              <a:t>có</a:t>
            </a:r>
            <a:r>
              <a:rPr lang="en-US" sz="3600" dirty="0" smtClean="0"/>
              <a:t> 2 </a:t>
            </a:r>
            <a:r>
              <a:rPr lang="en-US" sz="3600" dirty="0" err="1" smtClean="0"/>
              <a:t>loại</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pPr>
              <a:buNone/>
            </a:pPr>
            <a:r>
              <a:rPr lang="en-US" sz="3600" dirty="0" smtClean="0"/>
              <a:t>	+ </a:t>
            </a:r>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1: </a:t>
            </a:r>
            <a:r>
              <a:rPr lang="en-US" sz="3600" dirty="0" err="1" smtClean="0"/>
              <a:t>chiếm</a:t>
            </a:r>
            <a:r>
              <a:rPr lang="en-US" sz="3600" dirty="0" smtClean="0"/>
              <a:t> 5 – 10%.</a:t>
            </a:r>
          </a:p>
          <a:p>
            <a:pPr>
              <a:buNone/>
            </a:pPr>
            <a:r>
              <a:rPr lang="en-US" sz="3600" dirty="0" smtClean="0"/>
              <a:t>	+ </a:t>
            </a:r>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2: </a:t>
            </a:r>
            <a:r>
              <a:rPr lang="en-US" sz="3600" dirty="0" err="1" smtClean="0"/>
              <a:t>chiếm</a:t>
            </a:r>
            <a:r>
              <a:rPr lang="en-US" sz="3600" dirty="0" smtClean="0"/>
              <a:t> 90 – 95%</a:t>
            </a:r>
          </a:p>
          <a:p>
            <a:pPr>
              <a:buNone/>
            </a:pPr>
            <a:r>
              <a:rPr lang="en-US" sz="3600" dirty="0" smtClean="0"/>
              <a:t>	+ </a:t>
            </a:r>
            <a:r>
              <a:rPr lang="en-US" sz="3600" dirty="0" err="1" smtClean="0"/>
              <a:t>Ngoài</a:t>
            </a:r>
            <a:r>
              <a:rPr lang="en-US" sz="3600" dirty="0" smtClean="0"/>
              <a:t> </a:t>
            </a:r>
            <a:r>
              <a:rPr lang="en-US" sz="3600" dirty="0" err="1" smtClean="0"/>
              <a:t>ra</a:t>
            </a:r>
            <a:r>
              <a:rPr lang="en-US" sz="3600" dirty="0" smtClean="0"/>
              <a:t> </a:t>
            </a:r>
            <a:r>
              <a:rPr lang="en-US" sz="3600" dirty="0" err="1" smtClean="0"/>
              <a:t>còn</a:t>
            </a:r>
            <a:r>
              <a:rPr lang="en-US" sz="3600" dirty="0" smtClean="0"/>
              <a:t> </a:t>
            </a:r>
            <a:r>
              <a:rPr lang="en-US" sz="3600" dirty="0" err="1" smtClean="0"/>
              <a:t>có</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thai</a:t>
            </a:r>
            <a:r>
              <a:rPr lang="en-US" sz="3600" dirty="0" smtClean="0"/>
              <a:t> </a:t>
            </a:r>
            <a:r>
              <a:rPr lang="en-US" sz="3600" dirty="0" err="1" smtClean="0"/>
              <a:t>kỳ</a:t>
            </a:r>
            <a:r>
              <a:rPr lang="en-US" sz="3600" dirty="0" smtClean="0"/>
              <a:t>: </a:t>
            </a:r>
            <a:r>
              <a:rPr lang="en-US" sz="3600" dirty="0" err="1" smtClean="0"/>
              <a:t>chiếm</a:t>
            </a:r>
            <a:r>
              <a:rPr lang="en-US" sz="3600" dirty="0" smtClean="0"/>
              <a:t> 3 – 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chor="ctr">
            <a:normAutofit/>
          </a:bodyPr>
          <a:lstStyle/>
          <a:p>
            <a:r>
              <a:rPr lang="en-US" sz="4000" dirty="0" smtClean="0"/>
              <a:t>Tại Việt Nam hiện nay có 1.7 triệu</a:t>
            </a:r>
            <a:r>
              <a:rPr lang="en-US" sz="4000" dirty="0"/>
              <a:t> </a:t>
            </a:r>
            <a:r>
              <a:rPr lang="en-US" sz="4000" dirty="0" smtClean="0"/>
              <a:t>người mắc bệnh tiểu đường (2011)</a:t>
            </a:r>
          </a:p>
          <a:p>
            <a:r>
              <a:rPr lang="en-US" sz="4000" dirty="0" err="1" smtClean="0"/>
              <a:t>Việc</a:t>
            </a:r>
            <a:r>
              <a:rPr lang="en-US" sz="4000" dirty="0" smtClean="0"/>
              <a:t> </a:t>
            </a:r>
            <a:r>
              <a:rPr lang="en-US" sz="4000" dirty="0" err="1" smtClean="0"/>
              <a:t>điều</a:t>
            </a:r>
            <a:r>
              <a:rPr lang="en-US" sz="4000" dirty="0" smtClean="0"/>
              <a:t> </a:t>
            </a:r>
            <a:r>
              <a:rPr lang="en-US" sz="4000" dirty="0" err="1" smtClean="0"/>
              <a:t>trị</a:t>
            </a:r>
            <a:r>
              <a:rPr lang="en-US" sz="4000" dirty="0" smtClean="0"/>
              <a:t>, </a:t>
            </a:r>
            <a:r>
              <a:rPr lang="en-US" sz="4000" dirty="0" err="1" smtClean="0"/>
              <a:t>phát</a:t>
            </a:r>
            <a:r>
              <a:rPr lang="en-US" sz="4000" dirty="0" smtClean="0"/>
              <a:t> </a:t>
            </a:r>
            <a:r>
              <a:rPr lang="en-US" sz="4000" dirty="0" err="1" smtClean="0"/>
              <a:t>hiện</a:t>
            </a:r>
            <a:r>
              <a:rPr lang="en-US" sz="4000" dirty="0" smtClean="0"/>
              <a:t> </a:t>
            </a:r>
            <a:r>
              <a:rPr lang="en-US" sz="4000" dirty="0" err="1" smtClean="0"/>
              <a:t>sớm</a:t>
            </a:r>
            <a:r>
              <a:rPr lang="en-US" sz="4000" dirty="0" smtClean="0"/>
              <a:t> </a:t>
            </a:r>
            <a:r>
              <a:rPr lang="en-US" sz="4000" dirty="0" err="1" smtClean="0"/>
              <a:t>và</a:t>
            </a:r>
            <a:r>
              <a:rPr lang="en-US" sz="4000" dirty="0" smtClean="0"/>
              <a:t> ý </a:t>
            </a:r>
            <a:r>
              <a:rPr lang="en-US" sz="4000" dirty="0" err="1" smtClean="0"/>
              <a:t>thức</a:t>
            </a:r>
            <a:r>
              <a:rPr lang="en-US" sz="4000" dirty="0" smtClean="0"/>
              <a:t> </a:t>
            </a:r>
            <a:r>
              <a:rPr lang="en-US" sz="4000" dirty="0" err="1" smtClean="0"/>
              <a:t>phòng</a:t>
            </a:r>
            <a:r>
              <a:rPr lang="en-US" sz="4000" dirty="0" smtClean="0"/>
              <a:t> </a:t>
            </a:r>
            <a:r>
              <a:rPr lang="en-US" sz="4000" dirty="0" err="1" smtClean="0"/>
              <a:t>bệnh</a:t>
            </a:r>
            <a:r>
              <a:rPr lang="en-US" sz="4000" dirty="0" smtClean="0"/>
              <a:t> </a:t>
            </a:r>
            <a:r>
              <a:rPr lang="en-US" sz="4000" dirty="0" err="1" smtClean="0"/>
              <a:t>tại</a:t>
            </a:r>
            <a:r>
              <a:rPr lang="en-US" sz="4000" dirty="0" smtClean="0"/>
              <a:t> </a:t>
            </a:r>
            <a:r>
              <a:rPr lang="en-US" sz="4000" dirty="0" err="1" smtClean="0"/>
              <a:t>nước</a:t>
            </a:r>
            <a:r>
              <a:rPr lang="en-US" sz="4000" dirty="0" smtClean="0"/>
              <a:t> </a:t>
            </a:r>
            <a:r>
              <a:rPr lang="en-US" sz="4000" dirty="0" err="1" smtClean="0"/>
              <a:t>ta</a:t>
            </a:r>
            <a:r>
              <a:rPr lang="en-US" sz="4000" dirty="0" smtClean="0"/>
              <a:t> </a:t>
            </a:r>
            <a:r>
              <a:rPr lang="en-US" sz="4000" dirty="0" err="1" smtClean="0"/>
              <a:t>vẫn</a:t>
            </a:r>
            <a:r>
              <a:rPr lang="en-US" sz="4000" dirty="0" smtClean="0"/>
              <a:t> </a:t>
            </a:r>
            <a:r>
              <a:rPr lang="en-US" sz="4000" dirty="0" err="1" smtClean="0"/>
              <a:t>còn</a:t>
            </a:r>
            <a:r>
              <a:rPr lang="en-US" sz="4000" dirty="0" smtClean="0"/>
              <a:t> </a:t>
            </a:r>
            <a:r>
              <a:rPr lang="en-US" sz="4000" dirty="0" err="1" smtClean="0"/>
              <a:t>rất</a:t>
            </a:r>
            <a:r>
              <a:rPr lang="en-US" sz="4000" dirty="0" smtClean="0"/>
              <a:t> </a:t>
            </a:r>
            <a:r>
              <a:rPr lang="en-US" sz="4000" dirty="0" err="1" smtClean="0"/>
              <a:t>yếu</a:t>
            </a:r>
            <a:r>
              <a:rPr lang="en-US" sz="4000" dirty="0" smtClean="0"/>
              <a:t>.</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lnSpcReduction="10000"/>
          </a:bodyPr>
          <a:lstStyle/>
          <a:p>
            <a:r>
              <a:rPr lang="en-US" sz="4000" dirty="0" smtClean="0"/>
              <a:t> Chi </a:t>
            </a:r>
            <a:r>
              <a:rPr lang="en-US" sz="4000" dirty="0" err="1" smtClean="0"/>
              <a:t>phí</a:t>
            </a:r>
            <a:r>
              <a:rPr lang="en-US" sz="4000" dirty="0" smtClean="0"/>
              <a:t> </a:t>
            </a:r>
            <a:r>
              <a:rPr lang="en-US" sz="4000" dirty="0" err="1" smtClean="0"/>
              <a:t>cho</a:t>
            </a:r>
            <a:r>
              <a:rPr lang="en-US" sz="4000" dirty="0" smtClean="0"/>
              <a:t> </a:t>
            </a:r>
            <a:r>
              <a:rPr lang="en-US" sz="4000" dirty="0" err="1" smtClean="0"/>
              <a:t>việc</a:t>
            </a:r>
            <a:r>
              <a:rPr lang="en-US" sz="4000" dirty="0" smtClean="0"/>
              <a:t> </a:t>
            </a:r>
            <a:r>
              <a:rPr lang="en-US" sz="4000" dirty="0" err="1" smtClean="0"/>
              <a:t>phòng</a:t>
            </a:r>
            <a:r>
              <a:rPr lang="en-US" sz="4000" dirty="0" smtClean="0"/>
              <a:t> </a:t>
            </a:r>
            <a:r>
              <a:rPr lang="en-US" sz="4000" dirty="0" err="1" smtClean="0"/>
              <a:t>bệnh</a:t>
            </a:r>
            <a:r>
              <a:rPr lang="en-US" sz="4000" dirty="0" smtClean="0"/>
              <a:t> </a:t>
            </a:r>
            <a:r>
              <a:rPr lang="en-US" sz="4000" dirty="0" err="1" smtClean="0"/>
              <a:t>tiểu</a:t>
            </a:r>
            <a:r>
              <a:rPr lang="en-US" sz="4000" dirty="0" smtClean="0"/>
              <a:t> </a:t>
            </a:r>
            <a:r>
              <a:rPr lang="en-US" sz="4000" dirty="0" err="1" smtClean="0"/>
              <a:t>đường</a:t>
            </a:r>
            <a:r>
              <a:rPr lang="en-US" sz="4000" dirty="0" smtClean="0"/>
              <a:t> </a:t>
            </a:r>
            <a:r>
              <a:rPr lang="en-US" sz="4000" dirty="0" err="1" smtClean="0"/>
              <a:t>thấp</a:t>
            </a:r>
            <a:r>
              <a:rPr lang="en-US" sz="4000" dirty="0" smtClean="0"/>
              <a:t> </a:t>
            </a:r>
            <a:r>
              <a:rPr lang="en-US" sz="4000" dirty="0" err="1" smtClean="0"/>
              <a:t>hơn</a:t>
            </a:r>
            <a:r>
              <a:rPr lang="en-US" sz="4000" dirty="0" smtClean="0"/>
              <a:t> so </a:t>
            </a:r>
            <a:r>
              <a:rPr lang="en-US" sz="4000" dirty="0" err="1" smtClean="0"/>
              <a:t>với</a:t>
            </a:r>
            <a:r>
              <a:rPr lang="en-US" sz="4000" dirty="0" smtClean="0"/>
              <a:t> chi </a:t>
            </a:r>
            <a:r>
              <a:rPr lang="en-US" sz="4000" dirty="0" err="1" smtClean="0"/>
              <a:t>phí</a:t>
            </a:r>
            <a:r>
              <a:rPr lang="en-US" sz="4000" dirty="0" smtClean="0"/>
              <a:t> </a:t>
            </a:r>
            <a:r>
              <a:rPr lang="en-US" sz="4000" dirty="0" err="1" smtClean="0"/>
              <a:t>điều</a:t>
            </a:r>
            <a:r>
              <a:rPr lang="en-US" sz="4000" dirty="0" smtClean="0"/>
              <a:t> </a:t>
            </a:r>
            <a:r>
              <a:rPr lang="en-US" sz="4000" dirty="0" err="1" smtClean="0"/>
              <a:t>trị</a:t>
            </a:r>
            <a:r>
              <a:rPr lang="en-US" sz="4000" dirty="0" smtClean="0"/>
              <a:t> “</a:t>
            </a:r>
            <a:r>
              <a:rPr lang="en-US" sz="4000" dirty="0" err="1" smtClean="0"/>
              <a:t>biến</a:t>
            </a:r>
            <a:r>
              <a:rPr lang="en-US" sz="4000" dirty="0" smtClean="0"/>
              <a:t> </a:t>
            </a:r>
            <a:r>
              <a:rPr lang="en-US" sz="4000" dirty="0" err="1" smtClean="0"/>
              <a:t>chứng</a:t>
            </a:r>
            <a:r>
              <a:rPr lang="en-US" sz="4000" dirty="0" smtClean="0"/>
              <a:t>” </a:t>
            </a:r>
            <a:r>
              <a:rPr lang="en-US" sz="4000" dirty="0" err="1" smtClean="0"/>
              <a:t>của</a:t>
            </a:r>
            <a:r>
              <a:rPr lang="en-US" sz="4000" dirty="0" smtClean="0"/>
              <a:t> </a:t>
            </a:r>
            <a:r>
              <a:rPr lang="en-US" sz="4000" dirty="0" err="1" smtClean="0"/>
              <a:t>bệnh</a:t>
            </a:r>
            <a:r>
              <a:rPr lang="en-US" sz="4000" dirty="0" smtClean="0"/>
              <a:t> </a:t>
            </a:r>
            <a:r>
              <a:rPr lang="en-US" sz="4000" dirty="0" err="1" smtClean="0"/>
              <a:t>tiểu</a:t>
            </a:r>
            <a:r>
              <a:rPr lang="en-US" sz="4000" dirty="0" smtClean="0"/>
              <a:t> </a:t>
            </a:r>
            <a:r>
              <a:rPr lang="en-US" sz="4000" dirty="0" err="1" smtClean="0"/>
              <a:t>đường</a:t>
            </a:r>
            <a:r>
              <a:rPr lang="en-US" sz="4000" dirty="0" smtClean="0"/>
              <a:t> </a:t>
            </a:r>
            <a:r>
              <a:rPr lang="en-US" sz="4000" dirty="0" err="1" smtClean="0"/>
              <a:t>từ</a:t>
            </a:r>
            <a:r>
              <a:rPr lang="en-US" sz="4000" dirty="0" smtClean="0"/>
              <a:t> 2 – 3 </a:t>
            </a:r>
            <a:r>
              <a:rPr lang="en-US" sz="4000" dirty="0" err="1" smtClean="0"/>
              <a:t>lần</a:t>
            </a:r>
            <a:r>
              <a:rPr lang="en-US" sz="4000" dirty="0" smtClean="0"/>
              <a:t>.</a:t>
            </a:r>
          </a:p>
          <a:p>
            <a:r>
              <a:rPr lang="en-US" sz="4000" dirty="0" smtClean="0"/>
              <a:t> Do </a:t>
            </a:r>
            <a:r>
              <a:rPr lang="en-US" sz="4000" dirty="0" err="1" smtClean="0"/>
              <a:t>đó</a:t>
            </a:r>
            <a:r>
              <a:rPr lang="en-US" sz="4000" dirty="0" smtClean="0"/>
              <a:t>, </a:t>
            </a:r>
            <a:r>
              <a:rPr lang="en-US" sz="4000" dirty="0" err="1" smtClean="0"/>
              <a:t>việc</a:t>
            </a:r>
            <a:r>
              <a:rPr lang="en-US" sz="4000" dirty="0" smtClean="0"/>
              <a:t> </a:t>
            </a:r>
            <a:r>
              <a:rPr lang="en-US" sz="4000" dirty="0" err="1" smtClean="0"/>
              <a:t>xây</a:t>
            </a:r>
            <a:r>
              <a:rPr lang="en-US" sz="4000" dirty="0" smtClean="0"/>
              <a:t> </a:t>
            </a:r>
            <a:r>
              <a:rPr lang="en-US" sz="4000" dirty="0" err="1" smtClean="0"/>
              <a:t>dựng</a:t>
            </a:r>
            <a:r>
              <a:rPr lang="en-US" sz="4000" dirty="0" smtClean="0"/>
              <a:t> </a:t>
            </a:r>
            <a:r>
              <a:rPr lang="en-US" sz="4000" dirty="0" err="1" smtClean="0"/>
              <a:t>một</a:t>
            </a:r>
            <a:r>
              <a:rPr lang="en-US" sz="4000" dirty="0" smtClean="0"/>
              <a:t> </a:t>
            </a:r>
            <a:r>
              <a:rPr lang="en-US" sz="4000" dirty="0" err="1" smtClean="0"/>
              <a:t>hệ</a:t>
            </a:r>
            <a:r>
              <a:rPr lang="en-US" sz="4000" dirty="0" smtClean="0"/>
              <a:t> </a:t>
            </a:r>
            <a:r>
              <a:rPr lang="en-US" sz="4000" dirty="0" err="1" smtClean="0"/>
              <a:t>thống</a:t>
            </a:r>
            <a:r>
              <a:rPr lang="en-US" sz="4000" dirty="0" smtClean="0"/>
              <a:t> </a:t>
            </a:r>
            <a:r>
              <a:rPr lang="en-US" sz="4000" dirty="0" err="1" smtClean="0"/>
              <a:t>phát</a:t>
            </a:r>
            <a:r>
              <a:rPr lang="en-US" sz="4000" dirty="0" smtClean="0"/>
              <a:t> </a:t>
            </a:r>
            <a:r>
              <a:rPr lang="en-US" sz="4000" dirty="0" err="1" smtClean="0"/>
              <a:t>hiện</a:t>
            </a:r>
            <a:r>
              <a:rPr lang="en-US" sz="4000" dirty="0" smtClean="0"/>
              <a:t> </a:t>
            </a:r>
            <a:r>
              <a:rPr lang="en-US" sz="4000" dirty="0" err="1" smtClean="0"/>
              <a:t>bệnh</a:t>
            </a:r>
            <a:r>
              <a:rPr lang="en-US" sz="4000" dirty="0" smtClean="0"/>
              <a:t> </a:t>
            </a:r>
            <a:r>
              <a:rPr lang="en-US" sz="4000" dirty="0" err="1" smtClean="0"/>
              <a:t>là</a:t>
            </a:r>
            <a:r>
              <a:rPr lang="en-US" sz="4000" dirty="0" smtClean="0"/>
              <a:t> </a:t>
            </a:r>
            <a:r>
              <a:rPr lang="en-US" sz="4000" dirty="0" err="1" smtClean="0"/>
              <a:t>hoàn</a:t>
            </a:r>
            <a:r>
              <a:rPr lang="en-US" sz="4000" dirty="0" smtClean="0"/>
              <a:t> </a:t>
            </a:r>
            <a:r>
              <a:rPr lang="en-US" sz="4000" dirty="0" err="1" smtClean="0"/>
              <a:t>toàn</a:t>
            </a:r>
            <a:r>
              <a:rPr lang="en-US" sz="4000" dirty="0" smtClean="0"/>
              <a:t> </a:t>
            </a:r>
            <a:r>
              <a:rPr lang="en-US" sz="4000" dirty="0" err="1" smtClean="0"/>
              <a:t>cần</a:t>
            </a:r>
            <a:r>
              <a:rPr lang="en-US" sz="4000" dirty="0" smtClean="0"/>
              <a:t> </a:t>
            </a:r>
            <a:r>
              <a:rPr lang="en-US" sz="4000" dirty="0" err="1" smtClean="0"/>
              <a:t>thiết</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Mining </a:t>
            </a:r>
            <a:r>
              <a:rPr lang="en-US" dirty="0" err="1" smtClean="0"/>
              <a:t>và</a:t>
            </a:r>
            <a:r>
              <a:rPr lang="en-US" dirty="0" smtClean="0"/>
              <a:t> y </a:t>
            </a:r>
            <a:r>
              <a:rPr lang="en-US" dirty="0" err="1" smtClean="0"/>
              <a:t>học</a:t>
            </a:r>
            <a:endParaRPr lang="en-US" dirty="0"/>
          </a:p>
        </p:txBody>
      </p:sp>
      <p:sp>
        <p:nvSpPr>
          <p:cNvPr id="3" name="Content Placeholder 2"/>
          <p:cNvSpPr>
            <a:spLocks noGrp="1"/>
          </p:cNvSpPr>
          <p:nvPr>
            <p:ph idx="1"/>
          </p:nvPr>
        </p:nvSpPr>
        <p:spPr/>
        <p:txBody>
          <a:bodyPr anchor="t">
            <a:noAutofit/>
          </a:bodyPr>
          <a:lstStyle/>
          <a:p>
            <a:r>
              <a:rPr lang="en-US" sz="4000" dirty="0" smtClean="0"/>
              <a:t> </a:t>
            </a:r>
            <a:r>
              <a:rPr lang="en-US" sz="4000" dirty="0" err="1" smtClean="0"/>
              <a:t>Việc</a:t>
            </a:r>
            <a:r>
              <a:rPr lang="en-US" sz="4000" dirty="0" smtClean="0"/>
              <a:t> </a:t>
            </a:r>
            <a:r>
              <a:rPr lang="en-US" sz="4000" dirty="0" err="1" smtClean="0"/>
              <a:t>ứng</a:t>
            </a:r>
            <a:r>
              <a:rPr lang="en-US" sz="4000" dirty="0" smtClean="0"/>
              <a:t> </a:t>
            </a:r>
            <a:r>
              <a:rPr lang="en-US" sz="4000" dirty="0" err="1" smtClean="0"/>
              <a:t>dụng</a:t>
            </a:r>
            <a:r>
              <a:rPr lang="en-US" sz="4000" dirty="0" smtClean="0"/>
              <a:t> Data Mining </a:t>
            </a:r>
            <a:r>
              <a:rPr lang="en-US" sz="4000" dirty="0" err="1" smtClean="0"/>
              <a:t>vào</a:t>
            </a:r>
            <a:r>
              <a:rPr lang="en-US" sz="4000" dirty="0" smtClean="0"/>
              <a:t> y </a:t>
            </a:r>
            <a:r>
              <a:rPr lang="en-US" sz="4000" dirty="0" err="1" smtClean="0"/>
              <a:t>học</a:t>
            </a:r>
            <a:r>
              <a:rPr lang="en-US" sz="4000" dirty="0" smtClean="0"/>
              <a:t> </a:t>
            </a:r>
            <a:r>
              <a:rPr lang="en-US" sz="4000" dirty="0" err="1" smtClean="0"/>
              <a:t>còn</a:t>
            </a:r>
            <a:r>
              <a:rPr lang="en-US" sz="4000" dirty="0" smtClean="0"/>
              <a:t> </a:t>
            </a:r>
            <a:r>
              <a:rPr lang="en-US" sz="4000" dirty="0" err="1" smtClean="0"/>
              <a:t>được</a:t>
            </a:r>
            <a:r>
              <a:rPr lang="en-US" sz="4000" dirty="0" smtClean="0"/>
              <a:t> </a:t>
            </a:r>
            <a:r>
              <a:rPr lang="en-US" sz="4000" dirty="0" err="1" smtClean="0"/>
              <a:t>gọi</a:t>
            </a:r>
            <a:r>
              <a:rPr lang="en-US" sz="4000" dirty="0" smtClean="0"/>
              <a:t> </a:t>
            </a:r>
            <a:r>
              <a:rPr lang="en-US" sz="4000" dirty="0" err="1" smtClean="0"/>
              <a:t>là</a:t>
            </a:r>
            <a:r>
              <a:rPr lang="en-US" sz="4000" dirty="0" smtClean="0"/>
              <a:t> Evidence Based Medicine </a:t>
            </a:r>
            <a:r>
              <a:rPr lang="en-US" sz="4000" dirty="0" err="1" smtClean="0"/>
              <a:t>đã</a:t>
            </a:r>
            <a:r>
              <a:rPr lang="en-US" sz="4000" dirty="0" smtClean="0"/>
              <a:t> </a:t>
            </a:r>
            <a:r>
              <a:rPr lang="en-US" sz="4000" dirty="0" err="1" smtClean="0"/>
              <a:t>xuất</a:t>
            </a:r>
            <a:r>
              <a:rPr lang="en-US" sz="4000" dirty="0" smtClean="0"/>
              <a:t> </a:t>
            </a:r>
            <a:r>
              <a:rPr lang="en-US" sz="4000" dirty="0" err="1" smtClean="0"/>
              <a:t>hiện</a:t>
            </a:r>
            <a:r>
              <a:rPr lang="en-US" sz="4000" dirty="0" smtClean="0"/>
              <a:t> </a:t>
            </a:r>
            <a:r>
              <a:rPr lang="en-US" sz="4000" dirty="0" err="1" smtClean="0"/>
              <a:t>từ</a:t>
            </a:r>
            <a:r>
              <a:rPr lang="en-US" sz="4000" dirty="0" smtClean="0"/>
              <a:t> </a:t>
            </a:r>
            <a:r>
              <a:rPr lang="en-US" sz="4000" dirty="0" err="1" smtClean="0"/>
              <a:t>nhiều</a:t>
            </a:r>
            <a:r>
              <a:rPr lang="en-US" sz="4000" dirty="0" smtClean="0"/>
              <a:t> </a:t>
            </a:r>
            <a:r>
              <a:rPr lang="en-US" sz="4000" dirty="0" err="1" smtClean="0"/>
              <a:t>thế</a:t>
            </a:r>
            <a:r>
              <a:rPr lang="en-US" sz="4000" dirty="0" smtClean="0"/>
              <a:t> </a:t>
            </a:r>
            <a:r>
              <a:rPr lang="en-US" sz="4000" dirty="0" err="1" smtClean="0"/>
              <a:t>kỉ</a:t>
            </a:r>
            <a:r>
              <a:rPr lang="en-US" sz="4000" dirty="0" smtClean="0"/>
              <a:t> </a:t>
            </a:r>
            <a:r>
              <a:rPr lang="en-US" sz="4000" dirty="0" err="1" smtClean="0"/>
              <a:t>trước</a:t>
            </a:r>
            <a:r>
              <a:rPr lang="en-US" sz="4000" dirty="0" smtClean="0"/>
              <a:t>.</a:t>
            </a:r>
          </a:p>
          <a:p>
            <a:r>
              <a:rPr lang="en-US" sz="4000" dirty="0" smtClean="0"/>
              <a:t> </a:t>
            </a:r>
            <a:r>
              <a:rPr lang="en-US" sz="4000" dirty="0" err="1" smtClean="0"/>
              <a:t>Tiểu</a:t>
            </a:r>
            <a:r>
              <a:rPr lang="en-US" sz="4000" dirty="0" smtClean="0"/>
              <a:t> </a:t>
            </a:r>
            <a:r>
              <a:rPr lang="en-US" sz="4000" dirty="0" err="1" smtClean="0"/>
              <a:t>biểu</a:t>
            </a:r>
            <a:r>
              <a:rPr lang="en-US" sz="4000" dirty="0" smtClean="0"/>
              <a:t> </a:t>
            </a:r>
            <a:r>
              <a:rPr lang="en-US" sz="4000" dirty="0" err="1" smtClean="0"/>
              <a:t>nhất</a:t>
            </a:r>
            <a:r>
              <a:rPr lang="en-US" sz="4000" dirty="0" smtClean="0"/>
              <a:t> </a:t>
            </a:r>
            <a:r>
              <a:rPr lang="en-US" sz="4000" dirty="0" err="1" smtClean="0"/>
              <a:t>là</a:t>
            </a:r>
            <a:r>
              <a:rPr lang="en-US" sz="4000" dirty="0" smtClean="0"/>
              <a:t> </a:t>
            </a:r>
            <a:r>
              <a:rPr lang="en-US" sz="4000" dirty="0" err="1" smtClean="0"/>
              <a:t>công</a:t>
            </a:r>
            <a:r>
              <a:rPr lang="en-US" sz="4000" dirty="0" smtClean="0"/>
              <a:t> </a:t>
            </a:r>
            <a:r>
              <a:rPr lang="en-US" sz="4000" dirty="0" err="1" smtClean="0"/>
              <a:t>trình</a:t>
            </a:r>
            <a:r>
              <a:rPr lang="en-US" sz="4000" dirty="0" smtClean="0"/>
              <a:t> </a:t>
            </a:r>
            <a:r>
              <a:rPr lang="en-US" sz="4000" dirty="0" err="1" smtClean="0"/>
              <a:t>của</a:t>
            </a:r>
            <a:r>
              <a:rPr lang="en-US" sz="4000" dirty="0" smtClean="0"/>
              <a:t> 2 </a:t>
            </a:r>
            <a:r>
              <a:rPr lang="en-US" sz="4000" dirty="0" err="1" smtClean="0"/>
              <a:t>tác</a:t>
            </a:r>
            <a:r>
              <a:rPr lang="en-US" sz="4000" dirty="0" smtClean="0"/>
              <a:t> </a:t>
            </a:r>
            <a:r>
              <a:rPr lang="en-US" sz="4000" dirty="0" err="1" smtClean="0"/>
              <a:t>giả</a:t>
            </a:r>
            <a:r>
              <a:rPr lang="en-US" sz="4000" dirty="0" smtClean="0"/>
              <a:t> John Snow </a:t>
            </a:r>
            <a:r>
              <a:rPr lang="en-US" sz="4000" dirty="0" err="1" smtClean="0"/>
              <a:t>và</a:t>
            </a:r>
            <a:r>
              <a:rPr lang="en-US" sz="4000" dirty="0" smtClean="0"/>
              <a:t> Florence </a:t>
            </a:r>
            <a:r>
              <a:rPr lang="en-US" sz="4000" dirty="0" err="1" smtClean="0"/>
              <a:t>Nightngale</a:t>
            </a:r>
            <a:r>
              <a:rPr lang="en-US" sz="4000" dirty="0" smtClean="0"/>
              <a:t>.</a:t>
            </a:r>
          </a:p>
          <a:p>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Mining </a:t>
            </a:r>
            <a:r>
              <a:rPr lang="en-US" dirty="0" err="1" smtClean="0"/>
              <a:t>và</a:t>
            </a:r>
            <a:r>
              <a:rPr lang="en-US" dirty="0" smtClean="0"/>
              <a:t> y </a:t>
            </a:r>
            <a:r>
              <a:rPr lang="en-US" dirty="0" err="1" smtClean="0"/>
              <a:t>học</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pic>
        <p:nvPicPr>
          <p:cNvPr id="1026" name="Picture 2"/>
          <p:cNvPicPr>
            <a:picLocks noGrp="1" noChangeAspect="1" noChangeArrowheads="1"/>
          </p:cNvPicPr>
          <p:nvPr>
            <p:ph idx="1"/>
          </p:nvPr>
        </p:nvPicPr>
        <p:blipFill>
          <a:blip r:embed="rId3"/>
          <a:srcRect/>
          <a:stretch>
            <a:fillRect/>
          </a:stretch>
        </p:blipFill>
        <p:spPr bwMode="auto">
          <a:xfrm>
            <a:off x="2590800" y="2057400"/>
            <a:ext cx="4364312"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Mining </a:t>
            </a:r>
            <a:r>
              <a:rPr lang="en-US" dirty="0" err="1" smtClean="0"/>
              <a:t>và</a:t>
            </a:r>
            <a:r>
              <a:rPr lang="en-US" dirty="0" smtClean="0"/>
              <a:t> y </a:t>
            </a:r>
            <a:r>
              <a:rPr lang="en-US" dirty="0" err="1" smtClean="0"/>
              <a:t>học</a:t>
            </a:r>
            <a:endParaRPr lang="en-US" dirty="0"/>
          </a:p>
        </p:txBody>
      </p:sp>
      <p:sp>
        <p:nvSpPr>
          <p:cNvPr id="3" name="Content Placeholder 2"/>
          <p:cNvSpPr>
            <a:spLocks noGrp="1"/>
          </p:cNvSpPr>
          <p:nvPr>
            <p:ph idx="1"/>
          </p:nvPr>
        </p:nvSpPr>
        <p:spPr/>
        <p:txBody>
          <a:bodyPr>
            <a:normAutofit/>
          </a:bodyPr>
          <a:lstStyle/>
          <a:p>
            <a:pPr>
              <a:buNone/>
            </a:pPr>
            <a:r>
              <a:rPr lang="en-US" sz="2400" dirty="0" smtClean="0"/>
              <a:t> 	</a:t>
            </a:r>
            <a:r>
              <a:rPr lang="en-US" sz="2400" dirty="0" err="1" smtClean="0"/>
              <a:t>Những</a:t>
            </a:r>
            <a:r>
              <a:rPr lang="en-US" sz="2400" dirty="0" smtClean="0"/>
              <a:t> </a:t>
            </a:r>
            <a:r>
              <a:rPr lang="en-US" sz="2400" dirty="0" err="1" smtClean="0"/>
              <a:t>ứng</a:t>
            </a:r>
            <a:r>
              <a:rPr lang="en-US" sz="2400" dirty="0" smtClean="0"/>
              <a:t> </a:t>
            </a:r>
            <a:r>
              <a:rPr lang="en-US" sz="2400" dirty="0" err="1" smtClean="0"/>
              <a:t>dụng</a:t>
            </a:r>
            <a:r>
              <a:rPr lang="en-US" sz="2400" dirty="0" smtClean="0"/>
              <a:t> </a:t>
            </a:r>
            <a:r>
              <a:rPr lang="en-US" sz="2400" dirty="0" err="1" smtClean="0"/>
              <a:t>của</a:t>
            </a:r>
            <a:r>
              <a:rPr lang="en-US" sz="2400" dirty="0" smtClean="0"/>
              <a:t> Data Mining </a:t>
            </a:r>
            <a:r>
              <a:rPr lang="en-US" sz="2400" dirty="0" err="1" smtClean="0"/>
              <a:t>vào</a:t>
            </a:r>
            <a:r>
              <a:rPr lang="en-US" sz="2400" dirty="0" smtClean="0"/>
              <a:t> y </a:t>
            </a:r>
            <a:r>
              <a:rPr lang="en-US" sz="2400" dirty="0" err="1" smtClean="0"/>
              <a:t>học</a:t>
            </a:r>
            <a:r>
              <a:rPr lang="en-US" sz="2400" dirty="0" smtClean="0"/>
              <a:t>:</a:t>
            </a:r>
          </a:p>
          <a:p>
            <a:r>
              <a:rPr lang="en-US" sz="2400" i="1" dirty="0" err="1" smtClean="0"/>
              <a:t>Ngăn</a:t>
            </a:r>
            <a:r>
              <a:rPr lang="en-US" sz="2400" i="1" dirty="0" smtClean="0"/>
              <a:t> </a:t>
            </a:r>
            <a:r>
              <a:rPr lang="en-US" sz="2400" i="1" dirty="0" err="1" smtClean="0"/>
              <a:t>ngừa</a:t>
            </a:r>
            <a:r>
              <a:rPr lang="en-US" sz="2400" i="1" dirty="0" smtClean="0"/>
              <a:t> </a:t>
            </a:r>
            <a:r>
              <a:rPr lang="en-US" sz="2400" i="1" dirty="0" err="1" smtClean="0"/>
              <a:t>các</a:t>
            </a:r>
            <a:r>
              <a:rPr lang="en-US" sz="2400" i="1" dirty="0" smtClean="0"/>
              <a:t> </a:t>
            </a:r>
            <a:r>
              <a:rPr lang="en-US" sz="2400" i="1" dirty="0" err="1" smtClean="0"/>
              <a:t>lỗi</a:t>
            </a:r>
            <a:r>
              <a:rPr lang="en-US" sz="2400" i="1" dirty="0" smtClean="0"/>
              <a:t> hay </a:t>
            </a:r>
            <a:r>
              <a:rPr lang="en-US" sz="2400" i="1" dirty="0" err="1" smtClean="0"/>
              <a:t>mắc</a:t>
            </a:r>
            <a:r>
              <a:rPr lang="en-US" sz="2400" i="1" dirty="0" smtClean="0"/>
              <a:t> </a:t>
            </a:r>
            <a:r>
              <a:rPr lang="en-US" sz="2400" i="1" dirty="0" err="1" smtClean="0"/>
              <a:t>phải</a:t>
            </a:r>
            <a:r>
              <a:rPr lang="en-US" sz="2400" i="1" dirty="0" smtClean="0"/>
              <a:t> </a:t>
            </a:r>
            <a:r>
              <a:rPr lang="en-US" sz="2400" i="1" dirty="0" err="1" smtClean="0"/>
              <a:t>trong</a:t>
            </a:r>
            <a:r>
              <a:rPr lang="en-US" sz="2400" i="1" dirty="0" smtClean="0"/>
              <a:t> </a:t>
            </a:r>
            <a:r>
              <a:rPr lang="en-US" sz="2400" i="1" dirty="0" err="1" smtClean="0"/>
              <a:t>quá</a:t>
            </a:r>
            <a:r>
              <a:rPr lang="en-US" sz="2400" i="1" dirty="0" smtClean="0"/>
              <a:t> </a:t>
            </a:r>
            <a:r>
              <a:rPr lang="en-US" sz="2400" i="1" dirty="0" err="1" smtClean="0"/>
              <a:t>trình</a:t>
            </a:r>
            <a:r>
              <a:rPr lang="en-US" sz="2400" i="1" dirty="0" smtClean="0"/>
              <a:t> </a:t>
            </a:r>
            <a:r>
              <a:rPr lang="en-US" sz="2400" i="1" dirty="0" err="1" smtClean="0"/>
              <a:t>chăm</a:t>
            </a:r>
            <a:r>
              <a:rPr lang="en-US" sz="2400" i="1" dirty="0" smtClean="0"/>
              <a:t> </a:t>
            </a:r>
            <a:r>
              <a:rPr lang="en-US" sz="2400" i="1" dirty="0" err="1" smtClean="0"/>
              <a:t>sóc</a:t>
            </a:r>
            <a:r>
              <a:rPr lang="en-US" sz="2400" i="1" dirty="0" smtClean="0"/>
              <a:t> </a:t>
            </a:r>
            <a:r>
              <a:rPr lang="en-US" sz="2400" i="1" dirty="0" err="1" smtClean="0"/>
              <a:t>bệnh</a:t>
            </a:r>
            <a:r>
              <a:rPr lang="en-US" sz="2400" i="1" dirty="0" smtClean="0"/>
              <a:t> </a:t>
            </a:r>
            <a:r>
              <a:rPr lang="en-US" sz="2400" i="1" dirty="0" err="1" smtClean="0"/>
              <a:t>nhân</a:t>
            </a:r>
            <a:r>
              <a:rPr lang="en-US" sz="2400" dirty="0" smtClean="0"/>
              <a:t>.</a:t>
            </a:r>
          </a:p>
          <a:p>
            <a:r>
              <a:rPr lang="en-US" sz="2400" i="1" dirty="0" err="1" smtClean="0"/>
              <a:t>Hoạch</a:t>
            </a:r>
            <a:r>
              <a:rPr lang="en-US" sz="2400" i="1" dirty="0" smtClean="0"/>
              <a:t> </a:t>
            </a:r>
            <a:r>
              <a:rPr lang="en-US" sz="2400" i="1" dirty="0" err="1" smtClean="0"/>
              <a:t>định</a:t>
            </a:r>
            <a:r>
              <a:rPr lang="en-US" sz="2400" i="1" dirty="0" smtClean="0"/>
              <a:t> </a:t>
            </a:r>
            <a:r>
              <a:rPr lang="en-US" sz="2400" i="1" dirty="0" err="1" smtClean="0"/>
              <a:t>các</a:t>
            </a:r>
            <a:r>
              <a:rPr lang="en-US" sz="2400" i="1" dirty="0" smtClean="0"/>
              <a:t> </a:t>
            </a:r>
            <a:r>
              <a:rPr lang="en-US" sz="2400" i="1" dirty="0" err="1" smtClean="0"/>
              <a:t>chính</a:t>
            </a:r>
            <a:r>
              <a:rPr lang="en-US" sz="2400" i="1" dirty="0" smtClean="0"/>
              <a:t> </a:t>
            </a:r>
            <a:r>
              <a:rPr lang="en-US" sz="2400" i="1" dirty="0" err="1" smtClean="0"/>
              <a:t>sách</a:t>
            </a:r>
            <a:r>
              <a:rPr lang="en-US" sz="2400" i="1" dirty="0" smtClean="0"/>
              <a:t> </a:t>
            </a:r>
            <a:r>
              <a:rPr lang="en-US" sz="2400" i="1" dirty="0" err="1" smtClean="0"/>
              <a:t>trong</a:t>
            </a:r>
            <a:r>
              <a:rPr lang="en-US" sz="2400" i="1" dirty="0" smtClean="0"/>
              <a:t> y </a:t>
            </a:r>
            <a:r>
              <a:rPr lang="en-US" sz="2400" i="1" dirty="0" err="1" smtClean="0"/>
              <a:t>tế</a:t>
            </a:r>
            <a:r>
              <a:rPr lang="en-US" sz="2400" dirty="0" smtClean="0"/>
              <a:t>.</a:t>
            </a:r>
          </a:p>
          <a:p>
            <a:r>
              <a:rPr lang="en-US" sz="2400" i="1" dirty="0" err="1" smtClean="0"/>
              <a:t>Phát</a:t>
            </a:r>
            <a:r>
              <a:rPr lang="en-US" sz="2400" i="1" dirty="0" smtClean="0"/>
              <a:t> </a:t>
            </a:r>
            <a:r>
              <a:rPr lang="en-US" sz="2400" i="1" dirty="0" err="1" smtClean="0"/>
              <a:t>hiện</a:t>
            </a:r>
            <a:r>
              <a:rPr lang="en-US" sz="2400" i="1" dirty="0" smtClean="0"/>
              <a:t> </a:t>
            </a:r>
            <a:r>
              <a:rPr lang="en-US" sz="2400" i="1" dirty="0" err="1" smtClean="0"/>
              <a:t>các</a:t>
            </a:r>
            <a:r>
              <a:rPr lang="en-US" sz="2400" i="1" dirty="0" smtClean="0"/>
              <a:t> </a:t>
            </a:r>
            <a:r>
              <a:rPr lang="en-US" sz="2400" i="1" dirty="0" err="1" smtClean="0"/>
              <a:t>gian</a:t>
            </a:r>
            <a:r>
              <a:rPr lang="en-US" sz="2400" i="1" dirty="0" smtClean="0"/>
              <a:t> </a:t>
            </a:r>
            <a:r>
              <a:rPr lang="en-US" sz="2400" i="1" dirty="0" err="1" smtClean="0"/>
              <a:t>lận</a:t>
            </a:r>
            <a:r>
              <a:rPr lang="en-US" sz="2400" i="1" dirty="0" smtClean="0"/>
              <a:t> </a:t>
            </a:r>
            <a:r>
              <a:rPr lang="en-US" sz="2400" i="1" dirty="0" err="1" smtClean="0"/>
              <a:t>trong</a:t>
            </a:r>
            <a:r>
              <a:rPr lang="en-US" sz="2400" i="1" dirty="0" smtClean="0"/>
              <a:t> </a:t>
            </a:r>
            <a:r>
              <a:rPr lang="en-US" sz="2400" i="1" dirty="0" err="1" smtClean="0"/>
              <a:t>bảo</a:t>
            </a:r>
            <a:r>
              <a:rPr lang="en-US" sz="2400" i="1" dirty="0" smtClean="0"/>
              <a:t> </a:t>
            </a:r>
            <a:r>
              <a:rPr lang="en-US" sz="2400" i="1" dirty="0" err="1" smtClean="0"/>
              <a:t>hiểm</a:t>
            </a:r>
            <a:r>
              <a:rPr lang="en-US" sz="2400" i="1" dirty="0" smtClean="0"/>
              <a:t> y </a:t>
            </a:r>
            <a:r>
              <a:rPr lang="en-US" sz="2400" i="1" dirty="0" err="1" smtClean="0"/>
              <a:t>tế</a:t>
            </a:r>
            <a:r>
              <a:rPr lang="en-US" sz="2400" i="1" dirty="0" smtClean="0"/>
              <a:t>.</a:t>
            </a:r>
          </a:p>
          <a:p>
            <a:r>
              <a:rPr lang="en-US" sz="2400" i="1" dirty="0" err="1" smtClean="0"/>
              <a:t>Phát</a:t>
            </a:r>
            <a:r>
              <a:rPr lang="en-US" sz="2400" i="1" dirty="0" smtClean="0"/>
              <a:t> </a:t>
            </a:r>
            <a:r>
              <a:rPr lang="en-US" sz="2400" i="1" dirty="0" err="1" smtClean="0"/>
              <a:t>hiện</a:t>
            </a:r>
            <a:r>
              <a:rPr lang="en-US" sz="2400" i="1" dirty="0" smtClean="0"/>
              <a:t> </a:t>
            </a:r>
            <a:r>
              <a:rPr lang="en-US" sz="2400" i="1" dirty="0" err="1" smtClean="0"/>
              <a:t>và</a:t>
            </a:r>
            <a:r>
              <a:rPr lang="en-US" sz="2400" i="1" dirty="0" smtClean="0"/>
              <a:t> </a:t>
            </a:r>
            <a:r>
              <a:rPr lang="en-US" sz="2400" i="1" dirty="0" err="1" smtClean="0"/>
              <a:t>ngăn</a:t>
            </a:r>
            <a:r>
              <a:rPr lang="en-US" sz="2400" i="1" dirty="0" smtClean="0"/>
              <a:t> </a:t>
            </a:r>
            <a:r>
              <a:rPr lang="en-US" sz="2400" i="1" dirty="0" err="1" smtClean="0"/>
              <a:t>chặn</a:t>
            </a:r>
            <a:r>
              <a:rPr lang="en-US" sz="2400" i="1" dirty="0" smtClean="0"/>
              <a:t> </a:t>
            </a:r>
            <a:r>
              <a:rPr lang="en-US" sz="2400" i="1" dirty="0" err="1" smtClean="0"/>
              <a:t>dịch</a:t>
            </a:r>
            <a:r>
              <a:rPr lang="en-US" sz="2400" i="1" dirty="0" smtClean="0"/>
              <a:t> </a:t>
            </a:r>
            <a:r>
              <a:rPr lang="en-US" sz="2400" i="1" dirty="0" err="1" smtClean="0"/>
              <a:t>bệnh</a:t>
            </a:r>
            <a:r>
              <a:rPr lang="en-US" sz="2400" i="1" dirty="0" smtClean="0"/>
              <a:t>.</a:t>
            </a:r>
          </a:p>
          <a:p>
            <a:r>
              <a:rPr lang="en-US" sz="2400" i="1" dirty="0" err="1" smtClean="0"/>
              <a:t>Quản</a:t>
            </a:r>
            <a:r>
              <a:rPr lang="en-US" sz="2400" i="1" dirty="0" smtClean="0"/>
              <a:t> </a:t>
            </a:r>
            <a:r>
              <a:rPr lang="en-US" sz="2400" i="1" dirty="0" err="1" smtClean="0"/>
              <a:t>lý</a:t>
            </a:r>
            <a:r>
              <a:rPr lang="en-US" sz="2400" i="1" dirty="0" smtClean="0"/>
              <a:t> </a:t>
            </a:r>
            <a:r>
              <a:rPr lang="en-US" sz="2400" i="1" dirty="0" err="1" smtClean="0"/>
              <a:t>dịch</a:t>
            </a:r>
            <a:r>
              <a:rPr lang="en-US" sz="2400" i="1" dirty="0" smtClean="0"/>
              <a:t> </a:t>
            </a:r>
            <a:r>
              <a:rPr lang="en-US" sz="2400" i="1" dirty="0" err="1" smtClean="0"/>
              <a:t>bệnh</a:t>
            </a:r>
            <a:r>
              <a:rPr lang="en-US" sz="2400" i="1" dirty="0" smtClean="0"/>
              <a:t> </a:t>
            </a:r>
            <a:r>
              <a:rPr lang="en-US" sz="2400" i="1" dirty="0" err="1" smtClean="0"/>
              <a:t>và</a:t>
            </a:r>
            <a:r>
              <a:rPr lang="en-US" sz="2400" i="1" dirty="0" smtClean="0"/>
              <a:t> </a:t>
            </a:r>
            <a:r>
              <a:rPr lang="en-US" sz="2400" i="1" dirty="0" err="1" smtClean="0"/>
              <a:t>đưa</a:t>
            </a:r>
            <a:r>
              <a:rPr lang="en-US" sz="2400" i="1" dirty="0" smtClean="0"/>
              <a:t> </a:t>
            </a:r>
            <a:r>
              <a:rPr lang="en-US" sz="2400" i="1" dirty="0" err="1" smtClean="0"/>
              <a:t>ra</a:t>
            </a:r>
            <a:r>
              <a:rPr lang="en-US" sz="2400" i="1" dirty="0" smtClean="0"/>
              <a:t> </a:t>
            </a:r>
            <a:r>
              <a:rPr lang="en-US" sz="2400" i="1" dirty="0" err="1" smtClean="0"/>
              <a:t>các</a:t>
            </a:r>
            <a:r>
              <a:rPr lang="en-US" sz="2400" i="1" dirty="0" smtClean="0"/>
              <a:t> </a:t>
            </a:r>
            <a:r>
              <a:rPr lang="en-US" sz="2400" i="1" dirty="0" err="1" smtClean="0"/>
              <a:t>chính</a:t>
            </a:r>
            <a:r>
              <a:rPr lang="en-US" sz="2400" i="1" dirty="0" smtClean="0"/>
              <a:t> </a:t>
            </a:r>
            <a:r>
              <a:rPr lang="en-US" sz="2400" i="1" dirty="0" err="1" smtClean="0"/>
              <a:t>sách</a:t>
            </a:r>
            <a:r>
              <a:rPr lang="en-US" sz="2400" i="1" dirty="0" smtClean="0"/>
              <a:t> </a:t>
            </a:r>
            <a:r>
              <a:rPr lang="en-US" sz="2400" i="1" dirty="0" err="1" smtClean="0"/>
              <a:t>trong</a:t>
            </a:r>
            <a:r>
              <a:rPr lang="en-US" sz="2400" i="1" dirty="0" smtClean="0"/>
              <a:t> y </a:t>
            </a:r>
            <a:r>
              <a:rPr lang="en-US" sz="2400" i="1" dirty="0" err="1" smtClean="0"/>
              <a:t>tế</a:t>
            </a:r>
            <a:r>
              <a:rPr lang="en-US" sz="2400" i="1" dirty="0" smtClean="0"/>
              <a:t>.</a:t>
            </a:r>
          </a:p>
          <a:p>
            <a:r>
              <a:rPr lang="en-US" sz="2400" i="1" dirty="0" err="1" smtClean="0"/>
              <a:t>Xây</a:t>
            </a:r>
            <a:r>
              <a:rPr lang="en-US" sz="2400" i="1" dirty="0" smtClean="0"/>
              <a:t> </a:t>
            </a:r>
            <a:r>
              <a:rPr lang="en-US" sz="2400" i="1" dirty="0" err="1" smtClean="0"/>
              <a:t>dựng</a:t>
            </a:r>
            <a:r>
              <a:rPr lang="en-US" sz="2400" i="1" dirty="0" smtClean="0"/>
              <a:t> </a:t>
            </a:r>
            <a:r>
              <a:rPr lang="en-US" sz="2400" i="1" dirty="0" err="1" smtClean="0"/>
              <a:t>hệ</a:t>
            </a:r>
            <a:r>
              <a:rPr lang="en-US" sz="2400" i="1" dirty="0" smtClean="0"/>
              <a:t> </a:t>
            </a:r>
            <a:r>
              <a:rPr lang="en-US" sz="2400" i="1" dirty="0" err="1" smtClean="0"/>
              <a:t>thống</a:t>
            </a:r>
            <a:r>
              <a:rPr lang="en-US" sz="2400" i="1" dirty="0" smtClean="0"/>
              <a:t> </a:t>
            </a:r>
            <a:r>
              <a:rPr lang="en-US" sz="2400" i="1" dirty="0" err="1" smtClean="0"/>
              <a:t>chẩn</a:t>
            </a:r>
            <a:r>
              <a:rPr lang="en-US" sz="2400" i="1" dirty="0" smtClean="0"/>
              <a:t> </a:t>
            </a:r>
            <a:r>
              <a:rPr lang="en-US" sz="2400" i="1" dirty="0" err="1" smtClean="0"/>
              <a:t>đoán</a:t>
            </a:r>
            <a:r>
              <a:rPr lang="en-US" sz="2400" i="1" dirty="0" smtClean="0"/>
              <a:t> </a:t>
            </a:r>
            <a:r>
              <a:rPr lang="en-US" sz="2400" i="1" dirty="0" err="1" smtClean="0"/>
              <a:t>không</a:t>
            </a:r>
            <a:r>
              <a:rPr lang="en-US" sz="2400" i="1" dirty="0" smtClean="0"/>
              <a:t> </a:t>
            </a:r>
            <a:r>
              <a:rPr lang="en-US" sz="2400" i="1" dirty="0" err="1" smtClean="0"/>
              <a:t>gây</a:t>
            </a:r>
            <a:r>
              <a:rPr lang="en-US" sz="2400" i="1" dirty="0" smtClean="0"/>
              <a:t> </a:t>
            </a:r>
            <a:r>
              <a:rPr lang="en-US" sz="2400" i="1" dirty="0" err="1" smtClean="0"/>
              <a:t>hại</a:t>
            </a:r>
            <a:r>
              <a:rPr lang="en-US" sz="2400" i="1" dirty="0" smtClean="0"/>
              <a:t> </a:t>
            </a:r>
            <a:r>
              <a:rPr lang="en-US" sz="2400" i="1" dirty="0" err="1" smtClean="0"/>
              <a:t>cho</a:t>
            </a:r>
            <a:r>
              <a:rPr lang="en-US" sz="2400" i="1" dirty="0" smtClean="0"/>
              <a:t> </a:t>
            </a:r>
            <a:r>
              <a:rPr lang="en-US" sz="2400" i="1" dirty="0" err="1" smtClean="0"/>
              <a:t>bệnh</a:t>
            </a:r>
            <a:r>
              <a:rPr lang="en-US" sz="2400" i="1" dirty="0" smtClean="0"/>
              <a:t> </a:t>
            </a:r>
            <a:r>
              <a:rPr lang="en-US" sz="2400" i="1" dirty="0" err="1" smtClean="0"/>
              <a:t>nhân</a:t>
            </a:r>
            <a:r>
              <a:rPr lang="en-US" sz="2400" i="1" dirty="0" smtClean="0"/>
              <a:t>.</a:t>
            </a:r>
          </a:p>
          <a:p>
            <a:r>
              <a:rPr lang="en-US" sz="2400" i="1" dirty="0" err="1" smtClean="0"/>
              <a:t>Phân</a:t>
            </a:r>
            <a:r>
              <a:rPr lang="en-US" sz="2400" i="1" dirty="0" smtClean="0"/>
              <a:t> </a:t>
            </a:r>
            <a:r>
              <a:rPr lang="en-US" sz="2400" i="1" dirty="0" err="1" smtClean="0"/>
              <a:t>loại</a:t>
            </a:r>
            <a:r>
              <a:rPr lang="en-US" sz="2400" i="1" dirty="0" smtClean="0"/>
              <a:t> </a:t>
            </a:r>
            <a:r>
              <a:rPr lang="en-US" sz="2400" i="1" dirty="0" err="1" smtClean="0"/>
              <a:t>tác</a:t>
            </a:r>
            <a:r>
              <a:rPr lang="en-US" sz="2400" i="1" dirty="0" smtClean="0"/>
              <a:t> </a:t>
            </a:r>
            <a:r>
              <a:rPr lang="en-US" sz="2400" i="1" dirty="0" err="1" smtClean="0"/>
              <a:t>dụng</a:t>
            </a:r>
            <a:r>
              <a:rPr lang="en-US" sz="2400" i="1" dirty="0" smtClean="0"/>
              <a:t> </a:t>
            </a:r>
            <a:r>
              <a:rPr lang="en-US" sz="2400" i="1" dirty="0" err="1" smtClean="0"/>
              <a:t>phụ</a:t>
            </a:r>
            <a:r>
              <a:rPr lang="en-US" sz="2400" i="1" dirty="0" smtClean="0"/>
              <a:t> </a:t>
            </a:r>
            <a:r>
              <a:rPr lang="en-US" sz="2400" i="1" dirty="0" err="1" smtClean="0"/>
              <a:t>của</a:t>
            </a:r>
            <a:r>
              <a:rPr lang="en-US" sz="2400" i="1" dirty="0" smtClean="0"/>
              <a:t> </a:t>
            </a:r>
            <a:r>
              <a:rPr lang="en-US" sz="2400" i="1" dirty="0" err="1" smtClean="0"/>
              <a:t>các</a:t>
            </a:r>
            <a:r>
              <a:rPr lang="en-US" sz="2400" i="1" dirty="0" smtClean="0"/>
              <a:t> </a:t>
            </a:r>
            <a:r>
              <a:rPr lang="en-US" sz="2400" i="1" dirty="0" err="1" smtClean="0"/>
              <a:t>loại</a:t>
            </a:r>
            <a:r>
              <a:rPr lang="en-US" sz="2400" i="1" dirty="0" smtClean="0"/>
              <a:t> </a:t>
            </a:r>
            <a:r>
              <a:rPr lang="en-US" sz="2400" i="1" dirty="0" err="1" smtClean="0"/>
              <a:t>thuốc</a:t>
            </a:r>
            <a:r>
              <a:rPr lang="en-US" sz="2400" i="1" dirty="0" smtClean="0"/>
              <a:t>.</a:t>
            </a:r>
            <a:endParaRPr lang="en-US" sz="2400" i="1" dirty="0"/>
          </a:p>
        </p:txBody>
      </p:sp>
      <p:sp>
        <p:nvSpPr>
          <p:cNvPr id="4" name="Date Placeholder 3"/>
          <p:cNvSpPr>
            <a:spLocks noGrp="1"/>
          </p:cNvSpPr>
          <p:nvPr>
            <p:ph type="dt" sz="half" idx="10"/>
          </p:nvPr>
        </p:nvSpPr>
        <p:spPr/>
        <p:txBody>
          <a:bodyPr/>
          <a:lstStyle/>
          <a:p>
            <a:fld id="{363E45C6-9571-4178-A8DA-81C5BD399E46}" type="datetime1">
              <a:rPr lang="vi-VN" smtClean="0"/>
              <a:pPr/>
              <a:t>05/03/2013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2150</TotalTime>
  <Words>2058</Words>
  <Application>Microsoft Office PowerPoint</Application>
  <PresentationFormat>On-screen Show (4:3)</PresentationFormat>
  <Paragraphs>408</Paragraphs>
  <Slides>29</Slides>
  <Notes>28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ỨNG DỤNG DATA MINING XÂY DỰNG HỆ HỖ TRỢ RA QUYẾT ĐỊNH KHÁM CHỮA BỆNH TIỂU ĐƯỜNG</vt:lpstr>
      <vt:lpstr>Nội dung</vt:lpstr>
      <vt:lpstr>Giới thiệu</vt:lpstr>
      <vt:lpstr>Giới thiệu</vt:lpstr>
      <vt:lpstr>Giới thiệu</vt:lpstr>
      <vt:lpstr>Giới thiệu</vt:lpstr>
      <vt:lpstr>Data Mining và y học</vt:lpstr>
      <vt:lpstr>Data Mining và y học</vt:lpstr>
      <vt:lpstr>Data Mining và y học</vt:lpstr>
      <vt:lpstr>Data Mining và y học</vt:lpstr>
      <vt:lpstr>Dữ liệu</vt:lpstr>
      <vt:lpstr>Dữ liệu</vt:lpstr>
      <vt:lpstr>Dữ liệu</vt:lpstr>
      <vt:lpstr>Dữ liệu</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DEMO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CONTROL</dc:title>
  <dc:creator>NguyenVanLam</dc:creator>
  <cp:lastModifiedBy>NguyenVanLam</cp:lastModifiedBy>
  <cp:revision>248</cp:revision>
  <dcterms:created xsi:type="dcterms:W3CDTF">2006-08-16T00:00:00Z</dcterms:created>
  <dcterms:modified xsi:type="dcterms:W3CDTF">2013-03-05T05:10:48Z</dcterms:modified>
</cp:coreProperties>
</file>