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2" r:id="rId6"/>
    <p:sldId id="296" r:id="rId7"/>
    <p:sldId id="318" r:id="rId8"/>
    <p:sldId id="297" r:id="rId9"/>
    <p:sldId id="298" r:id="rId10"/>
    <p:sldId id="301" r:id="rId11"/>
    <p:sldId id="303" r:id="rId12"/>
    <p:sldId id="299" r:id="rId13"/>
    <p:sldId id="300" r:id="rId14"/>
    <p:sldId id="304" r:id="rId15"/>
    <p:sldId id="305" r:id="rId16"/>
    <p:sldId id="306" r:id="rId17"/>
    <p:sldId id="307" r:id="rId18"/>
    <p:sldId id="309" r:id="rId19"/>
    <p:sldId id="319" r:id="rId20"/>
    <p:sldId id="317" r:id="rId21"/>
    <p:sldId id="310" r:id="rId22"/>
    <p:sldId id="311" r:id="rId23"/>
    <p:sldId id="312" r:id="rId24"/>
    <p:sldId id="313" r:id="rId25"/>
    <p:sldId id="314" r:id="rId26"/>
    <p:sldId id="315" r:id="rId27"/>
    <p:sldId id="316" r:id="rId28"/>
    <p:sldId id="284" r:id="rId29"/>
    <p:sldId id="285" r:id="rId30"/>
    <p:sldId id="286" r:id="rId31"/>
    <p:sldId id="287"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62903" autoAdjust="0"/>
  </p:normalViewPr>
  <p:slideViewPr>
    <p:cSldViewPr>
      <p:cViewPr>
        <p:scale>
          <a:sx n="50" d="100"/>
          <a:sy n="50" d="100"/>
        </p:scale>
        <p:origin x="-195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thiếu</a:t>
            </a:r>
            <a:endParaRPr lang="en-US" baseline="0" dirty="0" smtClean="0"/>
          </a:p>
        </c:rich>
      </c:tx>
    </c:title>
    <c:plotArea>
      <c:layout/>
      <c:barChart>
        <c:barDir val="col"/>
        <c:grouping val="clustered"/>
        <c:ser>
          <c:idx val="0"/>
          <c:order val="0"/>
          <c:tx>
            <c:strRef>
              <c:f>Sheet1!$B$1</c:f>
              <c:strCache>
                <c:ptCount val="1"/>
                <c:pt idx="0">
                  <c:v>Dòng dữ liệu</c:v>
                </c:pt>
              </c:strCache>
            </c:strRef>
          </c:tx>
          <c:dLbls>
            <c:showVal val="1"/>
          </c:dLbls>
          <c:cat>
            <c:strRef>
              <c:f>Sheet1!$A$2:$A$6</c:f>
              <c:strCache>
                <c:ptCount val="5"/>
                <c:pt idx="0">
                  <c:v>Máu mỡ</c:v>
                </c:pt>
                <c:pt idx="1">
                  <c:v>Sinh hóa</c:v>
                </c:pt>
                <c:pt idx="2">
                  <c:v>Men gan</c:v>
                </c:pt>
                <c:pt idx="3">
                  <c:v>Huyết đồ</c:v>
                </c:pt>
                <c:pt idx="4">
                  <c:v>Điện phân</c:v>
                </c:pt>
              </c:strCache>
            </c:strRef>
          </c:cat>
          <c:val>
            <c:numRef>
              <c:f>Sheet1!$B$2:$B$6</c:f>
              <c:numCache>
                <c:formatCode>General</c:formatCode>
                <c:ptCount val="5"/>
                <c:pt idx="0">
                  <c:v>21</c:v>
                </c:pt>
                <c:pt idx="1">
                  <c:v>69</c:v>
                </c:pt>
                <c:pt idx="2">
                  <c:v>44</c:v>
                </c:pt>
                <c:pt idx="3">
                  <c:v>537</c:v>
                </c:pt>
                <c:pt idx="4">
                  <c:v>398</c:v>
                </c:pt>
              </c:numCache>
            </c:numRef>
          </c:val>
        </c:ser>
        <c:axId val="45331200"/>
        <c:axId val="45332736"/>
      </c:barChart>
      <c:catAx>
        <c:axId val="45331200"/>
        <c:scaling>
          <c:orientation val="minMax"/>
        </c:scaling>
        <c:axPos val="b"/>
        <c:tickLblPos val="nextTo"/>
        <c:crossAx val="45332736"/>
        <c:crosses val="autoZero"/>
        <c:auto val="1"/>
        <c:lblAlgn val="ctr"/>
        <c:lblOffset val="100"/>
      </c:catAx>
      <c:valAx>
        <c:axId val="45332736"/>
        <c:scaling>
          <c:orientation val="minMax"/>
        </c:scaling>
        <c:axPos val="l"/>
        <c:majorGridlines/>
        <c:numFmt formatCode="General" sourceLinked="1"/>
        <c:tickLblPos val="nextTo"/>
        <c:crossAx val="45331200"/>
        <c:crosses val="autoZero"/>
        <c:crossBetween val="between"/>
      </c:valAx>
    </c:plotArea>
    <c:legend>
      <c:legendPos val="r"/>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xử</a:t>
            </a:r>
            <a:r>
              <a:rPr lang="en-US" baseline="0" dirty="0" smtClean="0"/>
              <a:t> </a:t>
            </a:r>
            <a:r>
              <a:rPr lang="en-US" baseline="0" dirty="0" err="1" smtClean="0"/>
              <a:t>lý</a:t>
            </a:r>
            <a:endParaRPr lang="en-US" dirty="0"/>
          </a:p>
        </c:rich>
      </c:tx>
    </c:title>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gapWidth val="75"/>
        <c:overlap val="100"/>
        <c:axId val="90652672"/>
        <c:axId val="90654208"/>
      </c:barChart>
      <c:catAx>
        <c:axId val="90652672"/>
        <c:scaling>
          <c:orientation val="minMax"/>
        </c:scaling>
        <c:axPos val="b"/>
        <c:majorTickMark val="none"/>
        <c:tickLblPos val="nextTo"/>
        <c:crossAx val="90654208"/>
        <c:crosses val="autoZero"/>
        <c:auto val="1"/>
        <c:lblAlgn val="ctr"/>
        <c:lblOffset val="100"/>
      </c:catAx>
      <c:valAx>
        <c:axId val="90654208"/>
        <c:scaling>
          <c:orientation val="minMax"/>
        </c:scaling>
        <c:axPos val="l"/>
        <c:majorGridlines/>
        <c:numFmt formatCode="0%" sourceLinked="1"/>
        <c:majorTickMark val="none"/>
        <c:tickLblPos val="nextTo"/>
        <c:crossAx val="90652672"/>
        <c:crosses val="autoZero"/>
        <c:crossBetween val="between"/>
      </c:valAx>
    </c:plotArea>
    <c:legend>
      <c:legendPos val="b"/>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đánh</a:t>
            </a:r>
            <a:r>
              <a:rPr lang="en-US" baseline="0" dirty="0" smtClean="0"/>
              <a:t> </a:t>
            </a:r>
            <a:r>
              <a:rPr lang="en-US" baseline="0" dirty="0" err="1" smtClean="0"/>
              <a:t>giá</a:t>
            </a:r>
            <a:endParaRPr lang="en-US" baseline="0" dirty="0" smtClean="0"/>
          </a:p>
        </c:rich>
      </c:tx>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0.87500000000000089</c:v>
                </c:pt>
                <c:pt idx="1">
                  <c:v>0.77800000000000102</c:v>
                </c:pt>
                <c:pt idx="2">
                  <c:v>0.84100000000000064</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0.7650000000000009</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0.80800000000000005</c:v>
                </c:pt>
                <c:pt idx="2">
                  <c:v>0.78400000000000003</c:v>
                </c:pt>
              </c:numCache>
            </c:numRef>
          </c:val>
        </c:ser>
        <c:axId val="92380160"/>
        <c:axId val="92410624"/>
      </c:barChart>
      <c:catAx>
        <c:axId val="92380160"/>
        <c:scaling>
          <c:orientation val="minMax"/>
        </c:scaling>
        <c:axPos val="b"/>
        <c:majorTickMark val="none"/>
        <c:tickLblPos val="nextTo"/>
        <c:txPr>
          <a:bodyPr/>
          <a:lstStyle/>
          <a:p>
            <a:pPr>
              <a:defRPr sz="2000"/>
            </a:pPr>
            <a:endParaRPr lang="en-US"/>
          </a:p>
        </c:txPr>
        <c:crossAx val="92410624"/>
        <c:crosses val="autoZero"/>
        <c:auto val="1"/>
        <c:lblAlgn val="ctr"/>
        <c:lblOffset val="100"/>
      </c:catAx>
      <c:valAx>
        <c:axId val="92410624"/>
        <c:scaling>
          <c:orientation val="minMax"/>
        </c:scaling>
        <c:axPos val="l"/>
        <c:majorGridlines/>
        <c:numFmt formatCode="General" sourceLinked="1"/>
        <c:majorTickMark val="none"/>
        <c:tickLblPos val="nextTo"/>
        <c:txPr>
          <a:bodyPr/>
          <a:lstStyle/>
          <a:p>
            <a:pPr>
              <a:defRPr sz="2000"/>
            </a:pPr>
            <a:endParaRPr lang="en-US"/>
          </a:p>
        </c:txPr>
        <c:crossAx val="92380160"/>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0.82500000000000062</c:v>
                </c:pt>
                <c:pt idx="2">
                  <c:v>0.93700000000000061</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0.7650000000000009</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0.82000000000000062</c:v>
                </c:pt>
                <c:pt idx="2">
                  <c:v>0.80800000000000005</c:v>
                </c:pt>
              </c:numCache>
            </c:numRef>
          </c:val>
        </c:ser>
        <c:axId val="45043712"/>
        <c:axId val="45045248"/>
      </c:barChart>
      <c:catAx>
        <c:axId val="45043712"/>
        <c:scaling>
          <c:orientation val="minMax"/>
        </c:scaling>
        <c:axPos val="b"/>
        <c:majorTickMark val="none"/>
        <c:tickLblPos val="nextTo"/>
        <c:txPr>
          <a:bodyPr/>
          <a:lstStyle/>
          <a:p>
            <a:pPr>
              <a:defRPr sz="2000"/>
            </a:pPr>
            <a:endParaRPr lang="en-US"/>
          </a:p>
        </c:txPr>
        <c:crossAx val="45045248"/>
        <c:crosses val="autoZero"/>
        <c:auto val="1"/>
        <c:lblAlgn val="ctr"/>
        <c:lblOffset val="100"/>
      </c:catAx>
      <c:valAx>
        <c:axId val="45045248"/>
        <c:scaling>
          <c:orientation val="minMax"/>
        </c:scaling>
        <c:axPos val="l"/>
        <c:majorGridlines/>
        <c:numFmt formatCode="General" sourceLinked="1"/>
        <c:majorTickMark val="none"/>
        <c:tickLblPos val="nextTo"/>
        <c:txPr>
          <a:bodyPr/>
          <a:lstStyle/>
          <a:p>
            <a:pPr>
              <a:defRPr sz="2000"/>
            </a:pPr>
            <a:endParaRPr lang="en-US"/>
          </a:p>
        </c:txPr>
        <c:crossAx val="45043712"/>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0.66700000000000104</c:v>
                </c:pt>
                <c:pt idx="1">
                  <c:v>0.58699999999999997</c:v>
                </c:pt>
                <c:pt idx="2">
                  <c:v>0.27900000000000008</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0.66200000000000103</c:v>
                </c:pt>
                <c:pt idx="1">
                  <c:v>0.8</c:v>
                </c:pt>
                <c:pt idx="2">
                  <c:v>0.47600000000000031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0.72700000000000065</c:v>
                </c:pt>
                <c:pt idx="1">
                  <c:v>0.6380000000000009</c:v>
                </c:pt>
                <c:pt idx="2">
                  <c:v>0.39600000000000052</c:v>
                </c:pt>
              </c:numCache>
            </c:numRef>
          </c:val>
        </c:ser>
        <c:axId val="45241088"/>
        <c:axId val="45242624"/>
      </c:barChart>
      <c:catAx>
        <c:axId val="45241088"/>
        <c:scaling>
          <c:orientation val="minMax"/>
        </c:scaling>
        <c:axPos val="b"/>
        <c:majorTickMark val="none"/>
        <c:tickLblPos val="nextTo"/>
        <c:txPr>
          <a:bodyPr/>
          <a:lstStyle/>
          <a:p>
            <a:pPr>
              <a:defRPr sz="2000"/>
            </a:pPr>
            <a:endParaRPr lang="en-US"/>
          </a:p>
        </c:txPr>
        <c:crossAx val="45242624"/>
        <c:crosses val="autoZero"/>
        <c:auto val="1"/>
        <c:lblAlgn val="ctr"/>
        <c:lblOffset val="100"/>
      </c:catAx>
      <c:valAx>
        <c:axId val="45242624"/>
        <c:scaling>
          <c:orientation val="minMax"/>
        </c:scaling>
        <c:axPos val="l"/>
        <c:majorGridlines/>
        <c:numFmt formatCode="General" sourceLinked="1"/>
        <c:majorTickMark val="none"/>
        <c:tickLblPos val="nextTo"/>
        <c:txPr>
          <a:bodyPr/>
          <a:lstStyle/>
          <a:p>
            <a:pPr>
              <a:defRPr sz="2000"/>
            </a:pPr>
            <a:endParaRPr lang="en-US"/>
          </a:p>
        </c:txPr>
        <c:crossAx val="45241088"/>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15/03/2013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xmlns=""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kê</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kê</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2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Negative 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làm</a:t>
            </a:r>
            <a:r>
              <a:rPr lang="en-US" sz="1200" baseline="0" dirty="0" smtClean="0"/>
              <a:t> </a:t>
            </a:r>
            <a:r>
              <a:rPr lang="en-US" sz="1200" baseline="0" dirty="0" err="1" smtClean="0"/>
              <a:t>cho</a:t>
            </a:r>
            <a:r>
              <a:rPr lang="en-US" sz="1200" baseline="0" dirty="0" smtClean="0"/>
              <a:t> </a:t>
            </a:r>
            <a:r>
              <a:rPr lang="en-US" sz="1200" baseline="0" dirty="0" err="1" smtClean="0"/>
              <a:t>số</a:t>
            </a:r>
            <a:r>
              <a:rPr lang="en-US" sz="1200" baseline="0" dirty="0" smtClean="0"/>
              <a:t> </a:t>
            </a:r>
            <a:r>
              <a:rPr lang="en-US" sz="1200" baseline="0" dirty="0" err="1" smtClean="0"/>
              <a:t>lượng</a:t>
            </a:r>
            <a:r>
              <a:rPr lang="en-US" sz="1200" baseline="0" dirty="0" smtClean="0"/>
              <a:t> </a:t>
            </a:r>
            <a:r>
              <a:rPr lang="en-US" sz="1200" baseline="0" dirty="0" err="1" smtClean="0"/>
              <a:t>người</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tăng</a:t>
            </a:r>
            <a:r>
              <a:rPr lang="en-US" sz="1200" baseline="0" dirty="0" smtClean="0"/>
              <a:t> </a:t>
            </a:r>
            <a:r>
              <a:rPr lang="en-US" sz="1200" baseline="0" dirty="0" err="1" smtClean="0"/>
              <a:t>nhanh</a:t>
            </a:r>
            <a:r>
              <a:rPr lang="en-US" sz="1200" baseline="0" dirty="0" smtClean="0"/>
              <a:t>.</a:t>
            </a:r>
            <a:endParaRPr lang="en-US" sz="1200" baseline="0" dirty="0" smtClean="0"/>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a:t>
            </a:r>
            <a:r>
              <a:rPr lang="en-US" sz="1200" baseline="0" dirty="0" err="1" smtClean="0"/>
              <a:t>việc</a:t>
            </a:r>
            <a:r>
              <a:rPr lang="en-US" sz="1200" baseline="0" dirty="0" smtClean="0"/>
              <a:t> </a:t>
            </a:r>
            <a:r>
              <a:rPr lang="en-US" sz="1200" baseline="0" dirty="0" err="1" smtClean="0"/>
              <a:t>đào</a:t>
            </a:r>
            <a:r>
              <a:rPr lang="en-US" sz="1200" baseline="0" dirty="0" smtClean="0"/>
              <a:t> </a:t>
            </a:r>
            <a:r>
              <a:rPr lang="en-US" sz="1200" baseline="0" dirty="0" err="1" smtClean="0"/>
              <a:t>tạo</a:t>
            </a:r>
            <a:r>
              <a:rPr lang="en-US" sz="1200" baseline="0" dirty="0" smtClean="0"/>
              <a:t> </a:t>
            </a:r>
            <a:r>
              <a:rPr lang="en-US" sz="1200" baseline="0" dirty="0" err="1" smtClean="0"/>
              <a:t>một</a:t>
            </a:r>
            <a:r>
              <a:rPr lang="en-US" sz="1200" baseline="0" dirty="0" smtClean="0"/>
              <a:t> </a:t>
            </a:r>
            <a:r>
              <a:rPr lang="en-US" sz="1200" baseline="0" dirty="0" err="1" smtClean="0"/>
              <a:t>bác</a:t>
            </a:r>
            <a:r>
              <a:rPr lang="en-US" sz="1200" baseline="0" dirty="0" smtClean="0"/>
              <a:t> </a:t>
            </a:r>
            <a:r>
              <a:rPr lang="en-US" sz="1200" baseline="0" dirty="0" err="1" smtClean="0"/>
              <a:t>sĩ</a:t>
            </a:r>
            <a:r>
              <a:rPr lang="en-US" sz="1200" baseline="0" dirty="0" smtClean="0"/>
              <a:t> </a:t>
            </a:r>
            <a:r>
              <a:rPr lang="en-US" sz="1200" baseline="0" dirty="0" err="1" smtClean="0"/>
              <a:t>có</a:t>
            </a:r>
            <a:r>
              <a:rPr lang="en-US" sz="1200" baseline="0" dirty="0" smtClean="0"/>
              <a:t> </a:t>
            </a:r>
            <a:r>
              <a:rPr lang="en-US" sz="1200" baseline="0" dirty="0" err="1" smtClean="0"/>
              <a:t>chuyên</a:t>
            </a:r>
            <a:r>
              <a:rPr lang="en-US" sz="1200" baseline="0" dirty="0" smtClean="0"/>
              <a:t> </a:t>
            </a:r>
            <a:r>
              <a:rPr lang="en-US" sz="1200" baseline="0" dirty="0" err="1" smtClean="0"/>
              <a:t>môn</a:t>
            </a:r>
            <a:r>
              <a:rPr lang="en-US" sz="1200" baseline="0" dirty="0" smtClean="0"/>
              <a:t> </a:t>
            </a:r>
            <a:r>
              <a:rPr lang="en-US" sz="1200" baseline="0" dirty="0" err="1" smtClean="0"/>
              <a:t>cao</a:t>
            </a:r>
            <a:r>
              <a:rPr lang="en-US" sz="1200" baseline="0" dirty="0" smtClean="0"/>
              <a:t> </a:t>
            </a:r>
            <a:r>
              <a:rPr lang="en-US" sz="1200" baseline="0" dirty="0" err="1" smtClean="0"/>
              <a:t>tốn</a:t>
            </a:r>
            <a:r>
              <a:rPr lang="en-US" sz="1200" baseline="0" dirty="0" smtClean="0"/>
              <a:t> </a:t>
            </a:r>
            <a:r>
              <a:rPr lang="en-US" sz="1200" baseline="0" dirty="0" err="1" smtClean="0"/>
              <a:t>nhiều</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điểm</a:t>
            </a:r>
            <a:r>
              <a:rPr lang="en-US" sz="1200" baseline="0" dirty="0" smtClean="0"/>
              <a:t> </a:t>
            </a:r>
            <a:r>
              <a:rPr lang="en-US" sz="1200" baseline="0" dirty="0" err="1" smtClean="0"/>
              <a:t>hiện</a:t>
            </a:r>
            <a:r>
              <a:rPr lang="en-US" sz="1200" baseline="0" dirty="0" smtClean="0"/>
              <a:t> </a:t>
            </a:r>
            <a:r>
              <a:rPr lang="en-US" sz="1200" baseline="0" dirty="0" err="1" smtClean="0"/>
              <a:t>tại</a:t>
            </a:r>
            <a:r>
              <a:rPr lang="en-US" sz="1200" baseline="0" dirty="0" smtClean="0"/>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Mục</a:t>
            </a:r>
            <a:r>
              <a:rPr lang="en-US" sz="1200" baseline="0" dirty="0" smtClean="0"/>
              <a:t> </a:t>
            </a:r>
            <a:r>
              <a:rPr lang="en-US" sz="1200" baseline="0" dirty="0" err="1" smtClean="0"/>
              <a:t>tiêu</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là</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chương</a:t>
            </a:r>
            <a:r>
              <a:rPr lang="en-US" sz="1200" baseline="0" dirty="0" smtClean="0"/>
              <a:t> </a:t>
            </a:r>
            <a:r>
              <a:rPr lang="en-US" sz="1200" baseline="0" dirty="0" err="1" smtClean="0"/>
              <a:t>trình</a:t>
            </a:r>
            <a:r>
              <a:rPr lang="en-US" sz="1200" baseline="0" dirty="0" smtClean="0"/>
              <a:t>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cho</a:t>
            </a:r>
            <a:r>
              <a:rPr lang="en-US" sz="1200" baseline="0" dirty="0" smtClean="0"/>
              <a:t> </a:t>
            </a:r>
            <a:r>
              <a:rPr lang="en-US" sz="1200" baseline="0" dirty="0" err="1" smtClean="0"/>
              <a:t>phép</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tiêu</a:t>
            </a:r>
            <a:r>
              <a:rPr lang="en-US" sz="1200" baseline="0" dirty="0" smtClean="0"/>
              <a:t> </a:t>
            </a:r>
            <a:r>
              <a:rPr lang="en-US" sz="1200" baseline="0" dirty="0" err="1" smtClean="0"/>
              <a:t>biểu</a:t>
            </a:r>
            <a:r>
              <a:rPr lang="en-US" sz="1200" baseline="0" dirty="0" smtClean="0"/>
              <a:t> </a:t>
            </a:r>
            <a:r>
              <a:rPr lang="en-US" sz="1200" baseline="0" dirty="0" err="1" smtClean="0"/>
              <a:t>sau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đầu</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Xây</a:t>
            </a:r>
            <a:r>
              <a:rPr lang="en-US" sz="1200" baseline="0" dirty="0" smtClean="0"/>
              <a:t> </a:t>
            </a:r>
            <a:r>
              <a:rPr lang="en-US" sz="1200" baseline="0" dirty="0" err="1" smtClean="0"/>
              <a:t>dựng,kiểm</a:t>
            </a:r>
            <a:r>
              <a:rPr lang="en-US" sz="1200" baseline="0" dirty="0" smtClean="0"/>
              <a:t> </a:t>
            </a:r>
            <a:r>
              <a:rPr lang="en-US" sz="1200" baseline="0" dirty="0" err="1" smtClean="0"/>
              <a:t>thử</a:t>
            </a:r>
            <a:r>
              <a:rPr lang="en-US" sz="1200" baseline="0" dirty="0" smtClean="0"/>
              <a:t> </a:t>
            </a:r>
            <a:r>
              <a:rPr lang="en-US" sz="1200" baseline="0" dirty="0" err="1" smtClean="0"/>
              <a:t>và</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khả</a:t>
            </a:r>
            <a:r>
              <a:rPr lang="en-US" sz="1200" baseline="0" dirty="0" smtClean="0"/>
              <a:t> </a:t>
            </a:r>
            <a:r>
              <a:rPr lang="en-US" sz="1200" baseline="0" dirty="0" err="1" smtClean="0"/>
              <a:t>năng</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khoảng</a:t>
            </a:r>
            <a:r>
              <a:rPr lang="en-US" sz="1200" baseline="0" dirty="0" smtClean="0"/>
              <a:t> 10.000 </a:t>
            </a:r>
            <a:r>
              <a:rPr lang="en-US" sz="1200" baseline="0" dirty="0" err="1" smtClean="0"/>
              <a:t>bộ</a:t>
            </a:r>
            <a:r>
              <a:rPr lang="en-US" sz="1200" baseline="0" dirty="0" smtClean="0"/>
              <a:t> </a:t>
            </a:r>
            <a:r>
              <a:rPr lang="en-US" sz="1200" baseline="0" dirty="0" err="1" smtClean="0"/>
              <a:t>và</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r>
              <a:rPr lang="en-US" sz="1200" baseline="0" dirty="0" smtClean="0"/>
              <a:t> </a:t>
            </a:r>
            <a:r>
              <a:rPr lang="en-US" sz="1200" baseline="0" dirty="0" err="1" smtClean="0"/>
              <a:t>khoảng</a:t>
            </a:r>
            <a:r>
              <a:rPr lang="en-US" sz="1200" baseline="0" dirty="0" smtClean="0"/>
              <a:t> 150.000 </a:t>
            </a:r>
            <a:r>
              <a:rPr lang="en-US" sz="1200" baseline="0" dirty="0" err="1" smtClean="0"/>
              <a:t>bộ</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15/03/2013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15/03/2013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15/03/2013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15/03/2013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15/03/2013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15/03/2013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Binning </a:t>
            </a:r>
            <a:r>
              <a:rPr lang="en-US" sz="3600" dirty="0" smtClean="0">
                <a:hlinkClick r:id="rId3" action="ppaction://hlinksldjump"/>
              </a:rPr>
              <a:t>[5]</a:t>
            </a:r>
            <a:r>
              <a:rPr lang="en-US" sz="3600" dirty="0" smtClean="0"/>
              <a:t>.</a:t>
            </a:r>
          </a:p>
          <a:p>
            <a:pPr>
              <a:buNone/>
            </a:pPr>
            <a:r>
              <a:rPr lang="en-US" sz="3600" dirty="0" smtClean="0"/>
              <a:t>	+ </a:t>
            </a:r>
            <a:r>
              <a:rPr lang="en-US" sz="3600" dirty="0" err="1" smtClean="0"/>
              <a:t>Tùy</a:t>
            </a:r>
            <a:r>
              <a:rPr lang="en-US" sz="3600" dirty="0" smtClean="0"/>
              <a:t> </a:t>
            </a:r>
            <a:r>
              <a:rPr lang="en-US" sz="3600" dirty="0" err="1" smtClean="0"/>
              <a:t>chọn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Naïve </a:t>
            </a:r>
            <a:r>
              <a:rPr lang="en-US" sz="3600" dirty="0" err="1" smtClean="0"/>
              <a:t>Bayes</a:t>
            </a:r>
            <a:r>
              <a:rPr lang="en-US" sz="3600" dirty="0" smtClean="0"/>
              <a:t> (</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C4.5 (</a:t>
            </a:r>
            <a:r>
              <a:rPr lang="en-US" sz="3600" dirty="0" err="1" smtClean="0"/>
              <a:t>Accord.Net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nổi</a:t>
            </a:r>
            <a:r>
              <a:rPr lang="en-US" sz="3600" dirty="0" smtClean="0"/>
              <a:t> </a:t>
            </a:r>
            <a:r>
              <a:rPr lang="en-US" sz="3600" dirty="0" err="1" smtClean="0"/>
              <a:t>tiếng</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 name="Chart 5"/>
          <p:cNvGraphicFramePr/>
          <p:nvPr/>
        </p:nvGraphicFramePr>
        <p:xfrm>
          <a:off x="12192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1026" name="Picture 2"/>
          <p:cNvPicPr>
            <a:picLocks noChangeAspect="1" noChangeArrowheads="1"/>
          </p:cNvPicPr>
          <p:nvPr/>
        </p:nvPicPr>
        <p:blipFill>
          <a:blip r:embed="rId3"/>
          <a:srcRect/>
          <a:stretch>
            <a:fillRect/>
          </a:stretch>
        </p:blipFill>
        <p:spPr bwMode="auto">
          <a:xfrm>
            <a:off x="1371600" y="2514599"/>
            <a:ext cx="7010400" cy="40999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err="1" smtClean="0"/>
              <a:t>Dữ</a:t>
            </a:r>
            <a:r>
              <a:rPr lang="en-US" sz="3600" dirty="0" smtClean="0"/>
              <a:t> </a:t>
            </a:r>
            <a:r>
              <a:rPr lang="en-US" sz="3600" dirty="0" err="1" smtClean="0"/>
              <a:t>liệu</a:t>
            </a:r>
            <a:r>
              <a:rPr lang="en-US" sz="3600" dirty="0" smtClean="0"/>
              <a:t> </a:t>
            </a:r>
            <a:r>
              <a:rPr lang="en-US" sz="3600" dirty="0" err="1" smtClean="0"/>
              <a:t>cần</a:t>
            </a:r>
            <a:r>
              <a:rPr lang="en-US" sz="3600" dirty="0" smtClean="0"/>
              <a:t> </a:t>
            </a:r>
            <a:r>
              <a:rPr lang="en-US" sz="3600" dirty="0" err="1" smtClean="0"/>
              <a:t>tránh</a:t>
            </a:r>
            <a:r>
              <a:rPr lang="en-US" sz="3600" dirty="0" smtClean="0"/>
              <a:t> </a:t>
            </a:r>
            <a:r>
              <a:rPr lang="en-US" sz="3600" dirty="0" err="1" smtClean="0"/>
              <a:t>hiện</a:t>
            </a:r>
            <a:r>
              <a:rPr lang="en-US" sz="3600" dirty="0" smtClean="0"/>
              <a:t> </a:t>
            </a:r>
            <a:r>
              <a:rPr lang="en-US" sz="3600" dirty="0" err="1" smtClean="0"/>
              <a:t>tượng</a:t>
            </a:r>
            <a:r>
              <a:rPr lang="en-US" sz="3600" dirty="0" smtClean="0"/>
              <a:t> </a:t>
            </a:r>
            <a:r>
              <a:rPr lang="en-US" sz="3600" i="1" dirty="0" smtClean="0"/>
              <a:t>Bias</a:t>
            </a:r>
            <a:r>
              <a:rPr lang="en-US" sz="3600" dirty="0" smtClean="0"/>
              <a:t> </a:t>
            </a:r>
            <a:r>
              <a:rPr lang="en-US" sz="3600" dirty="0" err="1" smtClean="0"/>
              <a:t>để</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a:t>
            </a:r>
          </a:p>
          <a:p>
            <a:pPr>
              <a:defRPr/>
            </a:pPr>
            <a:r>
              <a:rPr lang="en-US" sz="3600" dirty="0" err="1" smtClean="0"/>
              <a:t>Chỉ</a:t>
            </a:r>
            <a:r>
              <a:rPr lang="en-US" sz="3600" dirty="0" smtClean="0"/>
              <a:t> </a:t>
            </a:r>
            <a:r>
              <a:rPr lang="en-US" sz="3600" dirty="0" err="1" smtClean="0"/>
              <a:t>ra</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369332"/>
          </a:xfrm>
          <a:prstGeom prst="rect">
            <a:avLst/>
          </a:prstGeom>
          <a:noFill/>
        </p:spPr>
        <p:txBody>
          <a:bodyPr wrap="square" rtlCol="0">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533400" y="20574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p>
          <a:p>
            <a:pPr>
              <a:buNone/>
            </a:pPr>
            <a:r>
              <a:rPr lang="en-US" sz="2400" dirty="0" smtClean="0"/>
              <a:t>	[6] Wynne Hsu, </a:t>
            </a:r>
            <a:r>
              <a:rPr lang="en-US" sz="2400" dirty="0" err="1" smtClean="0"/>
              <a:t>Mong</a:t>
            </a:r>
            <a:r>
              <a:rPr lang="en-US" sz="2400" dirty="0" smtClean="0"/>
              <a:t> Li Lee, Bing Liu et al (2000), </a:t>
            </a:r>
            <a:r>
              <a:rPr lang="en-US" sz="2400" i="1" dirty="0" smtClean="0"/>
              <a:t>Exploration Mining in Diabetic Patients Databases: Findings and Conclusions</a:t>
            </a:r>
            <a:r>
              <a:rPr lang="en-US" sz="2400" dirty="0" smtClean="0"/>
              <a:t>, Subject Project, National University of Singapore</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369332"/>
          </a:xfrm>
          <a:prstGeom prst="rect">
            <a:avLst/>
          </a:prstGeom>
        </p:spPr>
        <p:txBody>
          <a:bodyPr wrap="square">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Đào</a:t>
            </a:r>
            <a:r>
              <a:rPr lang="en-US" sz="3600" dirty="0" smtClean="0"/>
              <a:t> </a:t>
            </a:r>
            <a:r>
              <a:rPr lang="en-US" sz="3600" dirty="0" err="1" smtClean="0"/>
              <a:t>tạo</a:t>
            </a:r>
            <a:r>
              <a:rPr lang="en-US" sz="3600" dirty="0" smtClean="0"/>
              <a:t> </a:t>
            </a:r>
            <a:r>
              <a:rPr lang="en-US" sz="3600" dirty="0" err="1" smtClean="0"/>
              <a:t>bác</a:t>
            </a:r>
            <a:r>
              <a:rPr lang="en-US" sz="3600" dirty="0" smtClean="0"/>
              <a:t> </a:t>
            </a:r>
            <a:r>
              <a:rPr lang="en-US" sz="3600" dirty="0" err="1" smtClean="0"/>
              <a:t>sĩ</a:t>
            </a:r>
            <a:r>
              <a:rPr lang="en-US" sz="3600" dirty="0" smtClean="0"/>
              <a:t> </a:t>
            </a:r>
            <a:r>
              <a:rPr lang="en-US" sz="3600" dirty="0" err="1" smtClean="0"/>
              <a:t>có</a:t>
            </a:r>
            <a:r>
              <a:rPr lang="en-US" sz="3600" dirty="0" smtClean="0"/>
              <a:t> </a:t>
            </a:r>
            <a:r>
              <a:rPr lang="en-US" sz="3600" dirty="0" err="1" smtClean="0"/>
              <a:t>chuyên</a:t>
            </a:r>
            <a:r>
              <a:rPr lang="en-US" sz="3600" dirty="0" smtClean="0"/>
              <a:t> </a:t>
            </a:r>
            <a:r>
              <a:rPr lang="en-US" sz="3600" dirty="0" err="1" smtClean="0"/>
              <a:t>môn</a:t>
            </a:r>
            <a:r>
              <a:rPr lang="en-US" sz="3600" dirty="0" smtClean="0"/>
              <a:t> </a:t>
            </a:r>
            <a:r>
              <a:rPr lang="en-US" sz="3600" dirty="0" err="1" smtClean="0"/>
              <a:t>cao</a:t>
            </a:r>
            <a:r>
              <a:rPr lang="en-US" sz="3600" dirty="0" smtClean="0"/>
              <a:t> </a:t>
            </a:r>
            <a:r>
              <a:rPr lang="en-US" sz="3600" dirty="0" err="1" smtClean="0"/>
              <a:t>tốn</a:t>
            </a:r>
            <a:r>
              <a:rPr lang="en-US" sz="3600" dirty="0" smtClean="0"/>
              <a:t> </a:t>
            </a:r>
            <a:r>
              <a:rPr lang="en-US" sz="3600" dirty="0" err="1" smtClean="0"/>
              <a:t>nhiều</a:t>
            </a:r>
            <a:r>
              <a:rPr lang="en-US" sz="3600" dirty="0" smtClean="0"/>
              <a:t> </a:t>
            </a:r>
            <a:r>
              <a:rPr lang="en-US" sz="3600" dirty="0" err="1" smtClean="0"/>
              <a:t>thời</a:t>
            </a:r>
            <a:r>
              <a:rPr lang="en-US" sz="3600" dirty="0" smtClean="0"/>
              <a:t> </a:t>
            </a:r>
            <a:r>
              <a:rPr lang="en-US" sz="3600" dirty="0" err="1" smtClean="0"/>
              <a:t>gian</a:t>
            </a:r>
            <a:r>
              <a:rPr lang="en-US" sz="3600" dirty="0" smtClean="0"/>
              <a:t>.</a:t>
            </a:r>
            <a:endParaRPr lang="en-US" sz="3600" dirty="0" smtClean="0"/>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đề</a:t>
            </a:r>
            <a:r>
              <a:rPr lang="en-US" sz="3600" dirty="0" smtClean="0"/>
              <a:t> </a:t>
            </a:r>
            <a:r>
              <a:rPr lang="en-US" sz="3600" dirty="0" err="1" smtClean="0"/>
              <a:t>tài</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p>
          <a:p>
            <a:r>
              <a:rPr lang="en-US" sz="3600" dirty="0" smtClean="0"/>
              <a:t> </a:t>
            </a:r>
            <a:r>
              <a:rPr lang="en-US" sz="3600" dirty="0" err="1" smtClean="0"/>
              <a:t>Xây</a:t>
            </a:r>
            <a:r>
              <a:rPr lang="en-US" sz="3600" dirty="0" smtClean="0"/>
              <a:t> </a:t>
            </a:r>
            <a:r>
              <a:rPr lang="en-US" sz="3600" dirty="0" err="1" smtClean="0"/>
              <a:t>dựng,kiếm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mô</a:t>
            </a:r>
            <a:r>
              <a:rPr lang="en-US" sz="3600" dirty="0" smtClean="0"/>
              <a:t> </a:t>
            </a:r>
            <a:r>
              <a:rPr lang="en-US" sz="3600" dirty="0" err="1" smtClean="0"/>
              <a:t>hình</a:t>
            </a:r>
            <a:r>
              <a:rPr lang="en-US" sz="3600" dirty="0" smtClean="0"/>
              <a:t>.</a:t>
            </a:r>
          </a:p>
          <a:p>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nghiên</a:t>
            </a:r>
            <a:r>
              <a:rPr lang="en-US" sz="3600" dirty="0" smtClean="0"/>
              <a:t> </a:t>
            </a:r>
            <a:r>
              <a:rPr lang="en-US" sz="3600" dirty="0" err="1" smtClean="0"/>
              <a:t>cứu</a:t>
            </a:r>
            <a:r>
              <a:rPr lang="en-US" sz="3600" dirty="0" smtClean="0"/>
              <a:t>:</a:t>
            </a:r>
          </a:p>
          <a:p>
            <a:r>
              <a:rPr lang="en-US" sz="3600" dirty="0" smtClean="0"/>
              <a:t> </a:t>
            </a:r>
            <a:r>
              <a:rPr lang="en-US" sz="3600" dirty="0" err="1" smtClean="0"/>
              <a:t>Bệnh</a:t>
            </a:r>
            <a:r>
              <a:rPr lang="en-US" sz="3600" dirty="0" smtClean="0"/>
              <a:t> </a:t>
            </a:r>
            <a:r>
              <a:rPr lang="en-US" sz="3600" dirty="0" err="1" smtClean="0"/>
              <a:t>nhân</a:t>
            </a:r>
            <a:endParaRPr lang="en-US" sz="3600" dirty="0" smtClean="0"/>
          </a:p>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a:t>
            </a:r>
          </a:p>
          <a:p>
            <a:r>
              <a:rPr lang="en-US" sz="3600" dirty="0" smtClean="0"/>
              <a:t> </a:t>
            </a:r>
            <a:r>
              <a:rPr lang="en-US" sz="3600" dirty="0" err="1" smtClean="0"/>
              <a:t>Bác</a:t>
            </a:r>
            <a:r>
              <a:rPr lang="en-US" sz="3600" dirty="0" smtClean="0"/>
              <a:t> </a:t>
            </a:r>
            <a:r>
              <a:rPr lang="en-US" sz="3600" dirty="0" err="1" smtClean="0"/>
              <a:t>sĩ</a:t>
            </a:r>
            <a:endParaRPr lang="en-US" sz="3600" dirty="0" smtClean="0"/>
          </a:p>
          <a:p>
            <a:pPr>
              <a:buNone/>
            </a:pPr>
            <a:r>
              <a:rPr lang="en-US" sz="3600" dirty="0" smtClean="0"/>
              <a:t>	</a:t>
            </a:r>
            <a:r>
              <a:rPr lang="en-US" sz="3600" dirty="0" err="1" smtClean="0"/>
              <a:t>Nội</a:t>
            </a:r>
            <a:r>
              <a:rPr lang="en-US" sz="3600" dirty="0" smtClean="0"/>
              <a:t> dung </a:t>
            </a:r>
            <a:r>
              <a:rPr lang="en-US" sz="3600" dirty="0" err="1" smtClean="0"/>
              <a:t>hỗ</a:t>
            </a:r>
            <a:r>
              <a:rPr lang="en-US" sz="3600" dirty="0" smtClean="0"/>
              <a:t> </a:t>
            </a:r>
            <a:r>
              <a:rPr lang="en-US" sz="3600" dirty="0" err="1" smtClean="0"/>
              <a:t>trợ</a:t>
            </a:r>
            <a:r>
              <a:rPr lang="en-US" sz="3600" dirty="0" smtClean="0"/>
              <a:t>:</a:t>
            </a:r>
          </a:p>
          <a:p>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và</a:t>
            </a:r>
            <a:r>
              <a:rPr lang="en-US" sz="3600" dirty="0" smtClean="0"/>
              <a:t> </a:t>
            </a:r>
            <a:r>
              <a:rPr lang="en-US" sz="3600" dirty="0" err="1" smtClean="0"/>
              <a:t>lý</a:t>
            </a:r>
            <a:r>
              <a:rPr lang="en-US" sz="3600" dirty="0" smtClean="0"/>
              <a:t> do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3473</TotalTime>
  <Words>3271</Words>
  <Application>Microsoft Office PowerPoint</Application>
  <PresentationFormat>On-screen Show (4:3)</PresentationFormat>
  <Paragraphs>384</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488</cp:revision>
  <dcterms:created xsi:type="dcterms:W3CDTF">2006-08-16T00:00:00Z</dcterms:created>
  <dcterms:modified xsi:type="dcterms:W3CDTF">2013-03-15T06:13:47Z</dcterms:modified>
</cp:coreProperties>
</file>