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2" r:id="rId6"/>
    <p:sldId id="296" r:id="rId7"/>
    <p:sldId id="318" r:id="rId8"/>
    <p:sldId id="297" r:id="rId9"/>
    <p:sldId id="298" r:id="rId10"/>
    <p:sldId id="301" r:id="rId11"/>
    <p:sldId id="303" r:id="rId12"/>
    <p:sldId id="299" r:id="rId13"/>
    <p:sldId id="300" r:id="rId14"/>
    <p:sldId id="304" r:id="rId15"/>
    <p:sldId id="305" r:id="rId16"/>
    <p:sldId id="306" r:id="rId17"/>
    <p:sldId id="307" r:id="rId18"/>
    <p:sldId id="309" r:id="rId19"/>
    <p:sldId id="317" r:id="rId20"/>
    <p:sldId id="310" r:id="rId21"/>
    <p:sldId id="311" r:id="rId22"/>
    <p:sldId id="312" r:id="rId23"/>
    <p:sldId id="313" r:id="rId24"/>
    <p:sldId id="314" r:id="rId25"/>
    <p:sldId id="315" r:id="rId26"/>
    <p:sldId id="316" r:id="rId27"/>
    <p:sldId id="284" r:id="rId28"/>
    <p:sldId id="285" r:id="rId29"/>
    <p:sldId id="286" r:id="rId30"/>
    <p:sldId id="287" r:id="rId31"/>
    <p:sldId id="294" r:id="rId32"/>
    <p:sldId id="29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2903" autoAdjust="0"/>
  </p:normalViewPr>
  <p:slideViewPr>
    <p:cSldViewPr>
      <p:cViewPr>
        <p:scale>
          <a:sx n="50" d="100"/>
          <a:sy n="50" d="100"/>
        </p:scale>
        <p:origin x="-1956"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percentStacked"/>
        <c:ser>
          <c:idx val="0"/>
          <c:order val="0"/>
          <c:tx>
            <c:strRef>
              <c:f>Sheet1!$B$1</c:f>
              <c:strCache>
                <c:ptCount val="1"/>
                <c:pt idx="0">
                  <c:v>Tiểu đường</c:v>
                </c:pt>
              </c:strCache>
            </c:strRef>
          </c:tx>
          <c:dLbls>
            <c:showVal val="1"/>
          </c:dLbls>
          <c:cat>
            <c:strRef>
              <c:f>Sheet1!$A$2:$A$4</c:f>
              <c:strCache>
                <c:ptCount val="3"/>
                <c:pt idx="0">
                  <c:v>Bộ 1</c:v>
                </c:pt>
                <c:pt idx="1">
                  <c:v>Bộ 2</c:v>
                </c:pt>
                <c:pt idx="2">
                  <c:v>Bộ 3</c:v>
                </c:pt>
              </c:strCache>
            </c:strRef>
          </c:cat>
          <c:val>
            <c:numRef>
              <c:f>Sheet1!$B$2:$B$4</c:f>
              <c:numCache>
                <c:formatCode>General</c:formatCode>
                <c:ptCount val="3"/>
                <c:pt idx="0">
                  <c:v>167</c:v>
                </c:pt>
                <c:pt idx="1">
                  <c:v>243</c:v>
                </c:pt>
                <c:pt idx="2">
                  <c:v>243</c:v>
                </c:pt>
              </c:numCache>
            </c:numRef>
          </c:val>
        </c:ser>
        <c:ser>
          <c:idx val="1"/>
          <c:order val="1"/>
          <c:tx>
            <c:strRef>
              <c:f>Sheet1!$C$1</c:f>
              <c:strCache>
                <c:ptCount val="1"/>
                <c:pt idx="0">
                  <c:v>Không tiểu đường</c:v>
                </c:pt>
              </c:strCache>
            </c:strRef>
          </c:tx>
          <c:dLbls>
            <c:showVal val="1"/>
          </c:dLbls>
          <c:cat>
            <c:strRef>
              <c:f>Sheet1!$A$2:$A$4</c:f>
              <c:strCache>
                <c:ptCount val="3"/>
                <c:pt idx="0">
                  <c:v>Bộ 1</c:v>
                </c:pt>
                <c:pt idx="1">
                  <c:v>Bộ 2</c:v>
                </c:pt>
                <c:pt idx="2">
                  <c:v>Bộ 3</c:v>
                </c:pt>
              </c:strCache>
            </c:strRef>
          </c:cat>
          <c:val>
            <c:numRef>
              <c:f>Sheet1!$C$2:$C$4</c:f>
              <c:numCache>
                <c:formatCode>General</c:formatCode>
                <c:ptCount val="3"/>
                <c:pt idx="0">
                  <c:v>67</c:v>
                </c:pt>
                <c:pt idx="1">
                  <c:v>589</c:v>
                </c:pt>
                <c:pt idx="2">
                  <c:v>589</c:v>
                </c:pt>
              </c:numCache>
            </c:numRef>
          </c:val>
        </c:ser>
        <c:overlap val="100"/>
        <c:axId val="115017600"/>
        <c:axId val="115019136"/>
      </c:barChart>
      <c:catAx>
        <c:axId val="115017600"/>
        <c:scaling>
          <c:orientation val="minMax"/>
        </c:scaling>
        <c:axPos val="b"/>
        <c:tickLblPos val="nextTo"/>
        <c:crossAx val="115019136"/>
        <c:crosses val="autoZero"/>
        <c:auto val="1"/>
        <c:lblAlgn val="ctr"/>
        <c:lblOffset val="100"/>
      </c:catAx>
      <c:valAx>
        <c:axId val="115019136"/>
        <c:scaling>
          <c:orientation val="minMax"/>
        </c:scaling>
        <c:axPos val="l"/>
        <c:majorGridlines/>
        <c:numFmt formatCode="0%" sourceLinked="1"/>
        <c:tickLblPos val="nextTo"/>
        <c:crossAx val="115017600"/>
        <c:crosses val="autoZero"/>
        <c:crossBetween val="between"/>
      </c:valAx>
    </c:plotArea>
    <c:legend>
      <c:legendPos val="r"/>
      <c:layout>
        <c:manualLayout>
          <c:xMode val="edge"/>
          <c:yMode val="edge"/>
          <c:x val="0.68288214652516299"/>
          <c:y val="0.26443742881196453"/>
          <c:w val="0.30624828825744638"/>
          <c:h val="0.31703709206160552"/>
        </c:manualLayout>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0.87500000000000033</c:v>
                </c:pt>
                <c:pt idx="1">
                  <c:v>0.77800000000000036</c:v>
                </c:pt>
                <c:pt idx="2">
                  <c:v>0.8410000000000003</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0.51600000000000001</c:v>
                </c:pt>
                <c:pt idx="1">
                  <c:v>0.81799999999999995</c:v>
                </c:pt>
                <c:pt idx="2">
                  <c:v>0.76500000000000035</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0.7180000000000003</c:v>
                </c:pt>
                <c:pt idx="1">
                  <c:v>0.80800000000000005</c:v>
                </c:pt>
                <c:pt idx="2">
                  <c:v>0.78400000000000003</c:v>
                </c:pt>
              </c:numCache>
            </c:numRef>
          </c:val>
        </c:ser>
        <c:axId val="115069696"/>
        <c:axId val="115071232"/>
      </c:barChart>
      <c:catAx>
        <c:axId val="115069696"/>
        <c:scaling>
          <c:orientation val="minMax"/>
        </c:scaling>
        <c:axPos val="b"/>
        <c:majorTickMark val="none"/>
        <c:tickLblPos val="nextTo"/>
        <c:txPr>
          <a:bodyPr/>
          <a:lstStyle/>
          <a:p>
            <a:pPr>
              <a:defRPr sz="2000"/>
            </a:pPr>
            <a:endParaRPr lang="en-US"/>
          </a:p>
        </c:txPr>
        <c:crossAx val="115071232"/>
        <c:crosses val="autoZero"/>
        <c:auto val="1"/>
        <c:lblAlgn val="ctr"/>
        <c:lblOffset val="100"/>
      </c:catAx>
      <c:valAx>
        <c:axId val="115071232"/>
        <c:scaling>
          <c:orientation val="minMax"/>
        </c:scaling>
        <c:axPos val="l"/>
        <c:majorGridlines/>
        <c:numFmt formatCode="General" sourceLinked="1"/>
        <c:majorTickMark val="none"/>
        <c:tickLblPos val="nextTo"/>
        <c:txPr>
          <a:bodyPr/>
          <a:lstStyle/>
          <a:p>
            <a:pPr>
              <a:defRPr sz="2000"/>
            </a:pPr>
            <a:endParaRPr lang="en-US"/>
          </a:p>
        </c:txPr>
        <c:crossAx val="115069696"/>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0.92500000000000004</c:v>
                </c:pt>
                <c:pt idx="1">
                  <c:v>0.82500000000000029</c:v>
                </c:pt>
                <c:pt idx="2">
                  <c:v>0.93700000000000039</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0.45200000000000001</c:v>
                </c:pt>
                <c:pt idx="1">
                  <c:v>0.81799999999999995</c:v>
                </c:pt>
                <c:pt idx="2">
                  <c:v>0.76500000000000035</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0.7180000000000003</c:v>
                </c:pt>
                <c:pt idx="1">
                  <c:v>0.82000000000000028</c:v>
                </c:pt>
                <c:pt idx="2">
                  <c:v>0.80800000000000005</c:v>
                </c:pt>
              </c:numCache>
            </c:numRef>
          </c:val>
        </c:ser>
        <c:axId val="116790400"/>
        <c:axId val="116791936"/>
      </c:barChart>
      <c:catAx>
        <c:axId val="116790400"/>
        <c:scaling>
          <c:orientation val="minMax"/>
        </c:scaling>
        <c:axPos val="b"/>
        <c:majorTickMark val="none"/>
        <c:tickLblPos val="nextTo"/>
        <c:txPr>
          <a:bodyPr/>
          <a:lstStyle/>
          <a:p>
            <a:pPr>
              <a:defRPr sz="2000"/>
            </a:pPr>
            <a:endParaRPr lang="en-US"/>
          </a:p>
        </c:txPr>
        <c:crossAx val="116791936"/>
        <c:crosses val="autoZero"/>
        <c:auto val="1"/>
        <c:lblAlgn val="ctr"/>
        <c:lblOffset val="100"/>
      </c:catAx>
      <c:valAx>
        <c:axId val="116791936"/>
        <c:scaling>
          <c:orientation val="minMax"/>
        </c:scaling>
        <c:axPos val="l"/>
        <c:majorGridlines/>
        <c:numFmt formatCode="General" sourceLinked="1"/>
        <c:majorTickMark val="none"/>
        <c:tickLblPos val="nextTo"/>
        <c:txPr>
          <a:bodyPr/>
          <a:lstStyle/>
          <a:p>
            <a:pPr>
              <a:defRPr sz="2000"/>
            </a:pPr>
            <a:endParaRPr lang="en-US"/>
          </a:p>
        </c:txPr>
        <c:crossAx val="116790400"/>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0.66700000000000048</c:v>
                </c:pt>
                <c:pt idx="1">
                  <c:v>0.58699999999999997</c:v>
                </c:pt>
                <c:pt idx="2">
                  <c:v>0.27900000000000008</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0.66200000000000037</c:v>
                </c:pt>
                <c:pt idx="1">
                  <c:v>0.8</c:v>
                </c:pt>
                <c:pt idx="2">
                  <c:v>0.47600000000000015</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0.72700000000000031</c:v>
                </c:pt>
                <c:pt idx="1">
                  <c:v>0.63800000000000034</c:v>
                </c:pt>
                <c:pt idx="2">
                  <c:v>0.39600000000000024</c:v>
                </c:pt>
              </c:numCache>
            </c:numRef>
          </c:val>
        </c:ser>
        <c:axId val="115414528"/>
        <c:axId val="115416064"/>
      </c:barChart>
      <c:catAx>
        <c:axId val="115414528"/>
        <c:scaling>
          <c:orientation val="minMax"/>
        </c:scaling>
        <c:axPos val="b"/>
        <c:majorTickMark val="none"/>
        <c:tickLblPos val="nextTo"/>
        <c:txPr>
          <a:bodyPr/>
          <a:lstStyle/>
          <a:p>
            <a:pPr>
              <a:defRPr sz="2000"/>
            </a:pPr>
            <a:endParaRPr lang="en-US"/>
          </a:p>
        </c:txPr>
        <c:crossAx val="115416064"/>
        <c:crosses val="autoZero"/>
        <c:auto val="1"/>
        <c:lblAlgn val="ctr"/>
        <c:lblOffset val="100"/>
      </c:catAx>
      <c:valAx>
        <c:axId val="115416064"/>
        <c:scaling>
          <c:orientation val="minMax"/>
        </c:scaling>
        <c:axPos val="l"/>
        <c:majorGridlines/>
        <c:numFmt formatCode="General" sourceLinked="1"/>
        <c:majorTickMark val="none"/>
        <c:tickLblPos val="nextTo"/>
        <c:txPr>
          <a:bodyPr/>
          <a:lstStyle/>
          <a:p>
            <a:pPr>
              <a:defRPr sz="2000"/>
            </a:pPr>
            <a:endParaRPr lang="en-US"/>
          </a:p>
        </c:txPr>
        <c:crossAx val="115414528"/>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E69AE-B1B0-4E50-B824-52A5C6306F6E}" type="datetimeFigureOut">
              <a:rPr lang="en-US" smtClean="0"/>
              <a:pPr/>
              <a:t>14/03/2013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D026E-066F-482A-B4A4-CA96FF9CD14B}" type="slidenum">
              <a:rPr lang="en-US" smtClean="0"/>
              <a:pPr/>
              <a:t>‹#›</a:t>
            </a:fld>
            <a:endParaRPr lang="en-US"/>
          </a:p>
        </p:txBody>
      </p:sp>
    </p:spTree>
    <p:extLst>
      <p:ext uri="{BB962C8B-B14F-4D97-AF65-F5344CB8AC3E}">
        <p14:creationId xmlns:p14="http://schemas.microsoft.com/office/powerpoint/2010/main" xmlns="" val="94377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Xin</a:t>
            </a:r>
            <a:r>
              <a:rPr lang="en-US" dirty="0" smtClean="0"/>
              <a:t> </a:t>
            </a:r>
            <a:r>
              <a:rPr lang="en-US" dirty="0" err="1" smtClean="0"/>
              <a:t>chào</a:t>
            </a:r>
            <a:r>
              <a:rPr lang="en-US" baseline="0" dirty="0" smtClean="0"/>
              <a:t> </a:t>
            </a:r>
            <a:r>
              <a:rPr lang="en-US" baseline="0" dirty="0" err="1" smtClean="0"/>
              <a:t>quý</a:t>
            </a:r>
            <a:r>
              <a:rPr lang="en-US" baseline="0" dirty="0" smtClean="0"/>
              <a:t> </a:t>
            </a:r>
            <a:r>
              <a:rPr lang="en-US" baseline="0" dirty="0" err="1" smtClean="0"/>
              <a:t>thây</a:t>
            </a:r>
            <a:r>
              <a:rPr lang="en-US" baseline="0" dirty="0" smtClean="0"/>
              <a:t> </a:t>
            </a:r>
            <a:r>
              <a:rPr lang="en-US" baseline="0" dirty="0" err="1" smtClean="0"/>
              <a:t>cô</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Tôi</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Văn</a:t>
            </a:r>
            <a:r>
              <a:rPr lang="en-US" baseline="0" dirty="0" smtClean="0"/>
              <a:t> </a:t>
            </a:r>
            <a:r>
              <a:rPr lang="en-US" baseline="0" dirty="0" err="1" smtClean="0"/>
              <a:t>Lâm</a:t>
            </a:r>
            <a:r>
              <a:rPr lang="en-US" baseline="0" dirty="0" smtClean="0"/>
              <a:t> </a:t>
            </a:r>
            <a:r>
              <a:rPr lang="en-US" baseline="0" dirty="0" err="1" smtClean="0"/>
              <a:t>và</a:t>
            </a:r>
            <a:r>
              <a:rPr lang="en-US" baseline="0" dirty="0" smtClean="0"/>
              <a:t> </a:t>
            </a:r>
            <a:r>
              <a:rPr lang="en-US" baseline="0" dirty="0" err="1" smtClean="0"/>
              <a:t>Ung</a:t>
            </a:r>
            <a:r>
              <a:rPr lang="en-US" baseline="0" dirty="0" smtClean="0"/>
              <a:t> </a:t>
            </a:r>
            <a:r>
              <a:rPr lang="en-US" baseline="0" dirty="0" err="1" smtClean="0"/>
              <a:t>Quốc</a:t>
            </a:r>
            <a:r>
              <a:rPr lang="en-US" baseline="0" dirty="0" smtClean="0"/>
              <a:t> </a:t>
            </a:r>
            <a:r>
              <a:rPr lang="en-US" baseline="0" dirty="0" err="1" smtClean="0"/>
              <a:t>Bình</a:t>
            </a:r>
            <a:r>
              <a:rPr lang="en-US" baseline="0" dirty="0" smtClean="0"/>
              <a:t>, </a:t>
            </a:r>
            <a:r>
              <a:rPr lang="en-US" dirty="0" err="1" smtClean="0"/>
              <a:t>hôm</a:t>
            </a:r>
            <a:r>
              <a:rPr lang="en-US" baseline="0" dirty="0" smtClean="0"/>
              <a:t> nay, </a:t>
            </a:r>
            <a:r>
              <a:rPr lang="en-US" baseline="0" dirty="0" err="1" smtClean="0"/>
              <a:t>nhóm</a:t>
            </a:r>
            <a:r>
              <a:rPr lang="en-US" baseline="0" dirty="0" smtClean="0"/>
              <a:t> </a:t>
            </a:r>
            <a:r>
              <a:rPr lang="en-US" baseline="0" dirty="0" err="1" smtClean="0"/>
              <a:t>xin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trước</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khóa</a:t>
            </a:r>
            <a:r>
              <a:rPr lang="en-US" baseline="0" dirty="0" smtClean="0"/>
              <a:t> </a:t>
            </a:r>
            <a:r>
              <a:rPr lang="en-US" baseline="0" dirty="0" err="1" smtClean="0"/>
              <a:t>luận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mà</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qua.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Data mining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hệ</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ra</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trong</a:t>
            </a:r>
            <a:r>
              <a:rPr lang="en-US" baseline="0" dirty="0" smtClean="0"/>
              <a:t> </a:t>
            </a:r>
            <a:r>
              <a:rPr lang="en-US" baseline="0" dirty="0" err="1" smtClean="0"/>
              <a:t>khám</a:t>
            </a:r>
            <a:r>
              <a:rPr lang="en-US" baseline="0" dirty="0" smtClean="0"/>
              <a:t> </a:t>
            </a:r>
            <a:r>
              <a:rPr lang="en-US" baseline="0" dirty="0" err="1" smtClean="0"/>
              <a:t>chữa</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do </a:t>
            </a:r>
            <a:r>
              <a:rPr lang="en-US" baseline="0" dirty="0" err="1" smtClean="0"/>
              <a:t>tiến</a:t>
            </a:r>
            <a:r>
              <a:rPr lang="en-US" baseline="0" dirty="0" smtClean="0"/>
              <a:t> </a:t>
            </a:r>
            <a:r>
              <a:rPr lang="en-US" baseline="0" dirty="0" err="1" smtClean="0"/>
              <a:t>sĩ</a:t>
            </a:r>
            <a:r>
              <a:rPr lang="en-US" baseline="0" dirty="0" smtClean="0"/>
              <a:t> </a:t>
            </a:r>
            <a:r>
              <a:rPr lang="en-US" baseline="0" dirty="0" err="1" smtClean="0"/>
              <a:t>Nguyễn</a:t>
            </a:r>
            <a:r>
              <a:rPr lang="en-US" baseline="0" dirty="0" smtClean="0"/>
              <a:t> </a:t>
            </a:r>
            <a:r>
              <a:rPr lang="en-US" baseline="0" dirty="0" err="1" smtClean="0"/>
              <a:t>Đình</a:t>
            </a:r>
            <a:r>
              <a:rPr lang="en-US" baseline="0" dirty="0" smtClean="0"/>
              <a:t> </a:t>
            </a:r>
            <a:r>
              <a:rPr lang="en-US" baseline="0" dirty="0" err="1" smtClean="0"/>
              <a:t>Thuân</a:t>
            </a:r>
            <a:r>
              <a:rPr lang="en-US" baseline="0" dirty="0" smtClean="0"/>
              <a:t> </a:t>
            </a:r>
            <a:r>
              <a:rPr lang="en-US" baseline="0" dirty="0" err="1" smtClean="0"/>
              <a:t>hướng</a:t>
            </a:r>
            <a:r>
              <a:rPr lang="en-US" baseline="0" dirty="0" smtClean="0"/>
              <a:t> </a:t>
            </a:r>
            <a:r>
              <a:rPr lang="en-US" baseline="0" dirty="0" err="1" smtClean="0"/>
              <a:t>dẫn</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Khi</a:t>
            </a:r>
            <a:r>
              <a:rPr lang="en-US" sz="1200" baseline="0" dirty="0" smtClean="0"/>
              <a:t> </a:t>
            </a:r>
            <a:r>
              <a:rPr lang="en-US" sz="1200" baseline="0" dirty="0" err="1" smtClean="0"/>
              <a:t>đã</a:t>
            </a:r>
            <a:r>
              <a:rPr lang="en-US" sz="1200" baseline="0" dirty="0" smtClean="0"/>
              <a:t> </a:t>
            </a:r>
            <a:r>
              <a:rPr lang="en-US" sz="1200" baseline="0" dirty="0" err="1" smtClean="0"/>
              <a:t>có</a:t>
            </a:r>
            <a:r>
              <a:rPr lang="en-US" sz="1200" baseline="0" dirty="0" smtClean="0"/>
              <a:t> </a:t>
            </a:r>
            <a:r>
              <a:rPr lang="en-US" sz="1200" baseline="0" dirty="0" err="1" smtClean="0"/>
              <a:t>được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thực</a:t>
            </a:r>
            <a:r>
              <a:rPr lang="en-US" sz="1200" baseline="0" dirty="0" smtClean="0"/>
              <a:t> </a:t>
            </a:r>
            <a:r>
              <a:rPr lang="en-US" sz="1200" baseline="0" dirty="0" err="1" smtClean="0"/>
              <a:t>tế</a:t>
            </a:r>
            <a:r>
              <a:rPr lang="en-US" sz="1200" baseline="0" dirty="0" smtClean="0"/>
              <a:t>, </a:t>
            </a:r>
            <a:r>
              <a:rPr lang="en-US" sz="1200" baseline="0" dirty="0" err="1" smtClean="0"/>
              <a:t>Nhóm</a:t>
            </a:r>
            <a:r>
              <a:rPr lang="en-US" sz="1200" baseline="0" dirty="0" smtClean="0"/>
              <a:t> </a:t>
            </a:r>
            <a:r>
              <a:rPr lang="en-US" sz="1200" baseline="0" dirty="0" err="1" smtClean="0"/>
              <a:t>tiếp</a:t>
            </a:r>
            <a:r>
              <a:rPr lang="en-US" sz="1200" baseline="0" dirty="0" smtClean="0"/>
              <a:t> </a:t>
            </a:r>
            <a:r>
              <a:rPr lang="en-US" sz="1200" baseline="0" dirty="0" err="1" smtClean="0"/>
              <a:t>tục</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đề</a:t>
            </a:r>
            <a:r>
              <a:rPr lang="en-US" sz="1200" baseline="0" dirty="0" smtClean="0"/>
              <a:t> </a:t>
            </a:r>
            <a:r>
              <a:rPr lang="en-US" sz="1200" baseline="0" dirty="0" err="1" smtClean="0"/>
              <a:t>xuất</a:t>
            </a:r>
            <a:r>
              <a:rPr lang="en-US" sz="1200" baseline="0" dirty="0" smtClean="0"/>
              <a:t> </a:t>
            </a:r>
            <a:r>
              <a:rPr lang="en-US" sz="1200" baseline="0" dirty="0" err="1" smtClean="0"/>
              <a:t>bởi</a:t>
            </a:r>
            <a:r>
              <a:rPr lang="en-US" sz="1200" baseline="0" dirty="0" smtClean="0"/>
              <a:t> </a:t>
            </a:r>
            <a:r>
              <a:rPr lang="en-US" sz="1200" baseline="0" dirty="0" err="1" smtClean="0"/>
              <a:t>hai</a:t>
            </a:r>
            <a:r>
              <a:rPr lang="en-US" sz="1200" baseline="0" dirty="0" smtClean="0"/>
              <a:t> </a:t>
            </a:r>
            <a:r>
              <a:rPr lang="en-US" sz="1200" baseline="0" dirty="0" err="1" smtClean="0"/>
              <a:t>tác</a:t>
            </a:r>
            <a:r>
              <a:rPr lang="en-US" sz="1200" baseline="0" dirty="0" smtClean="0"/>
              <a:t> </a:t>
            </a:r>
            <a:r>
              <a:rPr lang="en-US" sz="1200" baseline="0" dirty="0" err="1" smtClean="0"/>
              <a:t>giả</a:t>
            </a:r>
            <a:r>
              <a:rPr lang="en-US" sz="1200" baseline="0" dirty="0" smtClean="0"/>
              <a:t>, </a:t>
            </a:r>
            <a:r>
              <a:rPr lang="en-US" sz="1200" baseline="0" dirty="0" err="1" smtClean="0"/>
              <a:t>Doust</a:t>
            </a:r>
            <a:r>
              <a:rPr lang="en-US" sz="1200" baseline="0" dirty="0" smtClean="0"/>
              <a:t> </a:t>
            </a:r>
            <a:r>
              <a:rPr lang="en-US" sz="1200" baseline="0" dirty="0" err="1" smtClean="0"/>
              <a:t>Dominck</a:t>
            </a:r>
            <a:r>
              <a:rPr lang="en-US" sz="1200" baseline="0" dirty="0" smtClean="0"/>
              <a:t> </a:t>
            </a:r>
            <a:r>
              <a:rPr lang="en-US" sz="1200" baseline="0" dirty="0" err="1" smtClean="0"/>
              <a:t>và</a:t>
            </a:r>
            <a:r>
              <a:rPr lang="en-US" sz="1200" baseline="0" dirty="0" smtClean="0"/>
              <a:t> Walsh </a:t>
            </a:r>
            <a:r>
              <a:rPr lang="en-US" sz="1200" baseline="0" dirty="0" err="1" smtClean="0"/>
              <a:t>Zarck</a:t>
            </a:r>
            <a:r>
              <a:rPr lang="en-US" sz="1200" baseline="0" dirty="0" smtClean="0"/>
              <a:t> </a:t>
            </a:r>
            <a:r>
              <a:rPr lang="en-US" sz="1200" baseline="0" dirty="0" err="1" smtClean="0"/>
              <a:t>gồm</a:t>
            </a:r>
            <a:r>
              <a:rPr lang="en-US" sz="1200" baseline="0" dirty="0" smtClean="0"/>
              <a:t> 48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kết</a:t>
            </a:r>
            <a:r>
              <a:rPr lang="en-US" sz="1200" baseline="0" dirty="0" smtClean="0"/>
              <a:t> </a:t>
            </a:r>
            <a:r>
              <a:rPr lang="en-US" sz="1200" baseline="0" dirty="0" err="1" smtClean="0"/>
              <a:t>hợp</a:t>
            </a:r>
            <a:r>
              <a:rPr lang="en-US" sz="1200" baseline="0" dirty="0" smtClean="0"/>
              <a:t>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được</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gồm</a:t>
            </a:r>
            <a:r>
              <a:rPr lang="en-US" sz="1200" baseline="0" dirty="0" smtClean="0"/>
              <a:t> 35 </a:t>
            </a:r>
            <a:r>
              <a:rPr lang="en-US" sz="1200" baseline="0" dirty="0" err="1" smtClean="0"/>
              <a:t>thuộc</a:t>
            </a:r>
            <a:r>
              <a:rPr lang="en-US" sz="1200" baseline="0" dirty="0" smtClean="0"/>
              <a:t> </a:t>
            </a:r>
            <a:r>
              <a:rPr lang="en-US" sz="1200" baseline="0" dirty="0" err="1" smtClean="0"/>
              <a:t>tính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7 </a:t>
            </a:r>
            <a:r>
              <a:rPr lang="en-US" sz="1200" baseline="0" dirty="0" err="1" smtClean="0"/>
              <a:t>phần</a:t>
            </a:r>
            <a:r>
              <a:rPr lang="en-US" sz="1200" baseline="0" dirty="0" smtClean="0"/>
              <a:t> </a:t>
            </a:r>
            <a:r>
              <a:rPr lang="en-US" sz="1200" baseline="0" dirty="0" err="1" smtClean="0"/>
              <a:t>gồm</a:t>
            </a:r>
            <a:r>
              <a:rPr lang="en-US" sz="1200" baseline="0" dirty="0" smtClean="0"/>
              <a:t>:  </a:t>
            </a:r>
            <a:r>
              <a:rPr lang="en-US" sz="1200" baseline="0" dirty="0" err="1" smtClean="0"/>
              <a:t>thông</a:t>
            </a:r>
            <a:r>
              <a:rPr lang="en-US" sz="1200" baseline="0" dirty="0" smtClean="0"/>
              <a:t> tin </a:t>
            </a:r>
            <a:r>
              <a:rPr lang="en-US" sz="1200" baseline="0" dirty="0" err="1" smtClean="0"/>
              <a:t>cá</a:t>
            </a:r>
            <a:r>
              <a:rPr lang="en-US" sz="1200" baseline="0" dirty="0" smtClean="0"/>
              <a:t> </a:t>
            </a:r>
            <a:r>
              <a:rPr lang="en-US" sz="1200" baseline="0" dirty="0" err="1" smtClean="0"/>
              <a:t>nhân</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máu</a:t>
            </a:r>
            <a:r>
              <a:rPr lang="en-US" sz="1200" baseline="0" dirty="0" smtClean="0"/>
              <a:t> </a:t>
            </a:r>
            <a:r>
              <a:rPr lang="en-US" sz="1200" baseline="0" dirty="0" err="1" smtClean="0"/>
              <a:t>mỡ</a:t>
            </a:r>
            <a:r>
              <a:rPr lang="en-US" sz="1200" baseline="0" dirty="0" smtClean="0"/>
              <a:t>, </a:t>
            </a:r>
            <a:r>
              <a:rPr lang="en-US" sz="1200" baseline="0" dirty="0" err="1" smtClean="0"/>
              <a:t>huyết</a:t>
            </a:r>
            <a:r>
              <a:rPr lang="en-US" sz="1200" baseline="0" dirty="0" smtClean="0"/>
              <a:t> </a:t>
            </a:r>
            <a:r>
              <a:rPr lang="en-US" sz="1200" baseline="0" dirty="0" err="1" smtClean="0"/>
              <a:t>đồ</a:t>
            </a:r>
            <a:r>
              <a:rPr lang="en-US" sz="1200" baseline="0" dirty="0" smtClean="0"/>
              <a:t>, </a:t>
            </a:r>
            <a:r>
              <a:rPr lang="en-US" sz="1200" baseline="0" dirty="0" err="1" smtClean="0"/>
              <a:t>sinh</a:t>
            </a:r>
            <a:r>
              <a:rPr lang="en-US" sz="1200" baseline="0" dirty="0" smtClean="0"/>
              <a:t> </a:t>
            </a:r>
            <a:r>
              <a:rPr lang="en-US" sz="1200" baseline="0" dirty="0" err="1" smtClean="0"/>
              <a:t>hóa</a:t>
            </a:r>
            <a:r>
              <a:rPr lang="en-US" sz="1200" baseline="0" dirty="0" smtClean="0"/>
              <a:t>, men </a:t>
            </a:r>
            <a:r>
              <a:rPr lang="en-US" sz="1200" baseline="0" dirty="0" err="1" smtClean="0"/>
              <a:t>gan</a:t>
            </a:r>
            <a:r>
              <a:rPr lang="en-US" sz="1200" baseline="0" dirty="0" smtClean="0"/>
              <a:t>, </a:t>
            </a:r>
            <a:r>
              <a:rPr lang="en-US" sz="1200" baseline="0" dirty="0" err="1" smtClean="0"/>
              <a:t>điện</a:t>
            </a:r>
            <a:r>
              <a:rPr lang="en-US" sz="1200" baseline="0" dirty="0" smtClean="0"/>
              <a:t> </a:t>
            </a:r>
            <a:r>
              <a:rPr lang="en-US" sz="1200" baseline="0" dirty="0" err="1" smtClean="0"/>
              <a:t>phân</a:t>
            </a:r>
            <a:r>
              <a:rPr lang="en-US" sz="1200" baseline="0" dirty="0" smtClean="0"/>
              <a:t>, </a:t>
            </a:r>
            <a:r>
              <a:rPr lang="en-US" sz="1200" baseline="0" dirty="0" err="1" smtClean="0"/>
              <a:t>phân</a:t>
            </a:r>
            <a:r>
              <a:rPr lang="en-US" sz="1200" baseline="0" dirty="0" smtClean="0"/>
              <a:t> </a:t>
            </a:r>
            <a:r>
              <a:rPr lang="en-US" sz="1200" baseline="0" dirty="0" err="1" smtClean="0"/>
              <a:t>lớp</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Riêng</a:t>
            </a:r>
            <a:r>
              <a:rPr lang="en-US" sz="1200" baseline="0" dirty="0" smtClean="0"/>
              <a:t> </a:t>
            </a:r>
            <a:r>
              <a:rPr lang="en-US" sz="1200" baseline="0" dirty="0" err="1" smtClean="0"/>
              <a:t>phần</a:t>
            </a:r>
            <a:r>
              <a:rPr lang="en-US" sz="1200" baseline="0" dirty="0" smtClean="0"/>
              <a:t> </a:t>
            </a:r>
            <a:r>
              <a:rPr lang="en-US" sz="1200" baseline="0" dirty="0" err="1" smtClean="0"/>
              <a:t>thông</a:t>
            </a:r>
            <a:r>
              <a:rPr lang="en-US" sz="1200" baseline="0" dirty="0" smtClean="0"/>
              <a:t> tin </a:t>
            </a:r>
            <a:r>
              <a:rPr lang="en-US" sz="1200" baseline="0" dirty="0" err="1" smtClean="0"/>
              <a:t>các</a:t>
            </a:r>
            <a:r>
              <a:rPr lang="en-US" sz="1200" baseline="0" dirty="0" smtClean="0"/>
              <a:t> </a:t>
            </a:r>
            <a:r>
              <a:rPr lang="en-US" sz="1200" baseline="0" dirty="0" err="1" smtClean="0"/>
              <a:t>nhân</a:t>
            </a:r>
            <a:r>
              <a:rPr lang="en-US" sz="1200" baseline="0" dirty="0" smtClean="0"/>
              <a:t>, do </a:t>
            </a:r>
            <a:r>
              <a:rPr lang="en-US" sz="1200" baseline="0" dirty="0" err="1" smtClean="0"/>
              <a:t>phần</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của</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này</a:t>
            </a:r>
            <a:r>
              <a:rPr lang="en-US" sz="1200" baseline="0" dirty="0" smtClean="0"/>
              <a:t> </a:t>
            </a:r>
            <a:r>
              <a:rPr lang="en-US" sz="1200" baseline="0" dirty="0" err="1" smtClean="0"/>
              <a:t>chưa</a:t>
            </a:r>
            <a:r>
              <a:rPr lang="en-US" sz="1200" baseline="0" dirty="0" smtClean="0"/>
              <a:t> </a:t>
            </a:r>
            <a:r>
              <a:rPr lang="en-US" sz="1200" baseline="0" dirty="0" err="1" smtClean="0"/>
              <a:t>hoàn</a:t>
            </a:r>
            <a:r>
              <a:rPr lang="en-US" sz="1200" baseline="0" dirty="0" smtClean="0"/>
              <a:t> </a:t>
            </a:r>
            <a:r>
              <a:rPr lang="en-US" sz="1200" baseline="0" dirty="0" err="1" smtClean="0"/>
              <a:t>chỉnh</a:t>
            </a:r>
            <a:r>
              <a:rPr lang="en-US" sz="1200" baseline="0" dirty="0" smtClean="0"/>
              <a:t> </a:t>
            </a:r>
            <a:r>
              <a:rPr lang="en-US" sz="1200" baseline="0" dirty="0" err="1" smtClean="0"/>
              <a:t>nên</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cơ</a:t>
            </a:r>
            <a:r>
              <a:rPr lang="en-US" sz="1200" baseline="0" dirty="0" smtClean="0"/>
              <a:t> </a:t>
            </a:r>
            <a:r>
              <a:rPr lang="en-US" sz="1200" baseline="0" dirty="0" err="1" smtClean="0"/>
              <a:t>hội</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những</a:t>
            </a:r>
            <a:r>
              <a:rPr lang="en-US" sz="1200" baseline="0" dirty="0" smtClean="0"/>
              <a:t> </a:t>
            </a:r>
            <a:r>
              <a:rPr lang="en-US" sz="1200" baseline="0" dirty="0" err="1" smtClean="0"/>
              <a:t>thông</a:t>
            </a:r>
            <a:r>
              <a:rPr lang="en-US" sz="1200" baseline="0" dirty="0" smtClean="0"/>
              <a:t> tin </a:t>
            </a:r>
            <a:r>
              <a:rPr lang="en-US" sz="1200" baseline="0" dirty="0" err="1" smtClean="0"/>
              <a:t>cần</a:t>
            </a:r>
            <a:r>
              <a:rPr lang="en-US" sz="1200" baseline="0" dirty="0" smtClean="0"/>
              <a:t> </a:t>
            </a:r>
            <a:r>
              <a:rPr lang="en-US" sz="1200" baseline="0" dirty="0" err="1" smtClean="0"/>
              <a:t>thiết</a:t>
            </a:r>
            <a:r>
              <a:rPr lang="en-US" sz="1200" baseline="0" dirty="0" smtClean="0"/>
              <a:t> </a:t>
            </a:r>
            <a:r>
              <a:rPr lang="en-US" sz="1200" baseline="0" dirty="0" err="1" smtClean="0"/>
              <a:t>từ</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như</a:t>
            </a:r>
            <a:r>
              <a:rPr lang="en-US" sz="1200" baseline="0" dirty="0" smtClean="0"/>
              <a:t> </a:t>
            </a:r>
            <a:r>
              <a:rPr lang="en-US" sz="1200" baseline="0" dirty="0" err="1" smtClean="0"/>
              <a:t>huyết</a:t>
            </a:r>
            <a:r>
              <a:rPr lang="en-US" sz="1200" baseline="0" dirty="0" smtClean="0"/>
              <a:t> </a:t>
            </a:r>
            <a:r>
              <a:rPr lang="en-US" sz="1200" baseline="0" dirty="0" err="1" smtClean="0"/>
              <a:t>áp</a:t>
            </a:r>
            <a:r>
              <a:rPr lang="en-US" sz="1200" baseline="0" dirty="0" smtClean="0"/>
              <a:t>, </a:t>
            </a:r>
            <a:r>
              <a:rPr lang="en-US" sz="1200" baseline="0" dirty="0" err="1" smtClean="0"/>
              <a:t>cân</a:t>
            </a:r>
            <a:r>
              <a:rPr lang="en-US" sz="1200" baseline="0" dirty="0" smtClean="0"/>
              <a:t> </a:t>
            </a:r>
            <a:r>
              <a:rPr lang="en-US" sz="1200" baseline="0" dirty="0" err="1" smtClean="0"/>
              <a:t>nặng</a:t>
            </a:r>
            <a:r>
              <a:rPr lang="en-US" sz="1200" baseline="0" dirty="0" smtClean="0"/>
              <a:t>, </a:t>
            </a:r>
            <a:r>
              <a:rPr lang="en-US" sz="1200" baseline="0" dirty="0" err="1" smtClean="0"/>
              <a:t>tiền</a:t>
            </a:r>
            <a:r>
              <a:rPr lang="en-US" sz="1200" baseline="0" dirty="0" smtClean="0"/>
              <a:t> </a:t>
            </a:r>
            <a:r>
              <a:rPr lang="en-US" sz="1200" baseline="0" dirty="0" err="1" smtClean="0"/>
              <a:t>sử</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của</a:t>
            </a:r>
            <a:r>
              <a:rPr lang="en-US" sz="1200" baseline="0" dirty="0" smtClean="0"/>
              <a:t> </a:t>
            </a:r>
            <a:r>
              <a:rPr lang="en-US" sz="1200" baseline="0" dirty="0" err="1" smtClean="0"/>
              <a:t>gia</a:t>
            </a:r>
            <a:r>
              <a:rPr lang="en-US" sz="1200" baseline="0" dirty="0" smtClean="0"/>
              <a:t> </a:t>
            </a:r>
            <a:r>
              <a:rPr lang="en-US" sz="1200" baseline="0" dirty="0" err="1" smtClean="0"/>
              <a:t>đình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Tiếp</a:t>
            </a:r>
            <a:r>
              <a:rPr lang="en-US" sz="1200" baseline="0" dirty="0" smtClean="0"/>
              <a:t> </a:t>
            </a:r>
            <a:r>
              <a:rPr lang="en-US" sz="1200" baseline="0" dirty="0" err="1" smtClean="0"/>
              <a:t>sau</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Ở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này</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sẽ</a:t>
            </a:r>
            <a:r>
              <a:rPr lang="en-US" sz="1200" baseline="0" dirty="0" smtClean="0"/>
              <a:t> </a:t>
            </a:r>
            <a:r>
              <a:rPr lang="en-US" sz="1200" baseline="0" dirty="0" err="1" smtClean="0"/>
              <a:t>được</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và</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Trong</a:t>
            </a:r>
            <a:r>
              <a:rPr lang="en-US" sz="1200" baseline="0" dirty="0" smtClean="0"/>
              <a:t> </a:t>
            </a:r>
            <a:r>
              <a:rPr lang="en-US" sz="1200" baseline="0" dirty="0" err="1" smtClean="0"/>
              <a:t>bước</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3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là</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Bổ</a:t>
            </a:r>
            <a:r>
              <a:rPr lang="en-US" sz="1200" baseline="0" dirty="0" smtClean="0"/>
              <a:t> sung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bằng</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ngẫu</a:t>
            </a:r>
            <a:r>
              <a:rPr lang="en-US" sz="1200" baseline="0" dirty="0" smtClean="0"/>
              <a:t> </a:t>
            </a:r>
            <a:r>
              <a:rPr lang="en-US" sz="1200" baseline="0" dirty="0" err="1" smtClean="0"/>
              <a:t>nhiên</a:t>
            </a:r>
            <a:r>
              <a:rPr lang="en-US" sz="1200" baseline="0" dirty="0" smtClean="0"/>
              <a:t> </a:t>
            </a:r>
            <a:r>
              <a:rPr lang="en-US" sz="1200" baseline="0" dirty="0" err="1" smtClean="0"/>
              <a:t>nằm</a:t>
            </a:r>
            <a:r>
              <a:rPr lang="en-US" sz="1200" baseline="0" dirty="0" smtClean="0"/>
              <a:t> </a:t>
            </a:r>
            <a:r>
              <a:rPr lang="en-US" sz="1200" baseline="0" dirty="0" err="1" smtClean="0"/>
              <a:t>trong</a:t>
            </a:r>
            <a:r>
              <a:rPr lang="en-US" sz="1200" baseline="0" dirty="0" smtClean="0"/>
              <a:t> </a:t>
            </a:r>
            <a:r>
              <a:rPr lang="en-US" sz="1200" baseline="0" dirty="0" err="1" smtClean="0"/>
              <a:t>miền</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của</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cùng</a:t>
            </a:r>
            <a:r>
              <a:rPr lang="en-US" sz="1200" baseline="0" dirty="0" smtClean="0"/>
              <a:t> </a:t>
            </a:r>
            <a:r>
              <a:rPr lang="en-US" sz="1200" baseline="0" dirty="0" err="1" smtClean="0"/>
              <a:t>lớp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Bổ</a:t>
            </a:r>
            <a:r>
              <a:rPr lang="en-US" sz="1200" baseline="0" dirty="0" smtClean="0"/>
              <a:t> sung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bằng</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trung</a:t>
            </a:r>
            <a:r>
              <a:rPr lang="en-US" sz="1200" baseline="0" dirty="0" smtClean="0"/>
              <a:t> </a:t>
            </a:r>
            <a:r>
              <a:rPr lang="en-US" sz="1200" baseline="0" dirty="0" err="1" smtClean="0"/>
              <a:t>bình</a:t>
            </a:r>
            <a:r>
              <a:rPr lang="en-US" sz="1200" baseline="0" dirty="0" smtClean="0"/>
              <a:t> </a:t>
            </a:r>
            <a:r>
              <a:rPr lang="en-US" sz="1200" baseline="0" dirty="0" err="1" smtClean="0"/>
              <a:t>của</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cùng</a:t>
            </a:r>
            <a:r>
              <a:rPr lang="en-US" sz="1200" baseline="0" dirty="0" smtClean="0"/>
              <a:t> </a:t>
            </a:r>
            <a:r>
              <a:rPr lang="en-US" sz="1200" baseline="0" dirty="0" err="1" smtClean="0"/>
              <a:t>lớp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trùng</a:t>
            </a:r>
            <a:r>
              <a:rPr lang="en-US" sz="1200" baseline="0" dirty="0" smtClean="0"/>
              <a:t> </a:t>
            </a:r>
            <a:r>
              <a:rPr lang="en-US" sz="1200" baseline="0" dirty="0" err="1" smtClean="0"/>
              <a:t>lặp</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bán</a:t>
            </a:r>
            <a:r>
              <a:rPr lang="en-US" sz="1200" baseline="0" dirty="0" smtClean="0"/>
              <a:t> </a:t>
            </a:r>
            <a:r>
              <a:rPr lang="en-US" sz="1200" baseline="0" dirty="0" err="1" smtClean="0"/>
              <a:t>tự</a:t>
            </a:r>
            <a:r>
              <a:rPr lang="en-US" sz="1200" baseline="0" dirty="0" smtClean="0"/>
              <a:t> </a:t>
            </a:r>
            <a:r>
              <a:rPr lang="en-US" sz="1200" baseline="0" dirty="0" err="1" smtClean="0"/>
              <a:t>động</a:t>
            </a:r>
            <a:r>
              <a:rPr lang="en-US" sz="1200" baseline="0" dirty="0" smtClean="0"/>
              <a:t> (Semi-Automatic Data Cleaning Machine) – SDM </a:t>
            </a:r>
            <a:r>
              <a:rPr lang="en-US" sz="1200" baseline="0" dirty="0" err="1" smtClean="0"/>
              <a:t>với</a:t>
            </a:r>
            <a:r>
              <a:rPr lang="en-US" sz="1200" baseline="0" dirty="0" smtClean="0"/>
              <a:t> </a:t>
            </a:r>
            <a:r>
              <a:rPr lang="en-US" sz="1200" baseline="0" dirty="0" err="1" smtClean="0"/>
              <a:t>hai</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a:t>
            </a:r>
            <a:r>
              <a:rPr lang="en-US" sz="1200" baseline="0" dirty="0" err="1" smtClean="0"/>
              <a:t>là</a:t>
            </a:r>
            <a:r>
              <a:rPr lang="en-US" sz="1200" baseline="0" dirty="0" smtClean="0"/>
              <a:t> </a:t>
            </a:r>
            <a:r>
              <a:rPr lang="en-US" sz="1200" baseline="0" dirty="0" err="1" smtClean="0"/>
              <a:t>Mã</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và</a:t>
            </a:r>
            <a:r>
              <a:rPr lang="en-US" sz="1200" baseline="0" dirty="0" smtClean="0"/>
              <a:t> </a:t>
            </a:r>
            <a:r>
              <a:rPr lang="en-US" sz="1200" baseline="0" dirty="0" err="1" smtClean="0"/>
              <a:t>ngày</a:t>
            </a:r>
            <a:r>
              <a:rPr lang="en-US" sz="1200" baseline="0" dirty="0" smtClean="0"/>
              <a:t> </a:t>
            </a:r>
            <a:r>
              <a:rPr lang="en-US" sz="1200" baseline="0" dirty="0" err="1" smtClean="0"/>
              <a:t>khám</a:t>
            </a:r>
            <a:r>
              <a:rPr lang="en-US" sz="1200" baseline="0" dirty="0" smtClean="0"/>
              <a:t> </a:t>
            </a:r>
            <a:r>
              <a:rPr lang="en-US" sz="1200" baseline="0" dirty="0" err="1" smtClean="0"/>
              <a:t>bệnh</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Trong</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2 </a:t>
            </a:r>
            <a:r>
              <a:rPr lang="en-US" sz="1200" baseline="0" dirty="0" err="1" smtClean="0"/>
              <a:t>phương</a:t>
            </a:r>
            <a:r>
              <a:rPr lang="en-US" sz="1200" baseline="0" dirty="0" smtClean="0"/>
              <a:t> </a:t>
            </a:r>
            <a:r>
              <a:rPr lang="en-US" sz="1200" baseline="0" dirty="0" err="1" smtClean="0"/>
              <a:t>pháp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Binning: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theo</a:t>
            </a:r>
            <a:r>
              <a:rPr lang="en-US" sz="1200" baseline="0" dirty="0" smtClean="0"/>
              <a:t> </a:t>
            </a:r>
            <a:r>
              <a:rPr lang="en-US" sz="1200" baseline="0" dirty="0" err="1" smtClean="0"/>
              <a:t>khoảng</a:t>
            </a:r>
            <a:r>
              <a:rPr lang="en-US" sz="1200" baseline="0" dirty="0" smtClean="0"/>
              <a:t> N </a:t>
            </a:r>
            <a:r>
              <a:rPr lang="en-US" sz="1200" baseline="0" dirty="0" err="1" smtClean="0"/>
              <a:t>nhập</a:t>
            </a:r>
            <a:r>
              <a:rPr lang="en-US" sz="1200" baseline="0" dirty="0" smtClean="0"/>
              <a:t> </a:t>
            </a:r>
            <a:r>
              <a:rPr lang="en-US" sz="1200" baseline="0" dirty="0" err="1" smtClean="0"/>
              <a:t>vào</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Tùy</a:t>
            </a:r>
            <a:r>
              <a:rPr lang="en-US" sz="1200" baseline="0" dirty="0" smtClean="0"/>
              <a:t> </a:t>
            </a:r>
            <a:r>
              <a:rPr lang="en-US" sz="1200" baseline="0" dirty="0" err="1" smtClean="0"/>
              <a:t>chọn</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theo</a:t>
            </a:r>
            <a:r>
              <a:rPr lang="en-US" sz="1200" baseline="0" dirty="0" smtClean="0"/>
              <a:t> ý </a:t>
            </a:r>
            <a:r>
              <a:rPr lang="en-US" sz="1200" baseline="0" dirty="0" err="1" smtClean="0"/>
              <a:t>muốn</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Kết</a:t>
            </a:r>
            <a:r>
              <a:rPr lang="en-US" sz="1200" baseline="0" dirty="0" smtClean="0"/>
              <a:t> </a:t>
            </a:r>
            <a:r>
              <a:rPr lang="en-US" sz="1200" baseline="0" dirty="0" err="1" smtClean="0"/>
              <a:t>thúc</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là</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2 </a:t>
            </a:r>
            <a:r>
              <a:rPr lang="en-US" sz="1200" baseline="0" dirty="0" err="1" smtClean="0"/>
              <a:t>giải</a:t>
            </a:r>
            <a:r>
              <a:rPr lang="en-US" sz="1200" baseline="0" dirty="0" smtClean="0"/>
              <a:t> </a:t>
            </a:r>
            <a:r>
              <a:rPr lang="en-US" sz="1200" baseline="0" dirty="0" err="1" smtClean="0"/>
              <a:t>thuật</a:t>
            </a:r>
            <a:r>
              <a:rPr lang="en-US" sz="1200" baseline="0" dirty="0" smtClean="0"/>
              <a:t> Naïve </a:t>
            </a:r>
            <a:r>
              <a:rPr lang="en-US" sz="1200" baseline="0" dirty="0" err="1" smtClean="0"/>
              <a:t>Bayes</a:t>
            </a:r>
            <a:r>
              <a:rPr lang="en-US" sz="1200" baseline="0" dirty="0" smtClean="0"/>
              <a:t> </a:t>
            </a:r>
            <a:r>
              <a:rPr lang="en-US" sz="1200" baseline="0" dirty="0" err="1" smtClean="0"/>
              <a:t>và</a:t>
            </a:r>
            <a:r>
              <a:rPr lang="en-US" sz="1200" baseline="0" dirty="0" smtClean="0"/>
              <a:t> </a:t>
            </a:r>
            <a:r>
              <a:rPr lang="en-US" sz="1200" baseline="0" dirty="0" err="1" smtClean="0"/>
              <a:t>cây</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C4.5 </a:t>
            </a:r>
            <a:r>
              <a:rPr lang="en-US" sz="1200" baseline="0" dirty="0" err="1" smtClean="0"/>
              <a:t>bằng</a:t>
            </a:r>
            <a:r>
              <a:rPr lang="en-US" sz="1200" baseline="0" dirty="0" smtClean="0"/>
              <a:t> </a:t>
            </a:r>
            <a:r>
              <a:rPr lang="en-US" sz="1200" baseline="0" dirty="0" err="1" smtClean="0"/>
              <a:t>FrameWork</a:t>
            </a:r>
            <a:r>
              <a:rPr lang="en-US" sz="1200" baseline="0" dirty="0" smtClean="0"/>
              <a:t> </a:t>
            </a:r>
            <a:r>
              <a:rPr lang="en-US" sz="1200" baseline="0" dirty="0" err="1" smtClean="0"/>
              <a:t>Accord.Net</a:t>
            </a:r>
            <a:r>
              <a:rPr lang="en-US" sz="1200" baseline="0" dirty="0" smtClean="0"/>
              <a:t>. </a:t>
            </a:r>
            <a:r>
              <a:rPr lang="en-US" sz="1200" baseline="0" dirty="0" err="1" smtClean="0"/>
              <a:t>Đồng</a:t>
            </a:r>
            <a:r>
              <a:rPr lang="en-US" sz="1200" baseline="0" dirty="0" smtClean="0"/>
              <a:t> </a:t>
            </a:r>
            <a:r>
              <a:rPr lang="en-US" sz="1200" baseline="0" dirty="0" err="1" smtClean="0"/>
              <a:t>nhóm</a:t>
            </a:r>
            <a:r>
              <a:rPr lang="en-US" sz="1200" baseline="0" dirty="0" smtClean="0"/>
              <a:t> </a:t>
            </a:r>
            <a:r>
              <a:rPr lang="en-US" sz="1200" baseline="0" dirty="0" err="1" smtClean="0"/>
              <a:t>cũng</a:t>
            </a:r>
            <a:r>
              <a:rPr lang="en-US" sz="1200" baseline="0" dirty="0" smtClean="0"/>
              <a:t> </a:t>
            </a:r>
            <a:r>
              <a:rPr lang="en-US" sz="1200" baseline="0" dirty="0" err="1" smtClean="0"/>
              <a:t>đã</a:t>
            </a:r>
            <a:r>
              <a:rPr lang="en-US" sz="1200" baseline="0" dirty="0" smtClean="0"/>
              <a:t> </a:t>
            </a:r>
            <a:r>
              <a:rPr lang="en-US" sz="1200" baseline="0" dirty="0" err="1" smtClean="0"/>
              <a:t>tự</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Naïve </a:t>
            </a:r>
            <a:r>
              <a:rPr lang="en-US" sz="1200" baseline="0" dirty="0" err="1" smtClean="0"/>
              <a:t>Bayes</a:t>
            </a:r>
            <a:r>
              <a:rPr lang="en-US" sz="1200" baseline="0" dirty="0" smtClean="0"/>
              <a:t> </a:t>
            </a:r>
            <a:r>
              <a:rPr lang="en-US" sz="1200" baseline="0" dirty="0" err="1" smtClean="0"/>
              <a:t>để</a:t>
            </a:r>
            <a:r>
              <a:rPr lang="en-US" sz="1200" baseline="0" dirty="0" smtClean="0"/>
              <a:t> </a:t>
            </a:r>
            <a:r>
              <a:rPr lang="en-US" sz="1200" baseline="0" dirty="0" err="1" smtClean="0"/>
              <a:t>kiểm</a:t>
            </a:r>
            <a:r>
              <a:rPr lang="en-US" sz="1200" baseline="0" dirty="0" smtClean="0"/>
              <a:t> </a:t>
            </a:r>
            <a:r>
              <a:rPr lang="en-US" sz="1200" baseline="0" dirty="0" err="1" smtClean="0"/>
              <a:t>tra</a:t>
            </a:r>
            <a:r>
              <a:rPr lang="en-US" sz="1200" baseline="0" dirty="0" smtClean="0"/>
              <a:t> </a:t>
            </a:r>
            <a:r>
              <a:rPr lang="en-US" sz="1200" baseline="0" dirty="0" err="1" smtClean="0"/>
              <a:t>độ</a:t>
            </a:r>
            <a:r>
              <a:rPr lang="en-US" sz="1200" baseline="0" dirty="0" smtClean="0"/>
              <a:t> </a:t>
            </a:r>
            <a:r>
              <a:rPr lang="en-US" sz="1200" baseline="0" dirty="0" err="1" smtClean="0"/>
              <a:t>chính</a:t>
            </a:r>
            <a:r>
              <a:rPr lang="en-US" sz="1200" baseline="0" dirty="0" smtClean="0"/>
              <a:t> </a:t>
            </a:r>
            <a:r>
              <a:rPr lang="en-US" sz="1200" baseline="0" dirty="0" err="1" smtClean="0"/>
              <a:t>xác</a:t>
            </a:r>
            <a:r>
              <a:rPr lang="en-US" sz="1200" baseline="0" dirty="0" smtClean="0"/>
              <a:t> </a:t>
            </a:r>
            <a:r>
              <a:rPr lang="en-US" sz="1200" baseline="0" dirty="0" err="1" smtClean="0"/>
              <a:t>của</a:t>
            </a:r>
            <a:r>
              <a:rPr lang="en-US" sz="1200" baseline="0" dirty="0" smtClean="0"/>
              <a:t> </a:t>
            </a:r>
            <a:r>
              <a:rPr lang="en-US" sz="1200" baseline="0" dirty="0" err="1" smtClean="0"/>
              <a:t>FrameWork</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5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Recall &amp; True Negative Rate </a:t>
            </a:r>
            <a:r>
              <a:rPr lang="en-US" sz="1200" kern="1200" baseline="0" dirty="0" err="1" smtClean="0">
                <a:solidFill>
                  <a:schemeClr val="tx1"/>
                </a:solidFill>
                <a:latin typeface="+mn-lt"/>
                <a:ea typeface="+mn-ea"/>
                <a:cs typeface="+mn-cs"/>
              </a:rPr>
              <a:t>cực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trọng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tỷ</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đúng</a:t>
            </a:r>
            <a:r>
              <a:rPr lang="en-US" sz="1200" kern="1200" baseline="0" dirty="0" smtClean="0">
                <a:solidFill>
                  <a:schemeClr val="tx1"/>
                </a:solidFill>
                <a:latin typeface="+mn-lt"/>
                <a:ea typeface="+mn-ea"/>
                <a:cs typeface="+mn-cs"/>
              </a:rPr>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Precision: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Recall: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Accuracy: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đúng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cần</a:t>
            </a:r>
            <a:r>
              <a:rPr lang="en-US" sz="1200" baseline="0" dirty="0" smtClean="0"/>
              <a:t> </a:t>
            </a:r>
            <a:r>
              <a:rPr lang="en-US" sz="1200" baseline="0" dirty="0" err="1" smtClean="0"/>
              <a:t>phân</a:t>
            </a:r>
            <a:r>
              <a:rPr lang="en-US" sz="1200" baseline="0" dirty="0" smtClean="0"/>
              <a:t> </a:t>
            </a:r>
            <a:r>
              <a:rPr lang="en-US" sz="1200" baseline="0" dirty="0" err="1" smtClean="0"/>
              <a:t>loại</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True Negative Rate: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HHTRQĐLS.</a:t>
            </a:r>
          </a:p>
          <a:p>
            <a:r>
              <a:rPr lang="en-US" sz="1200" kern="1200" dirty="0" smtClean="0">
                <a:solidFill>
                  <a:schemeClr val="tx1"/>
                </a:solidFill>
                <a:latin typeface="+mn-lt"/>
                <a:ea typeface="+mn-ea"/>
                <a:cs typeface="+mn-cs"/>
              </a:rPr>
              <a:t>HHTRQĐLS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khỏe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 &amp; NBS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Nhìn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nay </a:t>
            </a:r>
            <a:r>
              <a:rPr lang="en-US" sz="1200" kern="120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HHTRQĐLS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a:t>
            </a:r>
            <a:r>
              <a:rPr lang="en-US" sz="1200" kern="1200" dirty="0" smtClean="0">
                <a:solidFill>
                  <a:schemeClr val="tx1"/>
                </a:solidFill>
                <a:latin typeface="+mn-lt"/>
                <a:ea typeface="+mn-ea"/>
                <a:cs typeface="+mn-cs"/>
              </a:rPr>
              <a:t>.</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-AMD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Lợi</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Medinfo</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Vũ</a:t>
            </a:r>
            <a:endParaRPr lang="en-US" sz="1200"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Chương</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trình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chẩn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đoán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mạch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suy</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tim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Trần</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Bảo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phẩm</a:t>
            </a:r>
            <a:r>
              <a:rPr lang="en-US" sz="1200" kern="1200" dirty="0" smtClean="0">
                <a:solidFill>
                  <a:schemeClr val="tx1"/>
                </a:solidFill>
                <a:latin typeface="+mn-lt"/>
                <a:ea typeface="+mn-ea"/>
                <a:cs typeface="+mn-cs"/>
              </a:rPr>
              <a:t> Tp. HC</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1</a:t>
            </a:r>
            <a:r>
              <a:rPr lang="en-US" sz="1200" kern="1200" dirty="0" smtClean="0">
                <a:solidFill>
                  <a:schemeClr val="tx1"/>
                </a:solidFill>
                <a:latin typeface="+mn-lt"/>
                <a:ea typeface="+mn-ea"/>
                <a:cs typeface="+mn-cs"/>
              </a:rPr>
              <a:t>: 234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167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2</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3</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Lúc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thế</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lượng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lí</a:t>
            </a:r>
            <a:r>
              <a:rPr lang="en-US" sz="1200" kern="1200" baseline="0" dirty="0" smtClean="0">
                <a:solidFill>
                  <a:schemeClr val="tx1"/>
                </a:solidFill>
                <a:latin typeface="+mn-lt"/>
                <a:ea typeface="+mn-ea"/>
                <a:cs typeface="+mn-cs"/>
              </a:rPr>
              <a:t> do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kém</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70%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30%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lvl="0"/>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kê</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nhóm</a:t>
            </a:r>
            <a:r>
              <a:rPr lang="en-US" baseline="0" dirty="0" smtClean="0"/>
              <a:t> </a:t>
            </a:r>
            <a:r>
              <a:rPr lang="en-US" baseline="0" dirty="0" err="1" smtClean="0"/>
              <a:t>gồm</a:t>
            </a:r>
            <a:r>
              <a:rPr lang="en-US" baseline="0" dirty="0" smtClean="0"/>
              <a:t> 5 </a:t>
            </a:r>
            <a:r>
              <a:rPr lang="en-US" baseline="0" dirty="0" err="1" smtClean="0"/>
              <a:t>phần</a:t>
            </a:r>
            <a:r>
              <a:rPr lang="en-US" baseline="0" dirty="0" smtClean="0"/>
              <a:t>.</a:t>
            </a:r>
          </a:p>
          <a:p>
            <a:pPr marL="228600" indent="-228600">
              <a:buAutoNum type="arabicPeriod"/>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sơ</a:t>
            </a:r>
            <a:r>
              <a:rPr lang="en-US" baseline="0" dirty="0" smtClean="0"/>
              <a:t> </a:t>
            </a:r>
            <a:r>
              <a:rPr lang="en-US" baseline="0" dirty="0" err="1" smtClean="0"/>
              <a:t>lược</a:t>
            </a:r>
            <a:r>
              <a:rPr lang="en-US" baseline="0" dirty="0" smtClean="0"/>
              <a:t> </a:t>
            </a:r>
            <a:r>
              <a:rPr lang="en-US" baseline="0" dirty="0" err="1" smtClean="0"/>
              <a:t>vệ</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đề</a:t>
            </a:r>
            <a:r>
              <a:rPr lang="en-US" baseline="0" dirty="0" smtClean="0"/>
              <a:t> </a:t>
            </a:r>
            <a:r>
              <a:rPr lang="en-US" baseline="0" dirty="0" err="1" smtClean="0"/>
              <a:t>tài</a:t>
            </a:r>
            <a:endParaRPr lang="en-US" baseline="0" dirty="0" smtClean="0"/>
          </a:p>
          <a:p>
            <a:pPr marL="228600" indent="-228600">
              <a:buAutoNum type="arabicPeriod"/>
            </a:pPr>
            <a:r>
              <a:rPr lang="en-US" baseline="0" dirty="0" err="1" smtClean="0"/>
              <a:t>Nội</a:t>
            </a:r>
            <a:r>
              <a:rPr lang="en-US" baseline="0" dirty="0" smtClean="0"/>
              <a:t> dung </a:t>
            </a:r>
            <a:r>
              <a:rPr lang="en-US" baseline="0" dirty="0" err="1" smtClean="0"/>
              <a:t>thực</a:t>
            </a:r>
            <a:r>
              <a:rPr lang="en-US" baseline="0" dirty="0" smtClean="0"/>
              <a:t> </a:t>
            </a:r>
            <a:r>
              <a:rPr lang="en-US" baseline="0" dirty="0" err="1" smtClean="0"/>
              <a:t>hiện</a:t>
            </a:r>
            <a:endParaRPr lang="en-US" baseline="0" dirty="0" smtClean="0"/>
          </a:p>
          <a:p>
            <a:pPr marL="228600" indent="-228600">
              <a:buAutoNum type="arabicPeriod"/>
            </a:pP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thực</a:t>
            </a:r>
            <a:r>
              <a:rPr lang="en-US" baseline="0" dirty="0" smtClean="0"/>
              <a:t> </a:t>
            </a:r>
            <a:r>
              <a:rPr lang="en-US" baseline="0" dirty="0" err="1" smtClean="0"/>
              <a:t>nghiệm</a:t>
            </a:r>
            <a:endParaRPr lang="en-US" baseline="0" dirty="0" smtClean="0"/>
          </a:p>
          <a:p>
            <a:pPr marL="228600" indent="-228600">
              <a:buAutoNum type="arabicPeriod"/>
            </a:pPr>
            <a:r>
              <a:rPr lang="en-US" baseline="0" dirty="0" smtClean="0"/>
              <a:t>Demo </a:t>
            </a:r>
            <a:r>
              <a:rPr lang="en-US" baseline="0" dirty="0" err="1" smtClean="0"/>
              <a:t>chương</a:t>
            </a:r>
            <a:r>
              <a:rPr lang="en-US" baseline="0" dirty="0" smtClean="0"/>
              <a:t> </a:t>
            </a:r>
            <a:r>
              <a:rPr lang="en-US" baseline="0" dirty="0" err="1" smtClean="0"/>
              <a:t>trình</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qua 2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Recall &amp; True Negative Rate</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FrameWork</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Nhìn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nhau</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C4.5.</a:t>
            </a:r>
          </a:p>
          <a:p>
            <a:pPr lvl="0"/>
            <a:r>
              <a:rPr lang="en-US" sz="1200" kern="1200" baseline="0" dirty="0" smtClean="0">
                <a:solidFill>
                  <a:schemeClr val="tx1"/>
                </a:solidFill>
                <a:latin typeface="+mn-lt"/>
                <a:ea typeface="+mn-ea"/>
                <a:cs typeface="+mn-cs"/>
              </a:rPr>
              <a:t>Ta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vẫn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riêng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C4.5</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ổn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sạch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dễ</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Bias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hỗ</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trợ</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tốt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phù</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bị</a:t>
            </a:r>
            <a:r>
              <a:rPr lang="en-US" sz="1200" kern="1200" baseline="0" dirty="0" smtClean="0">
                <a:solidFill>
                  <a:schemeClr val="tx1"/>
                </a:solidFill>
                <a:latin typeface="+mn-lt"/>
                <a:ea typeface="+mn-ea"/>
                <a:cs typeface="+mn-cs"/>
              </a:rPr>
              <a:t> Bias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3.</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Với</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kern="1200" dirty="0" err="1" smtClean="0">
                <a:solidFill>
                  <a:schemeClr val="tx1"/>
                </a:solidFill>
                <a:latin typeface="+mn-lt"/>
                <a:ea typeface="+mn-ea"/>
                <a:cs typeface="+mn-cs"/>
              </a:rPr>
              <a:t>Đây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dễ</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thoát</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ngẫu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tài</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kém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TB </a:t>
            </a:r>
            <a:r>
              <a:rPr lang="en-US" sz="1200" kern="1200" baseline="0" dirty="0" err="1" smtClean="0">
                <a:solidFill>
                  <a:schemeClr val="tx1"/>
                </a:solidFill>
                <a:latin typeface="+mn-lt"/>
                <a:ea typeface="+mn-ea"/>
                <a:cs typeface="+mn-cs"/>
              </a:rPr>
              <a:t>cùng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lớp</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Data Bias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vị</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nắm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yêu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Decision Tree C4.5…</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biệt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Và</a:t>
            </a:r>
            <a:r>
              <a:rPr lang="en-US" sz="1200" baseline="0" dirty="0" smtClean="0"/>
              <a:t> </a:t>
            </a: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hạn</a:t>
            </a:r>
            <a:r>
              <a:rPr lang="en-US" sz="1200" baseline="0" dirty="0" smtClean="0"/>
              <a:t> </a:t>
            </a:r>
            <a:r>
              <a:rPr lang="en-US" sz="1200" baseline="0" dirty="0" err="1" smtClean="0"/>
              <a:t>chế</a:t>
            </a:r>
            <a:r>
              <a:rPr lang="en-US" sz="1200" baseline="0" dirty="0" smtClean="0"/>
              <a:t> </a:t>
            </a:r>
            <a:r>
              <a:rPr lang="en-US" sz="1200" baseline="0" dirty="0" err="1" smtClean="0"/>
              <a:t>của</a:t>
            </a:r>
            <a:r>
              <a:rPr lang="en-US" sz="1200" baseline="0" dirty="0" smtClean="0"/>
              <a:t> </a:t>
            </a:r>
            <a:r>
              <a:rPr lang="en-US" sz="1200" baseline="0" dirty="0" err="1" smtClean="0"/>
              <a:t>nhóm</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nghị</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Ngoài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1/5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hẹp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Hướng</a:t>
            </a:r>
            <a:r>
              <a:rPr lang="en-US" sz="1200" baseline="0" dirty="0" smtClean="0"/>
              <a:t> </a:t>
            </a:r>
            <a:r>
              <a:rPr lang="en-US" sz="1200" baseline="0" dirty="0" err="1" smtClean="0"/>
              <a:t>phát</a:t>
            </a:r>
            <a:r>
              <a:rPr lang="en-US" sz="1200" baseline="0" dirty="0" smtClean="0"/>
              <a:t> </a:t>
            </a:r>
            <a:r>
              <a:rPr lang="en-US" sz="1200" baseline="0" dirty="0" err="1" smtClean="0"/>
              <a:t>triển</a:t>
            </a:r>
            <a:r>
              <a:rPr lang="en-US" sz="1200" baseline="0" dirty="0" smtClean="0"/>
              <a:t> </a:t>
            </a:r>
            <a:r>
              <a:rPr lang="en-US" sz="1200" baseline="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chi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chứng</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z="1200" kern="1200" baseline="0" dirty="0" smtClean="0">
                <a:solidFill>
                  <a:schemeClr val="tx1"/>
                </a:solidFill>
                <a:latin typeface="+mn-lt"/>
                <a:ea typeface="+mn-ea"/>
                <a:cs typeface="+mn-cs"/>
              </a:rPr>
              <a:t>Bệnh tiểu đường là một trong những căn bệnh phổ biến nhất của thế kỉ 21, là một trong những nguyên nhân chính dẫn đến các bệnh hiểm nghèo như bệnh tim, tai biến, suy thận, mù mắt, hoại thư…Bệnh tiểu đường thường gây nguy hiểm nhiều nhất cho người già và những người béo phì. </a:t>
            </a:r>
            <a:endParaRPr lang="en-US" sz="1200" kern="1200" baseline="0" dirty="0" smtClean="0">
              <a:solidFill>
                <a:schemeClr val="tx1"/>
              </a:solidFill>
              <a:latin typeface="+mn-lt"/>
              <a:ea typeface="+mn-ea"/>
              <a:cs typeface="+mn-cs"/>
            </a:endParaRPr>
          </a:p>
          <a:p>
            <a:pPr>
              <a:buFontTx/>
              <a:buChar char="-"/>
            </a:pPr>
            <a:r>
              <a:rPr lang="vi-VN" sz="1200" kern="1200" baseline="0" dirty="0" smtClean="0">
                <a:solidFill>
                  <a:schemeClr val="tx1"/>
                </a:solidFill>
                <a:latin typeface="+mn-lt"/>
                <a:ea typeface="+mn-ea"/>
                <a:cs typeface="+mn-cs"/>
              </a:rPr>
              <a:t>Bệnh 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vi-VN" sz="1200" kern="1200" baseline="0" dirty="0" smtClean="0">
                <a:solidFill>
                  <a:schemeClr val="tx1"/>
                </a:solidFill>
                <a:latin typeface="+mn-lt"/>
                <a:ea typeface="+mn-ea"/>
                <a:cs typeface="+mn-cs"/>
              </a:rPr>
              <a:t> là một nhóm bệnh rối loạn chuyển hóa carbodydrates khi hóc môn insulin của tuyến tụy bị thiếu hoặc giảm tác động trong cơ thể</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Sự thiếu hụt insulin hoặc không sử dụng được insulin sẽ làm giảm khả năng hấp thụ glucose và vì thế glucose sẽ tích tụ trong gan và các tế báo chất béo dẫn đến việc tăng mức đường huyết và đường trong nước tiểu</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a:t>
            </a:r>
            <a:r>
              <a:rPr lang="vi-VN" sz="1200" kern="1200" baseline="0" dirty="0" smtClean="0">
                <a:solidFill>
                  <a:schemeClr val="tx1"/>
                </a:solidFill>
                <a:latin typeface="+mn-lt"/>
                <a:ea typeface="+mn-ea"/>
                <a:cs typeface="+mn-cs"/>
              </a:rPr>
              <a:t>hững nhân tố như gen di truyền, chế độ dinh dưỡng không tốt, bị stress, ít vận động và thừa cân là những yếu tố quan trọng có thể dẫn đến việc mắc bệnh tiểu đường. </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nay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loại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a:t>
            </a:r>
          </a:p>
          <a:p>
            <a:pPr>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5 – 10%.</a:t>
            </a:r>
          </a:p>
          <a:p>
            <a:pPr>
              <a:buFontTx/>
              <a:buChar char="-"/>
            </a:pPr>
            <a:r>
              <a:rPr lang="vi-VN" sz="1200" kern="1200" baseline="0" dirty="0" smtClean="0">
                <a:solidFill>
                  <a:schemeClr val="tx1"/>
                </a:solidFill>
                <a:latin typeface="+mn-lt"/>
                <a:ea typeface="+mn-ea"/>
                <a:cs typeface="+mn-cs"/>
              </a:rPr>
              <a:t>Bệnh tiểu đường dạng hai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90 – 95%.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 do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L</a:t>
            </a:r>
            <a:r>
              <a:rPr lang="vi-VN" sz="1200" kern="1200" baseline="0" dirty="0" smtClean="0">
                <a:solidFill>
                  <a:schemeClr val="tx1"/>
                </a:solidFill>
                <a:latin typeface="+mn-lt"/>
                <a:ea typeface="+mn-ea"/>
                <a:cs typeface="+mn-cs"/>
              </a:rPr>
              <a:t>ượng insulin sản sinh ra ban đầu hoàn toàn bình thường nhưng các tế bào đã không hoặc kém nhạy cảm với sự có mặt insulin. Lượng đường trong máu không được chuyển hóa thành năng lượng nên giữ ở mức cao, cơ thể bệnh nhân phản ứng bằng cách tăng sản xuất insulin lên dẫn đến việc quá tải cho tuyến tụy và lượng insulin được tiết ra giảm dần.</a:t>
            </a:r>
            <a:endParaRPr lang="en-US" sz="1200" kern="1200" baseline="0" dirty="0" smtClean="0">
              <a:solidFill>
                <a:schemeClr val="tx1"/>
              </a:solidFill>
              <a:latin typeface="+mn-lt"/>
              <a:ea typeface="+mn-ea"/>
              <a:cs typeface="+mn-cs"/>
            </a:endParaRP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sớm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ngừa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giữ</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mổ</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Nước</a:t>
            </a:r>
            <a:r>
              <a:rPr lang="en-US" sz="1200" baseline="0" dirty="0" smtClean="0"/>
              <a:t> </a:t>
            </a:r>
            <a:r>
              <a:rPr lang="en-US" sz="1200" baseline="0" dirty="0" err="1" smtClean="0"/>
              <a:t>ta</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được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ngăn</a:t>
            </a:r>
            <a:r>
              <a:rPr lang="en-US" sz="1200" baseline="0" dirty="0" smtClean="0"/>
              <a:t> </a:t>
            </a:r>
            <a:r>
              <a:rPr lang="en-US" sz="1200" baseline="0" dirty="0" err="1" smtClean="0"/>
              <a:t>ngừa</a:t>
            </a:r>
            <a:r>
              <a:rPr lang="en-US" sz="1200" baseline="0" dirty="0" smtClean="0"/>
              <a:t> </a:t>
            </a:r>
            <a:r>
              <a:rPr lang="en-US" sz="1200" baseline="0" dirty="0" err="1" smtClean="0"/>
              <a:t>và</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những</a:t>
            </a:r>
            <a:r>
              <a:rPr lang="en-US" sz="1200" baseline="0" dirty="0" smtClean="0"/>
              <a:t> </a:t>
            </a:r>
            <a:r>
              <a:rPr lang="en-US" sz="1200" baseline="0" dirty="0" err="1" smtClean="0"/>
              <a:t>nhóm</a:t>
            </a:r>
            <a:r>
              <a:rPr lang="en-US" sz="1200" baseline="0" dirty="0" smtClean="0"/>
              <a:t> </a:t>
            </a:r>
            <a:r>
              <a:rPr lang="en-US" sz="1200" baseline="0" dirty="0" err="1" smtClean="0"/>
              <a:t>người</a:t>
            </a:r>
            <a:r>
              <a:rPr lang="en-US" sz="1200" baseline="0" dirty="0" smtClean="0"/>
              <a:t> </a:t>
            </a:r>
            <a:r>
              <a:rPr lang="en-US" sz="1200" baseline="0" dirty="0" err="1" smtClean="0"/>
              <a:t>có</a:t>
            </a:r>
            <a:r>
              <a:rPr lang="en-US" sz="1200" baseline="0" dirty="0" smtClean="0"/>
              <a:t> </a:t>
            </a:r>
            <a:r>
              <a:rPr lang="en-US" sz="1200" baseline="0" dirty="0" err="1" smtClean="0"/>
              <a:t>yếu</a:t>
            </a:r>
            <a:r>
              <a:rPr lang="en-US" sz="1200" baseline="0" dirty="0" smtClean="0"/>
              <a:t> </a:t>
            </a:r>
            <a:r>
              <a:rPr lang="en-US" sz="1200" baseline="0" dirty="0" err="1" smtClean="0"/>
              <a:t>tố</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cao</a:t>
            </a:r>
            <a:r>
              <a:rPr lang="en-US" sz="1200" baseline="0" dirty="0" smtClean="0"/>
              <a:t> </a:t>
            </a:r>
            <a:r>
              <a:rPr lang="en-US" sz="1200" baseline="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 </a:t>
            </a:r>
            <a:r>
              <a:rPr lang="en-US" sz="1200" baseline="0" dirty="0" err="1" smtClean="0"/>
              <a:t>Trong</a:t>
            </a:r>
            <a:r>
              <a:rPr lang="en-US" sz="1200" baseline="0" dirty="0" smtClean="0"/>
              <a:t> </a:t>
            </a:r>
            <a:r>
              <a:rPr lang="en-US" sz="1200" baseline="0" dirty="0" err="1" smtClean="0"/>
              <a:t>chương</a:t>
            </a:r>
            <a:r>
              <a:rPr lang="en-US" sz="1200" baseline="0" dirty="0" smtClean="0"/>
              <a:t> 3, </a:t>
            </a:r>
            <a:r>
              <a:rPr lang="en-US" sz="1200" baseline="0" dirty="0" err="1" smtClean="0"/>
              <a:t>nhóm</a:t>
            </a:r>
            <a:r>
              <a:rPr lang="en-US" sz="1200" baseline="0" dirty="0" smtClean="0"/>
              <a:t> </a:t>
            </a:r>
            <a:r>
              <a:rPr lang="en-US" sz="1200" baseline="0" dirty="0" err="1" smtClean="0"/>
              <a:t>sẽ</a:t>
            </a:r>
            <a:r>
              <a:rPr lang="en-US" sz="1200" baseline="0" dirty="0" smtClean="0"/>
              <a:t> </a:t>
            </a:r>
            <a:r>
              <a:rPr lang="en-US" sz="1200" baseline="0" dirty="0" err="1" smtClean="0"/>
              <a:t>giải</a:t>
            </a:r>
            <a:r>
              <a:rPr lang="en-US" sz="1200" baseline="0" dirty="0" smtClean="0"/>
              <a:t> </a:t>
            </a:r>
            <a:r>
              <a:rPr lang="en-US" sz="1200" baseline="0" dirty="0" err="1" smtClean="0"/>
              <a:t>thích</a:t>
            </a:r>
            <a:r>
              <a:rPr lang="en-US" sz="1200" baseline="0" dirty="0" smtClean="0"/>
              <a:t> </a:t>
            </a:r>
            <a:r>
              <a:rPr lang="en-US" sz="1200" baseline="0" dirty="0" err="1" smtClean="0"/>
              <a:t>vì</a:t>
            </a:r>
            <a:r>
              <a:rPr lang="en-US" sz="1200" baseline="0" dirty="0" smtClean="0"/>
              <a:t> </a:t>
            </a:r>
            <a:r>
              <a:rPr lang="en-US" sz="1200" baseline="0" dirty="0" err="1" smtClean="0"/>
              <a:t>sao</a:t>
            </a:r>
            <a:r>
              <a:rPr lang="en-US" sz="1200" baseline="0" dirty="0" smtClean="0"/>
              <a:t> </a:t>
            </a:r>
            <a:r>
              <a:rPr lang="en-US" sz="1200" baseline="0" dirty="0" err="1" smtClean="0"/>
              <a:t>lại</a:t>
            </a:r>
            <a:r>
              <a:rPr lang="en-US" sz="1200" baseline="0" dirty="0" smtClean="0"/>
              <a:t> </a:t>
            </a:r>
            <a:r>
              <a:rPr lang="en-US" sz="1200" baseline="0" dirty="0" err="1" smtClean="0"/>
              <a:t>nói</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a:t>
            </a:r>
          </a:p>
          <a:p>
            <a:pPr lvl="1">
              <a:buFontTx/>
              <a:buNone/>
            </a:pPr>
            <a:endParaRPr lang="vi-V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Một</a:t>
            </a:r>
            <a:r>
              <a:rPr lang="en-US" sz="1200" baseline="0" dirty="0" smtClean="0"/>
              <a:t> </a:t>
            </a:r>
            <a:r>
              <a:rPr lang="en-US" sz="1200" baseline="0" dirty="0" err="1" smtClean="0"/>
              <a:t>điều</a:t>
            </a:r>
            <a:r>
              <a:rPr lang="en-US" sz="1200" baseline="0" dirty="0" smtClean="0"/>
              <a:t> </a:t>
            </a:r>
            <a:r>
              <a:rPr lang="en-US" sz="1200" baseline="0" dirty="0" err="1" smtClean="0"/>
              <a:t>hiển</a:t>
            </a:r>
            <a:r>
              <a:rPr lang="en-US" sz="1200" baseline="0" dirty="0" smtClean="0"/>
              <a:t> </a:t>
            </a:r>
            <a:r>
              <a:rPr lang="en-US" sz="1200" baseline="0" dirty="0" err="1" smtClean="0"/>
              <a:t>nhiên</a:t>
            </a:r>
            <a:r>
              <a:rPr lang="en-US" sz="1200" baseline="0" dirty="0" smtClean="0"/>
              <a:t> </a:t>
            </a:r>
            <a:r>
              <a:rPr lang="en-US" sz="1200" baseline="0" dirty="0" err="1" smtClean="0"/>
              <a:t>là</a:t>
            </a:r>
            <a:r>
              <a:rPr lang="en-US" sz="1200" baseline="0" dirty="0" smtClean="0"/>
              <a:t> chi </a:t>
            </a:r>
            <a:r>
              <a:rPr lang="en-US" sz="1200" baseline="0" dirty="0" err="1" smtClean="0"/>
              <a:t>phóng</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luôn</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so </a:t>
            </a:r>
            <a:r>
              <a:rPr lang="en-US" sz="1200" baseline="0" dirty="0" err="1" smtClean="0"/>
              <a:t>với</a:t>
            </a:r>
            <a:r>
              <a:rPr lang="en-US" sz="1200" baseline="0" dirty="0" smtClean="0"/>
              <a:t> </a:t>
            </a:r>
            <a:r>
              <a:rPr lang="en-US" sz="1200" baseline="0" dirty="0" err="1" smtClean="0"/>
              <a:t>chí</a:t>
            </a:r>
            <a:r>
              <a:rPr lang="en-US" sz="1200" baseline="0" dirty="0" smtClean="0"/>
              <a:t> </a:t>
            </a:r>
            <a:r>
              <a:rPr lang="en-US" sz="1200" baseline="0" dirty="0" err="1" smtClean="0"/>
              <a:t>phí</a:t>
            </a:r>
            <a:r>
              <a:rPr lang="en-US" sz="1200" baseline="0" dirty="0" smtClean="0"/>
              <a:t> </a:t>
            </a:r>
            <a:r>
              <a:rPr lang="en-US" sz="1200" baseline="0" dirty="0" err="1" smtClean="0"/>
              <a:t>điều</a:t>
            </a:r>
            <a:r>
              <a:rPr lang="en-US" sz="1200" baseline="0" dirty="0" smtClean="0"/>
              <a:t> </a:t>
            </a:r>
            <a:r>
              <a:rPr lang="en-US" sz="1200" baseline="0" dirty="0" err="1" smtClean="0"/>
              <a:t>trị</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Ngoài</a:t>
            </a:r>
            <a:r>
              <a:rPr lang="en-US" sz="1200" baseline="0" dirty="0" smtClean="0"/>
              <a:t> </a:t>
            </a:r>
            <a:r>
              <a:rPr lang="en-US" sz="1200" baseline="0" dirty="0" err="1" smtClean="0"/>
              <a:t>ra</a:t>
            </a:r>
            <a:r>
              <a:rPr lang="en-US" sz="1200" baseline="0" dirty="0" smtClean="0"/>
              <a:t>, chi </a:t>
            </a:r>
            <a:r>
              <a:rPr lang="en-US" sz="1200" baseline="0" dirty="0" err="1" smtClean="0"/>
              <a:t>phí</a:t>
            </a:r>
            <a:r>
              <a:rPr lang="en-US" sz="1200" baseline="0" dirty="0" smtClean="0"/>
              <a:t> </a:t>
            </a:r>
            <a:r>
              <a:rPr lang="en-US" sz="1200" baseline="0" dirty="0" err="1" smtClean="0"/>
              <a:t>để</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bệnh</a:t>
            </a:r>
            <a:r>
              <a:rPr lang="en-US" sz="1200" baseline="0" dirty="0" smtClean="0"/>
              <a:t> </a:t>
            </a:r>
            <a:r>
              <a:rPr lang="en-US" sz="1200" baseline="0" dirty="0" err="1" smtClean="0"/>
              <a:t>được</a:t>
            </a:r>
            <a:r>
              <a:rPr lang="en-US" sz="1200" baseline="0" dirty="0" smtClean="0"/>
              <a:t> </a:t>
            </a:r>
            <a:r>
              <a:rPr lang="en-US" sz="1200" baseline="0" dirty="0" err="1" smtClean="0"/>
              <a:t>tích</a:t>
            </a:r>
            <a:r>
              <a:rPr lang="en-US" sz="1200" baseline="0" dirty="0" smtClean="0"/>
              <a:t> </a:t>
            </a:r>
            <a:r>
              <a:rPr lang="en-US" sz="1200" baseline="0" dirty="0" err="1" smtClean="0"/>
              <a:t>hợp</a:t>
            </a:r>
            <a:r>
              <a:rPr lang="en-US" sz="1200" baseline="0" dirty="0" smtClean="0"/>
              <a:t> </a:t>
            </a:r>
            <a:r>
              <a:rPr lang="en-US" sz="1200" baseline="0" dirty="0" err="1" smtClean="0"/>
              <a:t>vào</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hề</a:t>
            </a:r>
            <a:r>
              <a:rPr lang="en-US" sz="1200" baseline="0" dirty="0" smtClean="0"/>
              <a:t> </a:t>
            </a:r>
            <a:r>
              <a:rPr lang="en-US" sz="1200" baseline="0" dirty="0" err="1" smtClean="0"/>
              <a:t>đắt</a:t>
            </a:r>
            <a:r>
              <a:rPr lang="en-US" sz="1200" baseline="0" dirty="0" smtClean="0"/>
              <a:t> </a:t>
            </a:r>
            <a:r>
              <a:rPr lang="en-US" sz="1200" baseline="0" dirty="0" err="1" smtClean="0"/>
              <a:t>đỏ</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Do </a:t>
            </a:r>
            <a:r>
              <a:rPr lang="en-US" sz="1200" baseline="0" dirty="0" err="1" smtClean="0"/>
              <a:t>đó</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là</a:t>
            </a:r>
            <a:r>
              <a:rPr lang="en-US" sz="1200" baseline="0" dirty="0" smtClean="0"/>
              <a:t> </a:t>
            </a:r>
            <a:r>
              <a:rPr lang="en-US" sz="1200" baseline="0" dirty="0" err="1" smtClean="0"/>
              <a:t>một</a:t>
            </a:r>
            <a:r>
              <a:rPr lang="en-US" sz="1200" baseline="0" dirty="0" smtClean="0"/>
              <a:t> </a:t>
            </a:r>
            <a:r>
              <a:rPr lang="en-US" sz="1200" baseline="0" dirty="0" err="1" smtClean="0"/>
              <a:t>việc</a:t>
            </a:r>
            <a:r>
              <a:rPr lang="en-US" sz="1200" baseline="0" dirty="0" smtClean="0"/>
              <a:t> </a:t>
            </a:r>
            <a:r>
              <a:rPr lang="en-US" sz="1200" baseline="0" dirty="0" err="1" smtClean="0"/>
              <a:t>làm</a:t>
            </a:r>
            <a:r>
              <a:rPr lang="en-US" sz="1200" baseline="0" dirty="0" smtClean="0"/>
              <a:t> </a:t>
            </a:r>
            <a:r>
              <a:rPr lang="en-US" sz="1200" baseline="0" dirty="0" err="1" smtClean="0"/>
              <a:t>cần</a:t>
            </a:r>
            <a:r>
              <a:rPr lang="en-US" sz="1200" baseline="0" dirty="0" smtClean="0"/>
              <a:t> </a:t>
            </a:r>
            <a:r>
              <a:rPr lang="en-US" sz="1200" baseline="0" dirty="0" err="1" smtClean="0"/>
              <a:t>thiệt</a:t>
            </a:r>
            <a:r>
              <a:rPr lang="en-US" sz="1200" baseline="0" dirty="0" smtClean="0"/>
              <a:t> </a:t>
            </a:r>
            <a:r>
              <a:rPr lang="en-US" sz="1200" baseline="0" dirty="0" err="1" smtClean="0"/>
              <a:t>trong</a:t>
            </a:r>
            <a:r>
              <a:rPr lang="en-US" sz="1200" baseline="0" dirty="0" smtClean="0"/>
              <a:t> </a:t>
            </a:r>
            <a:r>
              <a:rPr lang="en-US" sz="1200" baseline="0" dirty="0" err="1" smtClean="0"/>
              <a:t>điều</a:t>
            </a:r>
            <a:r>
              <a:rPr lang="en-US" sz="1200" baseline="0" dirty="0" smtClean="0"/>
              <a:t> </a:t>
            </a:r>
            <a:r>
              <a:rPr lang="en-US" sz="1200" baseline="0" dirty="0" err="1" smtClean="0"/>
              <a:t>kiện</a:t>
            </a:r>
            <a:r>
              <a:rPr lang="en-US" sz="1200" baseline="0" dirty="0" smtClean="0"/>
              <a:t> </a:t>
            </a:r>
            <a:r>
              <a:rPr lang="en-US" sz="1200" baseline="0" dirty="0" err="1" smtClean="0"/>
              <a:t>hiện</a:t>
            </a:r>
            <a:r>
              <a:rPr lang="en-US" sz="1200" baseline="0" dirty="0" smtClean="0"/>
              <a:t> nay.</a:t>
            </a:r>
          </a:p>
        </p:txBody>
      </p:sp>
      <p:sp>
        <p:nvSpPr>
          <p:cNvPr id="4" name="Slide Number Placeholder 3"/>
          <p:cNvSpPr>
            <a:spLocks noGrp="1"/>
          </p:cNvSpPr>
          <p:nvPr>
            <p:ph type="sldNum" sz="quarter" idx="10"/>
          </p:nvPr>
        </p:nvSpPr>
        <p:spPr/>
        <p:txBody>
          <a:bodyPr/>
          <a:lstStyle/>
          <a:p>
            <a:fld id="{DC8D026E-066F-482A-B4A4-CA96FF9CD14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Mục</a:t>
            </a:r>
            <a:r>
              <a:rPr lang="en-US" sz="1200" baseline="0" dirty="0" smtClean="0"/>
              <a:t> </a:t>
            </a:r>
            <a:r>
              <a:rPr lang="en-US" sz="1200" baseline="0" dirty="0" err="1" smtClean="0"/>
              <a:t>tiêu</a:t>
            </a:r>
            <a:r>
              <a:rPr lang="en-US" sz="1200" baseline="0" dirty="0" smtClean="0"/>
              <a:t> </a:t>
            </a:r>
            <a:r>
              <a:rPr lang="en-US" sz="1200" baseline="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 </a:t>
            </a:r>
            <a:r>
              <a:rPr lang="en-US" sz="1200" baseline="0" dirty="0" err="1" smtClean="0"/>
              <a:t>là</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một</a:t>
            </a:r>
            <a:r>
              <a:rPr lang="en-US" sz="1200" baseline="0" dirty="0" smtClean="0"/>
              <a:t> </a:t>
            </a:r>
            <a:r>
              <a:rPr lang="en-US" sz="1200" baseline="0" dirty="0" err="1" smtClean="0"/>
              <a:t>chương</a:t>
            </a:r>
            <a:r>
              <a:rPr lang="en-US" sz="1200" baseline="0" dirty="0" smtClean="0"/>
              <a:t> </a:t>
            </a:r>
            <a:r>
              <a:rPr lang="en-US" sz="1200" baseline="0" dirty="0" err="1" smtClean="0"/>
              <a:t>trình</a:t>
            </a:r>
            <a:r>
              <a:rPr lang="en-US" sz="1200" baseline="0" dirty="0" smtClean="0"/>
              <a:t> </a:t>
            </a:r>
            <a:r>
              <a:rPr lang="en-US" sz="1200" baseline="0" dirty="0" err="1" smtClean="0"/>
              <a:t>chẩn</a:t>
            </a:r>
            <a:r>
              <a:rPr lang="en-US" sz="1200" baseline="0" dirty="0" smtClean="0"/>
              <a:t> </a:t>
            </a:r>
            <a:r>
              <a:rPr lang="en-US" sz="1200" baseline="0" dirty="0" err="1" smtClean="0"/>
              <a:t>đoán</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cho</a:t>
            </a:r>
            <a:r>
              <a:rPr lang="en-US" sz="1200" baseline="0" dirty="0" smtClean="0"/>
              <a:t> </a:t>
            </a:r>
            <a:r>
              <a:rPr lang="en-US" sz="1200" baseline="0" dirty="0" err="1" smtClean="0"/>
              <a:t>phép</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các</a:t>
            </a:r>
            <a:r>
              <a:rPr lang="en-US" sz="1200" baseline="0" dirty="0" smtClean="0"/>
              <a:t> </a:t>
            </a:r>
            <a:r>
              <a:rPr lang="en-US" sz="1200" baseline="0" dirty="0" err="1" smtClean="0"/>
              <a:t>chức</a:t>
            </a:r>
            <a:r>
              <a:rPr lang="en-US" sz="1200" baseline="0" dirty="0" smtClean="0"/>
              <a:t> </a:t>
            </a:r>
            <a:r>
              <a:rPr lang="en-US" sz="1200" baseline="0" dirty="0" err="1" smtClean="0"/>
              <a:t>năng</a:t>
            </a:r>
            <a:r>
              <a:rPr lang="en-US" sz="1200" baseline="0" dirty="0" smtClean="0"/>
              <a:t> </a:t>
            </a:r>
            <a:r>
              <a:rPr lang="en-US" sz="1200" baseline="0" dirty="0" err="1" smtClean="0"/>
              <a:t>tiêu</a:t>
            </a:r>
            <a:r>
              <a:rPr lang="en-US" sz="1200" baseline="0" dirty="0" smtClean="0"/>
              <a:t> </a:t>
            </a:r>
            <a:r>
              <a:rPr lang="en-US" sz="1200" baseline="0" dirty="0" err="1" smtClean="0"/>
              <a:t>biểu</a:t>
            </a:r>
            <a:r>
              <a:rPr lang="en-US" sz="1200" baseline="0" dirty="0" smtClean="0"/>
              <a:t> </a:t>
            </a:r>
            <a:r>
              <a:rPr lang="en-US" sz="1200" baseline="0" dirty="0" err="1" smtClean="0"/>
              <a:t>sau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đầu</a:t>
            </a:r>
            <a:r>
              <a:rPr lang="en-US" sz="1200" baseline="0" dirty="0" smtClean="0"/>
              <a:t> </a:t>
            </a:r>
            <a:r>
              <a:rPr lang="en-US" sz="1200" baseline="0" dirty="0" err="1" smtClean="0"/>
              <a:t>vào</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Xây</a:t>
            </a:r>
            <a:r>
              <a:rPr lang="en-US" sz="1200" baseline="0" dirty="0" smtClean="0"/>
              <a:t> </a:t>
            </a:r>
            <a:r>
              <a:rPr lang="en-US" sz="1200" baseline="0" dirty="0" err="1" smtClean="0"/>
              <a:t>dựng,kiểm</a:t>
            </a:r>
            <a:r>
              <a:rPr lang="en-US" sz="1200" baseline="0" dirty="0" smtClean="0"/>
              <a:t> </a:t>
            </a:r>
            <a:r>
              <a:rPr lang="en-US" sz="1200" baseline="0" dirty="0" err="1" smtClean="0"/>
              <a:t>thử</a:t>
            </a:r>
            <a:r>
              <a:rPr lang="en-US" sz="1200" baseline="0" dirty="0" smtClean="0"/>
              <a:t> </a:t>
            </a:r>
            <a:r>
              <a:rPr lang="en-US" sz="1200" baseline="0" dirty="0" err="1" smtClean="0"/>
              <a:t>và</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Chẩn</a:t>
            </a:r>
            <a:r>
              <a:rPr lang="en-US" sz="1200" baseline="0" dirty="0" smtClean="0"/>
              <a:t> </a:t>
            </a:r>
            <a:r>
              <a:rPr lang="en-US" sz="1200" baseline="0" dirty="0" err="1" smtClean="0"/>
              <a:t>đoán</a:t>
            </a:r>
            <a:r>
              <a:rPr lang="en-US" sz="1200" baseline="0" dirty="0" smtClean="0"/>
              <a:t> </a:t>
            </a:r>
            <a:r>
              <a:rPr lang="en-US" sz="1200" baseline="0" dirty="0" err="1" smtClean="0"/>
              <a:t>khả</a:t>
            </a:r>
            <a:r>
              <a:rPr lang="en-US" sz="1200" baseline="0" dirty="0" smtClean="0"/>
              <a:t> </a:t>
            </a:r>
            <a:r>
              <a:rPr lang="en-US" sz="1200" baseline="0" dirty="0" err="1" smtClean="0"/>
              <a:t>năng</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Nội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Hóa</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Nội</a:t>
            </a:r>
            <a:r>
              <a:rPr lang="en-US" sz="1200" kern="1200" dirty="0" smtClean="0">
                <a:solidFill>
                  <a:schemeClr val="tx1"/>
                </a:solidFill>
                <a:latin typeface="+mn-lt"/>
                <a:ea typeface="+mn-ea"/>
                <a:cs typeface="+mn-cs"/>
              </a:rPr>
              <a:t> dung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hay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do.</a:t>
            </a: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Về</a:t>
            </a:r>
            <a:r>
              <a:rPr lang="en-US" sz="1200" baseline="0" dirty="0" smtClean="0"/>
              <a:t> </a:t>
            </a:r>
            <a:r>
              <a:rPr lang="en-US" sz="1200" baseline="0" dirty="0" err="1" smtClean="0"/>
              <a:t>nội</a:t>
            </a:r>
            <a:r>
              <a:rPr lang="en-US" sz="1200" baseline="0" dirty="0" smtClean="0"/>
              <a:t> dung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có</a:t>
            </a:r>
            <a:r>
              <a:rPr lang="en-US" sz="1200" baseline="0" dirty="0" smtClean="0"/>
              <a:t> </a:t>
            </a:r>
            <a:r>
              <a:rPr lang="en-US" sz="1200" baseline="0" dirty="0" err="1" smtClean="0"/>
              <a:t>nhóm</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thành</a:t>
            </a:r>
            <a:r>
              <a:rPr lang="en-US" sz="1200" baseline="0" dirty="0" smtClean="0"/>
              <a:t> </a:t>
            </a:r>
            <a:r>
              <a:rPr lang="en-US" sz="1200" baseline="0" dirty="0" err="1" smtClean="0"/>
              <a:t>nhiều</a:t>
            </a:r>
            <a:r>
              <a:rPr lang="en-US" sz="1200" baseline="0" dirty="0" smtClean="0"/>
              <a:t>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thứ</a:t>
            </a:r>
            <a:r>
              <a:rPr lang="en-US" sz="1200" baseline="0" dirty="0" smtClean="0"/>
              <a:t> </a:t>
            </a:r>
            <a:r>
              <a:rPr lang="en-US" sz="1200" baseline="0" dirty="0" err="1" smtClean="0"/>
              <a:t>nhất</a:t>
            </a:r>
            <a:r>
              <a:rPr lang="en-US" sz="1200" baseline="0" dirty="0" smtClean="0"/>
              <a:t> </a:t>
            </a:r>
            <a:r>
              <a:rPr lang="en-US" sz="1200" baseline="0" dirty="0" err="1" smtClean="0"/>
              <a:t>là</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và</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hiện</a:t>
            </a:r>
            <a:r>
              <a:rPr lang="en-US" sz="1200" baseline="0" dirty="0" smtClean="0"/>
              <a:t> </a:t>
            </a:r>
            <a:r>
              <a:rPr lang="en-US" sz="1200" baseline="0" dirty="0" err="1" smtClean="0"/>
              <a:t>trạng</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lớn</a:t>
            </a:r>
            <a:r>
              <a:rPr lang="en-US" sz="1200" baseline="0" dirty="0" smtClean="0"/>
              <a:t> </a:t>
            </a:r>
            <a:r>
              <a:rPr lang="en-US" sz="1200" baseline="0" dirty="0" err="1" smtClean="0"/>
              <a:t>trên</a:t>
            </a:r>
            <a:r>
              <a:rPr lang="en-US" sz="1200" baseline="0" dirty="0" smtClean="0"/>
              <a:t> </a:t>
            </a:r>
            <a:r>
              <a:rPr lang="en-US" sz="1200" baseline="0" dirty="0" err="1" smtClean="0"/>
              <a:t>địa</a:t>
            </a:r>
            <a:r>
              <a:rPr lang="en-US" sz="1200" baseline="0" dirty="0" smtClean="0"/>
              <a:t> </a:t>
            </a:r>
            <a:r>
              <a:rPr lang="en-US" sz="1200" baseline="0" dirty="0" err="1" smtClean="0"/>
              <a:t>bàn</a:t>
            </a:r>
            <a:r>
              <a:rPr lang="en-US" sz="1200" baseline="0" dirty="0" smtClean="0"/>
              <a:t> </a:t>
            </a:r>
            <a:r>
              <a:rPr lang="en-US" sz="1200" baseline="0" dirty="0" err="1" smtClean="0"/>
              <a:t>Tp</a:t>
            </a:r>
            <a:r>
              <a:rPr lang="en-US" sz="1200" baseline="0" dirty="0" smtClean="0"/>
              <a:t> HCM </a:t>
            </a:r>
            <a:r>
              <a:rPr lang="en-US" sz="1200" baseline="0" dirty="0" err="1" smtClean="0"/>
              <a:t>như</a:t>
            </a:r>
            <a:r>
              <a:rPr lang="en-US" sz="1200" baseline="0" dirty="0" smtClean="0"/>
              <a:t> BV </a:t>
            </a:r>
            <a:r>
              <a:rPr lang="en-US" sz="1200" baseline="0" dirty="0" err="1" smtClean="0"/>
              <a:t>Chợ</a:t>
            </a:r>
            <a:r>
              <a:rPr lang="en-US" sz="1200" baseline="0" dirty="0" smtClean="0"/>
              <a:t> </a:t>
            </a:r>
            <a:r>
              <a:rPr lang="en-US" sz="1200" baseline="0" dirty="0" err="1" smtClean="0"/>
              <a:t>Rẫy</a:t>
            </a:r>
            <a:r>
              <a:rPr lang="en-US" sz="1200" baseline="0" dirty="0" smtClean="0"/>
              <a:t>, BV </a:t>
            </a:r>
            <a:r>
              <a:rPr lang="en-US" sz="1200" baseline="0" dirty="0" err="1" smtClean="0"/>
              <a:t>Quân</a:t>
            </a:r>
            <a:r>
              <a:rPr lang="en-US" sz="1200" baseline="0" dirty="0" smtClean="0"/>
              <a:t> </a:t>
            </a:r>
            <a:r>
              <a:rPr lang="en-US" sz="1200" baseline="0" dirty="0" err="1" smtClean="0"/>
              <a:t>Dân</a:t>
            </a:r>
            <a:r>
              <a:rPr lang="en-US" sz="1200" baseline="0" dirty="0" smtClean="0"/>
              <a:t> </a:t>
            </a:r>
            <a:r>
              <a:rPr lang="en-US" sz="1200" baseline="0" dirty="0" err="1" smtClean="0"/>
              <a:t>Miền</a:t>
            </a:r>
            <a:r>
              <a:rPr lang="en-US" sz="1200" baseline="0" dirty="0" smtClean="0"/>
              <a:t> </a:t>
            </a:r>
            <a:r>
              <a:rPr lang="en-US" sz="1200" baseline="0" dirty="0" err="1" smtClean="0"/>
              <a:t>Đông</a:t>
            </a:r>
            <a:r>
              <a:rPr lang="en-US" sz="1200" baseline="0" dirty="0" smtClean="0"/>
              <a:t>, BV </a:t>
            </a:r>
            <a:r>
              <a:rPr lang="en-US" sz="1200" baseline="0" dirty="0" err="1" smtClean="0"/>
              <a:t>Quận</a:t>
            </a:r>
            <a:r>
              <a:rPr lang="en-US" sz="1200" baseline="0" dirty="0" smtClean="0"/>
              <a:t> 9, BV ĐKTĐ, BV TĐ.</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Tuy</a:t>
            </a:r>
            <a:r>
              <a:rPr lang="en-US" sz="1200" baseline="0" dirty="0" smtClean="0"/>
              <a:t> </a:t>
            </a:r>
            <a:r>
              <a:rPr lang="en-US" sz="1200" baseline="0" dirty="0" err="1" smtClean="0"/>
              <a:t>nhiên</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BV ĐKTĐ </a:t>
            </a:r>
            <a:r>
              <a:rPr lang="en-US" sz="1200" baseline="0" dirty="0" err="1" smtClean="0"/>
              <a:t>và</a:t>
            </a:r>
            <a:r>
              <a:rPr lang="en-US" sz="1200" baseline="0" dirty="0" smtClean="0"/>
              <a:t> TĐ </a:t>
            </a:r>
            <a:r>
              <a:rPr lang="en-US" sz="1200" baseline="0" dirty="0" err="1" smtClean="0"/>
              <a:t>đồng</a:t>
            </a:r>
            <a:r>
              <a:rPr lang="en-US" sz="1200" baseline="0" dirty="0" smtClean="0"/>
              <a:t> ý </a:t>
            </a:r>
            <a:r>
              <a:rPr lang="en-US" sz="1200" baseline="0" dirty="0" err="1" smtClean="0"/>
              <a:t>cung</a:t>
            </a:r>
            <a:r>
              <a:rPr lang="en-US" sz="1200" baseline="0" dirty="0" smtClean="0"/>
              <a:t> </a:t>
            </a:r>
            <a:r>
              <a:rPr lang="en-US" sz="1200" baseline="0" dirty="0" err="1" smtClean="0"/>
              <a:t>cấp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cho</a:t>
            </a:r>
            <a:r>
              <a:rPr lang="en-US" sz="1200" baseline="0" dirty="0" smtClean="0"/>
              <a:t> </a:t>
            </a:r>
            <a:r>
              <a:rPr lang="en-US" sz="1200" baseline="0" dirty="0" err="1" smtClean="0"/>
              <a:t>nhóm</a:t>
            </a:r>
            <a:r>
              <a:rPr lang="en-US" sz="1200" baseline="0" dirty="0" smtClean="0"/>
              <a:t> </a:t>
            </a:r>
            <a:r>
              <a:rPr lang="en-US" sz="1200" baseline="0" dirty="0" err="1" smtClean="0"/>
              <a:t>vì</a:t>
            </a:r>
            <a:r>
              <a:rPr lang="en-US" sz="1200" baseline="0" dirty="0" smtClean="0"/>
              <a:t> </a:t>
            </a:r>
            <a:r>
              <a:rPr lang="en-US" sz="1200" baseline="0" dirty="0" err="1" smtClean="0"/>
              <a:t>lí</a:t>
            </a:r>
            <a:r>
              <a:rPr lang="en-US" sz="1200" baseline="0" dirty="0" smtClean="0"/>
              <a:t> do </a:t>
            </a:r>
            <a:r>
              <a:rPr lang="en-US" sz="1200" baseline="0" dirty="0" err="1" smtClean="0"/>
              <a:t>bảo</a:t>
            </a:r>
            <a:r>
              <a:rPr lang="en-US" sz="1200" baseline="0" dirty="0" smtClean="0"/>
              <a:t> </a:t>
            </a:r>
            <a:r>
              <a:rPr lang="en-US" sz="1200" baseline="0" dirty="0" err="1" smtClean="0"/>
              <a:t>mật</a:t>
            </a:r>
            <a:r>
              <a:rPr lang="en-US" sz="1200" baseline="0" dirty="0" smtClean="0"/>
              <a:t> </a:t>
            </a:r>
            <a:r>
              <a:rPr lang="en-US" sz="1200" baseline="0" dirty="0" err="1" smtClean="0"/>
              <a:t>thông</a:t>
            </a:r>
            <a:r>
              <a:rPr lang="en-US" sz="1200" baseline="0" dirty="0" smtClean="0"/>
              <a:t> tin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Ngay</a:t>
            </a:r>
            <a:r>
              <a:rPr lang="en-US" sz="1200" baseline="0" dirty="0" smtClean="0"/>
              <a:t> </a:t>
            </a:r>
            <a:r>
              <a:rPr lang="en-US" sz="1200" baseline="0" dirty="0" err="1" smtClean="0"/>
              <a:t>sau</a:t>
            </a:r>
            <a:r>
              <a:rPr lang="en-US" sz="1200" baseline="0" dirty="0" smtClean="0"/>
              <a:t> </a:t>
            </a:r>
            <a:r>
              <a:rPr lang="en-US" sz="1200" baseline="0" dirty="0" err="1" smtClean="0"/>
              <a:t>đó</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và</a:t>
            </a:r>
            <a:r>
              <a:rPr lang="en-US" sz="1200" baseline="0" dirty="0" smtClean="0"/>
              <a:t> </a:t>
            </a:r>
            <a:r>
              <a:rPr lang="en-US" sz="1200" baseline="0" dirty="0" err="1" smtClean="0"/>
              <a:t>làm</a:t>
            </a:r>
            <a:r>
              <a:rPr lang="en-US" sz="1200" baseline="0" dirty="0" smtClean="0"/>
              <a:t> </a:t>
            </a:r>
            <a:r>
              <a:rPr lang="en-US" sz="1200" baseline="0" dirty="0" err="1" smtClean="0"/>
              <a:t>các</a:t>
            </a:r>
            <a:r>
              <a:rPr lang="en-US" sz="1200" baseline="0" dirty="0" smtClean="0"/>
              <a:t> </a:t>
            </a:r>
            <a:r>
              <a:rPr lang="en-US" sz="1200" baseline="0" dirty="0" err="1" smtClean="0"/>
              <a:t>thống</a:t>
            </a:r>
            <a:r>
              <a:rPr lang="en-US" sz="1200" baseline="0" dirty="0" smtClean="0"/>
              <a:t> </a:t>
            </a:r>
            <a:r>
              <a:rPr lang="en-US" sz="1200" baseline="0" dirty="0" err="1" smtClean="0"/>
              <a:t>kê</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bảng</a:t>
            </a:r>
            <a:r>
              <a:rPr lang="en-US" sz="1200" baseline="0" dirty="0" smtClean="0"/>
              <a:t> </a:t>
            </a:r>
            <a:r>
              <a:rPr lang="en-US" sz="1200" baseline="0" dirty="0" err="1" smtClean="0"/>
              <a:t>thống</a:t>
            </a:r>
            <a:r>
              <a:rPr lang="en-US" sz="1200" baseline="0" dirty="0" smtClean="0"/>
              <a:t> </a:t>
            </a:r>
            <a:r>
              <a:rPr lang="en-US" sz="1200" baseline="0" dirty="0" err="1" smtClean="0"/>
              <a:t>kê</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mà</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tại</a:t>
            </a:r>
            <a:r>
              <a:rPr lang="en-US" sz="1200" baseline="0" dirty="0" smtClean="0"/>
              <a:t> </a:t>
            </a:r>
            <a:r>
              <a:rPr lang="en-US" sz="1200" baseline="0" dirty="0" err="1" smtClean="0"/>
              <a:t>hai</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trên</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2 </a:t>
            </a:r>
            <a:r>
              <a:rPr lang="en-US" sz="1200" baseline="0" dirty="0" err="1" smtClean="0"/>
              <a:t>bộ</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khoảng</a:t>
            </a:r>
            <a:r>
              <a:rPr lang="en-US" sz="1200" baseline="0" dirty="0" smtClean="0"/>
              <a:t> 10.000 </a:t>
            </a:r>
            <a:r>
              <a:rPr lang="en-US" sz="1200" baseline="0" dirty="0" err="1" smtClean="0"/>
              <a:t>bộ</a:t>
            </a:r>
            <a:r>
              <a:rPr lang="en-US" sz="1200" baseline="0" dirty="0" smtClean="0"/>
              <a:t> </a:t>
            </a:r>
            <a:r>
              <a:rPr lang="en-US" sz="1200" baseline="0" dirty="0" err="1" smtClean="0"/>
              <a:t>và</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khám</a:t>
            </a:r>
            <a:r>
              <a:rPr lang="en-US" sz="1200" baseline="0" dirty="0" smtClean="0"/>
              <a:t> </a:t>
            </a:r>
            <a:r>
              <a:rPr lang="en-US" sz="1200" baseline="0" dirty="0" err="1" smtClean="0"/>
              <a:t>bệnh</a:t>
            </a:r>
            <a:r>
              <a:rPr lang="en-US" sz="1200" baseline="0" dirty="0" smtClean="0"/>
              <a:t> </a:t>
            </a:r>
            <a:r>
              <a:rPr lang="en-US" sz="1200" baseline="0" dirty="0" err="1" smtClean="0"/>
              <a:t>khoảng</a:t>
            </a:r>
            <a:r>
              <a:rPr lang="en-US" sz="1200" baseline="0" dirty="0" smtClean="0"/>
              <a:t> 150.000 </a:t>
            </a:r>
            <a:r>
              <a:rPr lang="en-US" sz="1200" baseline="0" dirty="0" err="1" smtClean="0"/>
              <a:t>bộ</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Nhưng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từ</a:t>
            </a:r>
            <a:r>
              <a:rPr lang="en-US" sz="1200" baseline="0" dirty="0" smtClean="0"/>
              <a:t> BV ĐKTĐ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được</a:t>
            </a:r>
            <a:r>
              <a:rPr lang="en-US" sz="1200" baseline="0" dirty="0" smtClean="0"/>
              <a:t> do </a:t>
            </a:r>
            <a:r>
              <a:rPr lang="en-US" sz="1200" baseline="0" dirty="0" err="1" smtClean="0"/>
              <a:t>mã</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của</a:t>
            </a:r>
            <a:r>
              <a:rPr lang="en-US" sz="1200" baseline="0" dirty="0" smtClean="0"/>
              <a:t> 2 </a:t>
            </a:r>
            <a:r>
              <a:rPr lang="en-US" sz="1200" baseline="0" dirty="0" err="1" smtClean="0"/>
              <a:t>bộ</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không</a:t>
            </a:r>
            <a:r>
              <a:rPr lang="en-US" sz="1200" baseline="0" dirty="0" smtClean="0"/>
              <a:t> </a:t>
            </a:r>
            <a:r>
              <a:rPr lang="en-US" sz="1200" baseline="0" dirty="0" err="1" smtClean="0"/>
              <a:t>khớp</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C2CA68-399F-4F9A-8268-6FB408DC6ED4}" type="datetime1">
              <a:rPr lang="vi-VN" smtClean="0"/>
              <a:pPr/>
              <a:t>14/03/2013</a:t>
            </a:fld>
            <a:endParaRPr lang="en-US"/>
          </a:p>
        </p:txBody>
      </p:sp>
      <p:sp>
        <p:nvSpPr>
          <p:cNvPr id="19" name="Footer Placeholder 18"/>
          <p:cNvSpPr>
            <a:spLocks noGrp="1"/>
          </p:cNvSpPr>
          <p:nvPr>
            <p:ph type="ftr" sz="quarter" idx="11"/>
          </p:nvPr>
        </p:nvSpPr>
        <p:spPr/>
        <p:txBody>
          <a:bodyPr/>
          <a:lstStyle/>
          <a:p>
            <a:r>
              <a:rPr lang="en-US" smtClean="0"/>
              <a:t>Mobie 14</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1FDC5-9BEC-436E-ADBF-79C5CC9B4CF7}" type="datetime1">
              <a:rPr lang="vi-VN" smtClean="0"/>
              <a:pPr/>
              <a:t>14/03/2013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ED60B-9DA6-4029-A6E0-C3E70810ED06}" type="datetime1">
              <a:rPr lang="vi-VN" smtClean="0"/>
              <a:pPr/>
              <a:t>14/03/2013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54D99-B268-4C7E-B913-BB8C533D1733}" type="datetime1">
              <a:rPr lang="vi-VN" smtClean="0"/>
              <a:pPr/>
              <a:t>14/03/2013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94BEA-E13F-4EB9-A706-B3D3C48BE470}" type="datetime1">
              <a:rPr lang="vi-VN" smtClean="0"/>
              <a:pPr/>
              <a:t>14/03/2013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C5D4F-8D99-48A5-A313-569773698676}" type="datetime1">
              <a:rPr lang="vi-VN" smtClean="0"/>
              <a:pPr/>
              <a:t>14/03/2013</a:t>
            </a:fld>
            <a:endParaRPr lang="en-US"/>
          </a:p>
        </p:txBody>
      </p:sp>
      <p:sp>
        <p:nvSpPr>
          <p:cNvPr id="8" name="Footer Placeholder 7"/>
          <p:cNvSpPr>
            <a:spLocks noGrp="1"/>
          </p:cNvSpPr>
          <p:nvPr>
            <p:ph type="ftr" sz="quarter" idx="11"/>
          </p:nvPr>
        </p:nvSpPr>
        <p:spPr/>
        <p:txBody>
          <a:bodyPr/>
          <a:lstStyle/>
          <a:p>
            <a:r>
              <a:rPr lang="en-US" smtClean="0"/>
              <a:t>Mobie 14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686B7C-05AB-4552-91ED-F19D514591C4}" type="datetime1">
              <a:rPr lang="vi-VN" smtClean="0"/>
              <a:pPr/>
              <a:t>14/03/2013</a:t>
            </a:fld>
            <a:endParaRPr lang="en-US"/>
          </a:p>
        </p:txBody>
      </p:sp>
      <p:sp>
        <p:nvSpPr>
          <p:cNvPr id="4" name="Footer Placeholder 3"/>
          <p:cNvSpPr>
            <a:spLocks noGrp="1"/>
          </p:cNvSpPr>
          <p:nvPr>
            <p:ph type="ftr" sz="quarter" idx="11"/>
          </p:nvPr>
        </p:nvSpPr>
        <p:spPr/>
        <p:txBody>
          <a:bodyPr/>
          <a:lstStyle/>
          <a:p>
            <a:r>
              <a:rPr lang="en-US" smtClean="0"/>
              <a:t>Mobie 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A0F3B-122F-4DB1-BEEF-A1D6FCE80F47}" type="datetime1">
              <a:rPr lang="vi-VN" smtClean="0"/>
              <a:pPr/>
              <a:t>14/03/2013</a:t>
            </a:fld>
            <a:endParaRPr lang="en-US"/>
          </a:p>
        </p:txBody>
      </p:sp>
      <p:sp>
        <p:nvSpPr>
          <p:cNvPr id="3" name="Footer Placeholder 2"/>
          <p:cNvSpPr>
            <a:spLocks noGrp="1"/>
          </p:cNvSpPr>
          <p:nvPr>
            <p:ph type="ftr" sz="quarter" idx="11"/>
          </p:nvPr>
        </p:nvSpPr>
        <p:spPr/>
        <p:txBody>
          <a:bodyPr/>
          <a:lstStyle/>
          <a:p>
            <a:r>
              <a:rPr lang="en-US" smtClean="0"/>
              <a:t>Mobie 14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A1CDE-AE53-49A3-8A3C-9E822C2F4E43}" type="datetime1">
              <a:rPr lang="vi-VN" smtClean="0"/>
              <a:pPr/>
              <a:t>14/03/2013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48914-2CAC-4BAA-8D3B-146759C8F9E7}" type="datetime1">
              <a:rPr lang="vi-VN" smtClean="0"/>
              <a:pPr/>
              <a:t>14/03/2013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D0996-8FC3-4096-8C4C-848D9C3546D8}" type="datetime1">
              <a:rPr lang="vi-VN" smtClean="0"/>
              <a:pPr/>
              <a:t>14/03/2013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Mobie 14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de.google.com/p/accor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etdoctor.co.uk/diseases/facts/diabetes.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netdoctor.co.uk/diseases/facts/diabetes.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828800"/>
          </a:xfrm>
        </p:spPr>
        <p:txBody>
          <a:bodyPr anchor="ctr">
            <a:normAutofit fontScale="90000"/>
          </a:bodyPr>
          <a:lstStyle/>
          <a:p>
            <a:pPr algn="ctr"/>
            <a:r>
              <a:rPr lang="en-US" sz="4000" dirty="0" smtClean="0">
                <a:solidFill>
                  <a:schemeClr val="accent3">
                    <a:lumMod val="20000"/>
                    <a:lumOff val="80000"/>
                  </a:schemeClr>
                </a:solidFill>
              </a:rPr>
              <a:t>ỨNG DỤNG DATA MINING</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XÂY DỰNG HỆ HỖ TRỢ RA QUYẾT ĐỊNH</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KHÁM CHỮA BỆNH TIỂU ĐƯỜNG</a:t>
            </a:r>
            <a:endParaRPr lang="en-US" sz="4000" dirty="0">
              <a:solidFill>
                <a:schemeClr val="accent3">
                  <a:lumMod val="20000"/>
                  <a:lumOff val="80000"/>
                </a:schemeClr>
              </a:solidFill>
            </a:endParaRPr>
          </a:p>
        </p:txBody>
      </p:sp>
      <p:sp>
        <p:nvSpPr>
          <p:cNvPr id="3" name="Subtitle 2"/>
          <p:cNvSpPr>
            <a:spLocks noGrp="1"/>
          </p:cNvSpPr>
          <p:nvPr>
            <p:ph type="subTitle" idx="1"/>
          </p:nvPr>
        </p:nvSpPr>
        <p:spPr>
          <a:xfrm>
            <a:off x="228600" y="3733800"/>
            <a:ext cx="7086600" cy="2638864"/>
          </a:xfrm>
        </p:spPr>
        <p:txBody>
          <a:bodyPr/>
          <a:lstStyle/>
          <a:p>
            <a:pPr algn="l"/>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TS </a:t>
            </a:r>
            <a:r>
              <a:rPr lang="en-US" dirty="0" err="1" smtClean="0"/>
              <a:t>Nguyễn</a:t>
            </a:r>
            <a:r>
              <a:rPr lang="en-US" dirty="0" smtClean="0"/>
              <a:t> </a:t>
            </a:r>
            <a:r>
              <a:rPr lang="en-US" dirty="0" err="1" smtClean="0"/>
              <a:t>Đình</a:t>
            </a:r>
            <a:r>
              <a:rPr lang="en-US" dirty="0" smtClean="0"/>
              <a:t> </a:t>
            </a:r>
            <a:r>
              <a:rPr lang="en-US" dirty="0" err="1" smtClean="0"/>
              <a:t>Thuân</a:t>
            </a:r>
            <a:endParaRPr lang="en-US" dirty="0" smtClean="0"/>
          </a:p>
          <a:p>
            <a:pPr algn="l"/>
            <a:r>
              <a:rPr lang="en-US" dirty="0" err="1" smtClean="0"/>
              <a:t>Giảng</a:t>
            </a:r>
            <a:r>
              <a:rPr lang="en-US" dirty="0" smtClean="0"/>
              <a:t> </a:t>
            </a:r>
            <a:r>
              <a:rPr lang="en-US" dirty="0" err="1" smtClean="0"/>
              <a:t>viên</a:t>
            </a:r>
            <a:r>
              <a:rPr lang="en-US" dirty="0" smtClean="0"/>
              <a:t> </a:t>
            </a:r>
            <a:r>
              <a:rPr lang="en-US" dirty="0" err="1" smtClean="0"/>
              <a:t>phản</a:t>
            </a:r>
            <a:r>
              <a:rPr lang="en-US" dirty="0" smtClean="0"/>
              <a:t> </a:t>
            </a:r>
            <a:r>
              <a:rPr lang="en-US" dirty="0" err="1" smtClean="0"/>
              <a:t>biện</a:t>
            </a:r>
            <a:r>
              <a:rPr lang="en-US" dirty="0" smtClean="0"/>
              <a:t>: </a:t>
            </a:r>
            <a:r>
              <a:rPr lang="en-US" dirty="0" err="1" smtClean="0"/>
              <a:t>ThS</a:t>
            </a:r>
            <a:r>
              <a:rPr lang="en-US" dirty="0" smtClean="0"/>
              <a:t> </a:t>
            </a:r>
            <a:r>
              <a:rPr lang="en-US" dirty="0" err="1" smtClean="0"/>
              <a:t>Huỳnh</a:t>
            </a:r>
            <a:r>
              <a:rPr lang="en-US" dirty="0" smtClean="0"/>
              <a:t> </a:t>
            </a:r>
            <a:r>
              <a:rPr lang="en-US" dirty="0" err="1" smtClean="0"/>
              <a:t>Hữu</a:t>
            </a:r>
            <a:r>
              <a:rPr lang="en-US" dirty="0" smtClean="0"/>
              <a:t> </a:t>
            </a:r>
            <a:r>
              <a:rPr lang="en-US" dirty="0" err="1" smtClean="0"/>
              <a:t>Việt</a:t>
            </a:r>
            <a:endParaRPr lang="en-US" dirty="0" smtClean="0"/>
          </a:p>
          <a:p>
            <a:pPr algn="l"/>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a:t>
            </a:r>
          </a:p>
          <a:p>
            <a:pPr algn="l"/>
            <a:r>
              <a:rPr lang="en-US" dirty="0" smtClean="0"/>
              <a:t>	</a:t>
            </a:r>
            <a:r>
              <a:rPr lang="en-US" dirty="0" err="1" smtClean="0"/>
              <a:t>Ung</a:t>
            </a:r>
            <a:r>
              <a:rPr lang="en-US" dirty="0" smtClean="0"/>
              <a:t> </a:t>
            </a:r>
            <a:r>
              <a:rPr lang="en-US" dirty="0" err="1" smtClean="0"/>
              <a:t>Quốc</a:t>
            </a:r>
            <a:r>
              <a:rPr lang="en-US" dirty="0" smtClean="0"/>
              <a:t> </a:t>
            </a:r>
            <a:r>
              <a:rPr lang="en-US" dirty="0" err="1" smtClean="0"/>
              <a:t>Bình</a:t>
            </a:r>
            <a:endParaRPr lang="en-US" dirty="0" smtClean="0"/>
          </a:p>
          <a:p>
            <a:pPr algn="l"/>
            <a:r>
              <a:rPr lang="en-US" dirty="0" smtClean="0"/>
              <a:t>	</a:t>
            </a:r>
            <a:r>
              <a:rPr lang="en-US" dirty="0" err="1" smtClean="0"/>
              <a:t>Nguyễn</a:t>
            </a:r>
            <a:r>
              <a:rPr lang="en-US" dirty="0" smtClean="0"/>
              <a:t> </a:t>
            </a:r>
            <a:r>
              <a:rPr lang="en-US" dirty="0" err="1" smtClean="0"/>
              <a:t>Văn</a:t>
            </a:r>
            <a:r>
              <a:rPr lang="en-US" dirty="0" smtClean="0"/>
              <a:t> </a:t>
            </a:r>
            <a:r>
              <a:rPr lang="en-US" dirty="0" err="1" smtClean="0"/>
              <a:t>Lâm</a:t>
            </a:r>
            <a:endParaRPr lang="en-US" dirty="0"/>
          </a:p>
        </p:txBody>
      </p:sp>
      <p:sp>
        <p:nvSpPr>
          <p:cNvPr id="4" name="Date Placeholder 3"/>
          <p:cNvSpPr>
            <a:spLocks noGrp="1"/>
          </p:cNvSpPr>
          <p:nvPr>
            <p:ph type="dt" sz="half" idx="10"/>
          </p:nvPr>
        </p:nvSpPr>
        <p:spPr/>
        <p:txBody>
          <a:bodyPr/>
          <a:lstStyle/>
          <a:p>
            <a:fld id="{6C5B9B98-A739-4773-A7F3-EBA5624A789F}" type="datetime1">
              <a:rPr lang="vi-VN" sz="1600" smtClean="0"/>
              <a:pPr/>
              <a:t>14/03/2013</a:t>
            </a:fld>
            <a:endParaRPr lang="en-US" sz="1600" dirty="0"/>
          </a:p>
        </p:txBody>
      </p:sp>
      <p:sp>
        <p:nvSpPr>
          <p:cNvPr id="6" name="Slide Number Placeholder 5"/>
          <p:cNvSpPr>
            <a:spLocks noGrp="1"/>
          </p:cNvSpPr>
          <p:nvPr>
            <p:ph type="sldNum" sz="quarter" idx="12"/>
          </p:nvPr>
        </p:nvSpPr>
        <p:spPr/>
        <p:txBody>
          <a:bodyPr/>
          <a:lstStyle/>
          <a:p>
            <a:fld id="{B6F15528-21DE-4FAA-801E-634DDDAF4B2B}" type="slidenum">
              <a:rPr lang="en-US" sz="3200" smtClean="0"/>
              <a:pPr/>
              <a:t>1</a:t>
            </a:fld>
            <a:endParaRPr lang="en-US" sz="3200" dirty="0"/>
          </a:p>
        </p:txBody>
      </p:sp>
      <p:sp>
        <p:nvSpPr>
          <p:cNvPr id="7" name="Title 1"/>
          <p:cNvSpPr txBox="1">
            <a:spLocks/>
          </p:cNvSpPr>
          <p:nvPr/>
        </p:nvSpPr>
        <p:spPr>
          <a:xfrm>
            <a:off x="0" y="2971800"/>
            <a:ext cx="8991600" cy="685800"/>
          </a:xfrm>
          <a:prstGeom prst="rect">
            <a:avLst/>
          </a:prstGeom>
          <a:ln>
            <a:noFill/>
          </a:ln>
        </p:spPr>
        <p:txBody>
          <a:bodyPr vert="horz" lIns="0" tIns="0" rIns="18288" bIns="0" anchor="ctr">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8" name="TextBox 7"/>
          <p:cNvSpPr txBox="1"/>
          <p:nvPr/>
        </p:nvSpPr>
        <p:spPr>
          <a:xfrm>
            <a:off x="0" y="2667000"/>
            <a:ext cx="8839200"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mj-lt"/>
              </a:rPr>
              <a:t>KHÓA LUẬN TỐT NGHIỆP</a:t>
            </a:r>
            <a:endParaRPr lang="en-US" sz="2800" b="1" dirty="0">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được</a:t>
            </a:r>
            <a:r>
              <a:rPr lang="en-US" sz="3600" dirty="0" smtClean="0"/>
              <a:t> </a:t>
            </a:r>
            <a:r>
              <a:rPr lang="en-US" sz="3600" dirty="0" err="1" smtClean="0"/>
              <a:t>đề</a:t>
            </a:r>
            <a:r>
              <a:rPr lang="en-US" sz="3600" dirty="0" smtClean="0"/>
              <a:t> </a:t>
            </a:r>
            <a:r>
              <a:rPr lang="en-US" sz="3600" dirty="0" err="1" smtClean="0"/>
              <a:t>xuất</a:t>
            </a:r>
            <a:r>
              <a:rPr lang="en-US" sz="3600" dirty="0" smtClean="0"/>
              <a:t> </a:t>
            </a:r>
            <a:r>
              <a:rPr lang="en-US" sz="3600" dirty="0" err="1" smtClean="0"/>
              <a:t>bởi</a:t>
            </a:r>
            <a:r>
              <a:rPr lang="en-US" sz="3600" dirty="0" smtClean="0"/>
              <a:t> </a:t>
            </a:r>
            <a:r>
              <a:rPr lang="en-US" sz="3600" dirty="0" err="1" smtClean="0"/>
              <a:t>Doust</a:t>
            </a:r>
            <a:r>
              <a:rPr lang="en-US" sz="3600" dirty="0" smtClean="0"/>
              <a:t> Dominick </a:t>
            </a:r>
            <a:r>
              <a:rPr lang="en-US" sz="3600" dirty="0" err="1" smtClean="0"/>
              <a:t>và</a:t>
            </a:r>
            <a:r>
              <a:rPr lang="en-US" sz="3600" dirty="0" smtClean="0"/>
              <a:t> Walsh </a:t>
            </a:r>
            <a:r>
              <a:rPr lang="en-US" sz="3600" dirty="0" err="1" smtClean="0"/>
              <a:t>Zarck</a:t>
            </a:r>
            <a:r>
              <a:rPr lang="en-US" sz="3600" dirty="0" smtClean="0"/>
              <a:t> </a:t>
            </a:r>
            <a:r>
              <a:rPr lang="en-US" sz="3600" dirty="0" err="1" smtClean="0"/>
              <a:t>gồm</a:t>
            </a:r>
            <a:r>
              <a:rPr lang="en-US" sz="3600" dirty="0" smtClean="0"/>
              <a:t> 48 </a:t>
            </a:r>
            <a:r>
              <a:rPr lang="en-US" sz="3600" dirty="0" err="1" smtClean="0"/>
              <a:t>thuộc</a:t>
            </a:r>
            <a:r>
              <a:rPr lang="en-US" sz="3600" dirty="0" smtClean="0"/>
              <a:t> </a:t>
            </a:r>
            <a:r>
              <a:rPr lang="en-US" sz="3600" dirty="0" err="1" smtClean="0"/>
              <a:t>tính</a:t>
            </a:r>
            <a:r>
              <a:rPr lang="en-US" sz="3600" dirty="0" smtClean="0"/>
              <a:t> </a:t>
            </a:r>
            <a:r>
              <a:rPr lang="en-US" sz="3600" dirty="0" smtClean="0">
                <a:hlinkClick r:id="rId3" action="ppaction://hlinksldjump"/>
              </a:rPr>
              <a:t>[2]</a:t>
            </a:r>
            <a:r>
              <a:rPr lang="en-US" sz="3600" dirty="0" smtClean="0"/>
              <a:t>.</a:t>
            </a:r>
          </a:p>
          <a:p>
            <a:r>
              <a:rPr lang="en-US" sz="3600" dirty="0" smtClean="0"/>
              <a:t> </a:t>
            </a:r>
            <a:r>
              <a:rPr lang="en-US" sz="3600" dirty="0" err="1" smtClean="0"/>
              <a:t>Áp</a:t>
            </a:r>
            <a:r>
              <a:rPr lang="en-US" sz="3600" dirty="0" smtClean="0"/>
              <a:t> </a:t>
            </a:r>
            <a:r>
              <a:rPr lang="en-US" sz="3600" dirty="0" err="1" smtClean="0"/>
              <a:t>dụng</a:t>
            </a:r>
            <a:r>
              <a:rPr lang="en-US" sz="3600" dirty="0" smtClean="0"/>
              <a:t> </a:t>
            </a:r>
            <a:r>
              <a:rPr lang="en-US" sz="3600" dirty="0" err="1" smtClean="0"/>
              <a:t>với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nhóm</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gồm</a:t>
            </a:r>
            <a:r>
              <a:rPr lang="en-US" sz="3600" dirty="0" smtClean="0"/>
              <a:t> 35 </a:t>
            </a:r>
            <a:r>
              <a:rPr lang="en-US" sz="3600" dirty="0" err="1" smtClean="0"/>
              <a:t>thuộc</a:t>
            </a:r>
            <a:r>
              <a:rPr lang="en-US" sz="3600" dirty="0" smtClean="0"/>
              <a:t> </a:t>
            </a:r>
            <a:r>
              <a:rPr lang="en-US" sz="3600" dirty="0" err="1" smtClean="0"/>
              <a:t>tính</a:t>
            </a:r>
            <a:r>
              <a:rPr lang="en-US" sz="3600" dirty="0" smtClean="0"/>
              <a:t>.</a:t>
            </a:r>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Thông</a:t>
            </a:r>
            <a:r>
              <a:rPr lang="en-US" sz="3600" dirty="0" smtClean="0"/>
              <a:t> tin </a:t>
            </a:r>
            <a:r>
              <a:rPr lang="en-US" sz="3600" dirty="0" err="1" smtClean="0"/>
              <a:t>cá</a:t>
            </a:r>
            <a:r>
              <a:rPr lang="en-US" sz="3600" dirty="0" smtClean="0"/>
              <a:t> </a:t>
            </a:r>
            <a:r>
              <a:rPr lang="en-US" sz="3600" dirty="0" err="1" smtClean="0"/>
              <a:t>nhân</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máu</a:t>
            </a:r>
            <a:r>
              <a:rPr lang="en-US" sz="3600" dirty="0" smtClean="0"/>
              <a:t> </a:t>
            </a:r>
            <a:r>
              <a:rPr lang="en-US" sz="3600" dirty="0" err="1" smtClean="0"/>
              <a:t>mỡ</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huyết</a:t>
            </a:r>
            <a:r>
              <a:rPr lang="en-US" sz="3600" dirty="0" smtClean="0"/>
              <a:t> </a:t>
            </a:r>
            <a:r>
              <a:rPr lang="en-US" sz="3600" dirty="0" err="1" smtClean="0"/>
              <a:t>đồ</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sinh</a:t>
            </a:r>
            <a:r>
              <a:rPr lang="en-US" sz="3600" dirty="0" smtClean="0"/>
              <a:t> </a:t>
            </a:r>
            <a:r>
              <a:rPr lang="en-US" sz="3600" dirty="0" err="1" smtClean="0"/>
              <a:t>hóa</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men </a:t>
            </a:r>
            <a:r>
              <a:rPr lang="en-US" sz="3600" dirty="0" err="1" smtClean="0"/>
              <a:t>gan</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điện</a:t>
            </a:r>
            <a:r>
              <a:rPr lang="en-US" sz="3600" dirty="0" smtClean="0"/>
              <a:t> </a:t>
            </a:r>
            <a:r>
              <a:rPr lang="en-US" sz="3600" dirty="0" err="1" smtClean="0"/>
              <a:t>phân</a:t>
            </a:r>
            <a:r>
              <a:rPr lang="en-US" sz="3600" dirty="0" smtClean="0"/>
              <a:t>.</a:t>
            </a:r>
          </a:p>
          <a:p>
            <a:r>
              <a:rPr lang="en-US" sz="3600" dirty="0" smtClean="0"/>
              <a:t> </a:t>
            </a:r>
            <a:r>
              <a:rPr lang="en-US" sz="3600" dirty="0" err="1" smtClean="0"/>
              <a:t>Phân</a:t>
            </a:r>
            <a:r>
              <a:rPr lang="en-US" sz="3600" dirty="0" smtClean="0"/>
              <a:t> </a:t>
            </a:r>
            <a:r>
              <a:rPr lang="en-US" sz="3600" dirty="0" err="1" smtClean="0"/>
              <a:t>lớp</a:t>
            </a:r>
            <a:r>
              <a:rPr lang="en-US" sz="3600" dirty="0" smtClean="0"/>
              <a:t>.</a:t>
            </a:r>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thiếu</a:t>
            </a:r>
            <a:r>
              <a:rPr lang="en-US" sz="3600" dirty="0" smtClean="0"/>
              <a:t> </a:t>
            </a:r>
            <a:r>
              <a:rPr lang="en-US" sz="3600" dirty="0" smtClean="0">
                <a:hlinkClick r:id="rId3" action="ppaction://hlinksldjump"/>
              </a:rPr>
              <a:t>[3]</a:t>
            </a:r>
            <a:r>
              <a:rPr lang="en-US" sz="3600" dirty="0" smtClean="0"/>
              <a:t>:</a:t>
            </a:r>
          </a:p>
          <a:p>
            <a:pPr lvl="2">
              <a:buFont typeface="Wingdings" pitchFamily="2" charset="2"/>
              <a:buChar char="Ø"/>
            </a:pPr>
            <a:r>
              <a:rPr lang="en-US" sz="3100" dirty="0" smtClean="0"/>
              <a:t> </a:t>
            </a:r>
            <a:r>
              <a:rPr lang="en-US" sz="3100" dirty="0" err="1" smtClean="0"/>
              <a:t>Loại</a:t>
            </a:r>
            <a:r>
              <a:rPr lang="en-US" sz="3100" dirty="0" smtClean="0"/>
              <a:t> </a:t>
            </a:r>
            <a:r>
              <a:rPr lang="en-US" sz="3100" dirty="0" err="1" smtClean="0"/>
              <a:t>bỏ</a:t>
            </a:r>
            <a:r>
              <a:rPr lang="en-US" sz="3100" dirty="0" smtClean="0"/>
              <a:t>.</a:t>
            </a:r>
          </a:p>
          <a:p>
            <a:pPr lvl="2">
              <a:buFont typeface="Wingdings" pitchFamily="2" charset="2"/>
              <a:buChar char="Ø"/>
            </a:pPr>
            <a:r>
              <a:rPr lang="en-US" sz="3100" dirty="0" smtClean="0"/>
              <a:t> </a:t>
            </a:r>
            <a:r>
              <a:rPr lang="en-US" sz="3100" dirty="0" err="1" smtClean="0"/>
              <a:t>Ngẫu</a:t>
            </a:r>
            <a:r>
              <a:rPr lang="en-US" sz="3100" dirty="0" smtClean="0"/>
              <a:t> </a:t>
            </a:r>
            <a:r>
              <a:rPr lang="en-US" sz="3100" dirty="0" err="1" smtClean="0"/>
              <a:t>nhiên</a:t>
            </a:r>
            <a:r>
              <a:rPr lang="en-US" sz="3100" dirty="0" smtClean="0"/>
              <a:t>.</a:t>
            </a:r>
          </a:p>
          <a:p>
            <a:pPr lvl="2">
              <a:buFont typeface="Wingdings" pitchFamily="2" charset="2"/>
              <a:buChar char="Ø"/>
            </a:pPr>
            <a:r>
              <a:rPr lang="en-US" sz="3100" dirty="0" smtClean="0"/>
              <a:t> </a:t>
            </a:r>
            <a:r>
              <a:rPr lang="en-US" sz="3100" dirty="0" err="1" smtClean="0"/>
              <a:t>Trung</a:t>
            </a:r>
            <a:r>
              <a:rPr lang="en-US" sz="3100" dirty="0" smtClean="0"/>
              <a:t> </a:t>
            </a:r>
            <a:r>
              <a:rPr lang="en-US" sz="3100" dirty="0" err="1" smtClean="0"/>
              <a:t>bình</a:t>
            </a:r>
            <a:r>
              <a:rPr lang="en-US" sz="31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trùng</a:t>
            </a:r>
            <a:r>
              <a:rPr lang="en-US" sz="3600" dirty="0" smtClean="0"/>
              <a:t> </a:t>
            </a:r>
            <a:r>
              <a:rPr lang="en-US" sz="3600" dirty="0" err="1" smtClean="0"/>
              <a:t>lặp</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phương</a:t>
            </a:r>
            <a:r>
              <a:rPr lang="en-US" sz="3600" dirty="0" smtClean="0"/>
              <a:t> </a:t>
            </a:r>
            <a:r>
              <a:rPr lang="en-US" sz="3600" dirty="0" err="1" smtClean="0"/>
              <a:t>pháp</a:t>
            </a:r>
            <a:r>
              <a:rPr lang="en-US" sz="3600" dirty="0" smtClean="0"/>
              <a:t> SDM </a:t>
            </a:r>
            <a:r>
              <a:rPr lang="en-US" sz="3600" dirty="0" smtClean="0">
                <a:hlinkClick r:id="rId3" action="ppaction://hlinksldjump"/>
              </a:rPr>
              <a:t>[6]</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Binning </a:t>
            </a:r>
            <a:r>
              <a:rPr lang="en-US" sz="3600" dirty="0" smtClean="0">
                <a:hlinkClick r:id="rId3" action="ppaction://hlinksldjump"/>
              </a:rPr>
              <a:t>[5]</a:t>
            </a:r>
            <a:r>
              <a:rPr lang="en-US" sz="3600" dirty="0" smtClean="0"/>
              <a:t>.</a:t>
            </a:r>
          </a:p>
          <a:p>
            <a:pPr>
              <a:buNone/>
            </a:pPr>
            <a:r>
              <a:rPr lang="en-US" sz="3600" dirty="0" smtClean="0"/>
              <a:t>	+ </a:t>
            </a:r>
            <a:r>
              <a:rPr lang="en-US" sz="3600" dirty="0" err="1" smtClean="0"/>
              <a:t>Tùy</a:t>
            </a:r>
            <a:r>
              <a:rPr lang="en-US" sz="3600" dirty="0" smtClean="0"/>
              <a:t> </a:t>
            </a:r>
            <a:r>
              <a:rPr lang="en-US" sz="3600" dirty="0" err="1" smtClean="0"/>
              <a:t>chọn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giải</a:t>
            </a:r>
            <a:r>
              <a:rPr lang="en-US" sz="3600" dirty="0" smtClean="0"/>
              <a:t> </a:t>
            </a:r>
            <a:r>
              <a:rPr lang="en-US" sz="3600" dirty="0" err="1" smtClean="0"/>
              <a:t>thuật</a:t>
            </a:r>
            <a:r>
              <a:rPr lang="en-US" sz="3600" dirty="0" smtClean="0"/>
              <a:t>:</a:t>
            </a:r>
          </a:p>
          <a:p>
            <a:r>
              <a:rPr lang="en-US" sz="3600" dirty="0" smtClean="0"/>
              <a:t> Naïve </a:t>
            </a:r>
            <a:r>
              <a:rPr lang="en-US" sz="3600" dirty="0" err="1" smtClean="0"/>
              <a:t>Bayes</a:t>
            </a:r>
            <a:r>
              <a:rPr lang="en-US" sz="3600" dirty="0" smtClean="0"/>
              <a:t> (</a:t>
            </a:r>
            <a:r>
              <a:rPr lang="en-US" sz="3600" dirty="0" err="1" smtClean="0"/>
              <a:t>Accord.Net</a:t>
            </a:r>
            <a:r>
              <a:rPr lang="en-US" sz="3600" dirty="0" smtClean="0"/>
              <a:t> </a:t>
            </a:r>
            <a:r>
              <a:rPr lang="en-US" sz="3600" dirty="0" err="1" smtClean="0"/>
              <a:t>và</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r>
              <a:rPr lang="en-US" sz="3600" dirty="0" smtClean="0"/>
              <a:t> C4.5 (</a:t>
            </a:r>
            <a:r>
              <a:rPr lang="en-US" sz="3600" dirty="0" err="1" smtClean="0"/>
              <a:t>Accord.Net</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TextBox 5">
            <a:hlinkClick r:id="rId3"/>
          </p:cNvPr>
          <p:cNvSpPr txBox="1"/>
          <p:nvPr/>
        </p:nvSpPr>
        <p:spPr>
          <a:xfrm>
            <a:off x="685800" y="5638800"/>
            <a:ext cx="5943600" cy="369332"/>
          </a:xfrm>
          <a:prstGeom prst="rect">
            <a:avLst/>
          </a:prstGeom>
          <a:noFill/>
        </p:spPr>
        <p:txBody>
          <a:bodyPr wrap="square" rtlCol="0">
            <a:spAutoFit/>
          </a:bodyPr>
          <a:lstStyle/>
          <a:p>
            <a:r>
              <a:rPr lang="en-US" dirty="0" smtClean="0">
                <a:hlinkClick r:id="rId3"/>
              </a:rPr>
              <a:t>https://code.google.com/p/accord/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smtClean="0">
                <a:hlinkClick r:id="rId3" action="ppaction://hlinksldjump"/>
              </a:rPr>
              <a:t>[4]</a:t>
            </a:r>
            <a:r>
              <a:rPr lang="en-US" sz="3600" dirty="0" smtClean="0"/>
              <a:t>:</a:t>
            </a:r>
          </a:p>
          <a:p>
            <a:r>
              <a:rPr lang="en-US" sz="3600" dirty="0" smtClean="0"/>
              <a:t> Precision</a:t>
            </a:r>
          </a:p>
          <a:p>
            <a:r>
              <a:rPr lang="en-US" sz="3600" dirty="0" smtClean="0"/>
              <a:t> Recall (*)</a:t>
            </a:r>
          </a:p>
          <a:p>
            <a:r>
              <a:rPr lang="en-US" sz="3600" dirty="0" smtClean="0"/>
              <a:t> True Negative Rate (*)</a:t>
            </a:r>
          </a:p>
          <a:p>
            <a:r>
              <a:rPr lang="en-US" sz="3600" dirty="0" smtClean="0"/>
              <a:t> F - Measure</a:t>
            </a:r>
          </a:p>
          <a:p>
            <a:r>
              <a:rPr lang="en-US" sz="3600" dirty="0" smtClean="0"/>
              <a:t> Accuracy</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lnSpcReduction="10000"/>
          </a:bodyPr>
          <a:lstStyle/>
          <a:p>
            <a:pPr>
              <a:buNone/>
            </a:pP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 :</a:t>
            </a:r>
          </a:p>
          <a:p>
            <a:pPr>
              <a:buNone/>
            </a:pPr>
            <a:r>
              <a:rPr lang="en-US" sz="3600" dirty="0" smtClean="0"/>
              <a:t>	</a:t>
            </a:r>
            <a:r>
              <a:rPr lang="en-US" sz="3600" dirty="0" err="1" smtClean="0"/>
              <a:t>Định</a:t>
            </a:r>
            <a:r>
              <a:rPr lang="en-US" sz="3600" dirty="0" smtClean="0"/>
              <a:t> </a:t>
            </a:r>
            <a:r>
              <a:rPr lang="en-US" sz="3600" dirty="0" err="1" smtClean="0"/>
              <a:t>nghĩa</a:t>
            </a:r>
            <a:r>
              <a:rPr lang="en-US" sz="3600" dirty="0" smtClean="0"/>
              <a:t>:</a:t>
            </a:r>
          </a:p>
          <a:p>
            <a:r>
              <a:rPr lang="en-US" sz="3600" dirty="0" smtClean="0"/>
              <a:t>HHTRQĐLS </a:t>
            </a:r>
            <a:r>
              <a:rPr lang="en-US" sz="3600" dirty="0" err="1" smtClean="0"/>
              <a:t>là</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máy</a:t>
            </a:r>
            <a:r>
              <a:rPr lang="en-US" sz="3600" dirty="0" smtClean="0"/>
              <a:t> </a:t>
            </a:r>
            <a:r>
              <a:rPr lang="en-US" sz="3600" dirty="0" err="1" smtClean="0"/>
              <a:t>tính</a:t>
            </a:r>
            <a:r>
              <a:rPr lang="en-US" sz="3600" dirty="0" smtClean="0"/>
              <a:t> </a:t>
            </a:r>
            <a:r>
              <a:rPr lang="en-US" sz="3600" dirty="0" err="1" smtClean="0"/>
              <a:t>dùng</a:t>
            </a:r>
            <a:r>
              <a:rPr lang="en-US" sz="3600" dirty="0" smtClean="0"/>
              <a:t> </a:t>
            </a:r>
            <a:r>
              <a:rPr lang="en-US" sz="3600" dirty="0" err="1" smtClean="0"/>
              <a:t>để</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cho</a:t>
            </a:r>
            <a:r>
              <a:rPr lang="en-US" sz="3600" dirty="0" smtClean="0"/>
              <a:t> </a:t>
            </a:r>
            <a:r>
              <a:rPr lang="en-US" sz="3600" dirty="0" err="1" smtClean="0"/>
              <a:t>các</a:t>
            </a:r>
            <a:r>
              <a:rPr lang="en-US" sz="3600" dirty="0" smtClean="0"/>
              <a:t> y </a:t>
            </a:r>
            <a:r>
              <a:rPr lang="en-US" sz="3600" dirty="0" err="1" smtClean="0"/>
              <a:t>bác</a:t>
            </a:r>
            <a:r>
              <a:rPr lang="en-US" sz="3600" dirty="0" smtClean="0"/>
              <a:t> </a:t>
            </a:r>
            <a:r>
              <a:rPr lang="en-US" sz="3600" dirty="0" err="1" smtClean="0"/>
              <a:t>sĩ</a:t>
            </a:r>
            <a:r>
              <a:rPr lang="en-US" sz="3600" dirty="0" smtClean="0"/>
              <a:t> </a:t>
            </a:r>
            <a:r>
              <a:rPr lang="en-US" sz="3600" dirty="0" smtClean="0">
                <a:hlinkClick r:id="rId3" action="ppaction://hlinksldjump"/>
              </a:rPr>
              <a:t>[1]</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dạng</a:t>
            </a:r>
            <a:r>
              <a:rPr lang="en-US" sz="3600" dirty="0" smtClean="0"/>
              <a:t> </a:t>
            </a:r>
            <a:r>
              <a:rPr lang="en-US" sz="3600" dirty="0" err="1" smtClean="0"/>
              <a:t>chính</a:t>
            </a:r>
            <a:r>
              <a:rPr lang="en-US" sz="3600" dirty="0" smtClean="0"/>
              <a:t>:</a:t>
            </a:r>
          </a:p>
          <a:p>
            <a:r>
              <a:rPr lang="en-US" sz="3600" dirty="0" smtClean="0"/>
              <a:t>Knowledge Based Systems</a:t>
            </a:r>
          </a:p>
          <a:p>
            <a:r>
              <a:rPr lang="en-US" sz="3600" dirty="0" smtClean="0"/>
              <a:t>Non-knowledge Based Systems</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chuyên</a:t>
            </a:r>
            <a:r>
              <a:rPr lang="en-US" sz="3600" dirty="0" smtClean="0"/>
              <a:t> </a:t>
            </a:r>
            <a:r>
              <a:rPr lang="en-US" sz="3600" dirty="0" err="1" smtClean="0"/>
              <a:t>gia</a:t>
            </a:r>
            <a:r>
              <a:rPr lang="en-US" sz="3600" dirty="0" smtClean="0"/>
              <a:t> </a:t>
            </a:r>
            <a:r>
              <a:rPr lang="en-US" sz="3600" dirty="0" err="1" smtClean="0"/>
              <a:t>nổi</a:t>
            </a:r>
            <a:r>
              <a:rPr lang="en-US" sz="3600" dirty="0" smtClean="0"/>
              <a:t> </a:t>
            </a:r>
            <a:r>
              <a:rPr lang="en-US" sz="3600" dirty="0" err="1" smtClean="0"/>
              <a:t>tiếng</a:t>
            </a:r>
            <a:r>
              <a:rPr lang="en-US" sz="3600" dirty="0" smtClean="0"/>
              <a:t>:</a:t>
            </a:r>
          </a:p>
          <a:p>
            <a:r>
              <a:rPr lang="en-US" sz="3600" dirty="0" smtClean="0"/>
              <a:t> AMD – </a:t>
            </a:r>
            <a:r>
              <a:rPr lang="en-US" sz="3600" dirty="0" err="1" smtClean="0"/>
              <a:t>Ngô</a:t>
            </a:r>
            <a:r>
              <a:rPr lang="en-US" sz="3600" dirty="0" smtClean="0"/>
              <a:t> </a:t>
            </a:r>
            <a:r>
              <a:rPr lang="en-US" sz="3600" dirty="0" err="1" smtClean="0"/>
              <a:t>Thắng</a:t>
            </a:r>
            <a:r>
              <a:rPr lang="en-US" sz="3600" dirty="0" smtClean="0"/>
              <a:t> </a:t>
            </a:r>
            <a:r>
              <a:rPr lang="en-US" sz="3600" dirty="0" err="1" smtClean="0"/>
              <a:t>Lợi</a:t>
            </a:r>
            <a:endParaRPr lang="en-US" sz="3600" dirty="0" smtClean="0"/>
          </a:p>
          <a:p>
            <a:r>
              <a:rPr lang="en-US" sz="3600" dirty="0" err="1" smtClean="0"/>
              <a:t>Medinfo</a:t>
            </a:r>
            <a:r>
              <a:rPr lang="en-US" sz="3600" dirty="0" smtClean="0"/>
              <a:t> – </a:t>
            </a:r>
            <a:r>
              <a:rPr lang="en-US" sz="3600" dirty="0" err="1" smtClean="0"/>
              <a:t>Nguyễn</a:t>
            </a:r>
            <a:r>
              <a:rPr lang="en-US" sz="3600" dirty="0" smtClean="0"/>
              <a:t> </a:t>
            </a:r>
            <a:r>
              <a:rPr lang="en-US" sz="3600" dirty="0" err="1" smtClean="0"/>
              <a:t>Tấn</a:t>
            </a:r>
            <a:r>
              <a:rPr lang="en-US" sz="3600" dirty="0" smtClean="0"/>
              <a:t> </a:t>
            </a:r>
            <a:r>
              <a:rPr lang="en-US" sz="3600" dirty="0" err="1" smtClean="0"/>
              <a:t>Tôn</a:t>
            </a:r>
            <a:r>
              <a:rPr lang="en-US" sz="3600" dirty="0" smtClean="0"/>
              <a:t> </a:t>
            </a:r>
            <a:r>
              <a:rPr lang="en-US" sz="3600" dirty="0" err="1" smtClean="0"/>
              <a:t>Thất</a:t>
            </a:r>
            <a:r>
              <a:rPr lang="en-US" sz="3600" dirty="0" smtClean="0"/>
              <a:t> </a:t>
            </a:r>
            <a:r>
              <a:rPr lang="en-US" sz="3600" dirty="0" err="1" smtClean="0"/>
              <a:t>Vũ</a:t>
            </a:r>
            <a:endParaRPr lang="en-US" sz="3600" dirty="0" smtClean="0"/>
          </a:p>
          <a:p>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vành</a:t>
            </a:r>
            <a:r>
              <a:rPr lang="en-US" sz="3600" dirty="0" smtClean="0"/>
              <a:t> </a:t>
            </a:r>
            <a:r>
              <a:rPr lang="en-US" sz="3600" dirty="0" err="1" smtClean="0"/>
              <a:t>mạch</a:t>
            </a:r>
            <a:r>
              <a:rPr lang="en-US" sz="3600" dirty="0" smtClean="0"/>
              <a:t> </a:t>
            </a:r>
            <a:r>
              <a:rPr lang="en-US" sz="3600" dirty="0" err="1" smtClean="0"/>
              <a:t>và</a:t>
            </a:r>
            <a:r>
              <a:rPr lang="en-US" sz="3600" dirty="0" smtClean="0"/>
              <a:t> </a:t>
            </a:r>
            <a:r>
              <a:rPr lang="en-US" sz="3600" dirty="0" err="1" smtClean="0"/>
              <a:t>suy</a:t>
            </a:r>
            <a:r>
              <a:rPr lang="en-US" sz="3600" dirty="0" smtClean="0"/>
              <a:t> </a:t>
            </a:r>
            <a:r>
              <a:rPr lang="en-US" sz="3600" dirty="0" err="1" smtClean="0"/>
              <a:t>tim</a:t>
            </a:r>
            <a:r>
              <a:rPr lang="en-US" sz="3600" dirty="0" smtClean="0"/>
              <a:t> – </a:t>
            </a:r>
            <a:r>
              <a:rPr lang="en-US" sz="3600" dirty="0" err="1" smtClean="0"/>
              <a:t>Văn</a:t>
            </a:r>
            <a:r>
              <a:rPr lang="en-US" sz="3600" dirty="0" smtClean="0"/>
              <a:t> </a:t>
            </a:r>
            <a:r>
              <a:rPr lang="en-US" sz="3600" dirty="0" err="1" smtClean="0"/>
              <a:t>Thế</a:t>
            </a:r>
            <a:r>
              <a:rPr lang="en-US" sz="3600" dirty="0" smtClean="0"/>
              <a:t> </a:t>
            </a:r>
            <a:r>
              <a:rPr lang="en-US" sz="3600" dirty="0" err="1" smtClean="0"/>
              <a:t>Thành</a:t>
            </a:r>
            <a:r>
              <a:rPr lang="en-US" sz="3600" dirty="0" smtClean="0"/>
              <a:t> </a:t>
            </a:r>
            <a:r>
              <a:rPr lang="en-US" sz="3600" dirty="0" err="1" smtClean="0"/>
              <a:t>và</a:t>
            </a:r>
            <a:r>
              <a:rPr lang="en-US" sz="3600" dirty="0" smtClean="0"/>
              <a:t> </a:t>
            </a:r>
            <a:r>
              <a:rPr lang="en-US" sz="3600" dirty="0" err="1" smtClean="0"/>
              <a:t>Trần</a:t>
            </a:r>
            <a:r>
              <a:rPr lang="en-US" sz="3600" dirty="0" smtClean="0"/>
              <a:t> Minh </a:t>
            </a:r>
            <a:r>
              <a:rPr lang="en-US" sz="3600" dirty="0" err="1" smtClean="0"/>
              <a:t>Bảo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Bộ</a:t>
            </a:r>
            <a:r>
              <a:rPr lang="en-US" sz="3600" dirty="0" smtClean="0"/>
              <a:t> 1: 234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2: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3: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8" name="Content Placeholder 5"/>
          <p:cNvGraphicFramePr>
            <a:graphicFrameLocks/>
          </p:cNvGraphicFramePr>
          <p:nvPr/>
        </p:nvGraphicFramePr>
        <p:xfrm>
          <a:off x="1371600" y="2590800"/>
          <a:ext cx="70104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chor="ctr"/>
          <a:lstStyle/>
          <a:p>
            <a:pPr algn="ctr"/>
            <a:r>
              <a:rPr lang="en-US" dirty="0" err="1" smtClean="0"/>
              <a:t>Nội</a:t>
            </a:r>
            <a:r>
              <a:rPr lang="en-US" dirty="0" smtClean="0"/>
              <a:t> dung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grpSp>
        <p:nvGrpSpPr>
          <p:cNvPr id="60" name="Group 59"/>
          <p:cNvGrpSpPr>
            <a:grpSpLocks/>
          </p:cNvGrpSpPr>
          <p:nvPr/>
        </p:nvGrpSpPr>
        <p:grpSpPr bwMode="auto">
          <a:xfrm>
            <a:off x="2133600" y="2286000"/>
            <a:ext cx="4927600" cy="531813"/>
            <a:chOff x="1341" y="1723"/>
            <a:chExt cx="3104" cy="335"/>
          </a:xfrm>
        </p:grpSpPr>
        <p:sp>
          <p:nvSpPr>
            <p:cNvPr id="6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3" name="Text Box 25"/>
          <p:cNvSpPr txBox="1">
            <a:spLocks noChangeArrowheads="1"/>
          </p:cNvSpPr>
          <p:nvPr/>
        </p:nvSpPr>
        <p:spPr bwMode="black">
          <a:xfrm>
            <a:off x="2552700" y="2371725"/>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Giới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thiệu</a:t>
            </a:r>
            <a:r>
              <a:rPr lang="en-US" b="1" dirty="0" smtClean="0">
                <a:solidFill>
                  <a:schemeClr val="bg1"/>
                </a:solidFill>
                <a:latin typeface="Segoe UI" pitchFamily="34" charset="0"/>
                <a:cs typeface="Segoe UI" pitchFamily="34" charset="0"/>
              </a:rPr>
              <a:t> </a:t>
            </a:r>
            <a:endParaRPr lang="en-US" b="1" dirty="0">
              <a:solidFill>
                <a:schemeClr val="bg1"/>
              </a:solidFill>
              <a:latin typeface="Segoe UI" pitchFamily="34" charset="0"/>
              <a:cs typeface="Segoe UI" pitchFamily="34" charset="0"/>
            </a:endParaRPr>
          </a:p>
        </p:txBody>
      </p:sp>
      <p:sp>
        <p:nvSpPr>
          <p:cNvPr id="64" name="AutoShape 26"/>
          <p:cNvSpPr>
            <a:spLocks noChangeArrowheads="1"/>
          </p:cNvSpPr>
          <p:nvPr/>
        </p:nvSpPr>
        <p:spPr bwMode="gray">
          <a:xfrm>
            <a:off x="1797050" y="2198688"/>
            <a:ext cx="685800" cy="685800"/>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5" name="Text Box 27"/>
          <p:cNvSpPr txBox="1">
            <a:spLocks noChangeArrowheads="1"/>
          </p:cNvSpPr>
          <p:nvPr/>
        </p:nvSpPr>
        <p:spPr bwMode="black">
          <a:xfrm>
            <a:off x="1951038" y="2297113"/>
            <a:ext cx="360997"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1</a:t>
            </a:r>
          </a:p>
        </p:txBody>
      </p:sp>
      <p:grpSp>
        <p:nvGrpSpPr>
          <p:cNvPr id="66" name="Group 65"/>
          <p:cNvGrpSpPr>
            <a:grpSpLocks/>
          </p:cNvGrpSpPr>
          <p:nvPr/>
        </p:nvGrpSpPr>
        <p:grpSpPr bwMode="auto">
          <a:xfrm>
            <a:off x="2127250" y="2966649"/>
            <a:ext cx="4927600" cy="531813"/>
            <a:chOff x="1341" y="1723"/>
            <a:chExt cx="3104" cy="335"/>
          </a:xfrm>
        </p:grpSpPr>
        <p:sp>
          <p:nvSpPr>
            <p:cNvPr id="67"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8"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9" name="Text Box 25"/>
          <p:cNvSpPr txBox="1">
            <a:spLocks noChangeArrowheads="1"/>
          </p:cNvSpPr>
          <p:nvPr/>
        </p:nvSpPr>
        <p:spPr bwMode="black">
          <a:xfrm>
            <a:off x="2546350" y="3052374"/>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Nội</a:t>
            </a:r>
            <a:r>
              <a:rPr lang="en-US" b="1" dirty="0" smtClean="0">
                <a:solidFill>
                  <a:schemeClr val="bg1"/>
                </a:solidFill>
                <a:latin typeface="Segoe UI" pitchFamily="34" charset="0"/>
                <a:cs typeface="Segoe UI" pitchFamily="34" charset="0"/>
              </a:rPr>
              <a:t> dung </a:t>
            </a:r>
            <a:r>
              <a:rPr lang="en-US" b="1" dirty="0" err="1" smtClean="0">
                <a:solidFill>
                  <a:schemeClr val="bg1"/>
                </a:solidFill>
                <a:latin typeface="Segoe UI" pitchFamily="34" charset="0"/>
                <a:cs typeface="Segoe UI" pitchFamily="34" charset="0"/>
              </a:rPr>
              <a:t>thực</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hiện</a:t>
            </a:r>
            <a:endParaRPr lang="en-US" b="1" dirty="0">
              <a:solidFill>
                <a:schemeClr val="bg1"/>
              </a:solidFill>
              <a:latin typeface="Segoe UI" pitchFamily="34" charset="0"/>
              <a:cs typeface="Segoe UI" pitchFamily="34" charset="0"/>
            </a:endParaRPr>
          </a:p>
        </p:txBody>
      </p:sp>
      <p:sp>
        <p:nvSpPr>
          <p:cNvPr id="70" name="AutoShape 26"/>
          <p:cNvSpPr>
            <a:spLocks noChangeArrowheads="1"/>
          </p:cNvSpPr>
          <p:nvPr/>
        </p:nvSpPr>
        <p:spPr bwMode="gray">
          <a:xfrm>
            <a:off x="1790700" y="2851201"/>
            <a:ext cx="685800" cy="6858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71" name="Text Box 27"/>
          <p:cNvSpPr txBox="1">
            <a:spLocks noChangeArrowheads="1"/>
          </p:cNvSpPr>
          <p:nvPr/>
        </p:nvSpPr>
        <p:spPr bwMode="black">
          <a:xfrm>
            <a:off x="1944688" y="2977762"/>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2</a:t>
            </a:r>
          </a:p>
        </p:txBody>
      </p:sp>
      <p:grpSp>
        <p:nvGrpSpPr>
          <p:cNvPr id="84" name="Group 83"/>
          <p:cNvGrpSpPr>
            <a:grpSpLocks/>
          </p:cNvGrpSpPr>
          <p:nvPr/>
        </p:nvGrpSpPr>
        <p:grpSpPr bwMode="auto">
          <a:xfrm>
            <a:off x="2133600" y="3668712"/>
            <a:ext cx="4927600" cy="531813"/>
            <a:chOff x="1341" y="1723"/>
            <a:chExt cx="3104" cy="335"/>
          </a:xfrm>
        </p:grpSpPr>
        <p:sp>
          <p:nvSpPr>
            <p:cNvPr id="85"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6"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vi-VN">
                <a:latin typeface="Segoe UI" pitchFamily="34" charset="0"/>
                <a:cs typeface="Segoe UI" pitchFamily="34" charset="0"/>
              </a:endParaRPr>
            </a:p>
          </p:txBody>
        </p:sp>
      </p:grpSp>
      <p:sp>
        <p:nvSpPr>
          <p:cNvPr id="87" name="Text Box 25"/>
          <p:cNvSpPr txBox="1">
            <a:spLocks noChangeArrowheads="1"/>
          </p:cNvSpPr>
          <p:nvPr/>
        </p:nvSpPr>
        <p:spPr bwMode="black">
          <a:xfrm>
            <a:off x="2552700" y="3754437"/>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Kết</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quả</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thực</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nghiệm</a:t>
            </a:r>
            <a:endParaRPr lang="en-US" b="1" dirty="0">
              <a:solidFill>
                <a:schemeClr val="bg1"/>
              </a:solidFill>
              <a:latin typeface="Segoe UI" pitchFamily="34" charset="0"/>
              <a:cs typeface="Segoe UI" pitchFamily="34" charset="0"/>
            </a:endParaRPr>
          </a:p>
        </p:txBody>
      </p:sp>
      <p:sp>
        <p:nvSpPr>
          <p:cNvPr id="88" name="AutoShape 26"/>
          <p:cNvSpPr>
            <a:spLocks noChangeArrowheads="1"/>
          </p:cNvSpPr>
          <p:nvPr/>
        </p:nvSpPr>
        <p:spPr bwMode="gray">
          <a:xfrm>
            <a:off x="1797050" y="3505200"/>
            <a:ext cx="685800" cy="685800"/>
          </a:xfrm>
          <a:prstGeom prst="diamond">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9" name="Text Box 27"/>
          <p:cNvSpPr txBox="1">
            <a:spLocks noChangeArrowheads="1"/>
          </p:cNvSpPr>
          <p:nvPr/>
        </p:nvSpPr>
        <p:spPr bwMode="black">
          <a:xfrm>
            <a:off x="1951038" y="3679825"/>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3</a:t>
            </a:r>
            <a:endParaRPr lang="en-US" sz="2400" b="1" dirty="0">
              <a:solidFill>
                <a:schemeClr val="bg1"/>
              </a:solidFill>
              <a:latin typeface="Segoe UI" pitchFamily="34" charset="0"/>
              <a:cs typeface="Segoe UI" pitchFamily="34" charset="0"/>
            </a:endParaRPr>
          </a:p>
        </p:txBody>
      </p:sp>
      <p:grpSp>
        <p:nvGrpSpPr>
          <p:cNvPr id="29" name="Group 28"/>
          <p:cNvGrpSpPr>
            <a:grpSpLocks/>
          </p:cNvGrpSpPr>
          <p:nvPr/>
        </p:nvGrpSpPr>
        <p:grpSpPr bwMode="auto">
          <a:xfrm>
            <a:off x="2133600" y="4278312"/>
            <a:ext cx="4927600" cy="531813"/>
            <a:chOff x="1341" y="1723"/>
            <a:chExt cx="3104" cy="335"/>
          </a:xfrm>
        </p:grpSpPr>
        <p:sp>
          <p:nvSpPr>
            <p:cNvPr id="30"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1"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vi-VN">
                <a:latin typeface="Segoe UI" pitchFamily="34" charset="0"/>
                <a:cs typeface="Segoe UI" pitchFamily="34" charset="0"/>
              </a:endParaRPr>
            </a:p>
          </p:txBody>
        </p:sp>
      </p:grpSp>
      <p:sp>
        <p:nvSpPr>
          <p:cNvPr id="32" name="Text Box 25"/>
          <p:cNvSpPr txBox="1">
            <a:spLocks noChangeArrowheads="1"/>
          </p:cNvSpPr>
          <p:nvPr/>
        </p:nvSpPr>
        <p:spPr bwMode="black">
          <a:xfrm>
            <a:off x="2552700" y="4364037"/>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Demo</a:t>
            </a:r>
            <a:endParaRPr lang="en-US" b="1" dirty="0">
              <a:solidFill>
                <a:schemeClr val="bg1"/>
              </a:solidFill>
              <a:latin typeface="Segoe UI" pitchFamily="34" charset="0"/>
              <a:cs typeface="Segoe UI" pitchFamily="34" charset="0"/>
            </a:endParaRPr>
          </a:p>
        </p:txBody>
      </p:sp>
      <p:sp>
        <p:nvSpPr>
          <p:cNvPr id="33" name="AutoShape 26"/>
          <p:cNvSpPr>
            <a:spLocks noChangeArrowheads="1"/>
          </p:cNvSpPr>
          <p:nvPr/>
        </p:nvSpPr>
        <p:spPr bwMode="gray">
          <a:xfrm>
            <a:off x="1797050" y="4191000"/>
            <a:ext cx="685800" cy="685800"/>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4" name="Text Box 27"/>
          <p:cNvSpPr txBox="1">
            <a:spLocks noChangeArrowheads="1"/>
          </p:cNvSpPr>
          <p:nvPr/>
        </p:nvSpPr>
        <p:spPr bwMode="black">
          <a:xfrm>
            <a:off x="1951038" y="4289425"/>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4</a:t>
            </a:r>
            <a:endParaRPr lang="en-US" sz="2400" b="1"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6" name="Chart 5"/>
          <p:cNvGraphicFramePr/>
          <p:nvPr/>
        </p:nvGraphicFramePr>
        <p:xfrm>
          <a:off x="1143000" y="25908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7" name="Chart 6"/>
          <p:cNvGraphicFramePr/>
          <p:nvPr/>
        </p:nvGraphicFramePr>
        <p:xfrm>
          <a:off x="1219200" y="2514600"/>
          <a:ext cx="7239000" cy="4089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8" name="Chart 7"/>
          <p:cNvGraphicFramePr/>
          <p:nvPr/>
        </p:nvGraphicFramePr>
        <p:xfrm>
          <a:off x="1143000" y="25146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pic>
        <p:nvPicPr>
          <p:cNvPr id="1026" name="Picture 2"/>
          <p:cNvPicPr>
            <a:picLocks noChangeAspect="1" noChangeArrowheads="1"/>
          </p:cNvPicPr>
          <p:nvPr/>
        </p:nvPicPr>
        <p:blipFill>
          <a:blip r:embed="rId3"/>
          <a:srcRect/>
          <a:stretch>
            <a:fillRect/>
          </a:stretch>
        </p:blipFill>
        <p:spPr bwMode="auto">
          <a:xfrm>
            <a:off x="1371600" y="2514599"/>
            <a:ext cx="7010400" cy="40999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endParaRPr lang="en-US" sz="3600" dirty="0" smtClean="0"/>
          </a:p>
          <a:p>
            <a:pPr>
              <a:defRPr/>
            </a:pPr>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cao</a:t>
            </a:r>
            <a:r>
              <a:rPr lang="en-US" sz="3600" dirty="0" smtClean="0"/>
              <a:t>.</a:t>
            </a:r>
          </a:p>
          <a:p>
            <a:pPr>
              <a:defRPr/>
            </a:pPr>
            <a:r>
              <a:rPr lang="en-US" sz="3600" dirty="0" err="1" smtClean="0"/>
              <a:t>Đơn</a:t>
            </a:r>
            <a:r>
              <a:rPr lang="en-US" sz="3600" dirty="0" smtClean="0"/>
              <a:t> </a:t>
            </a:r>
            <a:r>
              <a:rPr lang="en-US" sz="3600" dirty="0" err="1" smtClean="0"/>
              <a:t>giản</a:t>
            </a:r>
            <a:r>
              <a:rPr lang="en-US" sz="3600" dirty="0" smtClean="0"/>
              <a:t> </a:t>
            </a:r>
            <a:r>
              <a:rPr lang="en-US" sz="3600" dirty="0" err="1" smtClean="0"/>
              <a:t>và</a:t>
            </a:r>
            <a:r>
              <a:rPr lang="en-US" sz="3600" dirty="0" smtClean="0"/>
              <a:t> </a:t>
            </a:r>
            <a:r>
              <a:rPr lang="en-US" sz="3600" dirty="0" err="1" smtClean="0"/>
              <a:t>dễ</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pPr>
              <a:defRPr/>
            </a:pPr>
            <a:r>
              <a:rPr lang="en-US" sz="3600" dirty="0" err="1" smtClean="0"/>
              <a:t>Dữ</a:t>
            </a:r>
            <a:r>
              <a:rPr lang="en-US" sz="3600" dirty="0" smtClean="0"/>
              <a:t> </a:t>
            </a:r>
            <a:r>
              <a:rPr lang="en-US" sz="3600" dirty="0" err="1" smtClean="0"/>
              <a:t>liệu</a:t>
            </a:r>
            <a:r>
              <a:rPr lang="en-US" sz="3600" dirty="0" smtClean="0"/>
              <a:t> </a:t>
            </a:r>
            <a:r>
              <a:rPr lang="en-US" sz="3600" dirty="0" err="1" smtClean="0"/>
              <a:t>cần</a:t>
            </a:r>
            <a:r>
              <a:rPr lang="en-US" sz="3600" dirty="0" smtClean="0"/>
              <a:t> </a:t>
            </a:r>
            <a:r>
              <a:rPr lang="en-US" sz="3600" dirty="0" err="1" smtClean="0"/>
              <a:t>tránh</a:t>
            </a:r>
            <a:r>
              <a:rPr lang="en-US" sz="3600" dirty="0" smtClean="0"/>
              <a:t> </a:t>
            </a:r>
            <a:r>
              <a:rPr lang="en-US" sz="3600" dirty="0" err="1" smtClean="0"/>
              <a:t>hiện</a:t>
            </a:r>
            <a:r>
              <a:rPr lang="en-US" sz="3600" dirty="0" smtClean="0"/>
              <a:t> </a:t>
            </a:r>
            <a:r>
              <a:rPr lang="en-US" sz="3600" dirty="0" err="1" smtClean="0"/>
              <a:t>tượng</a:t>
            </a:r>
            <a:r>
              <a:rPr lang="en-US" sz="3600" dirty="0" smtClean="0"/>
              <a:t> </a:t>
            </a:r>
            <a:r>
              <a:rPr lang="en-US" sz="3600" i="1" dirty="0" smtClean="0"/>
              <a:t>Bias</a:t>
            </a:r>
            <a:r>
              <a:rPr lang="en-US" sz="3600" dirty="0" smtClean="0"/>
              <a:t> </a:t>
            </a:r>
            <a:r>
              <a:rPr lang="en-US" sz="3600" dirty="0" err="1" smtClean="0"/>
              <a:t>để</a:t>
            </a:r>
            <a:r>
              <a:rPr lang="en-US" sz="3600" dirty="0" smtClean="0"/>
              <a:t> </a:t>
            </a:r>
            <a:r>
              <a:rPr lang="en-US" sz="3600" dirty="0" err="1" smtClean="0"/>
              <a:t>có</a:t>
            </a:r>
            <a:r>
              <a:rPr lang="en-US" sz="3600" dirty="0" smtClean="0"/>
              <a:t> </a:t>
            </a:r>
            <a:r>
              <a:rPr lang="en-US" sz="3600" dirty="0" err="1" smtClean="0"/>
              <a:t>thể</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chính</a:t>
            </a:r>
            <a:r>
              <a:rPr lang="en-US" sz="3600" dirty="0" smtClean="0"/>
              <a:t> </a:t>
            </a:r>
            <a:r>
              <a:rPr lang="en-US" sz="3600" dirty="0" err="1" smtClean="0"/>
              <a:t>xác</a:t>
            </a:r>
            <a:endParaRPr lang="en-US" sz="3600" dirty="0" smtClean="0"/>
          </a:p>
          <a:p>
            <a:pPr>
              <a:buNone/>
            </a:pP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giải</a:t>
            </a:r>
            <a:r>
              <a:rPr lang="en-US" sz="3600" dirty="0" smtClean="0"/>
              <a:t> </a:t>
            </a:r>
            <a:r>
              <a:rPr lang="en-US" sz="3600" dirty="0" err="1" smtClean="0"/>
              <a:t>thuật</a:t>
            </a:r>
            <a:r>
              <a:rPr lang="en-US" sz="3600" dirty="0" smtClean="0"/>
              <a:t>: C4.5</a:t>
            </a:r>
          </a:p>
          <a:p>
            <a:pPr>
              <a:defRPr/>
            </a:pPr>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khá</a:t>
            </a:r>
            <a:r>
              <a:rPr lang="en-US" sz="3600" dirty="0" smtClean="0"/>
              <a:t> </a:t>
            </a:r>
            <a:r>
              <a:rPr lang="en-US" sz="3600" dirty="0" err="1" smtClean="0"/>
              <a:t>cao</a:t>
            </a:r>
            <a:r>
              <a:rPr lang="en-US" sz="3600" dirty="0" smtClean="0"/>
              <a:t>.</a:t>
            </a:r>
          </a:p>
          <a:p>
            <a:pPr>
              <a:defRPr/>
            </a:pPr>
            <a:r>
              <a:rPr lang="en-US" sz="3600" dirty="0" err="1" smtClean="0"/>
              <a:t>Phức</a:t>
            </a:r>
            <a:r>
              <a:rPr lang="en-US" sz="3600" dirty="0" smtClean="0"/>
              <a:t> </a:t>
            </a:r>
            <a:r>
              <a:rPr lang="en-US" sz="3600" dirty="0" err="1" smtClean="0"/>
              <a:t>tạp</a:t>
            </a:r>
            <a:r>
              <a:rPr lang="en-US" sz="3600" dirty="0" smtClean="0"/>
              <a:t> </a:t>
            </a:r>
            <a:r>
              <a:rPr lang="en-US" sz="3600" dirty="0" err="1" smtClean="0"/>
              <a:t>nhưng</a:t>
            </a:r>
            <a:r>
              <a:rPr lang="en-US" sz="3600" dirty="0" smtClean="0"/>
              <a:t> </a:t>
            </a:r>
            <a:r>
              <a:rPr lang="en-US" sz="3600" dirty="0" err="1" smtClean="0"/>
              <a:t>đã</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a:t>
            </a:r>
          </a:p>
          <a:p>
            <a:pPr>
              <a:defRPr/>
            </a:pPr>
            <a:r>
              <a:rPr lang="en-US" sz="3600" dirty="0" err="1" smtClean="0"/>
              <a:t>Sinh</a:t>
            </a:r>
            <a:r>
              <a:rPr lang="en-US" sz="3600" dirty="0" smtClean="0"/>
              <a:t> </a:t>
            </a:r>
            <a:r>
              <a:rPr lang="en-US" sz="3600" dirty="0" err="1" smtClean="0"/>
              <a:t>ra</a:t>
            </a:r>
            <a:r>
              <a:rPr lang="en-US" sz="3600" dirty="0" smtClean="0"/>
              <a:t> </a:t>
            </a:r>
            <a:r>
              <a:rPr lang="en-US" sz="3600" dirty="0" err="1" smtClean="0"/>
              <a:t>các</a:t>
            </a:r>
            <a:r>
              <a:rPr lang="en-US" sz="3600" dirty="0" smtClean="0"/>
              <a:t> </a:t>
            </a:r>
            <a:r>
              <a:rPr lang="en-US" sz="3600" dirty="0" err="1" smtClean="0"/>
              <a:t>tập</a:t>
            </a:r>
            <a:r>
              <a:rPr lang="en-US" sz="3600" dirty="0" smtClean="0"/>
              <a:t> </a:t>
            </a:r>
            <a:r>
              <a:rPr lang="en-US" sz="3600" dirty="0" err="1" smtClean="0"/>
              <a:t>luật</a:t>
            </a:r>
            <a:r>
              <a:rPr lang="en-US" sz="3600" dirty="0" smtClean="0"/>
              <a:t>.</a:t>
            </a:r>
            <a:endParaRPr lang="en-US" sz="3600" dirty="0" smtClean="0"/>
          </a:p>
          <a:p>
            <a:pPr>
              <a:defRPr/>
            </a:pPr>
            <a:r>
              <a:rPr lang="en-US" sz="3600" dirty="0" err="1" smtClean="0"/>
              <a:t>Chỉ</a:t>
            </a:r>
            <a:r>
              <a:rPr lang="en-US" sz="3600" dirty="0" smtClean="0"/>
              <a:t> </a:t>
            </a:r>
            <a:r>
              <a:rPr lang="en-US" sz="3600" dirty="0" err="1" smtClean="0"/>
              <a:t>ra</a:t>
            </a:r>
            <a:r>
              <a:rPr lang="en-US" sz="3600" dirty="0" smtClean="0"/>
              <a:t> </a:t>
            </a:r>
            <a:r>
              <a:rPr lang="en-US" sz="3600" dirty="0" err="1" smtClean="0"/>
              <a:t>được</a:t>
            </a:r>
            <a:r>
              <a:rPr lang="en-US" sz="3600" dirty="0" smtClean="0"/>
              <a:t> </a:t>
            </a:r>
            <a:r>
              <a:rPr lang="en-US" sz="3600" dirty="0" err="1" smtClean="0"/>
              <a:t>các</a:t>
            </a:r>
            <a:r>
              <a:rPr lang="en-US" sz="3600" dirty="0" smtClean="0"/>
              <a:t> </a:t>
            </a:r>
            <a:r>
              <a:rPr lang="en-US" sz="3600" dirty="0" err="1" smtClean="0"/>
              <a:t>thuộc</a:t>
            </a:r>
            <a:r>
              <a:rPr lang="en-US" sz="3600" dirty="0" smtClean="0"/>
              <a:t> </a:t>
            </a:r>
            <a:r>
              <a:rPr lang="en-US" sz="3600" dirty="0" err="1" smtClean="0"/>
              <a:t>tính</a:t>
            </a:r>
            <a:r>
              <a:rPr lang="en-US" sz="3600" dirty="0" smtClean="0"/>
              <a:t> </a:t>
            </a:r>
            <a:r>
              <a:rPr lang="en-US" sz="3600" dirty="0" err="1" smtClean="0"/>
              <a:t>tốt</a:t>
            </a:r>
            <a:r>
              <a:rPr lang="en-US" sz="3600" dirty="0" smtClean="0"/>
              <a:t> </a:t>
            </a:r>
            <a:r>
              <a:rPr lang="en-US" sz="3600" dirty="0" err="1" smtClean="0"/>
              <a:t>nhất</a:t>
            </a:r>
            <a:r>
              <a:rPr lang="en-US" sz="3600" dirty="0" smtClean="0"/>
              <a:t>.</a:t>
            </a:r>
          </a:p>
          <a:p>
            <a:pPr>
              <a:defRPr/>
            </a:pPr>
            <a:endParaRPr lang="en-US" sz="3600" dirty="0" smtClean="0"/>
          </a:p>
          <a:p>
            <a:pPr>
              <a:buNone/>
            </a:pP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Loại</a:t>
            </a:r>
            <a:r>
              <a:rPr lang="en-US" sz="3600" dirty="0" smtClean="0"/>
              <a:t> </a:t>
            </a:r>
            <a:r>
              <a:rPr lang="en-US" sz="3600" dirty="0" err="1" smtClean="0"/>
              <a:t>bỏ</a:t>
            </a:r>
            <a:r>
              <a:rPr lang="en-US" sz="3600" dirty="0" smtClean="0"/>
              <a:t>: </a:t>
            </a:r>
            <a:r>
              <a:rPr lang="en-US" sz="3600" dirty="0" err="1" smtClean="0"/>
              <a:t>Dễ</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đúng</a:t>
            </a:r>
            <a:r>
              <a:rPr lang="en-US" sz="3600" dirty="0" smtClean="0"/>
              <a:t> </a:t>
            </a:r>
            <a:r>
              <a:rPr lang="en-US" sz="3600" dirty="0" err="1" smtClean="0"/>
              <a:t>với</a:t>
            </a:r>
            <a:r>
              <a:rPr lang="en-US" sz="3600" dirty="0" smtClean="0"/>
              <a:t> </a:t>
            </a:r>
            <a:r>
              <a:rPr lang="en-US" sz="3600" dirty="0" err="1" smtClean="0"/>
              <a:t>thực</a:t>
            </a:r>
            <a:r>
              <a:rPr lang="en-US" sz="3600" dirty="0" smtClean="0"/>
              <a:t> </a:t>
            </a:r>
            <a:r>
              <a:rPr lang="en-US" sz="3600" dirty="0" err="1" smtClean="0"/>
              <a:t>tế</a:t>
            </a:r>
            <a:r>
              <a:rPr lang="en-US" sz="3600" dirty="0" smtClean="0"/>
              <a:t> </a:t>
            </a:r>
            <a:r>
              <a:rPr lang="en-US" sz="3600" dirty="0" err="1" smtClean="0"/>
              <a:t>nhưng</a:t>
            </a:r>
            <a:r>
              <a:rPr lang="en-US" sz="3600" dirty="0" smtClean="0"/>
              <a:t> </a:t>
            </a:r>
            <a:r>
              <a:rPr lang="en-US" sz="3600" dirty="0" err="1" smtClean="0"/>
              <a:t>thất</a:t>
            </a:r>
            <a:r>
              <a:rPr lang="en-US" sz="3600" dirty="0" smtClean="0"/>
              <a:t> </a:t>
            </a:r>
            <a:r>
              <a:rPr lang="en-US" sz="3600" dirty="0" err="1" smtClean="0"/>
              <a:t>thoát</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Bổ</a:t>
            </a:r>
            <a:r>
              <a:rPr lang="en-US" sz="3600" dirty="0" smtClean="0"/>
              <a:t> sung </a:t>
            </a:r>
            <a:r>
              <a:rPr lang="en-US" sz="3600" dirty="0" err="1" smtClean="0"/>
              <a:t>ngẫu</a:t>
            </a:r>
            <a:r>
              <a:rPr lang="en-US" sz="3600" dirty="0" smtClean="0"/>
              <a:t> </a:t>
            </a:r>
            <a:r>
              <a:rPr lang="en-US" sz="3600" dirty="0" err="1" smtClean="0"/>
              <a:t>nhiên</a:t>
            </a:r>
            <a:r>
              <a:rPr lang="en-US" sz="3600" dirty="0" smtClean="0"/>
              <a:t> </a:t>
            </a:r>
            <a:r>
              <a:rPr lang="en-US" sz="3600" dirty="0" err="1" smtClean="0"/>
              <a:t>cùng</a:t>
            </a:r>
            <a:r>
              <a:rPr lang="en-US" sz="3600" dirty="0" smtClean="0"/>
              <a:t> </a:t>
            </a:r>
            <a:r>
              <a:rPr lang="en-US" sz="3600" dirty="0" err="1" smtClean="0"/>
              <a:t>lớp</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không</a:t>
            </a:r>
            <a:r>
              <a:rPr lang="en-US" sz="3600" dirty="0" smtClean="0"/>
              <a:t> </a:t>
            </a:r>
            <a:r>
              <a:rPr lang="en-US" sz="3600" dirty="0" err="1" smtClean="0"/>
              <a:t>ổn</a:t>
            </a:r>
            <a:r>
              <a:rPr lang="en-US" sz="3600" dirty="0" smtClean="0"/>
              <a:t> </a:t>
            </a:r>
            <a:r>
              <a:rPr lang="en-US" sz="3600" dirty="0" err="1" smtClean="0"/>
              <a:t>định</a:t>
            </a:r>
            <a:r>
              <a:rPr lang="en-US" sz="3600" dirty="0" smtClean="0"/>
              <a:t>. </a:t>
            </a:r>
            <a:r>
              <a:rPr lang="en-US" sz="3600" dirty="0" err="1" smtClean="0"/>
              <a:t>Ít</a:t>
            </a:r>
            <a:r>
              <a:rPr lang="en-US" sz="3600" dirty="0" smtClean="0"/>
              <a:t> </a:t>
            </a:r>
            <a:r>
              <a:rPr lang="en-US" sz="3600" dirty="0" err="1" smtClean="0"/>
              <a:t>được</a:t>
            </a:r>
            <a:r>
              <a:rPr lang="en-US" sz="3600" dirty="0" smtClean="0"/>
              <a:t> </a:t>
            </a:r>
            <a:r>
              <a:rPr lang="en-US" sz="3600" dirty="0" err="1" smtClean="0"/>
              <a:t>sử</a:t>
            </a:r>
            <a:r>
              <a:rPr lang="en-US" sz="3600" dirty="0" smtClean="0"/>
              <a:t> </a:t>
            </a:r>
            <a:r>
              <a:rPr lang="en-US" sz="3600" dirty="0" err="1" smtClean="0"/>
              <a:t>dụng</a:t>
            </a:r>
            <a:r>
              <a:rPr lang="en-US" sz="3600" dirty="0" smtClean="0"/>
              <a:t>.</a:t>
            </a:r>
          </a:p>
          <a:p>
            <a:r>
              <a:rPr lang="en-US" sz="3600" dirty="0" err="1" smtClean="0"/>
              <a:t>Bổ</a:t>
            </a:r>
            <a:r>
              <a:rPr lang="en-US" sz="3600" dirty="0" smtClean="0"/>
              <a:t> sung </a:t>
            </a:r>
            <a:r>
              <a:rPr lang="en-US" sz="3600" dirty="0" err="1" smtClean="0"/>
              <a:t>giá</a:t>
            </a:r>
            <a:r>
              <a:rPr lang="en-US" sz="3600" dirty="0" smtClean="0"/>
              <a:t> </a:t>
            </a:r>
            <a:r>
              <a:rPr lang="en-US" sz="3600" dirty="0" err="1" smtClean="0"/>
              <a:t>trị</a:t>
            </a:r>
            <a:r>
              <a:rPr lang="en-US" sz="3600" dirty="0" smtClean="0"/>
              <a:t> </a:t>
            </a:r>
            <a:r>
              <a:rPr lang="en-US" sz="3600" dirty="0" err="1" smtClean="0"/>
              <a:t>trung</a:t>
            </a:r>
            <a:r>
              <a:rPr lang="en-US" sz="3600" dirty="0" smtClean="0"/>
              <a:t> </a:t>
            </a:r>
            <a:r>
              <a:rPr lang="en-US" sz="3600" dirty="0" err="1" smtClean="0"/>
              <a:t>bình</a:t>
            </a:r>
            <a:r>
              <a:rPr lang="en-US" sz="3600" dirty="0" smtClean="0"/>
              <a:t> </a:t>
            </a:r>
            <a:r>
              <a:rPr lang="en-US" sz="3600" dirty="0" err="1" smtClean="0"/>
              <a:t>cùng</a:t>
            </a:r>
            <a:r>
              <a:rPr lang="en-US" sz="3600" dirty="0" smtClean="0"/>
              <a:t> </a:t>
            </a:r>
            <a:r>
              <a:rPr lang="en-US" sz="3600" dirty="0" err="1" smtClean="0"/>
              <a:t>lớp</a:t>
            </a:r>
            <a:r>
              <a:rPr lang="en-US" sz="3600" dirty="0" smtClean="0"/>
              <a:t>: </a:t>
            </a:r>
            <a:r>
              <a:rPr lang="en-US" sz="3600" dirty="0" err="1" smtClean="0"/>
              <a:t>Nhanh</a:t>
            </a:r>
            <a:r>
              <a:rPr lang="en-US" sz="3600" dirty="0" smtClean="0"/>
              <a:t>. </a:t>
            </a:r>
            <a:r>
              <a:rPr lang="en-US" sz="3600" dirty="0" err="1" smtClean="0"/>
              <a:t>Dễ</a:t>
            </a:r>
            <a:r>
              <a:rPr lang="en-US" sz="3600" dirty="0" smtClean="0"/>
              <a:t> </a:t>
            </a:r>
            <a:r>
              <a:rPr lang="en-US" sz="3600" dirty="0" err="1" smtClean="0"/>
              <a:t>gây</a:t>
            </a:r>
            <a:r>
              <a:rPr lang="en-US" sz="3600" dirty="0" smtClean="0"/>
              <a:t> Bias. </a:t>
            </a:r>
            <a:r>
              <a:rPr lang="en-US" sz="3600" dirty="0" err="1" smtClean="0"/>
              <a:t>Thích</a:t>
            </a:r>
            <a:r>
              <a:rPr lang="en-US" sz="3600" dirty="0" smtClean="0"/>
              <a:t> </a:t>
            </a:r>
            <a:r>
              <a:rPr lang="en-US" sz="3600" dirty="0" err="1" smtClean="0"/>
              <a:t>hợp</a:t>
            </a:r>
            <a:r>
              <a:rPr lang="en-US" sz="3600" dirty="0" smtClean="0"/>
              <a:t> </a:t>
            </a:r>
            <a:r>
              <a:rPr lang="en-US" sz="3600" dirty="0" err="1" smtClean="0"/>
              <a:t>cho</a:t>
            </a:r>
            <a:r>
              <a:rPr lang="en-US" sz="3600" dirty="0" smtClean="0"/>
              <a:t> </a:t>
            </a:r>
            <a:r>
              <a:rPr lang="en-US" sz="3600" dirty="0" err="1" smtClean="0"/>
              <a:t>Bayes</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a:xfrm>
            <a:off x="457200" y="1981200"/>
            <a:ext cx="8229600" cy="4389120"/>
          </a:xfrm>
        </p:spPr>
        <p:txBody>
          <a:bodyPr>
            <a:noAutofit/>
          </a:bodyPr>
          <a:lstStyle/>
          <a:p>
            <a:pPr>
              <a:buNone/>
            </a:pPr>
            <a:r>
              <a:rPr lang="en-US" sz="3600" dirty="0" smtClean="0"/>
              <a:t>	</a:t>
            </a:r>
            <a:r>
              <a:rPr lang="en-US" sz="3600" dirty="0" err="1" smtClean="0"/>
              <a:t>Kết</a:t>
            </a:r>
            <a:r>
              <a:rPr lang="en-US" sz="3600" dirty="0" smtClean="0"/>
              <a:t> </a:t>
            </a:r>
            <a:r>
              <a:rPr lang="en-US" sz="3600" dirty="0" err="1" smtClean="0"/>
              <a:t>quả</a:t>
            </a:r>
            <a:endParaRPr lang="en-US" sz="3600" dirty="0" smtClean="0"/>
          </a:p>
          <a:p>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Đáp</a:t>
            </a:r>
            <a:r>
              <a:rPr lang="en-US" sz="3600" dirty="0" smtClean="0"/>
              <a:t> </a:t>
            </a:r>
            <a:r>
              <a:rPr lang="en-US" sz="3600" dirty="0" err="1" smtClean="0"/>
              <a:t>ứng</a:t>
            </a:r>
            <a:r>
              <a:rPr lang="en-US" sz="3600" dirty="0" smtClean="0"/>
              <a:t> </a:t>
            </a:r>
            <a:r>
              <a:rPr lang="en-US" sz="3600" dirty="0" err="1" smtClean="0"/>
              <a:t>được</a:t>
            </a:r>
            <a:r>
              <a:rPr lang="en-US" sz="3600" dirty="0" smtClean="0"/>
              <a:t> </a:t>
            </a:r>
            <a:r>
              <a:rPr lang="en-US" sz="3600" dirty="0" err="1" smtClean="0"/>
              <a:t>đủ</a:t>
            </a:r>
            <a:r>
              <a:rPr lang="en-US" sz="3600" dirty="0" smtClean="0"/>
              <a:t> </a:t>
            </a:r>
            <a:r>
              <a:rPr lang="en-US" sz="3600" dirty="0" err="1" smtClean="0"/>
              <a:t>yêu</a:t>
            </a:r>
            <a:r>
              <a:rPr lang="en-US" sz="3600" dirty="0" smtClean="0"/>
              <a:t> </a:t>
            </a:r>
            <a:r>
              <a:rPr lang="en-US" sz="3600" dirty="0" err="1" smtClean="0"/>
              <a:t>cầu</a:t>
            </a:r>
            <a:r>
              <a:rPr lang="en-US" sz="3600" dirty="0" smtClean="0"/>
              <a:t> </a:t>
            </a:r>
            <a:r>
              <a:rPr lang="en-US" sz="3600" dirty="0" err="1" smtClean="0"/>
              <a:t>của</a:t>
            </a:r>
            <a:r>
              <a:rPr lang="en-US" sz="3600" dirty="0" smtClean="0"/>
              <a:t> </a:t>
            </a:r>
            <a:r>
              <a:rPr lang="en-US" sz="3600" dirty="0" err="1" smtClean="0"/>
              <a:t>một</a:t>
            </a:r>
            <a:r>
              <a:rPr lang="en-US" sz="3600" dirty="0" smtClean="0"/>
              <a:t> HHTRQĐLS.</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thành</a:t>
            </a:r>
            <a:r>
              <a:rPr lang="en-US" sz="3600" dirty="0" smtClean="0"/>
              <a:t> </a:t>
            </a:r>
            <a:r>
              <a:rPr lang="en-US" sz="3600" dirty="0" err="1" smtClean="0"/>
              <a:t>công</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và</a:t>
            </a:r>
            <a:r>
              <a:rPr lang="en-US" sz="3600" dirty="0" smtClean="0"/>
              <a:t> C4.5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nghiệp</a:t>
            </a:r>
            <a:endParaRPr lang="en-US" dirty="0"/>
          </a:p>
        </p:txBody>
      </p:sp>
      <p:sp>
        <p:nvSpPr>
          <p:cNvPr id="3" name="Content Placeholder 2"/>
          <p:cNvSpPr>
            <a:spLocks noGrp="1"/>
          </p:cNvSpPr>
          <p:nvPr>
            <p:ph idx="1"/>
          </p:nvPr>
        </p:nvSpPr>
        <p:spPr>
          <a:xfrm>
            <a:off x="457200" y="1905000"/>
            <a:ext cx="8229600" cy="4389120"/>
          </a:xfrm>
        </p:spPr>
        <p:txBody>
          <a:bodyPr anchor="t">
            <a:noAutofit/>
          </a:bodyPr>
          <a:lstStyle/>
          <a:p>
            <a:pPr>
              <a:buNone/>
            </a:pPr>
            <a:r>
              <a:rPr lang="en-US" sz="3600" dirty="0" smtClean="0"/>
              <a:t>	</a:t>
            </a:r>
            <a:r>
              <a:rPr lang="en-US" sz="3600" dirty="0" err="1" smtClean="0"/>
              <a:t>Hạn</a:t>
            </a:r>
            <a:r>
              <a:rPr lang="en-US" sz="3600" dirty="0" smtClean="0"/>
              <a:t> </a:t>
            </a:r>
            <a:r>
              <a:rPr lang="en-US" sz="3600" dirty="0" err="1" smtClean="0"/>
              <a:t>chế</a:t>
            </a:r>
            <a:r>
              <a:rPr lang="en-US" sz="3600" dirty="0" smtClean="0"/>
              <a:t>:</a:t>
            </a:r>
          </a:p>
          <a:p>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a:t>
            </a:r>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 </a:t>
            </a:r>
            <a:r>
              <a:rPr lang="en-US" sz="3600" dirty="0" err="1" smtClean="0"/>
              <a:t>và</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không</a:t>
            </a:r>
            <a:r>
              <a:rPr lang="en-US" sz="3600" dirty="0" smtClean="0"/>
              <a:t> </a:t>
            </a:r>
            <a:r>
              <a:rPr lang="en-US" sz="3600" dirty="0" err="1" smtClean="0"/>
              <a:t>đồng</a:t>
            </a:r>
            <a:r>
              <a:rPr lang="en-US" sz="3600" dirty="0" smtClean="0"/>
              <a:t> </a:t>
            </a:r>
            <a:r>
              <a:rPr lang="en-US" sz="3600" dirty="0" err="1" smtClean="0"/>
              <a:t>đều</a:t>
            </a:r>
            <a:r>
              <a:rPr lang="en-US" sz="3600" dirty="0" smtClean="0"/>
              <a:t>.</a:t>
            </a:r>
          </a:p>
          <a:p>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mang</a:t>
            </a:r>
            <a:r>
              <a:rPr lang="en-US" sz="3600" dirty="0" smtClean="0"/>
              <a:t> </a:t>
            </a:r>
            <a:r>
              <a:rPr lang="en-US" sz="3600" dirty="0" err="1" smtClean="0"/>
              <a:t>tính</a:t>
            </a:r>
            <a:r>
              <a:rPr lang="en-US" sz="3600" dirty="0" smtClean="0"/>
              <a:t> </a:t>
            </a:r>
            <a:r>
              <a:rPr lang="en-US" sz="3600" dirty="0" err="1" smtClean="0"/>
              <a:t>chủ</a:t>
            </a:r>
            <a:r>
              <a:rPr lang="en-US" sz="3600" dirty="0" smtClean="0"/>
              <a:t> </a:t>
            </a:r>
            <a:r>
              <a:rPr lang="en-US" sz="3600" dirty="0" err="1" smtClean="0"/>
              <a:t>quan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Hướng</a:t>
            </a:r>
            <a:r>
              <a:rPr lang="en-US" sz="3600" dirty="0" smtClean="0"/>
              <a:t> </a:t>
            </a:r>
            <a:r>
              <a:rPr lang="en-US" sz="3600" dirty="0" err="1" smtClean="0"/>
              <a:t>phát</a:t>
            </a:r>
            <a:r>
              <a:rPr lang="en-US" sz="3600" dirty="0" smtClean="0"/>
              <a:t> </a:t>
            </a:r>
            <a:r>
              <a:rPr lang="en-US" sz="3600" dirty="0" err="1" smtClean="0"/>
              <a:t>triển</a:t>
            </a:r>
            <a:r>
              <a:rPr lang="en-US" sz="3600" dirty="0" smtClean="0"/>
              <a:t>:</a:t>
            </a:r>
          </a:p>
          <a:p>
            <a:r>
              <a:rPr lang="en-US" sz="3600" dirty="0" err="1" smtClean="0"/>
              <a:t>Phát</a:t>
            </a:r>
            <a:r>
              <a:rPr lang="en-US" sz="3600" dirty="0" smtClean="0"/>
              <a:t> </a:t>
            </a:r>
            <a:r>
              <a:rPr lang="en-US" sz="3600" dirty="0" err="1" smtClean="0"/>
              <a:t>triển</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khác</a:t>
            </a:r>
            <a:endParaRPr lang="en-US" sz="3600" dirty="0" smtClean="0"/>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tính</a:t>
            </a:r>
            <a:r>
              <a:rPr lang="en-US" sz="3600" dirty="0" smtClean="0"/>
              <a:t> </a:t>
            </a:r>
            <a:r>
              <a:rPr lang="en-US" sz="3600" dirty="0" err="1" smtClean="0"/>
              <a:t>năng</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biến</a:t>
            </a:r>
            <a:r>
              <a:rPr lang="en-US" sz="3600" dirty="0" smtClean="0"/>
              <a:t> </a:t>
            </a:r>
            <a:r>
              <a:rPr lang="en-US" sz="3600" dirty="0" err="1" smtClean="0"/>
              <a:t>chứng</a:t>
            </a:r>
            <a:r>
              <a:rPr lang="en-US" sz="3600" dirty="0" smtClean="0"/>
              <a:t>, </a:t>
            </a:r>
            <a:r>
              <a:rPr lang="en-US" sz="3600" dirty="0" err="1" smtClean="0"/>
              <a:t>dự</a:t>
            </a:r>
            <a:r>
              <a:rPr lang="en-US" sz="3600" dirty="0" smtClean="0"/>
              <a:t> </a:t>
            </a:r>
            <a:r>
              <a:rPr lang="en-US" sz="3600" dirty="0" err="1" smtClean="0"/>
              <a:t>đoán</a:t>
            </a:r>
            <a:r>
              <a:rPr lang="en-US" sz="3600" dirty="0" smtClean="0"/>
              <a:t> </a:t>
            </a:r>
            <a:r>
              <a:rPr lang="en-US" sz="3600" dirty="0" err="1" smtClean="0"/>
              <a:t>năm</a:t>
            </a:r>
            <a:r>
              <a:rPr lang="en-US" sz="3600" dirty="0" smtClean="0"/>
              <a:t> </a:t>
            </a:r>
            <a:r>
              <a:rPr lang="en-US" sz="3600" dirty="0" err="1" smtClean="0"/>
              <a:t>phát</a:t>
            </a:r>
            <a:r>
              <a:rPr lang="en-US" sz="3600" dirty="0" smtClean="0"/>
              <a:t> </a:t>
            </a:r>
            <a:r>
              <a:rPr lang="en-US" sz="3600" dirty="0" err="1" smtClean="0"/>
              <a:t>bệnh</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t">
            <a:normAutofit/>
          </a:bodyPr>
          <a:lstStyle/>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trong</a:t>
            </a:r>
            <a:r>
              <a:rPr lang="en-US" sz="3600" dirty="0" smtClean="0"/>
              <a:t> </a:t>
            </a:r>
            <a:r>
              <a:rPr lang="en-US" sz="3600" dirty="0" err="1" smtClean="0"/>
              <a:t>những</a:t>
            </a:r>
            <a:r>
              <a:rPr lang="en-US" sz="3600" dirty="0" smtClean="0"/>
              <a:t> </a:t>
            </a:r>
            <a:r>
              <a:rPr lang="en-US" sz="3600" dirty="0" err="1" smtClean="0"/>
              <a:t>căn</a:t>
            </a:r>
            <a:r>
              <a:rPr lang="en-US" sz="3600" dirty="0" smtClean="0"/>
              <a:t> </a:t>
            </a:r>
            <a:r>
              <a:rPr lang="en-US" sz="3600" dirty="0" err="1" smtClean="0"/>
              <a:t>bệnh</a:t>
            </a:r>
            <a:r>
              <a:rPr lang="en-US" sz="3600" dirty="0" smtClean="0"/>
              <a:t> </a:t>
            </a:r>
            <a:r>
              <a:rPr lang="en-US" sz="3600" dirty="0" err="1" smtClean="0"/>
              <a:t>phổ</a:t>
            </a:r>
            <a:r>
              <a:rPr lang="en-US" sz="3600" dirty="0" smtClean="0"/>
              <a:t> </a:t>
            </a:r>
            <a:r>
              <a:rPr lang="en-US" sz="3600" dirty="0" err="1" smtClean="0"/>
              <a:t>biến</a:t>
            </a:r>
            <a:r>
              <a:rPr lang="en-US" sz="3600" dirty="0" smtClean="0"/>
              <a:t> </a:t>
            </a:r>
            <a:r>
              <a:rPr lang="en-US" sz="3600" dirty="0" err="1" smtClean="0"/>
              <a:t>nhất</a:t>
            </a:r>
            <a:r>
              <a:rPr lang="en-US" sz="3600" dirty="0" smtClean="0"/>
              <a:t> </a:t>
            </a:r>
            <a:r>
              <a:rPr lang="en-US" sz="3600" dirty="0" err="1" smtClean="0"/>
              <a:t>của</a:t>
            </a:r>
            <a:r>
              <a:rPr lang="en-US" sz="3600" dirty="0" smtClean="0"/>
              <a:t> </a:t>
            </a:r>
            <a:r>
              <a:rPr lang="en-US" sz="3600" dirty="0" err="1" smtClean="0"/>
              <a:t>thế</a:t>
            </a:r>
            <a:r>
              <a:rPr lang="en-US" sz="3600" dirty="0" smtClean="0"/>
              <a:t> </a:t>
            </a:r>
            <a:r>
              <a:rPr lang="en-US" sz="3600" dirty="0" err="1" smtClean="0"/>
              <a:t>kỉ</a:t>
            </a:r>
            <a:r>
              <a:rPr lang="en-US" sz="3600" dirty="0" smtClean="0"/>
              <a:t> 21.</a:t>
            </a:r>
          </a:p>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gì</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Box 5"/>
          <p:cNvSpPr txBox="1"/>
          <p:nvPr/>
        </p:nvSpPr>
        <p:spPr>
          <a:xfrm>
            <a:off x="762000" y="5791200"/>
            <a:ext cx="7772400" cy="369332"/>
          </a:xfrm>
          <a:prstGeom prst="rect">
            <a:avLst/>
          </a:prstGeom>
          <a:noFill/>
        </p:spPr>
        <p:txBody>
          <a:bodyPr wrap="square" rtlCol="0">
            <a:spAutoFit/>
          </a:bodyPr>
          <a:lstStyle/>
          <a:p>
            <a:r>
              <a:rPr lang="en-US" u="sng" dirty="0" smtClean="0">
                <a:hlinkClick r:id="rId3"/>
              </a:rPr>
              <a:t>http://www.netdoctor.co.uk/diseases/facts/diabetes.htm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[1] Eta </a:t>
            </a:r>
            <a:r>
              <a:rPr lang="en-US" sz="2200" dirty="0" err="1" smtClean="0"/>
              <a:t>S.Berner</a:t>
            </a:r>
            <a:r>
              <a:rPr lang="en-US" sz="2200" dirty="0" smtClean="0"/>
              <a:t> et al (2007), </a:t>
            </a:r>
            <a:r>
              <a:rPr lang="en-US" sz="2200" i="1" dirty="0" smtClean="0"/>
              <a:t>Clinical Decision Support Systems: Theory and Practice </a:t>
            </a:r>
            <a:r>
              <a:rPr lang="en-US" sz="2200" dirty="0" smtClean="0"/>
              <a:t>(</a:t>
            </a:r>
            <a:r>
              <a:rPr lang="en-US" sz="2200" i="1" dirty="0" smtClean="0"/>
              <a:t>Second Edition</a:t>
            </a:r>
            <a:r>
              <a:rPr lang="en-US" sz="2200" dirty="0" smtClean="0"/>
              <a:t>), Springer, Ch 1,  Ch 3.</a:t>
            </a:r>
          </a:p>
          <a:p>
            <a:pPr>
              <a:buNone/>
            </a:pPr>
            <a:r>
              <a:rPr lang="en-US" sz="2200" dirty="0" smtClean="0"/>
              <a:t>	[2] </a:t>
            </a:r>
            <a:r>
              <a:rPr lang="en-US" sz="2200" dirty="0" err="1" smtClean="0"/>
              <a:t>Doust</a:t>
            </a:r>
            <a:r>
              <a:rPr lang="en-US" sz="2200" dirty="0" smtClean="0"/>
              <a:t> Dominick, Walsh Zack (2011), </a:t>
            </a:r>
            <a:r>
              <a:rPr lang="en-US" sz="2200" i="1" dirty="0" smtClean="0"/>
              <a:t>Data Mining Clustering: A Healthcare Application</a:t>
            </a:r>
            <a:r>
              <a:rPr lang="en-US" sz="2200" dirty="0" smtClean="0"/>
              <a:t>, MCIS 2011 Proceedings, paper 65.</a:t>
            </a:r>
          </a:p>
          <a:p>
            <a:pPr>
              <a:buNone/>
            </a:pPr>
            <a:r>
              <a:rPr lang="en-US" sz="2200" dirty="0" smtClean="0"/>
              <a:t>	[3] Ian H. Witten, </a:t>
            </a:r>
            <a:r>
              <a:rPr lang="en-US" sz="2200" dirty="0" err="1" smtClean="0"/>
              <a:t>Eibe</a:t>
            </a:r>
            <a:r>
              <a:rPr lang="en-US" sz="2200" dirty="0" smtClean="0"/>
              <a:t> Frank, Mark </a:t>
            </a:r>
            <a:r>
              <a:rPr lang="en-US" sz="2200" dirty="0" err="1" smtClean="0"/>
              <a:t>A.Hall</a:t>
            </a:r>
            <a:r>
              <a:rPr lang="en-US" sz="2200" dirty="0" smtClean="0"/>
              <a:t> et al (2011), </a:t>
            </a:r>
            <a:r>
              <a:rPr lang="en-US" sz="2200" i="1" dirty="0" smtClean="0"/>
              <a:t>Data Mining: Practical Machine Learning Tools and Techniques </a:t>
            </a:r>
            <a:r>
              <a:rPr lang="en-US" sz="2200" dirty="0" smtClean="0"/>
              <a:t>(</a:t>
            </a:r>
            <a:r>
              <a:rPr lang="en-US" sz="2200" i="1" dirty="0" smtClean="0"/>
              <a:t>Third Edition</a:t>
            </a:r>
            <a:r>
              <a:rPr lang="en-US" sz="2200" dirty="0" smtClean="0"/>
              <a:t>), Elsevier, Ch 1</a:t>
            </a:r>
          </a:p>
          <a:p>
            <a:pPr>
              <a:buNone/>
            </a:pPr>
            <a:r>
              <a:rPr lang="en-US" sz="2200" dirty="0" smtClean="0"/>
              <a:t>	[4] </a:t>
            </a:r>
            <a:r>
              <a:rPr lang="en-US" sz="2200" dirty="0" err="1" smtClean="0"/>
              <a:t>Huỳnh</a:t>
            </a:r>
            <a:r>
              <a:rPr lang="en-US" sz="2200" dirty="0" smtClean="0"/>
              <a:t> </a:t>
            </a:r>
            <a:r>
              <a:rPr lang="en-US" sz="2200" dirty="0" err="1" smtClean="0"/>
              <a:t>Tùng</a:t>
            </a:r>
            <a:r>
              <a:rPr lang="en-US" sz="2200" dirty="0" smtClean="0"/>
              <a:t>, </a:t>
            </a:r>
            <a:r>
              <a:rPr lang="en-US" sz="2200" dirty="0" err="1" smtClean="0"/>
              <a:t>Nguyễn</a:t>
            </a:r>
            <a:r>
              <a:rPr lang="en-US" sz="2200" dirty="0" smtClean="0"/>
              <a:t> </a:t>
            </a:r>
            <a:r>
              <a:rPr lang="en-US" sz="2200" dirty="0" err="1" smtClean="0"/>
              <a:t>Thị</a:t>
            </a:r>
            <a:r>
              <a:rPr lang="en-US" sz="2200" dirty="0" smtClean="0"/>
              <a:t> Kim </a:t>
            </a:r>
            <a:r>
              <a:rPr lang="en-US" sz="2200" dirty="0" err="1" smtClean="0"/>
              <a:t>Quy</a:t>
            </a:r>
            <a:r>
              <a:rPr lang="en-US" sz="2200" dirty="0" smtClean="0"/>
              <a:t> (2012),</a:t>
            </a:r>
            <a:r>
              <a:rPr lang="en-US" sz="2200" i="1" dirty="0" smtClean="0"/>
              <a:t> </a:t>
            </a:r>
            <a:r>
              <a:rPr lang="en-US" sz="2200" i="1" dirty="0" err="1" smtClean="0"/>
              <a:t>Xây</a:t>
            </a:r>
            <a:r>
              <a:rPr lang="en-US" sz="2200" i="1" dirty="0" smtClean="0"/>
              <a:t> </a:t>
            </a:r>
            <a:r>
              <a:rPr lang="en-US" sz="2200" i="1" dirty="0" err="1" smtClean="0"/>
              <a:t>dựng</a:t>
            </a:r>
            <a:r>
              <a:rPr lang="en-US" sz="2200" i="1" dirty="0" smtClean="0"/>
              <a:t> </a:t>
            </a:r>
            <a:r>
              <a:rPr lang="en-US" sz="2200" i="1" dirty="0" err="1" smtClean="0"/>
              <a:t>hệ</a:t>
            </a:r>
            <a:r>
              <a:rPr lang="en-US" sz="2200" i="1" dirty="0" smtClean="0"/>
              <a:t> </a:t>
            </a:r>
            <a:r>
              <a:rPr lang="en-US" sz="2200" i="1" dirty="0" err="1" smtClean="0"/>
              <a:t>thống</a:t>
            </a:r>
            <a:r>
              <a:rPr lang="en-US" sz="2200" i="1" dirty="0" smtClean="0"/>
              <a:t> </a:t>
            </a:r>
            <a:r>
              <a:rPr lang="en-US" sz="2200" i="1" dirty="0" err="1" smtClean="0"/>
              <a:t>khuyến</a:t>
            </a:r>
            <a:r>
              <a:rPr lang="en-US" sz="2200" i="1" dirty="0" smtClean="0"/>
              <a:t> </a:t>
            </a:r>
            <a:r>
              <a:rPr lang="en-US" sz="2200" i="1" dirty="0" err="1" smtClean="0"/>
              <a:t>nghị</a:t>
            </a:r>
            <a:r>
              <a:rPr lang="en-US" sz="2200" i="1" dirty="0" smtClean="0"/>
              <a:t> </a:t>
            </a:r>
            <a:r>
              <a:rPr lang="en-US" sz="2200" i="1" dirty="0" err="1" smtClean="0"/>
              <a:t>lựa</a:t>
            </a:r>
            <a:r>
              <a:rPr lang="en-US" sz="2200" i="1" dirty="0" smtClean="0"/>
              <a:t> </a:t>
            </a:r>
            <a:r>
              <a:rPr lang="en-US" sz="2200" i="1" dirty="0" err="1" smtClean="0"/>
              <a:t>chọn</a:t>
            </a:r>
            <a:r>
              <a:rPr lang="en-US" sz="2200" i="1" dirty="0" smtClean="0"/>
              <a:t> </a:t>
            </a:r>
            <a:r>
              <a:rPr lang="en-US" sz="2200" i="1" dirty="0" err="1" smtClean="0"/>
              <a:t>sản</a:t>
            </a:r>
            <a:r>
              <a:rPr lang="en-US" sz="2200" i="1" dirty="0" smtClean="0"/>
              <a:t> </a:t>
            </a:r>
            <a:r>
              <a:rPr lang="en-US" sz="2200" i="1" dirty="0" err="1" smtClean="0"/>
              <a:t>phẩm</a:t>
            </a:r>
            <a:r>
              <a:rPr lang="en-US" sz="2200" dirty="0" smtClean="0"/>
              <a:t>, </a:t>
            </a:r>
            <a:r>
              <a:rPr lang="en-US" sz="2200" dirty="0" err="1" smtClean="0"/>
              <a:t>Khóa</a:t>
            </a:r>
            <a:r>
              <a:rPr lang="en-US" sz="2200" dirty="0" smtClean="0"/>
              <a:t> </a:t>
            </a:r>
            <a:r>
              <a:rPr lang="en-US" sz="2200" dirty="0" err="1" smtClean="0"/>
              <a:t>luận</a:t>
            </a:r>
            <a:r>
              <a:rPr lang="en-US" sz="2200" dirty="0" smtClean="0"/>
              <a:t> </a:t>
            </a:r>
            <a:r>
              <a:rPr lang="en-US" sz="2200" dirty="0" err="1" smtClean="0"/>
              <a:t>tốt</a:t>
            </a:r>
            <a:r>
              <a:rPr lang="en-US" sz="2200" dirty="0" smtClean="0"/>
              <a:t> </a:t>
            </a:r>
            <a:r>
              <a:rPr lang="en-US" sz="2200" dirty="0" err="1" smtClean="0"/>
              <a:t>nghiệp</a:t>
            </a:r>
            <a:r>
              <a:rPr lang="en-US" sz="2200" dirty="0" smtClean="0"/>
              <a:t>, </a:t>
            </a:r>
            <a:r>
              <a:rPr lang="en-US" sz="2200" dirty="0" err="1" smtClean="0"/>
              <a:t>Trường</a:t>
            </a:r>
            <a:r>
              <a:rPr lang="en-US" sz="2200" dirty="0" smtClean="0"/>
              <a:t> </a:t>
            </a:r>
            <a:r>
              <a:rPr lang="en-US" sz="2200" dirty="0" err="1" smtClean="0"/>
              <a:t>Đại</a:t>
            </a:r>
            <a:r>
              <a:rPr lang="en-US" sz="2200" dirty="0" smtClean="0"/>
              <a:t> </a:t>
            </a:r>
            <a:r>
              <a:rPr lang="en-US" sz="2200" dirty="0" err="1" smtClean="0"/>
              <a:t>học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 Tp. HCM.</a:t>
            </a:r>
            <a:endParaRPr lang="en-US" sz="2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[5] </a:t>
            </a:r>
            <a:r>
              <a:rPr lang="en-US" sz="2400" dirty="0" smtClean="0"/>
              <a:t>TS. </a:t>
            </a:r>
            <a:r>
              <a:rPr lang="en-US" sz="2400" dirty="0" err="1" smtClean="0"/>
              <a:t>Võ</a:t>
            </a:r>
            <a:r>
              <a:rPr lang="en-US" sz="2400" dirty="0" smtClean="0"/>
              <a:t> </a:t>
            </a:r>
            <a:r>
              <a:rPr lang="en-US" sz="2400" dirty="0" err="1" smtClean="0"/>
              <a:t>Thị</a:t>
            </a:r>
            <a:r>
              <a:rPr lang="en-US" sz="2400" dirty="0" smtClean="0"/>
              <a:t> </a:t>
            </a:r>
            <a:r>
              <a:rPr lang="en-US" sz="2400" dirty="0" err="1" smtClean="0"/>
              <a:t>Ngọc</a:t>
            </a:r>
            <a:r>
              <a:rPr lang="en-US" sz="2400" dirty="0" smtClean="0"/>
              <a:t> </a:t>
            </a:r>
            <a:r>
              <a:rPr lang="en-US" sz="2400" dirty="0" err="1" smtClean="0"/>
              <a:t>Châu</a:t>
            </a:r>
            <a:r>
              <a:rPr lang="en-US" sz="2400" dirty="0" smtClean="0"/>
              <a:t> (2011), </a:t>
            </a:r>
            <a:r>
              <a:rPr lang="en-US" sz="2400" i="1" dirty="0" err="1" smtClean="0"/>
              <a:t>Giáo</a:t>
            </a:r>
            <a:r>
              <a:rPr lang="en-US" sz="2400" i="1" dirty="0" smtClean="0"/>
              <a:t> </a:t>
            </a:r>
            <a:r>
              <a:rPr lang="en-US" sz="2400" i="1" dirty="0" err="1" smtClean="0"/>
              <a:t>trình</a:t>
            </a:r>
            <a:r>
              <a:rPr lang="en-US" sz="2400" i="1" dirty="0" smtClean="0"/>
              <a:t> </a:t>
            </a:r>
            <a:r>
              <a:rPr lang="en-US" sz="2400" i="1" dirty="0" err="1" smtClean="0"/>
              <a:t>điện</a:t>
            </a:r>
            <a:r>
              <a:rPr lang="en-US" sz="2400" i="1" dirty="0" smtClean="0"/>
              <a:t> </a:t>
            </a:r>
            <a:r>
              <a:rPr lang="en-US" sz="2400" i="1" dirty="0" err="1" smtClean="0"/>
              <a:t>tử</a:t>
            </a:r>
            <a:r>
              <a:rPr lang="en-US" sz="2400" i="1" dirty="0" smtClean="0"/>
              <a:t> </a:t>
            </a:r>
            <a:r>
              <a:rPr lang="en-US" sz="2400" i="1" dirty="0" err="1" smtClean="0"/>
              <a:t>ngành</a:t>
            </a:r>
            <a:r>
              <a:rPr lang="en-US" sz="2400" i="1" dirty="0" smtClean="0"/>
              <a:t> </a:t>
            </a:r>
            <a:r>
              <a:rPr lang="en-US" sz="2400" i="1" dirty="0" err="1" smtClean="0"/>
              <a:t>khoa</a:t>
            </a:r>
            <a:r>
              <a:rPr lang="en-US" sz="2400" i="1" dirty="0" smtClean="0"/>
              <a:t> </a:t>
            </a:r>
            <a:r>
              <a:rPr lang="en-US" sz="2400" i="1" dirty="0" err="1" smtClean="0"/>
              <a:t>học</a:t>
            </a:r>
            <a:r>
              <a:rPr lang="en-US" sz="2400" i="1" dirty="0" smtClean="0"/>
              <a:t> </a:t>
            </a:r>
            <a:r>
              <a:rPr lang="en-US" sz="2400" i="1" dirty="0" err="1" smtClean="0"/>
              <a:t>máy</a:t>
            </a:r>
            <a:r>
              <a:rPr lang="en-US" sz="2400" i="1" dirty="0" smtClean="0"/>
              <a:t> </a:t>
            </a:r>
            <a:r>
              <a:rPr lang="en-US" sz="2400" i="1" dirty="0" err="1" smtClean="0"/>
              <a:t>tính</a:t>
            </a:r>
            <a:r>
              <a:rPr lang="en-US" sz="2400" i="1" dirty="0" smtClean="0"/>
              <a:t> </a:t>
            </a:r>
            <a:r>
              <a:rPr lang="en-US" sz="2400" dirty="0" smtClean="0"/>
              <a:t>– </a:t>
            </a:r>
            <a:r>
              <a:rPr lang="en-US" sz="2400" i="1" dirty="0" err="1" smtClean="0"/>
              <a:t>Các</a:t>
            </a:r>
            <a:r>
              <a:rPr lang="en-US" sz="2400" i="1" dirty="0" smtClean="0"/>
              <a:t> </a:t>
            </a:r>
            <a:r>
              <a:rPr lang="en-US" sz="2400" i="1" dirty="0" err="1" smtClean="0"/>
              <a:t>vấn</a:t>
            </a:r>
            <a:r>
              <a:rPr lang="en-US" sz="2400" i="1" dirty="0" smtClean="0"/>
              <a:t> </a:t>
            </a:r>
            <a:r>
              <a:rPr lang="en-US" sz="2400" i="1" dirty="0" err="1" smtClean="0"/>
              <a:t>đề</a:t>
            </a:r>
            <a:r>
              <a:rPr lang="en-US" sz="2400" i="1" dirty="0" smtClean="0"/>
              <a:t> </a:t>
            </a:r>
            <a:r>
              <a:rPr lang="en-US" sz="2400" i="1" dirty="0" err="1" smtClean="0"/>
              <a:t>tiền</a:t>
            </a:r>
            <a:r>
              <a:rPr lang="en-US" sz="2400" i="1" dirty="0" smtClean="0"/>
              <a:t> </a:t>
            </a:r>
            <a:r>
              <a:rPr lang="en-US" sz="2400" i="1" dirty="0" err="1" smtClean="0"/>
              <a:t>xử</a:t>
            </a:r>
            <a:r>
              <a:rPr lang="en-US" sz="2400" i="1" dirty="0" smtClean="0"/>
              <a:t> </a:t>
            </a:r>
            <a:r>
              <a:rPr lang="en-US" sz="2400" i="1" dirty="0" err="1" smtClean="0"/>
              <a:t>lý</a:t>
            </a:r>
            <a:r>
              <a:rPr lang="en-US" sz="2400" i="1" dirty="0" smtClean="0"/>
              <a:t> </a:t>
            </a:r>
            <a:r>
              <a:rPr lang="en-US" sz="2400" i="1" dirty="0" err="1" smtClean="0"/>
              <a:t>dự</a:t>
            </a:r>
            <a:r>
              <a:rPr lang="en-US" sz="2400" i="1" dirty="0" smtClean="0"/>
              <a:t> </a:t>
            </a:r>
            <a:r>
              <a:rPr lang="en-US" sz="2400" i="1" dirty="0" err="1" smtClean="0"/>
              <a:t>liệu</a:t>
            </a:r>
            <a:r>
              <a:rPr lang="en-US" sz="2400" dirty="0" smtClean="0"/>
              <a:t>, </a:t>
            </a:r>
            <a:r>
              <a:rPr lang="en-US" sz="2400" dirty="0" err="1" smtClean="0"/>
              <a:t>Trường</a:t>
            </a:r>
            <a:r>
              <a:rPr lang="en-US" sz="2400" dirty="0" smtClean="0"/>
              <a:t> </a:t>
            </a:r>
            <a:r>
              <a:rPr lang="en-US" sz="2400" dirty="0" err="1" smtClean="0"/>
              <a:t>Đại</a:t>
            </a:r>
            <a:r>
              <a:rPr lang="en-US" sz="2400" dirty="0" smtClean="0"/>
              <a:t> </a:t>
            </a:r>
            <a:r>
              <a:rPr lang="en-US" sz="2400" dirty="0" err="1" smtClean="0"/>
              <a:t>học</a:t>
            </a:r>
            <a:r>
              <a:rPr lang="en-US" sz="2400" dirty="0" smtClean="0"/>
              <a:t> </a:t>
            </a:r>
            <a:r>
              <a:rPr lang="en-US" sz="2400" dirty="0" err="1" smtClean="0"/>
              <a:t>Bách</a:t>
            </a:r>
            <a:r>
              <a:rPr lang="en-US" sz="2400" dirty="0" smtClean="0"/>
              <a:t> </a:t>
            </a:r>
            <a:r>
              <a:rPr lang="en-US" sz="2400" dirty="0" err="1" smtClean="0"/>
              <a:t>Khóa</a:t>
            </a:r>
            <a:r>
              <a:rPr lang="en-US" sz="2400" dirty="0" smtClean="0"/>
              <a:t> Tp.HCM</a:t>
            </a: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935480"/>
            <a:ext cx="8534400" cy="4389120"/>
          </a:xfrm>
        </p:spPr>
        <p:txBody>
          <a:bodyPr anchor="t">
            <a:normAutofit/>
          </a:bodyPr>
          <a:lstStyle/>
          <a:p>
            <a:pPr>
              <a:lnSpc>
                <a:spcPct val="110000"/>
              </a:lnSpc>
              <a:buNone/>
            </a:pPr>
            <a:r>
              <a:rPr lang="en-US" sz="3600" dirty="0" smtClean="0"/>
              <a:t>	</a:t>
            </a:r>
            <a:r>
              <a:rPr lang="en-US" sz="3600" dirty="0" err="1" smtClean="0"/>
              <a:t>Hiện</a:t>
            </a:r>
            <a:r>
              <a:rPr lang="en-US" sz="3600" dirty="0" smtClean="0"/>
              <a:t> nay </a:t>
            </a:r>
            <a:r>
              <a:rPr lang="en-US" sz="3600" dirty="0" err="1" smtClean="0"/>
              <a:t>có</a:t>
            </a:r>
            <a:r>
              <a:rPr lang="en-US" sz="3600" dirty="0" smtClean="0"/>
              <a:t> 2 </a:t>
            </a:r>
            <a:r>
              <a:rPr lang="en-US" sz="3600" dirty="0" err="1" smtClean="0"/>
              <a:t>loại</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1: </a:t>
            </a:r>
            <a:r>
              <a:rPr lang="en-US" sz="3600" dirty="0" err="1" smtClean="0"/>
              <a:t>chiếm</a:t>
            </a:r>
            <a:r>
              <a:rPr lang="en-US" sz="3600" dirty="0" smtClean="0"/>
              <a:t> 5 – 10%.</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2: </a:t>
            </a:r>
            <a:r>
              <a:rPr lang="en-US" sz="3600" dirty="0" err="1" smtClean="0"/>
              <a:t>chiếm</a:t>
            </a:r>
            <a:r>
              <a:rPr lang="en-US" sz="3600" dirty="0" smtClean="0"/>
              <a:t> 90 – 95%</a:t>
            </a:r>
          </a:p>
          <a:p>
            <a:r>
              <a:rPr lang="en-US" sz="3600" dirty="0" smtClean="0"/>
              <a:t> </a:t>
            </a:r>
            <a:r>
              <a:rPr lang="en-US" sz="3600" dirty="0" err="1" smtClean="0"/>
              <a:t>Ngoài</a:t>
            </a:r>
            <a:r>
              <a:rPr lang="en-US" sz="3600" dirty="0" smtClean="0"/>
              <a:t> </a:t>
            </a:r>
            <a:r>
              <a:rPr lang="en-US" sz="3600" dirty="0" err="1" smtClean="0"/>
              <a:t>ra</a:t>
            </a:r>
            <a:r>
              <a:rPr lang="en-US" sz="3600" dirty="0" smtClean="0"/>
              <a:t> </a:t>
            </a:r>
            <a:r>
              <a:rPr lang="en-US" sz="3600" dirty="0" err="1" smtClean="0"/>
              <a:t>còn</a:t>
            </a:r>
            <a:r>
              <a:rPr lang="en-US" sz="3600" dirty="0" smtClean="0"/>
              <a:t> </a:t>
            </a:r>
            <a:r>
              <a:rPr lang="en-US" sz="3600" dirty="0" err="1" smtClean="0"/>
              <a:t>có</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thai</a:t>
            </a:r>
            <a:r>
              <a:rPr lang="en-US" sz="3600" dirty="0" smtClean="0"/>
              <a:t> </a:t>
            </a:r>
            <a:r>
              <a:rPr lang="en-US" sz="3600" dirty="0" err="1" smtClean="0"/>
              <a:t>kỳ</a:t>
            </a:r>
            <a:r>
              <a:rPr lang="en-US" sz="3600" dirty="0" smtClean="0"/>
              <a:t>: </a:t>
            </a:r>
            <a:r>
              <a:rPr lang="en-US" sz="3600" dirty="0" err="1" smtClean="0"/>
              <a:t>chiếm</a:t>
            </a:r>
            <a:r>
              <a:rPr lang="en-US" sz="3600" dirty="0" smtClean="0"/>
              <a:t> 3 – 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Rectangle 5"/>
          <p:cNvSpPr/>
          <p:nvPr/>
        </p:nvSpPr>
        <p:spPr>
          <a:xfrm>
            <a:off x="533400" y="5867400"/>
            <a:ext cx="8077200" cy="369332"/>
          </a:xfrm>
          <a:prstGeom prst="rect">
            <a:avLst/>
          </a:prstGeom>
        </p:spPr>
        <p:txBody>
          <a:bodyPr wrap="square">
            <a:spAutoFit/>
          </a:bodyPr>
          <a:lstStyle/>
          <a:p>
            <a:r>
              <a:rPr lang="en-US" u="sng" dirty="0" smtClean="0">
                <a:hlinkClick r:id="rId3"/>
              </a:rPr>
              <a:t>http://www.netdoctor.co.uk/diseases/facts/diabetes.htm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en-US" sz="3600" dirty="0" smtClean="0"/>
              <a:t> Chi </a:t>
            </a:r>
            <a:r>
              <a:rPr lang="en-US" sz="3600" dirty="0" err="1" smtClean="0"/>
              <a:t>phí</a:t>
            </a:r>
            <a:r>
              <a:rPr lang="en-US" sz="3600" dirty="0" smtClean="0"/>
              <a:t> </a:t>
            </a:r>
            <a:r>
              <a:rPr lang="en-US" sz="3600" dirty="0" err="1" smtClean="0"/>
              <a:t>phòng</a:t>
            </a:r>
            <a:r>
              <a:rPr lang="en-US" sz="3600" dirty="0" smtClean="0"/>
              <a:t> </a:t>
            </a:r>
            <a:r>
              <a:rPr lang="en-US" sz="3600" dirty="0" err="1" smtClean="0"/>
              <a:t>bệnh</a:t>
            </a:r>
            <a:r>
              <a:rPr lang="en-US" sz="3600" dirty="0" smtClean="0"/>
              <a:t> </a:t>
            </a:r>
            <a:r>
              <a:rPr lang="en-US" sz="3600" dirty="0" err="1" smtClean="0"/>
              <a:t>thấp</a:t>
            </a:r>
            <a:r>
              <a:rPr lang="en-US" sz="3600" dirty="0" smtClean="0"/>
              <a:t>.</a:t>
            </a:r>
          </a:p>
          <a:p>
            <a:r>
              <a:rPr lang="en-US" sz="3600" dirty="0" smtClean="0"/>
              <a:t> Chi </a:t>
            </a:r>
            <a:r>
              <a:rPr lang="en-US" sz="3600" dirty="0" err="1" smtClean="0"/>
              <a:t>phí</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bệnh</a:t>
            </a:r>
            <a:r>
              <a:rPr lang="en-US" sz="3600" dirty="0" smtClean="0"/>
              <a:t> </a:t>
            </a:r>
            <a:r>
              <a:rPr lang="en-US" sz="3600" dirty="0" err="1" smtClean="0"/>
              <a:t>không</a:t>
            </a:r>
            <a:r>
              <a:rPr lang="en-US" sz="3600" dirty="0" smtClean="0"/>
              <a:t> </a:t>
            </a:r>
            <a:r>
              <a:rPr lang="en-US" sz="3600" dirty="0" err="1" smtClean="0"/>
              <a:t>cao</a:t>
            </a:r>
            <a:r>
              <a:rPr lang="en-US" sz="3600" dirty="0" smtClean="0"/>
              <a:t>.</a:t>
            </a:r>
          </a:p>
          <a:p>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sớm</a:t>
            </a:r>
            <a:r>
              <a:rPr lang="en-US" sz="3600" dirty="0" smtClean="0"/>
              <a:t> </a:t>
            </a:r>
            <a:r>
              <a:rPr lang="en-US" sz="3600" dirty="0" err="1" smtClean="0"/>
              <a:t>bệnh</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việc</a:t>
            </a:r>
            <a:r>
              <a:rPr lang="en-US" sz="3600" dirty="0" smtClean="0"/>
              <a:t> </a:t>
            </a:r>
            <a:r>
              <a:rPr lang="en-US" sz="3600" dirty="0" err="1" smtClean="0"/>
              <a:t>làm</a:t>
            </a:r>
            <a:r>
              <a:rPr lang="en-US" sz="3600" dirty="0" smtClean="0"/>
              <a:t> </a:t>
            </a:r>
            <a:r>
              <a:rPr lang="en-US" sz="3600" dirty="0" err="1" smtClean="0"/>
              <a:t>cần</a:t>
            </a:r>
            <a:r>
              <a:rPr lang="en-US" sz="3600" dirty="0" smtClean="0"/>
              <a:t> </a:t>
            </a:r>
            <a:r>
              <a:rPr lang="en-US" sz="3600" dirty="0" err="1" smtClean="0"/>
              <a:t>thiết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Mục</a:t>
            </a:r>
            <a:r>
              <a:rPr lang="en-US" sz="3600" dirty="0" smtClean="0"/>
              <a:t> </a:t>
            </a:r>
            <a:r>
              <a:rPr lang="en-US" sz="3600" dirty="0" err="1" smtClean="0"/>
              <a:t>tiêu</a:t>
            </a:r>
            <a:r>
              <a:rPr lang="en-US" sz="3600" dirty="0" smtClean="0"/>
              <a:t> </a:t>
            </a:r>
            <a:r>
              <a:rPr lang="en-US" sz="3600" dirty="0" err="1" smtClean="0"/>
              <a:t>đề</a:t>
            </a:r>
            <a:r>
              <a:rPr lang="en-US" sz="3600" dirty="0" smtClean="0"/>
              <a:t> </a:t>
            </a:r>
            <a:r>
              <a:rPr lang="en-US" sz="3600" dirty="0" err="1" smtClean="0"/>
              <a:t>tài</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một</a:t>
            </a:r>
            <a:r>
              <a:rPr lang="en-US" sz="3600" dirty="0" smtClean="0"/>
              <a:t> </a:t>
            </a:r>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đầu</a:t>
            </a:r>
            <a:r>
              <a:rPr lang="en-US" sz="3600" dirty="0" smtClean="0"/>
              <a:t> </a:t>
            </a:r>
            <a:r>
              <a:rPr lang="en-US" sz="3600" dirty="0" err="1" smtClean="0"/>
              <a:t>vào</a:t>
            </a:r>
            <a:r>
              <a:rPr lang="en-US" sz="3600" dirty="0" smtClean="0"/>
              <a:t>.</a:t>
            </a:r>
          </a:p>
          <a:p>
            <a:r>
              <a:rPr lang="en-US" sz="3600" dirty="0" smtClean="0"/>
              <a:t> </a:t>
            </a:r>
            <a:r>
              <a:rPr lang="en-US" sz="3600" dirty="0" err="1" smtClean="0"/>
              <a:t>Xây</a:t>
            </a:r>
            <a:r>
              <a:rPr lang="en-US" sz="3600" dirty="0" smtClean="0"/>
              <a:t> </a:t>
            </a:r>
            <a:r>
              <a:rPr lang="en-US" sz="3600" dirty="0" err="1" smtClean="0"/>
              <a:t>dựng,kiếm</a:t>
            </a:r>
            <a:r>
              <a:rPr lang="en-US" sz="3600" dirty="0" smtClean="0"/>
              <a:t> </a:t>
            </a:r>
            <a:r>
              <a:rPr lang="en-US" sz="3600" dirty="0" err="1" smtClean="0"/>
              <a:t>thử</a:t>
            </a:r>
            <a:r>
              <a:rPr lang="en-US" sz="3600" dirty="0" smtClean="0"/>
              <a:t> </a:t>
            </a:r>
            <a:r>
              <a:rPr lang="en-US" sz="3600" dirty="0" err="1" smtClean="0"/>
              <a:t>và</a:t>
            </a:r>
            <a:r>
              <a:rPr lang="en-US" sz="3600" dirty="0" smtClean="0"/>
              <a:t> </a:t>
            </a:r>
            <a:r>
              <a:rPr lang="en-US" sz="3600" dirty="0" err="1" smtClean="0"/>
              <a:t>lưu</a:t>
            </a:r>
            <a:r>
              <a:rPr lang="en-US" sz="3600" dirty="0" smtClean="0"/>
              <a:t> </a:t>
            </a:r>
            <a:r>
              <a:rPr lang="en-US" sz="3600" dirty="0" err="1" smtClean="0"/>
              <a:t>mô</a:t>
            </a:r>
            <a:r>
              <a:rPr lang="en-US" sz="3600" dirty="0" smtClean="0"/>
              <a:t> </a:t>
            </a:r>
            <a:r>
              <a:rPr lang="en-US" sz="3600" dirty="0" err="1" smtClean="0"/>
              <a:t>hình</a:t>
            </a:r>
            <a:r>
              <a:rPr lang="en-US" sz="3600" dirty="0" smtClean="0"/>
              <a:t>.</a:t>
            </a:r>
          </a:p>
          <a:p>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mắc</a:t>
            </a:r>
            <a:r>
              <a:rPr lang="en-US" sz="3600" dirty="0" smtClean="0"/>
              <a:t> </a:t>
            </a:r>
            <a:r>
              <a:rPr lang="en-US" sz="3600" dirty="0" err="1" smtClean="0"/>
              <a:t>bệnh</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lnSpcReduction="10000"/>
          </a:bodyPr>
          <a:lstStyle/>
          <a:p>
            <a:pPr>
              <a:buNone/>
            </a:pPr>
            <a:r>
              <a:rPr lang="en-US" sz="3600" dirty="0" smtClean="0"/>
              <a:t> 	</a:t>
            </a:r>
            <a:r>
              <a:rPr lang="en-US" sz="3600" dirty="0" err="1" smtClean="0"/>
              <a:t>Đối</a:t>
            </a:r>
            <a:r>
              <a:rPr lang="en-US" sz="3600" dirty="0" smtClean="0"/>
              <a:t> </a:t>
            </a:r>
            <a:r>
              <a:rPr lang="en-US" sz="3600" dirty="0" err="1" smtClean="0"/>
              <a:t>tượng</a:t>
            </a:r>
            <a:r>
              <a:rPr lang="en-US" sz="3600" dirty="0" smtClean="0"/>
              <a:t> </a:t>
            </a:r>
            <a:r>
              <a:rPr lang="en-US" sz="3600" dirty="0" err="1" smtClean="0"/>
              <a:t>nghiên</a:t>
            </a:r>
            <a:r>
              <a:rPr lang="en-US" sz="3600" dirty="0" smtClean="0"/>
              <a:t> </a:t>
            </a:r>
            <a:r>
              <a:rPr lang="en-US" sz="3600" dirty="0" err="1" smtClean="0"/>
              <a:t>cứu</a:t>
            </a:r>
            <a:r>
              <a:rPr lang="en-US" sz="3600" dirty="0" smtClean="0"/>
              <a:t>:</a:t>
            </a:r>
          </a:p>
          <a:p>
            <a:r>
              <a:rPr lang="en-US" sz="3600" dirty="0" smtClean="0"/>
              <a:t> </a:t>
            </a:r>
            <a:r>
              <a:rPr lang="en-US" sz="3600" dirty="0" err="1" smtClean="0"/>
              <a:t>Bệnh</a:t>
            </a:r>
            <a:r>
              <a:rPr lang="en-US" sz="3600" dirty="0" smtClean="0"/>
              <a:t> </a:t>
            </a:r>
            <a:r>
              <a:rPr lang="en-US" sz="3600" dirty="0" err="1" smtClean="0"/>
              <a:t>nhân</a:t>
            </a:r>
            <a:endParaRPr lang="en-US" sz="3600" dirty="0" smtClean="0"/>
          </a:p>
          <a:p>
            <a:pPr>
              <a:buNone/>
            </a:pPr>
            <a:r>
              <a:rPr lang="en-US" sz="3600" dirty="0" smtClean="0"/>
              <a:t>	</a:t>
            </a:r>
            <a:r>
              <a:rPr lang="en-US" sz="3600" dirty="0" err="1" smtClean="0"/>
              <a:t>Đối</a:t>
            </a:r>
            <a:r>
              <a:rPr lang="en-US" sz="3600" dirty="0" smtClean="0"/>
              <a:t> </a:t>
            </a:r>
            <a:r>
              <a:rPr lang="en-US" sz="3600" dirty="0" err="1" smtClean="0"/>
              <a:t>tượng</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a:t>
            </a:r>
          </a:p>
          <a:p>
            <a:r>
              <a:rPr lang="en-US" sz="3600" dirty="0" smtClean="0"/>
              <a:t> </a:t>
            </a:r>
            <a:r>
              <a:rPr lang="en-US" sz="3600" dirty="0" err="1" smtClean="0"/>
              <a:t>Bác</a:t>
            </a:r>
            <a:r>
              <a:rPr lang="en-US" sz="3600" dirty="0" smtClean="0"/>
              <a:t> </a:t>
            </a:r>
            <a:r>
              <a:rPr lang="en-US" sz="3600" dirty="0" err="1" smtClean="0"/>
              <a:t>sĩ</a:t>
            </a:r>
            <a:endParaRPr lang="en-US" sz="3600" dirty="0" smtClean="0"/>
          </a:p>
          <a:p>
            <a:pPr>
              <a:buNone/>
            </a:pPr>
            <a:r>
              <a:rPr lang="en-US" sz="3600" dirty="0" smtClean="0"/>
              <a:t>	</a:t>
            </a:r>
            <a:r>
              <a:rPr lang="en-US" sz="3600" dirty="0" err="1" smtClean="0"/>
              <a:t>Nội</a:t>
            </a:r>
            <a:r>
              <a:rPr lang="en-US" sz="3600" dirty="0" smtClean="0"/>
              <a:t> dung </a:t>
            </a:r>
            <a:r>
              <a:rPr lang="en-US" sz="3600" dirty="0" err="1" smtClean="0"/>
              <a:t>hỗ</a:t>
            </a:r>
            <a:r>
              <a:rPr lang="en-US" sz="3600" dirty="0" smtClean="0"/>
              <a:t> </a:t>
            </a:r>
            <a:r>
              <a:rPr lang="en-US" sz="3600" dirty="0" err="1" smtClean="0"/>
              <a:t>trợ</a:t>
            </a:r>
            <a:r>
              <a:rPr lang="en-US" sz="3600" dirty="0" smtClean="0"/>
              <a:t>:</a:t>
            </a:r>
          </a:p>
          <a:p>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mắc</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và</a:t>
            </a:r>
            <a:r>
              <a:rPr lang="en-US" sz="3600" dirty="0" smtClean="0"/>
              <a:t> </a:t>
            </a:r>
            <a:r>
              <a:rPr lang="en-US" sz="3600" dirty="0" err="1" smtClean="0"/>
              <a:t>lý</a:t>
            </a:r>
            <a:r>
              <a:rPr lang="en-US" sz="3600" dirty="0" smtClean="0"/>
              <a:t> do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hiện</a:t>
            </a:r>
            <a:r>
              <a:rPr lang="en-US" sz="3600" dirty="0" smtClean="0"/>
              <a:t> </a:t>
            </a:r>
            <a:r>
              <a:rPr lang="en-US" sz="3600" dirty="0" err="1" smtClean="0"/>
              <a:t>trạng</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smtClean="0"/>
              <a:t> Thu </a:t>
            </a:r>
            <a:r>
              <a:rPr lang="en-US" sz="3600" dirty="0" err="1" smtClean="0"/>
              <a:t>thập</a:t>
            </a:r>
            <a:r>
              <a:rPr lang="en-US" sz="3600" dirty="0" smtClean="0"/>
              <a:t> </a:t>
            </a:r>
            <a:r>
              <a:rPr lang="en-US" sz="3600" dirty="0" err="1" smtClean="0"/>
              <a:t>và</a:t>
            </a:r>
            <a:r>
              <a:rPr lang="en-US" sz="3600" dirty="0" smtClean="0"/>
              <a:t> </a:t>
            </a:r>
            <a:r>
              <a:rPr lang="en-US" sz="3600" dirty="0" err="1" smtClean="0"/>
              <a:t>thống</a:t>
            </a:r>
            <a:r>
              <a:rPr lang="en-US" sz="3600" dirty="0" smtClean="0"/>
              <a:t> </a:t>
            </a:r>
            <a:r>
              <a:rPr lang="en-US" sz="3600" dirty="0" err="1" smtClean="0"/>
              <a:t>kê</a:t>
            </a:r>
            <a:r>
              <a:rPr lang="en-US" sz="3600" dirty="0" smtClean="0"/>
              <a:t> </a:t>
            </a:r>
            <a:r>
              <a:rPr lang="en-US" sz="3600" dirty="0" err="1" smtClean="0"/>
              <a:t>dữ</a:t>
            </a:r>
            <a:r>
              <a:rPr lang="en-US" sz="3600" dirty="0" smtClean="0"/>
              <a:t> </a:t>
            </a:r>
            <a:r>
              <a:rPr lang="en-US" sz="3600" dirty="0" err="1" smtClean="0"/>
              <a:t>liệu</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14/03/2013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2073426484"/>
              </p:ext>
            </p:extLst>
          </p:nvPr>
        </p:nvGraphicFramePr>
        <p:xfrm>
          <a:off x="533400" y="2895600"/>
          <a:ext cx="8044180" cy="2971800"/>
        </p:xfrm>
        <a:graphic>
          <a:graphicData uri="http://schemas.openxmlformats.org/drawingml/2006/table">
            <a:tbl>
              <a:tblPr firstRow="1" bandRow="1">
                <a:tableStyleId>{5C22544A-7EE6-4342-B048-85BDC9FD1C3A}</a:tableStyleId>
              </a:tblPr>
              <a:tblGrid>
                <a:gridCol w="1143000"/>
                <a:gridCol w="1752600"/>
                <a:gridCol w="1755140"/>
                <a:gridCol w="1793240"/>
                <a:gridCol w="1600200"/>
              </a:tblGrid>
              <a:tr h="495300">
                <a:tc rowSpan="2">
                  <a:txBody>
                    <a:bodyPr/>
                    <a:lstStyle/>
                    <a:p>
                      <a:pPr algn="ctr"/>
                      <a:endParaRPr lang="en-US" dirty="0"/>
                    </a:p>
                  </a:txBody>
                  <a:tcPr anchor="ctr"/>
                </a:tc>
                <a:tc gridSpan="2">
                  <a:txBody>
                    <a:bodyPr/>
                    <a:lstStyle/>
                    <a:p>
                      <a:pPr algn="ctr"/>
                      <a:r>
                        <a:rPr lang="en-US" dirty="0" err="1" smtClean="0"/>
                        <a:t>Năm</a:t>
                      </a:r>
                      <a:r>
                        <a:rPr lang="en-US" baseline="0" dirty="0" smtClean="0"/>
                        <a:t> 2011</a:t>
                      </a:r>
                      <a:endParaRPr lang="en-US" dirty="0"/>
                    </a:p>
                  </a:txBody>
                  <a:tcPr anchor="ctr"/>
                </a:tc>
                <a:tc hMerge="1">
                  <a:txBody>
                    <a:bodyPr/>
                    <a:lstStyle/>
                    <a:p>
                      <a:endParaRPr lang="en-US"/>
                    </a:p>
                  </a:txBody>
                  <a:tcPr/>
                </a:tc>
                <a:tc gridSpan="2">
                  <a:txBody>
                    <a:bodyPr/>
                    <a:lstStyle/>
                    <a:p>
                      <a:pPr algn="ctr"/>
                      <a:r>
                        <a:rPr lang="en-US" dirty="0" err="1" smtClean="0"/>
                        <a:t>Năm</a:t>
                      </a:r>
                      <a:r>
                        <a:rPr lang="en-US" baseline="0" dirty="0" smtClean="0"/>
                        <a:t> 2012</a:t>
                      </a:r>
                      <a:endParaRPr lang="en-US" dirty="0"/>
                    </a:p>
                  </a:txBody>
                  <a:tcPr anchor="ctr"/>
                </a:tc>
                <a:tc hMerge="1">
                  <a:txBody>
                    <a:bodyPr/>
                    <a:lstStyle/>
                    <a:p>
                      <a:endParaRPr lang="en-US"/>
                    </a:p>
                  </a:txBody>
                  <a:tcPr/>
                </a:tc>
              </a:tr>
              <a:tr h="495300">
                <a:tc vMerge="1">
                  <a:txBody>
                    <a:bodyPr/>
                    <a:lstStyle/>
                    <a:p>
                      <a:endParaRPr lang="en-US"/>
                    </a:p>
                  </a:txBody>
                  <a:tcP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r>
              <a:tr h="990600">
                <a:tc>
                  <a:txBody>
                    <a:bodyPr/>
                    <a:lstStyle/>
                    <a:p>
                      <a:pPr algn="ctr"/>
                      <a:r>
                        <a:rPr lang="en-US" dirty="0" smtClean="0"/>
                        <a:t>BV</a:t>
                      </a:r>
                    </a:p>
                    <a:p>
                      <a:pPr algn="ctr"/>
                      <a:r>
                        <a:rPr lang="en-US" dirty="0" smtClean="0"/>
                        <a:t> Thủ</a:t>
                      </a:r>
                      <a:r>
                        <a:rPr lang="en-US" baseline="0" dirty="0" smtClean="0"/>
                        <a:t> Đức</a:t>
                      </a:r>
                      <a:endParaRPr lang="en-US" dirty="0"/>
                    </a:p>
                  </a:txBody>
                  <a:tcPr anchor="ctr"/>
                </a:tc>
                <a:tc>
                  <a:txBody>
                    <a:bodyPr/>
                    <a:lstStyle/>
                    <a:p>
                      <a:pPr algn="ctr"/>
                      <a:r>
                        <a:rPr lang="en-US" sz="2800" dirty="0" smtClean="0"/>
                        <a:t>3290</a:t>
                      </a:r>
                      <a:endParaRPr lang="en-US" sz="2800" dirty="0"/>
                    </a:p>
                  </a:txBody>
                  <a:tcPr anchor="ctr"/>
                </a:tc>
                <a:tc>
                  <a:txBody>
                    <a:bodyPr/>
                    <a:lstStyle/>
                    <a:p>
                      <a:pPr algn="ctr"/>
                      <a:r>
                        <a:rPr lang="en-US" sz="2800" dirty="0" smtClean="0"/>
                        <a:t>65535</a:t>
                      </a:r>
                      <a:endParaRPr lang="en-US" sz="2800" dirty="0"/>
                    </a:p>
                  </a:txBody>
                  <a:tcPr anchor="ctr"/>
                </a:tc>
                <a:tc>
                  <a:txBody>
                    <a:bodyPr/>
                    <a:lstStyle/>
                    <a:p>
                      <a:pPr algn="ctr"/>
                      <a:r>
                        <a:rPr lang="en-US" sz="2800" dirty="0" smtClean="0"/>
                        <a:t>6791</a:t>
                      </a:r>
                      <a:endParaRPr lang="en-US" sz="2800" dirty="0"/>
                    </a:p>
                  </a:txBody>
                  <a:tcPr anchor="ctr"/>
                </a:tc>
                <a:tc>
                  <a:txBody>
                    <a:bodyPr/>
                    <a:lstStyle/>
                    <a:p>
                      <a:pPr algn="ctr"/>
                      <a:r>
                        <a:rPr lang="en-US" sz="2800" dirty="0" smtClean="0"/>
                        <a:t>40503</a:t>
                      </a:r>
                      <a:endParaRPr lang="en-US" sz="2800" dirty="0"/>
                    </a:p>
                  </a:txBody>
                  <a:tcPr anchor="ctr"/>
                </a:tc>
              </a:tr>
              <a:tr h="990600">
                <a:tc>
                  <a:txBody>
                    <a:bodyPr/>
                    <a:lstStyle/>
                    <a:p>
                      <a:pPr algn="ctr"/>
                      <a:r>
                        <a:rPr lang="en-US" dirty="0" smtClean="0"/>
                        <a:t>BV </a:t>
                      </a:r>
                    </a:p>
                    <a:p>
                      <a:pPr algn="ctr"/>
                      <a:r>
                        <a:rPr lang="en-US" dirty="0" smtClean="0"/>
                        <a:t>Đa</a:t>
                      </a:r>
                      <a:r>
                        <a:rPr lang="en-US" baseline="0" dirty="0" smtClean="0"/>
                        <a:t> Khoa Thủ Đức</a:t>
                      </a:r>
                      <a:endParaRPr lang="en-US" dirty="0"/>
                    </a:p>
                  </a:txBody>
                  <a:tcPr anchor="ctr"/>
                </a:tc>
                <a:tc>
                  <a:txBody>
                    <a:bodyPr/>
                    <a:lstStyle/>
                    <a:p>
                      <a:pPr algn="ctr"/>
                      <a:r>
                        <a:rPr lang="en-US" sz="2800" dirty="0" smtClean="0"/>
                        <a:t>1026</a:t>
                      </a:r>
                      <a:endParaRPr lang="en-US" sz="2800" dirty="0"/>
                    </a:p>
                  </a:txBody>
                  <a:tcPr anchor="ctr"/>
                </a:tc>
                <a:tc>
                  <a:txBody>
                    <a:bodyPr/>
                    <a:lstStyle/>
                    <a:p>
                      <a:pPr algn="ctr"/>
                      <a:r>
                        <a:rPr lang="en-US" sz="2800" dirty="0" smtClean="0"/>
                        <a:t>22263</a:t>
                      </a:r>
                      <a:endParaRPr lang="en-US" sz="2800" dirty="0"/>
                    </a:p>
                  </a:txBody>
                  <a:tcPr anchor="ctr"/>
                </a:tc>
                <a:tc>
                  <a:txBody>
                    <a:bodyPr/>
                    <a:lstStyle/>
                    <a:p>
                      <a:pPr algn="ctr"/>
                      <a:r>
                        <a:rPr lang="en-US" sz="2800" dirty="0" smtClean="0"/>
                        <a:t>758</a:t>
                      </a:r>
                      <a:endParaRPr lang="en-US" sz="2800" dirty="0"/>
                    </a:p>
                  </a:txBody>
                  <a:tcPr anchor="ctr"/>
                </a:tc>
                <a:tc>
                  <a:txBody>
                    <a:bodyPr/>
                    <a:lstStyle/>
                    <a:p>
                      <a:pPr algn="ctr"/>
                      <a:r>
                        <a:rPr lang="en-US" sz="2800" dirty="0" smtClean="0"/>
                        <a:t>24091</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3387</TotalTime>
  <Words>3214</Words>
  <Application>Microsoft Office PowerPoint</Application>
  <PresentationFormat>On-screen Show (4:3)</PresentationFormat>
  <Paragraphs>371</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Flow</vt:lpstr>
      <vt:lpstr>ỨNG DỤNG DATA MINING XÂY DỰNG HỆ HỖ TRỢ RA QUYẾT ĐỊNH KHÁM CHỮA BỆNH TIỂU ĐƯỜNG</vt:lpstr>
      <vt:lpstr>Nội dung</vt:lpstr>
      <vt:lpstr>Giới thiệu</vt:lpstr>
      <vt:lpstr>Giới thiệu</vt:lpstr>
      <vt:lpstr>Giới thiệu</vt:lpstr>
      <vt:lpstr>Giới thiệu</vt:lpstr>
      <vt:lpstr>Giới thiệu</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nghiệp</vt:lpstr>
      <vt:lpstr>Kết quả thực nghiệm</vt:lpstr>
      <vt:lpstr>DEMO</vt:lpstr>
      <vt:lpstr>TÀI LIỆU THAM KHẢO</vt:lpstr>
      <vt:lpstr>TÀI LIỆU THAM KHẢO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dc:title>
  <dc:creator>NguyenVanLam</dc:creator>
  <cp:lastModifiedBy>NguyenVanLam</cp:lastModifiedBy>
  <cp:revision>469</cp:revision>
  <dcterms:created xsi:type="dcterms:W3CDTF">2006-08-16T00:00:00Z</dcterms:created>
  <dcterms:modified xsi:type="dcterms:W3CDTF">2013-03-14T08:05:15Z</dcterms:modified>
</cp:coreProperties>
</file>