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2" r:id="rId6"/>
    <p:sldId id="288" r:id="rId7"/>
    <p:sldId id="292" r:id="rId8"/>
    <p:sldId id="289" r:id="rId9"/>
    <p:sldId id="290" r:id="rId10"/>
    <p:sldId id="291" r:id="rId11"/>
    <p:sldId id="266" r:id="rId12"/>
    <p:sldId id="268" r:id="rId13"/>
    <p:sldId id="269" r:id="rId14"/>
    <p:sldId id="271" r:id="rId15"/>
    <p:sldId id="273" r:id="rId16"/>
    <p:sldId id="274" r:id="rId17"/>
    <p:sldId id="275" r:id="rId18"/>
    <p:sldId id="276" r:id="rId19"/>
    <p:sldId id="277" r:id="rId20"/>
    <p:sldId id="278" r:id="rId21"/>
    <p:sldId id="279" r:id="rId22"/>
    <p:sldId id="281" r:id="rId23"/>
    <p:sldId id="293" r:id="rId24"/>
    <p:sldId id="284" r:id="rId25"/>
    <p:sldId id="285"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03" autoAdjust="0"/>
  </p:normalViewPr>
  <p:slideViewPr>
    <p:cSldViewPr>
      <p:cViewPr varScale="1">
        <p:scale>
          <a:sx n="48" d="100"/>
          <a:sy n="48" d="100"/>
        </p:scale>
        <p:origin x="-201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3/11/2013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là</a:t>
            </a:r>
            <a:r>
              <a:rPr lang="en-US" baseline="0" dirty="0" smtClean="0"/>
              <a:t> </a:t>
            </a:r>
            <a:r>
              <a:rPr lang="en-US" baseline="0" dirty="0" err="1" smtClean="0"/>
              <a:t>chẩn</a:t>
            </a:r>
            <a:r>
              <a:rPr lang="en-US" baseline="0" dirty="0" smtClean="0"/>
              <a:t> </a:t>
            </a:r>
            <a:r>
              <a:rPr lang="en-US" baseline="0" dirty="0" err="1" smtClean="0"/>
              <a:t>đoán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mắc</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như</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a:t>
            </a:r>
            <a:r>
              <a:rPr lang="en-US" sz="1200" baseline="0" dirty="0" err="1" smtClean="0"/>
              <a:t>Quận</a:t>
            </a:r>
            <a:r>
              <a:rPr lang="en-US" sz="1200" baseline="0" dirty="0" smtClean="0"/>
              <a:t> 9, </a:t>
            </a:r>
            <a:r>
              <a:rPr lang="en-US" sz="1200" baseline="0" dirty="0" err="1" smtClean="0"/>
              <a:t>Chợ</a:t>
            </a:r>
            <a:r>
              <a:rPr lang="en-US" sz="1200" baseline="0" dirty="0" smtClean="0"/>
              <a:t> </a:t>
            </a:r>
            <a:r>
              <a:rPr lang="en-US" sz="1200" baseline="0" dirty="0" err="1" smtClean="0"/>
              <a:t>Rẫy</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Đa</a:t>
            </a:r>
            <a:r>
              <a:rPr lang="en-US" sz="1200" baseline="0" dirty="0" smtClean="0"/>
              <a:t> </a:t>
            </a:r>
            <a:r>
              <a:rPr lang="en-US" sz="1200" baseline="0" dirty="0" err="1" smtClean="0"/>
              <a:t>Khoa</a:t>
            </a:r>
            <a:r>
              <a:rPr lang="en-US" sz="1200" baseline="0" dirty="0" smtClean="0"/>
              <a:t> </a:t>
            </a:r>
            <a:r>
              <a:rPr lang="en-US" sz="1200" baseline="0" dirty="0" err="1" smtClean="0"/>
              <a:t>Thủ</a:t>
            </a:r>
            <a:r>
              <a:rPr lang="en-US" sz="1200" baseline="0" dirty="0" smtClean="0"/>
              <a:t> </a:t>
            </a:r>
            <a:r>
              <a:rPr lang="en-US" sz="1200" baseline="0" dirty="0" err="1" smtClean="0"/>
              <a:t>Đức</a:t>
            </a:r>
            <a:r>
              <a:rPr lang="en-US" sz="1200" baseline="0" dirty="0" smtClean="0"/>
              <a:t>. </a:t>
            </a:r>
            <a:r>
              <a:rPr lang="en-US" sz="1200" baseline="0" dirty="0" err="1" smtClean="0"/>
              <a:t>Nhưng</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Riêng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BV ĐKTĐ </a:t>
            </a:r>
            <a:r>
              <a:rPr lang="en-US" sz="1200" baseline="0" dirty="0" err="1" smtClean="0"/>
              <a:t>hoàn</a:t>
            </a:r>
            <a:r>
              <a:rPr lang="en-US" sz="1200" baseline="0" dirty="0" smtClean="0"/>
              <a:t> </a:t>
            </a:r>
            <a:r>
              <a:rPr lang="en-US" sz="1200" baseline="0" dirty="0" err="1" smtClean="0"/>
              <a:t>toàn</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BN </a:t>
            </a:r>
            <a:r>
              <a:rPr lang="en-US" sz="1200" baseline="0" dirty="0" err="1" smtClean="0"/>
              <a:t>không</a:t>
            </a:r>
            <a:r>
              <a:rPr lang="en-US" sz="1200" baseline="0" dirty="0" smtClean="0"/>
              <a:t> </a:t>
            </a:r>
            <a:r>
              <a:rPr lang="en-US" sz="1200" baseline="0" dirty="0" err="1" smtClean="0"/>
              <a:t>thế</a:t>
            </a:r>
            <a:r>
              <a:rPr lang="en-US" sz="1200" baseline="0" dirty="0" smtClean="0"/>
              <a:t> </a:t>
            </a:r>
            <a:r>
              <a:rPr lang="en-US" sz="1200" baseline="0" dirty="0" err="1" smtClean="0"/>
              <a:t>kết</a:t>
            </a:r>
            <a:r>
              <a:rPr lang="en-US" sz="1200" baseline="0" dirty="0" smtClean="0"/>
              <a:t> </a:t>
            </a:r>
            <a:r>
              <a:rPr lang="en-US" sz="1200" baseline="0" dirty="0" err="1" smtClean="0"/>
              <a:t>được</a:t>
            </a:r>
            <a:r>
              <a:rPr lang="en-US" sz="1200" baseline="0" dirty="0" smtClean="0"/>
              <a:t> </a:t>
            </a:r>
            <a:r>
              <a:rPr lang="en-US" sz="1200" baseline="0" dirty="0" err="1" smtClean="0"/>
              <a:t>giữa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Ngoài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Sau</a:t>
            </a:r>
            <a:r>
              <a:rPr lang="en-US" sz="1200" baseline="0" dirty="0" smtClean="0"/>
              <a:t> </a:t>
            </a:r>
            <a:r>
              <a:rPr lang="en-US" sz="1200" baseline="0" dirty="0" err="1" smtClean="0"/>
              <a:t>khi</a:t>
            </a:r>
            <a:r>
              <a:rPr lang="en-US" sz="1200" baseline="0" dirty="0" smtClean="0"/>
              <a:t> </a:t>
            </a:r>
            <a:r>
              <a:rPr lang="en-US" sz="1200" baseline="0" dirty="0" err="1" smtClean="0"/>
              <a:t>áp</a:t>
            </a:r>
            <a:r>
              <a:rPr lang="en-US" sz="1200" baseline="0" dirty="0" smtClean="0"/>
              <a:t> </a:t>
            </a:r>
            <a:r>
              <a:rPr lang="en-US" sz="1200" baseline="0" dirty="0" err="1" smtClean="0"/>
              <a:t>dụng</a:t>
            </a:r>
            <a:r>
              <a:rPr lang="en-US" sz="1200" baseline="0" dirty="0" smtClean="0"/>
              <a:t> </a:t>
            </a:r>
            <a:r>
              <a:rPr lang="en-US" sz="1200" baseline="0" dirty="0" err="1" smtClean="0"/>
              <a:t>vào</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nhóm</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Tiếp</a:t>
            </a:r>
            <a:r>
              <a:rPr lang="en-US" sz="1200" baseline="0" dirty="0" smtClean="0"/>
              <a:t> </a:t>
            </a:r>
            <a:r>
              <a:rPr lang="en-US" sz="1200" baseline="0" dirty="0" err="1" smtClean="0"/>
              <a:t>theo</a:t>
            </a:r>
            <a:r>
              <a:rPr lang="en-US" sz="1200" baseline="0" dirty="0" smtClean="0"/>
              <a:t> </a:t>
            </a:r>
            <a:r>
              <a:rPr lang="en-US" sz="1200" baseline="0" dirty="0" err="1" smtClean="0"/>
              <a:t>nhóm</a:t>
            </a:r>
            <a:r>
              <a:rPr lang="en-US" sz="1200" baseline="0" dirty="0" smtClean="0"/>
              <a:t> </a:t>
            </a:r>
            <a:r>
              <a:rPr lang="en-US" sz="1200" baseline="0" dirty="0" err="1" smtClean="0"/>
              <a:t>xin</a:t>
            </a:r>
            <a:r>
              <a:rPr lang="en-US" sz="1200" baseline="0" dirty="0" smtClean="0"/>
              <a:t> </a:t>
            </a:r>
            <a:r>
              <a:rPr lang="en-US" sz="1200" baseline="0" dirty="0" err="1" smtClean="0"/>
              <a:t>giới</a:t>
            </a:r>
            <a:r>
              <a:rPr lang="en-US" sz="1200" baseline="0" dirty="0" smtClean="0"/>
              <a:t> </a:t>
            </a:r>
            <a:r>
              <a:rPr lang="en-US" sz="1200" baseline="0" dirty="0" err="1" smtClean="0"/>
              <a:t>thiệu</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và</a:t>
            </a:r>
            <a:r>
              <a:rPr lang="en-US" sz="1200" baseline="0" dirty="0" smtClean="0"/>
              <a:t> </a:t>
            </a:r>
            <a:r>
              <a:rPr lang="en-US" sz="1200" baseline="0" dirty="0" err="1" smtClean="0"/>
              <a:t>kết</a:t>
            </a:r>
            <a:r>
              <a:rPr lang="en-US" sz="1200" baseline="0" dirty="0" smtClean="0"/>
              <a:t> </a:t>
            </a:r>
            <a:r>
              <a:rPr lang="en-US" sz="1200" baseline="0" dirty="0" err="1" smtClean="0"/>
              <a:t>quả</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phần</a:t>
            </a:r>
            <a:r>
              <a:rPr lang="en-US" sz="1200" baseline="0" dirty="0" smtClean="0"/>
              <a:t> </a:t>
            </a:r>
            <a:r>
              <a:rPr lang="en-US" sz="1200" baseline="0" dirty="0" err="1" smtClean="0"/>
              <a:t>chính</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trọng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nhiễu</a:t>
            </a:r>
            <a:r>
              <a:rPr lang="en-US" sz="1200" kern="1200" dirty="0" smtClean="0">
                <a:solidFill>
                  <a:schemeClr val="tx1"/>
                </a:solidFill>
                <a:latin typeface="+mn-lt"/>
                <a:ea typeface="+mn-ea"/>
                <a:cs typeface="+mn-cs"/>
              </a:rPr>
              <a:t>.</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chọn</a:t>
            </a:r>
            <a:endParaRPr lang="en-US" sz="105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endParaRPr lang="en-US" sz="105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Làm</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dữ</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liệu</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tự</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động</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Semi – Automatic Data Cleaning</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17</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Binning: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miền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N </a:t>
            </a:r>
            <a:r>
              <a:rPr lang="en-US" sz="1200" kern="1200" baseline="0" dirty="0" err="1" smtClean="0">
                <a:solidFill>
                  <a:schemeClr val="tx1"/>
                </a:solidFill>
                <a:latin typeface="+mn-lt"/>
                <a:ea typeface="+mn-ea"/>
                <a:cs typeface="+mn-cs"/>
              </a:rPr>
              <a:t>khoảng</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Tùy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thích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y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qua.</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với</a:t>
            </a:r>
            <a:r>
              <a:rPr lang="en-US" sz="1200" baseline="0" dirty="0" smtClean="0"/>
              <a:t> </a:t>
            </a:r>
            <a:r>
              <a:rPr lang="en-US" sz="1200" baseline="0" dirty="0" err="1" smtClean="0"/>
              <a:t>sự</a:t>
            </a:r>
            <a:r>
              <a:rPr lang="en-US" sz="1200" baseline="0" dirty="0" smtClean="0"/>
              <a:t> </a:t>
            </a:r>
            <a:r>
              <a:rPr lang="en-US" sz="1200" baseline="0" dirty="0" err="1" smtClean="0"/>
              <a:t>hỗ</a:t>
            </a:r>
            <a:r>
              <a:rPr lang="en-US" sz="1200" baseline="0" dirty="0" smtClean="0"/>
              <a:t> </a:t>
            </a:r>
            <a:r>
              <a:rPr lang="en-US" sz="1200" baseline="0" dirty="0" err="1" smtClean="0"/>
              <a:t>trợ</a:t>
            </a:r>
            <a:r>
              <a:rPr lang="en-US" sz="1200" baseline="0" dirty="0" smtClean="0"/>
              <a:t> </a:t>
            </a:r>
            <a:r>
              <a:rPr lang="en-US" sz="1200" baseline="0" dirty="0" err="1" smtClean="0"/>
              <a:t>của</a:t>
            </a:r>
            <a:r>
              <a:rPr lang="en-US" sz="1200" baseline="0" dirty="0" smtClean="0"/>
              <a:t> Framework </a:t>
            </a:r>
            <a:r>
              <a:rPr lang="en-US" sz="1200" baseline="0" dirty="0" err="1" smtClean="0"/>
              <a:t>Accord.Net</a:t>
            </a:r>
            <a:r>
              <a:rPr lang="en-US" sz="1200" baseline="0" dirty="0" smtClean="0"/>
              <a:t> </a:t>
            </a:r>
            <a:r>
              <a:rPr lang="en-US" sz="1200" baseline="0" dirty="0" err="1" smtClean="0"/>
              <a:t>cho</a:t>
            </a:r>
            <a:r>
              <a:rPr lang="en-US" sz="1200" baseline="0" dirty="0" smtClean="0"/>
              <a:t> </a:t>
            </a:r>
            <a:r>
              <a:rPr lang="en-US" sz="1200" baseline="0" dirty="0" err="1" smtClean="0"/>
              <a:t>cả</a:t>
            </a:r>
            <a:r>
              <a:rPr lang="en-US" sz="1200" baseline="0" dirty="0" smtClean="0"/>
              <a:t> 3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và</a:t>
            </a:r>
            <a:r>
              <a:rPr lang="en-US" sz="1200" baseline="0" dirty="0" smtClean="0"/>
              <a:t> </a:t>
            </a:r>
            <a:r>
              <a:rPr lang="en-US" sz="1200" baseline="0" dirty="0" err="1" smtClean="0"/>
              <a:t>riêng</a:t>
            </a:r>
            <a:r>
              <a:rPr lang="en-US" sz="1200" baseline="0" dirty="0" smtClean="0"/>
              <a:t> Naïve </a:t>
            </a:r>
            <a:r>
              <a:rPr lang="en-US" sz="1200" baseline="0" dirty="0" err="1" smtClean="0"/>
              <a:t>Bayes</a:t>
            </a:r>
            <a:r>
              <a:rPr lang="en-US" sz="1200" baseline="0" dirty="0" smtClean="0"/>
              <a:t> </a:t>
            </a:r>
            <a:r>
              <a:rPr lang="en-US" sz="1200" baseline="0" dirty="0" err="1" smtClean="0"/>
              <a:t>còn</a:t>
            </a:r>
            <a:r>
              <a:rPr lang="en-US" sz="1200" baseline="0" dirty="0" smtClean="0"/>
              <a:t> </a:t>
            </a:r>
            <a:r>
              <a:rPr lang="en-US" sz="1200" baseline="0" dirty="0" err="1" smtClean="0"/>
              <a:t>được</a:t>
            </a:r>
            <a:r>
              <a:rPr lang="en-US" sz="1200" baseline="0" dirty="0" smtClean="0"/>
              <a:t> </a:t>
            </a:r>
            <a:r>
              <a:rPr lang="en-US" sz="1200" baseline="0" dirty="0" err="1" smtClean="0"/>
              <a:t>tự</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riêng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kern="120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70%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huấn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luyện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30%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endParaRPr lang="en-US" baseline="0" dirty="0" smtClean="0"/>
          </a:p>
          <a:p>
            <a:pPr marL="228600" indent="-228600">
              <a:buAutoNum type="arabicPeriod"/>
            </a:pP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lâm</a:t>
            </a:r>
            <a:r>
              <a:rPr lang="en-US" baseline="0" dirty="0" smtClean="0"/>
              <a:t> </a:t>
            </a:r>
            <a:r>
              <a:rPr lang="en-US" baseline="0" dirty="0" err="1" smtClean="0"/>
              <a:t>sàng</a:t>
            </a:r>
            <a:r>
              <a:rPr lang="en-US" baseline="0" dirty="0" smtClean="0"/>
              <a:t> </a:t>
            </a:r>
            <a:r>
              <a:rPr lang="en-US" baseline="0" dirty="0" err="1" smtClean="0"/>
              <a:t>và</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endParaRPr lang="en-US" baseline="0" dirty="0" smtClean="0"/>
          </a:p>
          <a:p>
            <a:pPr marL="228600" indent="-228600">
              <a:buAutoNum type="arabicPeriod"/>
            </a:pP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thu</a:t>
            </a:r>
            <a:r>
              <a:rPr lang="en-US" baseline="0" dirty="0" smtClean="0"/>
              <a:t> </a:t>
            </a:r>
            <a:r>
              <a:rPr lang="en-US" baseline="0" dirty="0" err="1" smtClean="0"/>
              <a:t>thập</a:t>
            </a:r>
            <a:endParaRPr lang="en-US" baseline="0" dirty="0" smtClean="0"/>
          </a:p>
          <a:p>
            <a:pPr marL="228600" indent="-228600">
              <a:buAutoNum type="arabicPeriod"/>
            </a:pP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y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Trong</a:t>
            </a:r>
            <a:r>
              <a:rPr lang="en-US" sz="1200" baseline="0" dirty="0" smtClean="0"/>
              <a:t> </a:t>
            </a:r>
            <a:r>
              <a:rPr lang="en-US" sz="1200" baseline="0" dirty="0" err="1" smtClean="0"/>
              <a:t>chương</a:t>
            </a:r>
            <a:r>
              <a:rPr lang="en-US" sz="1200" baseline="0" dirty="0" smtClean="0"/>
              <a:t> 3,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giải</a:t>
            </a:r>
            <a:r>
              <a:rPr lang="en-US" sz="1200" baseline="0" dirty="0" smtClean="0"/>
              <a:t> </a:t>
            </a:r>
            <a:r>
              <a:rPr lang="en-US" sz="1200" baseline="0" dirty="0" err="1" smtClean="0"/>
              <a:t>thích</a:t>
            </a:r>
            <a:r>
              <a:rPr lang="en-US" sz="1200" baseline="0" dirty="0" smtClean="0"/>
              <a:t> </a:t>
            </a:r>
            <a:r>
              <a:rPr lang="en-US" sz="1200" baseline="0" dirty="0" err="1" smtClean="0"/>
              <a:t>vì</a:t>
            </a:r>
            <a:r>
              <a:rPr lang="en-US" sz="1200" baseline="0" dirty="0" smtClean="0"/>
              <a:t> </a:t>
            </a:r>
            <a:r>
              <a:rPr lang="en-US" sz="1200" baseline="0" dirty="0" err="1" smtClean="0"/>
              <a:t>sao</a:t>
            </a:r>
            <a:r>
              <a:rPr lang="en-US" sz="1200" baseline="0" dirty="0" smtClean="0"/>
              <a:t> </a:t>
            </a:r>
            <a:r>
              <a:rPr lang="en-US" sz="1200" baseline="0" dirty="0" err="1" smtClean="0"/>
              <a:t>lại</a:t>
            </a:r>
            <a:r>
              <a:rPr lang="en-US" sz="1200" baseline="0" dirty="0" smtClean="0"/>
              <a:t> </a:t>
            </a:r>
            <a:r>
              <a:rPr lang="en-US" sz="1200" baseline="0" dirty="0" err="1" smtClean="0"/>
              <a:t>nói</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gọi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HHTRQĐLS.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HCM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4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endParaRPr lang="en-US" sz="1200" kern="1200" dirty="0" smtClean="0">
              <a:solidFill>
                <a:schemeClr val="tx1"/>
              </a:solidFill>
              <a:latin typeface="+mn-lt"/>
              <a:ea typeface="+mn-ea"/>
              <a:cs typeface="+mn-cs"/>
            </a:endParaRP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chứa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mềm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CSDL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HHTRQĐ.</a:t>
            </a:r>
          </a:p>
          <a:p>
            <a:pPr lvl="0"/>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tri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giúp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11/03/2013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11/03/2013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11/03/2013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11/03/2013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11/03/2013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11/03/2013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11/03/2013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11/03/2013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Tien xu ly du lieu _ Lam sach du lieu"/>
          <p:cNvPicPr>
            <a:picLocks noChangeAspect="1" noChangeArrowheads="1"/>
          </p:cNvPicPr>
          <p:nvPr/>
        </p:nvPicPr>
        <p:blipFill>
          <a:blip r:embed="rId3"/>
          <a:srcRect/>
          <a:stretch>
            <a:fillRect/>
          </a:stretch>
        </p:blipFill>
        <p:spPr bwMode="auto">
          <a:xfrm>
            <a:off x="533400" y="1981200"/>
            <a:ext cx="8153400" cy="4495800"/>
          </a:xfrm>
          <a:prstGeom prst="rect">
            <a:avLst/>
          </a:prstGeom>
          <a:noFill/>
          <a:ln w="9525">
            <a:noFill/>
            <a:miter lim="800000"/>
            <a:headEnd/>
            <a:tailEnd/>
          </a:ln>
        </p:spPr>
      </p:pic>
      <p:pic>
        <p:nvPicPr>
          <p:cNvPr id="1027" name="Picture 3" descr="tien xu ly du lieu _ Roi rac du lieu binning"/>
          <p:cNvPicPr>
            <a:picLocks noChangeAspect="1" noChangeArrowheads="1"/>
          </p:cNvPicPr>
          <p:nvPr/>
        </p:nvPicPr>
        <p:blipFill>
          <a:blip r:embed="rId4"/>
          <a:srcRect/>
          <a:stretch>
            <a:fillRect/>
          </a:stretch>
        </p:blipFill>
        <p:spPr bwMode="auto">
          <a:xfrm>
            <a:off x="533400" y="1981200"/>
            <a:ext cx="8153400" cy="4366623"/>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533400" y="1981200"/>
            <a:ext cx="8153400" cy="4495800"/>
          </a:xfrm>
          <a:prstGeom prst="rect">
            <a:avLst/>
          </a:prstGeom>
          <a:noFill/>
          <a:ln w="9525">
            <a:noFill/>
            <a:miter lim="800000"/>
            <a:headEnd/>
            <a:tailEnd/>
          </a:ln>
        </p:spPr>
      </p:pic>
      <p:pic>
        <p:nvPicPr>
          <p:cNvPr id="1029" name="Picture 5"/>
          <p:cNvPicPr>
            <a:picLocks noChangeAspect="1" noChangeArrowheads="1"/>
          </p:cNvPicPr>
          <p:nvPr/>
        </p:nvPicPr>
        <p:blipFill>
          <a:blip r:embed="rId6"/>
          <a:srcRect/>
          <a:stretch>
            <a:fillRect/>
          </a:stretch>
        </p:blipFill>
        <p:spPr bwMode="auto">
          <a:xfrm>
            <a:off x="533400" y="2057400"/>
            <a:ext cx="8153400" cy="4419600"/>
          </a:xfrm>
          <a:prstGeom prst="rect">
            <a:avLst/>
          </a:prstGeom>
          <a:noFill/>
          <a:ln w="9525">
            <a:noFill/>
            <a:miter lim="800000"/>
            <a:headEnd/>
            <a:tailEnd/>
          </a:ln>
        </p:spPr>
      </p:pic>
      <p:pic>
        <p:nvPicPr>
          <p:cNvPr id="1030" name="Picture 6" descr="chuan doan"/>
          <p:cNvPicPr>
            <a:picLocks noChangeAspect="1" noChangeArrowheads="1"/>
          </p:cNvPicPr>
          <p:nvPr/>
        </p:nvPicPr>
        <p:blipFill>
          <a:blip r:embed="rId7"/>
          <a:srcRect/>
          <a:stretch>
            <a:fillRect/>
          </a:stretch>
        </p:blipFill>
        <p:spPr bwMode="auto">
          <a:xfrm>
            <a:off x="533400" y="1981200"/>
            <a:ext cx="8077200" cy="449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nodeType="clickEffect">
                                  <p:stCondLst>
                                    <p:cond delay="0"/>
                                  </p:stCondLst>
                                  <p:childTnLst>
                                    <p:animEffect transition="out" filter="blinds(horizontal)">
                                      <p:cBhvr>
                                        <p:cTn id="17" dur="500"/>
                                        <p:tgtEl>
                                          <p:spTgt spid="1027"/>
                                        </p:tgtEl>
                                      </p:cBhvr>
                                    </p:animEffect>
                                    <p:set>
                                      <p:cBhvr>
                                        <p:cTn id="18" dur="1" fill="hold">
                                          <p:stCondLst>
                                            <p:cond delay="499"/>
                                          </p:stCondLst>
                                        </p:cTn>
                                        <p:tgtEl>
                                          <p:spTgt spid="10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028"/>
                                        </p:tgtEl>
                                      </p:cBhvr>
                                    </p:animEffect>
                                    <p:set>
                                      <p:cBhvr>
                                        <p:cTn id="29" dur="1" fill="hold">
                                          <p:stCondLst>
                                            <p:cond delay="499"/>
                                          </p:stCondLst>
                                        </p:cTn>
                                        <p:tgtEl>
                                          <p:spTgt spid="102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29"/>
                                        </p:tgtEl>
                                        <p:attrNameLst>
                                          <p:attrName>style.visibility</p:attrName>
                                        </p:attrNameLst>
                                      </p:cBhvr>
                                      <p:to>
                                        <p:strVal val="visible"/>
                                      </p:to>
                                    </p:set>
                                    <p:anim calcmode="lin" valueType="num">
                                      <p:cBhvr additive="base">
                                        <p:cTn id="34" dur="500" fill="hold"/>
                                        <p:tgtEl>
                                          <p:spTgt spid="1029"/>
                                        </p:tgtEl>
                                        <p:attrNameLst>
                                          <p:attrName>ppt_x</p:attrName>
                                        </p:attrNameLst>
                                      </p:cBhvr>
                                      <p:tavLst>
                                        <p:tav tm="0">
                                          <p:val>
                                            <p:strVal val="#ppt_x"/>
                                          </p:val>
                                        </p:tav>
                                        <p:tav tm="100000">
                                          <p:val>
                                            <p:strVal val="#ppt_x"/>
                                          </p:val>
                                        </p:tav>
                                      </p:tavLst>
                                    </p:anim>
                                    <p:anim calcmode="lin" valueType="num">
                                      <p:cBhvr additive="base">
                                        <p:cTn id="35"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nodeType="clickEffect">
                                  <p:stCondLst>
                                    <p:cond delay="0"/>
                                  </p:stCondLst>
                                  <p:childTnLst>
                                    <p:animEffect transition="out" filter="blinds(horizontal)">
                                      <p:cBhvr>
                                        <p:cTn id="39" dur="500"/>
                                        <p:tgtEl>
                                          <p:spTgt spid="1029"/>
                                        </p:tgtEl>
                                      </p:cBhvr>
                                    </p:animEffect>
                                    <p:set>
                                      <p:cBhvr>
                                        <p:cTn id="40" dur="1" fill="hold">
                                          <p:stCondLst>
                                            <p:cond delay="499"/>
                                          </p:stCondLst>
                                        </p:cTn>
                                        <p:tgtEl>
                                          <p:spTgt spid="10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 calcmode="lin" valueType="num">
                                      <p:cBhvr additive="base">
                                        <p:cTn id="45" dur="500" fill="hold"/>
                                        <p:tgtEl>
                                          <p:spTgt spid="1030"/>
                                        </p:tgtEl>
                                        <p:attrNameLst>
                                          <p:attrName>ppt_x</p:attrName>
                                        </p:attrNameLst>
                                      </p:cBhvr>
                                      <p:tavLst>
                                        <p:tav tm="0">
                                          <p:val>
                                            <p:strVal val="#ppt_x"/>
                                          </p:val>
                                        </p:tav>
                                        <p:tav tm="100000">
                                          <p:val>
                                            <p:strVal val="#ppt_x"/>
                                          </p:val>
                                        </p:tav>
                                      </p:tavLst>
                                    </p:anim>
                                    <p:anim calcmode="lin" valueType="num">
                                      <p:cBhvr additive="base">
                                        <p:cTn id="4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Thực</a:t>
            </a:r>
            <a:r>
              <a:rPr lang="en-US" sz="3600" dirty="0" smtClean="0"/>
              <a:t> hiện thu thập dữ liệu tại BV Thủ Đức và BV Đa Khoa Thủ Đức.</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73426484"/>
              </p:ext>
            </p:extLst>
          </p:nvPr>
        </p:nvGraphicFramePr>
        <p:xfrm>
          <a:off x="609600" y="32004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Sau</a:t>
            </a:r>
            <a:r>
              <a:rPr lang="en-US" sz="3600" dirty="0" smtClean="0"/>
              <a:t> </a:t>
            </a:r>
            <a:r>
              <a:rPr lang="en-US" sz="3600" dirty="0" err="1" smtClean="0"/>
              <a:t>quá</a:t>
            </a:r>
            <a:r>
              <a:rPr lang="en-US" sz="3600" dirty="0" smtClean="0"/>
              <a:t> </a:t>
            </a:r>
            <a:r>
              <a:rPr lang="en-US" sz="3600" dirty="0" err="1" smtClean="0"/>
              <a:t>trình</a:t>
            </a: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nhóm</a:t>
            </a:r>
            <a:r>
              <a:rPr lang="en-US" sz="3600" dirty="0" smtClean="0"/>
              <a:t> </a:t>
            </a:r>
            <a:r>
              <a:rPr lang="en-US" sz="3600" dirty="0" err="1" smtClean="0"/>
              <a:t>thu</a:t>
            </a:r>
            <a:r>
              <a:rPr lang="en-US" sz="3600" dirty="0" smtClean="0"/>
              <a:t> </a:t>
            </a:r>
            <a:r>
              <a:rPr lang="en-US" sz="3600" dirty="0" err="1" smtClean="0"/>
              <a:t>được</a:t>
            </a:r>
            <a:r>
              <a:rPr lang="en-US" sz="3600" dirty="0" smtClean="0"/>
              <a:t> 3 </a:t>
            </a:r>
            <a:r>
              <a:rPr lang="en-US" sz="3600" dirty="0" err="1" smtClean="0"/>
              <a:t>bộ</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chor="t">
            <a:noAutofit/>
          </a:bodyPr>
          <a:lstStyle/>
          <a:p>
            <a:r>
              <a:rPr lang="en-US" sz="3600" dirty="0" smtClean="0"/>
              <a:t> Sử dụng mô hình được đề xuất bởi </a:t>
            </a:r>
            <a:r>
              <a:rPr lang="en-US" sz="3600" dirty="0" err="1" smtClean="0"/>
              <a:t>Doust</a:t>
            </a:r>
            <a:r>
              <a:rPr lang="en-US" sz="3600" dirty="0" smtClean="0"/>
              <a:t> Dominick và Walsh </a:t>
            </a:r>
            <a:r>
              <a:rPr lang="en-US" sz="3600" dirty="0" err="1" smtClean="0"/>
              <a:t>Zarck</a:t>
            </a:r>
            <a:r>
              <a:rPr lang="en-US" sz="3600" dirty="0" smtClean="0"/>
              <a:t> gồm 48 thuộc tính.</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Autofit/>
          </a:bodyPr>
          <a:lstStyle/>
          <a:p>
            <a:pPr>
              <a:buNone/>
            </a:pP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được</a:t>
            </a:r>
            <a:r>
              <a:rPr lang="en-US" sz="2800" dirty="0" smtClean="0"/>
              <a:t> </a:t>
            </a:r>
            <a:r>
              <a:rPr lang="en-US" sz="2800" dirty="0" err="1" smtClean="0"/>
              <a:t>chia</a:t>
            </a:r>
            <a:r>
              <a:rPr lang="en-US" sz="2800" dirty="0" smtClean="0"/>
              <a:t> </a:t>
            </a:r>
            <a:r>
              <a:rPr lang="en-US" sz="2800" dirty="0" err="1" smtClean="0"/>
              <a:t>thành</a:t>
            </a:r>
            <a:r>
              <a:rPr lang="en-US" sz="2800" dirty="0" smtClean="0"/>
              <a:t> 7 </a:t>
            </a:r>
            <a:r>
              <a:rPr lang="en-US" sz="2800" dirty="0" err="1" smtClean="0"/>
              <a:t>bộ</a:t>
            </a:r>
            <a:r>
              <a:rPr lang="en-US" sz="2800" dirty="0" smtClean="0"/>
              <a:t> </a:t>
            </a:r>
            <a:r>
              <a:rPr lang="en-US" sz="2800" dirty="0" err="1" smtClean="0"/>
              <a:t>chính</a:t>
            </a:r>
            <a:endParaRPr lang="en-US" sz="2800" dirty="0" smtClean="0"/>
          </a:p>
          <a:p>
            <a:r>
              <a:rPr lang="en-US" sz="2800" dirty="0" smtClean="0"/>
              <a:t> </a:t>
            </a:r>
            <a:r>
              <a:rPr lang="en-US" sz="2800" dirty="0" err="1" smtClean="0"/>
              <a:t>Thông</a:t>
            </a:r>
            <a:r>
              <a:rPr lang="en-US" sz="2800" dirty="0" smtClean="0"/>
              <a:t> tin </a:t>
            </a:r>
            <a:r>
              <a:rPr lang="en-US" sz="2800" dirty="0" err="1" smtClean="0"/>
              <a:t>cá</a:t>
            </a:r>
            <a:r>
              <a:rPr lang="en-US" sz="2800" dirty="0" smtClean="0"/>
              <a:t> </a:t>
            </a:r>
            <a:r>
              <a:rPr lang="en-US" sz="2800" dirty="0" err="1" smtClean="0"/>
              <a:t>nhân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máu</a:t>
            </a:r>
            <a:r>
              <a:rPr lang="en-US" sz="2800" dirty="0" smtClean="0"/>
              <a:t> </a:t>
            </a:r>
            <a:r>
              <a:rPr lang="en-US" sz="2800" dirty="0" err="1" smtClean="0"/>
              <a:t>mỡ</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huyết</a:t>
            </a:r>
            <a:r>
              <a:rPr lang="en-US" sz="2800" dirty="0" smtClean="0"/>
              <a:t> </a:t>
            </a:r>
            <a:r>
              <a:rPr lang="en-US" sz="2800" dirty="0" err="1" smtClean="0"/>
              <a:t>đồ</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sinh</a:t>
            </a:r>
            <a:r>
              <a:rPr lang="en-US" sz="2800" dirty="0" smtClean="0"/>
              <a:t> </a:t>
            </a:r>
            <a:r>
              <a:rPr lang="en-US" sz="2800" dirty="0" err="1" smtClean="0"/>
              <a:t>hóa</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men </a:t>
            </a:r>
            <a:r>
              <a:rPr lang="en-US" sz="2800" dirty="0" err="1" smtClean="0"/>
              <a:t>gan</a:t>
            </a:r>
            <a:r>
              <a:rPr lang="en-US" sz="2800" dirty="0" smtClean="0"/>
              <a:t>.</a:t>
            </a:r>
          </a:p>
          <a:p>
            <a:r>
              <a:rPr lang="en-US" sz="2800" dirty="0" smtClean="0"/>
              <a:t> </a:t>
            </a:r>
            <a:r>
              <a:rPr lang="en-US" sz="2800" dirty="0" err="1" smtClean="0"/>
              <a:t>Xét</a:t>
            </a:r>
            <a:r>
              <a:rPr lang="en-US" sz="2800" dirty="0" smtClean="0"/>
              <a:t> </a:t>
            </a:r>
            <a:r>
              <a:rPr lang="en-US" sz="2800" dirty="0" err="1" smtClean="0"/>
              <a:t>nghiệm</a:t>
            </a:r>
            <a:r>
              <a:rPr lang="en-US" sz="2800" dirty="0" smtClean="0"/>
              <a:t> </a:t>
            </a:r>
            <a:r>
              <a:rPr lang="en-US" sz="2800" dirty="0" err="1" smtClean="0"/>
              <a:t>điện</a:t>
            </a:r>
            <a:r>
              <a:rPr lang="en-US" sz="2800" dirty="0" smtClean="0"/>
              <a:t> </a:t>
            </a:r>
            <a:r>
              <a:rPr lang="en-US" sz="2800" dirty="0" err="1" smtClean="0"/>
              <a:t>phân</a:t>
            </a:r>
            <a:r>
              <a:rPr lang="en-US" sz="2800" dirty="0" smtClean="0"/>
              <a:t>.</a:t>
            </a:r>
          </a:p>
          <a:p>
            <a:r>
              <a:rPr lang="en-US" sz="2800" dirty="0" err="1" smtClean="0"/>
              <a:t>Phân</a:t>
            </a:r>
            <a:r>
              <a:rPr lang="en-US" sz="2800" dirty="0" smtClean="0"/>
              <a:t> </a:t>
            </a:r>
            <a:r>
              <a:rPr lang="en-US" sz="2800" dirty="0" err="1" smtClean="0"/>
              <a:t>lớp</a:t>
            </a:r>
            <a:r>
              <a:rPr lang="en-US" sz="2800" dirty="0" smtClean="0"/>
              <a:t>.</a:t>
            </a:r>
            <a:endParaRPr lang="en-US" sz="28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err="1" smtClean="0"/>
              <a:t>nhiễu</a:t>
            </a:r>
            <a:r>
              <a:rPr lang="en-US" sz="3600" dirty="0" smtClean="0"/>
              <a:t>: </a:t>
            </a:r>
            <a:r>
              <a:rPr lang="en-US" sz="3600" dirty="0" err="1" smtClean="0"/>
              <a:t>loại</a:t>
            </a:r>
            <a:r>
              <a:rPr lang="en-US" sz="3600" dirty="0" smtClean="0"/>
              <a:t> </a:t>
            </a:r>
            <a:r>
              <a:rPr lang="en-US" sz="3600" dirty="0" err="1" smtClean="0"/>
              <a:t>bỏ</a:t>
            </a:r>
            <a:r>
              <a:rPr lang="en-US" sz="3600" dirty="0" smtClean="0"/>
              <a:t>, </a:t>
            </a:r>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và</a:t>
            </a:r>
            <a:r>
              <a:rPr lang="en-US" sz="3600" dirty="0" smtClean="0"/>
              <a:t> </a:t>
            </a:r>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theo</a:t>
            </a:r>
            <a:r>
              <a:rPr lang="en-US" sz="3600" dirty="0" smtClean="0"/>
              <a:t> </a:t>
            </a:r>
            <a:r>
              <a:rPr lang="en-US" sz="3600" dirty="0" err="1" smtClean="0"/>
              <a:t>lớp</a:t>
            </a:r>
            <a:r>
              <a:rPr lang="en-US" sz="3600" dirty="0" smtClean="0"/>
              <a:t>.</a:t>
            </a:r>
            <a:endParaRPr lang="en-US" sz="3600" dirty="0" smtClean="0"/>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 Binning, </a:t>
            </a:r>
            <a:r>
              <a:rPr lang="en-US" sz="3600" dirty="0" err="1" smtClean="0"/>
              <a:t>rời</a:t>
            </a:r>
            <a:r>
              <a:rPr lang="en-US" sz="3600" dirty="0" smtClean="0"/>
              <a:t> </a:t>
            </a:r>
            <a:r>
              <a:rPr lang="en-US" sz="3600" dirty="0" err="1" smtClean="0"/>
              <a:t>rạc</a:t>
            </a:r>
            <a:r>
              <a:rPr lang="en-US" sz="3600" dirty="0" smtClean="0"/>
              <a:t> </a:t>
            </a:r>
            <a:r>
              <a:rPr lang="en-US" sz="3600" dirty="0" err="1" smtClean="0"/>
              <a:t>theo</a:t>
            </a:r>
            <a:r>
              <a:rPr lang="en-US" sz="3600" dirty="0" smtClean="0"/>
              <a:t> ý </a:t>
            </a:r>
            <a:r>
              <a:rPr lang="en-US" sz="3600" dirty="0" err="1" smtClean="0"/>
              <a:t>người</a:t>
            </a:r>
            <a:r>
              <a:rPr lang="en-US" sz="3600" dirty="0" smtClean="0"/>
              <a:t> </a:t>
            </a:r>
            <a:r>
              <a:rPr lang="en-US" sz="3600" dirty="0" err="1" smtClean="0"/>
              <a:t>dùng</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t">
            <a:no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đã</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Accord.Net</a:t>
            </a:r>
            <a:r>
              <a:rPr lang="en-US" sz="3600" dirty="0" smtClean="0"/>
              <a:t>)</a:t>
            </a:r>
          </a:p>
          <a:p>
            <a:r>
              <a:rPr lang="en-US" sz="3600" dirty="0" smtClean="0"/>
              <a:t> Naïve </a:t>
            </a:r>
            <a:r>
              <a:rPr lang="en-US" sz="3600" dirty="0" err="1" smtClean="0"/>
              <a:t>Bayes</a:t>
            </a:r>
            <a:endParaRPr lang="en-US" sz="3600" dirty="0" smtClean="0"/>
          </a:p>
          <a:p>
            <a:r>
              <a:rPr lang="en-US" sz="36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buNone/>
            </a:pP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nvGraphicFramePr>
        <p:xfrm>
          <a:off x="1447800" y="2627072"/>
          <a:ext cx="6858000" cy="4078528"/>
        </p:xfrm>
        <a:graphic>
          <a:graphicData uri="http://schemas.openxmlformats.org/drawingml/2006/table">
            <a:tbl>
              <a:tblPr firstRow="1" bandRow="1">
                <a:tableStyleId>{5C22544A-7EE6-4342-B048-85BDC9FD1C3A}</a:tableStyleId>
              </a:tblPr>
              <a:tblGrid>
                <a:gridCol w="2438400"/>
                <a:gridCol w="1600200"/>
                <a:gridCol w="1447800"/>
                <a:gridCol w="1371600"/>
              </a:tblGrid>
              <a:tr h="370206">
                <a:tc>
                  <a:txBody>
                    <a:bodyPr/>
                    <a:lstStyle/>
                    <a:p>
                      <a:pPr algn="ctr"/>
                      <a:endParaRPr lang="en-US" sz="1800" dirty="0"/>
                    </a:p>
                  </a:txBody>
                  <a:tcPr anchor="ctr"/>
                </a:tc>
                <a:tc>
                  <a:txBody>
                    <a:bodyPr/>
                    <a:lstStyle/>
                    <a:p>
                      <a:pPr algn="ctr"/>
                      <a:r>
                        <a:rPr lang="en-US" sz="1800" dirty="0" err="1" smtClean="0"/>
                        <a:t>Bộ</a:t>
                      </a:r>
                      <a:r>
                        <a:rPr lang="en-US" sz="1800" baseline="0" dirty="0" smtClean="0"/>
                        <a:t> 1</a:t>
                      </a:r>
                      <a:endParaRPr lang="en-US" sz="1800" dirty="0"/>
                    </a:p>
                  </a:txBody>
                  <a:tcPr anchor="ctr"/>
                </a:tc>
                <a:tc>
                  <a:txBody>
                    <a:bodyPr/>
                    <a:lstStyle/>
                    <a:p>
                      <a:pPr algn="ctr"/>
                      <a:r>
                        <a:rPr lang="en-US" sz="1800" dirty="0" err="1" smtClean="0"/>
                        <a:t>Bộ</a:t>
                      </a:r>
                      <a:r>
                        <a:rPr lang="en-US" sz="1800" baseline="0" dirty="0" smtClean="0"/>
                        <a:t> 2 </a:t>
                      </a:r>
                      <a:endParaRPr lang="en-US" sz="1800" dirty="0"/>
                    </a:p>
                  </a:txBody>
                  <a:tcPr anchor="ctr"/>
                </a:tc>
                <a:tc>
                  <a:txBody>
                    <a:bodyPr/>
                    <a:lstStyle/>
                    <a:p>
                      <a:pPr algn="ctr"/>
                      <a:r>
                        <a:rPr lang="en-US" sz="1800" dirty="0" err="1" smtClean="0"/>
                        <a:t>Bộ</a:t>
                      </a:r>
                      <a:r>
                        <a:rPr lang="en-US" sz="1800" baseline="0" dirty="0" smtClean="0"/>
                        <a:t> 3</a:t>
                      </a:r>
                      <a:endParaRPr lang="en-US" sz="1800" dirty="0"/>
                    </a:p>
                  </a:txBody>
                  <a:tcPr anchor="ctr"/>
                </a:tc>
              </a:tr>
              <a:tr h="377486">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53</a:t>
                      </a:r>
                    </a:p>
                  </a:txBody>
                  <a:tcPr marL="68580" marR="68580" marT="0" marB="0"/>
                </a:tc>
              </a:tr>
              <a:tr h="377486">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16</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p>
                  </a:txBody>
                  <a:tcPr marL="68580" marR="68580" marT="0" marB="0"/>
                </a:tc>
              </a:tr>
              <a:tr h="377486">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32</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44</a:t>
                      </a:r>
                    </a:p>
                  </a:txBody>
                  <a:tcPr marL="68580" marR="68580" marT="0" marB="0"/>
                </a:tc>
              </a:tr>
              <a:tr h="377486">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25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10</a:t>
                      </a:r>
                    </a:p>
                  </a:txBody>
                  <a:tcPr marL="68580" marR="68580" marT="0" marB="0"/>
                </a:tc>
              </a:tr>
              <a:tr h="377486">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0.543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0.546</a:t>
                      </a:r>
                    </a:p>
                  </a:txBody>
                  <a:tcPr marL="68580" marR="68580" marT="0" marB="0"/>
                </a:tc>
              </a:tr>
              <a:tr h="377486">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0.875</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0.603</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0.841</a:t>
                      </a:r>
                    </a:p>
                  </a:txBody>
                  <a:tcPr marL="68580" marR="68580" marT="0" marB="0"/>
                </a:tc>
              </a:tr>
              <a:tr h="377486">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0.571</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0.663</a:t>
                      </a:r>
                    </a:p>
                  </a:txBody>
                  <a:tcPr marL="68580" marR="68580" marT="0" marB="0"/>
                </a:tc>
              </a:tr>
              <a:tr h="377486">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0.772</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0.784</a:t>
                      </a:r>
                    </a:p>
                  </a:txBody>
                  <a:tcPr marL="68580" marR="68580" marT="0" marB="0"/>
                </a:tc>
              </a:tr>
              <a:tr h="416482">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0.516</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0.829</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457200" y="19050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Naïve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Bayes</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447800" y="2590800"/>
          <a:ext cx="6858000" cy="4069080"/>
        </p:xfrm>
        <a:graphic>
          <a:graphicData uri="http://schemas.openxmlformats.org/drawingml/2006/table">
            <a:tbl>
              <a:tblPr firstRow="1" bandRow="1">
                <a:tableStyleId>{5C22544A-7EE6-4342-B048-85BDC9FD1C3A}</a:tableStyleId>
              </a:tblPr>
              <a:tblGrid>
                <a:gridCol w="2667000"/>
                <a:gridCol w="1371600"/>
                <a:gridCol w="1371600"/>
                <a:gridCol w="1447800"/>
              </a:tblGrid>
              <a:tr h="342895">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75643">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59</a:t>
                      </a:r>
                    </a:p>
                  </a:txBody>
                  <a:tcPr marL="68580" marR="68580" marT="0" marB="0"/>
                </a:tc>
              </a:tr>
              <a:tr h="375643">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143</a:t>
                      </a:r>
                    </a:p>
                  </a:txBody>
                  <a:tcPr marL="68580" marR="68580" marT="0" marB="0"/>
                </a:tc>
              </a:tr>
              <a:tr h="375643">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44</a:t>
                      </a:r>
                    </a:p>
                  </a:txBody>
                  <a:tcPr marL="68580" marR="68580" marT="0" marB="0"/>
                </a:tc>
              </a:tr>
              <a:tr h="375643">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a:t>
                      </a:r>
                    </a:p>
                  </a:txBody>
                  <a:tcPr marL="68580" marR="68580" marT="0" marB="0"/>
                </a:tc>
              </a:tr>
              <a:tr h="375643">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0.543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0.573</a:t>
                      </a:r>
                    </a:p>
                  </a:txBody>
                  <a:tcPr marL="68580" marR="68580" marT="0" marB="0"/>
                </a:tc>
              </a:tr>
              <a:tr h="375643">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0.925</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0.603</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0.937</a:t>
                      </a:r>
                    </a:p>
                  </a:txBody>
                  <a:tcPr marL="68580" marR="68580" marT="0" marB="0"/>
                </a:tc>
              </a:tr>
              <a:tr h="375643">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0.787</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0.571</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0.711</a:t>
                      </a:r>
                    </a:p>
                  </a:txBody>
                  <a:tcPr marL="68580" marR="68580" marT="0" marB="0"/>
                </a:tc>
              </a:tr>
              <a:tr h="375643">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0.718</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0.772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0.808</a:t>
                      </a:r>
                    </a:p>
                  </a:txBody>
                  <a:tcPr marL="68580" marR="68580" marT="0" marB="0"/>
                </a:tc>
              </a:tr>
              <a:tr h="385757">
                <a:tc>
                  <a:txBody>
                    <a:bodyPr/>
                    <a:lstStyle/>
                    <a:p>
                      <a:pPr algn="ctr"/>
                      <a:r>
                        <a:rPr lang="en-US" sz="1800" dirty="0" smtClean="0">
                          <a:latin typeface="Constantia (Body)"/>
                        </a:rPr>
                        <a:t>True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0.452</a:t>
                      </a: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0.829</a:t>
                      </a: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0.765</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Hệ</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hỗ</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trợ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ra</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quyết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định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lâm</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sàng</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29496" y="4311905"/>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48596" y="43976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Triển</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khai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và</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đánh</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giá</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2946" y="4224593"/>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46934" y="43230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grpSp>
        <p:nvGrpSpPr>
          <p:cNvPr id="90" name="Group 89"/>
          <p:cNvGrpSpPr>
            <a:grpSpLocks/>
          </p:cNvGrpSpPr>
          <p:nvPr/>
        </p:nvGrpSpPr>
        <p:grpSpPr bwMode="auto">
          <a:xfrm>
            <a:off x="2129496" y="3626105"/>
            <a:ext cx="4927600" cy="531813"/>
            <a:chOff x="1341" y="1723"/>
            <a:chExt cx="3104" cy="335"/>
          </a:xfrm>
        </p:grpSpPr>
        <p:sp>
          <p:nvSpPr>
            <p:cNvPr id="9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vi-VN">
                <a:latin typeface="Segoe UI" pitchFamily="34" charset="0"/>
                <a:cs typeface="Segoe UI" pitchFamily="34" charset="0"/>
              </a:endParaRPr>
            </a:p>
          </p:txBody>
        </p:sp>
      </p:grpSp>
      <p:sp>
        <p:nvSpPr>
          <p:cNvPr id="93" name="Text Box 25"/>
          <p:cNvSpPr txBox="1">
            <a:spLocks noChangeArrowheads="1"/>
          </p:cNvSpPr>
          <p:nvPr/>
        </p:nvSpPr>
        <p:spPr bwMode="black">
          <a:xfrm>
            <a:off x="2548596" y="37118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Dữ</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liệu</a:t>
            </a:r>
            <a:endParaRPr lang="en-US" b="1" dirty="0">
              <a:solidFill>
                <a:schemeClr val="bg1"/>
              </a:solidFill>
              <a:latin typeface="Segoe UI" pitchFamily="34" charset="0"/>
              <a:cs typeface="Segoe UI" pitchFamily="34" charset="0"/>
            </a:endParaRPr>
          </a:p>
        </p:txBody>
      </p:sp>
      <p:sp>
        <p:nvSpPr>
          <p:cNvPr id="94" name="AutoShape 26"/>
          <p:cNvSpPr>
            <a:spLocks noChangeArrowheads="1"/>
          </p:cNvSpPr>
          <p:nvPr/>
        </p:nvSpPr>
        <p:spPr bwMode="gray">
          <a:xfrm>
            <a:off x="1792946" y="3538793"/>
            <a:ext cx="685800" cy="685800"/>
          </a:xfrm>
          <a:prstGeom prst="diamond">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95" name="Text Box 27"/>
          <p:cNvSpPr txBox="1">
            <a:spLocks noChangeArrowheads="1"/>
          </p:cNvSpPr>
          <p:nvPr/>
        </p:nvSpPr>
        <p:spPr bwMode="black">
          <a:xfrm>
            <a:off x="1946934" y="36372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3</a:t>
            </a:r>
          </a:p>
        </p:txBody>
      </p:sp>
      <p:grpSp>
        <p:nvGrpSpPr>
          <p:cNvPr id="29" name="Group 28"/>
          <p:cNvGrpSpPr>
            <a:grpSpLocks/>
          </p:cNvGrpSpPr>
          <p:nvPr/>
        </p:nvGrpSpPr>
        <p:grpSpPr bwMode="auto">
          <a:xfrm>
            <a:off x="2129496" y="4997705"/>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48596" y="5083430"/>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2946" y="4910393"/>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46934" y="5008818"/>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5</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chor="ctr">
            <a:noAutofit/>
          </a:bodyPr>
          <a:lstStyle/>
          <a:p>
            <a:pPr>
              <a:buNone/>
            </a:pPr>
            <a:r>
              <a:rPr lang="en-US" sz="4000" dirty="0" smtClean="0"/>
              <a:t>	</a:t>
            </a: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txBox="1">
            <a:spLocks/>
          </p:cNvSpPr>
          <p:nvPr/>
        </p:nvSpPr>
        <p:spPr>
          <a:xfrm>
            <a:off x="609600" y="2087880"/>
            <a:ext cx="8229600" cy="4389120"/>
          </a:xfrm>
          <a:prstGeom prst="rect">
            <a:avLst/>
          </a:prstGeom>
        </p:spPr>
        <p:txBody>
          <a:bodyPr vert="horz" anchor="ctr">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600" b="0" i="0" u="none" strike="noStrike" kern="1200" cap="none" spc="0" normalizeH="0" baseline="0" noProof="0" dirty="0" err="1" smtClean="0">
                <a:ln>
                  <a:noFill/>
                </a:ln>
                <a:solidFill>
                  <a:schemeClr val="tx1"/>
                </a:solidFill>
                <a:effectLst/>
                <a:uLnTx/>
                <a:uFillTx/>
                <a:latin typeface="+mn-lt"/>
                <a:ea typeface="+mn-ea"/>
                <a:cs typeface="+mn-cs"/>
              </a:rPr>
              <a:t>Đánh</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giá</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smtClean="0">
                <a:ln>
                  <a:noFill/>
                </a:ln>
                <a:solidFill>
                  <a:schemeClr val="tx1"/>
                </a:solidFill>
                <a:effectLst/>
                <a:uLnTx/>
                <a:uFillTx/>
                <a:latin typeface="+mn-lt"/>
                <a:ea typeface="+mn-ea"/>
                <a:cs typeface="+mn-cs"/>
              </a:rPr>
              <a:t>Naïve </a:t>
            </a:r>
            <a:r>
              <a:rPr kumimoji="0" lang="en-US" sz="3600" b="0" i="0" u="none" strike="noStrike" kern="1200" cap="none" spc="0" normalizeH="0" noProof="0" dirty="0" err="1" smtClean="0">
                <a:ln>
                  <a:noFill/>
                </a:ln>
                <a:solidFill>
                  <a:schemeClr val="tx1"/>
                </a:solidFill>
                <a:effectLst/>
                <a:uLnTx/>
                <a:uFillTx/>
                <a:latin typeface="+mn-lt"/>
                <a:ea typeface="+mn-ea"/>
                <a:cs typeface="+mn-cs"/>
              </a:rPr>
              <a:t>Bayes</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là</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một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giải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thuật</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có</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độ</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chín</a:t>
            </a:r>
            <a:r>
              <a:rPr lang="en-US" sz="3600" dirty="0" smtClean="0"/>
              <a:t>h </a:t>
            </a:r>
            <a:r>
              <a:rPr lang="en-US" sz="3600" dirty="0" err="1" smtClean="0"/>
              <a:t>xác</a:t>
            </a:r>
            <a:r>
              <a:rPr lang="en-US" sz="3600" dirty="0" smtClean="0"/>
              <a:t> </a:t>
            </a:r>
            <a:r>
              <a:rPr lang="en-US" sz="3600" dirty="0" err="1" smtClean="0"/>
              <a:t>rất</a:t>
            </a:r>
            <a:r>
              <a:rPr lang="en-US" sz="3600" dirty="0" smtClean="0"/>
              <a:t> </a:t>
            </a:r>
            <a:r>
              <a:rPr lang="en-US" sz="3600" dirty="0" err="1" smtClean="0"/>
              <a:t>cao</a:t>
            </a:r>
            <a:r>
              <a:rPr lang="en-US" sz="3600" dirty="0" smtClean="0"/>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3600" b="0" i="0" u="none" strike="noStrike" kern="1200" cap="none" spc="0" normalizeH="0" noProof="0" dirty="0" err="1" smtClean="0">
                <a:ln>
                  <a:noFill/>
                </a:ln>
                <a:solidFill>
                  <a:schemeClr val="tx1"/>
                </a:solidFill>
                <a:effectLst/>
                <a:uLnTx/>
                <a:uFillTx/>
                <a:latin typeface="+mn-lt"/>
                <a:ea typeface="+mn-ea"/>
                <a:cs typeface="+mn-cs"/>
              </a:rPr>
              <a:t>Dễ</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dàng</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cài</a:t>
            </a:r>
            <a:r>
              <a:rPr kumimoji="0" lang="en-US" sz="3600" b="0" i="0" u="none" strike="noStrike" kern="1200" cap="none" spc="0" normalizeH="0" noProof="0" dirty="0" smtClean="0">
                <a:ln>
                  <a:noFill/>
                </a:ln>
                <a:solidFill>
                  <a:schemeClr val="tx1"/>
                </a:solidFill>
                <a:effectLst/>
                <a:uLnTx/>
                <a:uFillTx/>
                <a:latin typeface="+mn-lt"/>
                <a:ea typeface="+mn-ea"/>
                <a:cs typeface="+mn-cs"/>
              </a:rPr>
              <a:t> </a:t>
            </a:r>
            <a:r>
              <a:rPr kumimoji="0" lang="en-US" sz="3600" b="0" i="0" u="none" strike="noStrike" kern="1200" cap="none" spc="0" normalizeH="0" noProof="0" dirty="0" err="1" smtClean="0">
                <a:ln>
                  <a:noFill/>
                </a:ln>
                <a:solidFill>
                  <a:schemeClr val="tx1"/>
                </a:solidFill>
                <a:effectLst/>
                <a:uLnTx/>
                <a:uFillTx/>
                <a:latin typeface="+mn-lt"/>
                <a:ea typeface="+mn-ea"/>
                <a:cs typeface="+mn-cs"/>
              </a:rPr>
              <a:t>đặt</a:t>
            </a:r>
            <a:r>
              <a:rPr kumimoji="0" lang="en-US" sz="3600" b="0" i="0" u="none" strike="noStrike" kern="1200" cap="none" spc="0" normalizeH="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3600" dirty="0" smtClean="0"/>
              <a:t>Cho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đồng</a:t>
            </a:r>
            <a:r>
              <a:rPr lang="en-US" sz="3600" dirty="0" smtClean="0"/>
              <a:t> </a:t>
            </a:r>
            <a:r>
              <a:rPr lang="en-US" sz="3600" dirty="0" err="1" smtClean="0"/>
              <a:t>đều</a:t>
            </a:r>
            <a:endParaRPr kumimoji="0" lang="en-US" sz="3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4000" dirty="0" smtClean="0"/>
              <a:t>	</a:t>
            </a:r>
            <a:r>
              <a:rPr lang="en-US" sz="3600" dirty="0" err="1" smtClean="0"/>
              <a:t>Cây</a:t>
            </a:r>
            <a:r>
              <a:rPr lang="en-US" sz="3600" dirty="0" smtClean="0"/>
              <a:t> </a:t>
            </a:r>
            <a:r>
              <a:rPr lang="en-US" sz="3600" dirty="0" err="1" smtClean="0"/>
              <a:t>quyết</a:t>
            </a:r>
            <a:r>
              <a:rPr lang="en-US" sz="3600" dirty="0" smtClean="0"/>
              <a:t> </a:t>
            </a:r>
            <a:r>
              <a:rPr lang="en-US" sz="3600" dirty="0" err="1" smtClean="0"/>
              <a:t>định</a:t>
            </a:r>
            <a:r>
              <a:rPr lang="en-US" sz="3600" dirty="0" smtClean="0"/>
              <a:t> C4.5</a:t>
            </a:r>
            <a:endParaRPr lang="en-US" sz="4000" dirty="0" smtClean="0"/>
          </a:p>
          <a:p>
            <a:pPr>
              <a:buNone/>
            </a:pPr>
            <a:endParaRPr lang="en-US" sz="40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9" name="Table 8"/>
          <p:cNvGraphicFramePr>
            <a:graphicFrameLocks noGrp="1"/>
          </p:cNvGraphicFramePr>
          <p:nvPr/>
        </p:nvGraphicFramePr>
        <p:xfrm>
          <a:off x="1447800" y="2666999"/>
          <a:ext cx="6858000" cy="4123455"/>
        </p:xfrm>
        <a:graphic>
          <a:graphicData uri="http://schemas.openxmlformats.org/drawingml/2006/table">
            <a:tbl>
              <a:tblPr firstRow="1" bandRow="1">
                <a:tableStyleId>{5C22544A-7EE6-4342-B048-85BDC9FD1C3A}</a:tableStyleId>
              </a:tblPr>
              <a:tblGrid>
                <a:gridCol w="2590800"/>
                <a:gridCol w="1524000"/>
                <a:gridCol w="1447800"/>
                <a:gridCol w="1295400"/>
              </a:tblGrid>
              <a:tr h="391348">
                <a:tc>
                  <a:txBody>
                    <a:bodyPr/>
                    <a:lstStyle/>
                    <a:p>
                      <a:pPr algn="ct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1</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2 </a:t>
                      </a:r>
                      <a:endParaRPr lang="en-US" sz="1800" dirty="0">
                        <a:latin typeface="Constantia (Body)"/>
                      </a:endParaRPr>
                    </a:p>
                  </a:txBody>
                  <a:tcPr anchor="ctr"/>
                </a:tc>
                <a:tc>
                  <a:txBody>
                    <a:bodyPr/>
                    <a:lstStyle/>
                    <a:p>
                      <a:pPr algn="ctr"/>
                      <a:r>
                        <a:rPr lang="en-US" sz="1800" dirty="0" err="1" smtClean="0">
                          <a:latin typeface="Constantia (Body)"/>
                        </a:rPr>
                        <a:t>Bộ</a:t>
                      </a:r>
                      <a:r>
                        <a:rPr lang="en-US" sz="1800" baseline="0" dirty="0" smtClean="0">
                          <a:latin typeface="Constantia (Body)"/>
                        </a:rPr>
                        <a:t> 3</a:t>
                      </a:r>
                      <a:endParaRPr lang="en-US" sz="1800" dirty="0">
                        <a:latin typeface="Constantia (Body)"/>
                      </a:endParaRPr>
                    </a:p>
                  </a:txBody>
                  <a:tcPr anchor="ctr"/>
                </a:tc>
              </a:tr>
              <a:tr h="391348">
                <a:tc>
                  <a:txBody>
                    <a:bodyPr/>
                    <a:lstStyle/>
                    <a:p>
                      <a:pPr algn="ctr"/>
                      <a:r>
                        <a:rPr lang="en-US" sz="1800" dirty="0" smtClean="0">
                          <a:latin typeface="Constantia (Body)"/>
                        </a:rPr>
                        <a:t>True </a:t>
                      </a:r>
                      <a:r>
                        <a:rPr lang="en-US" sz="180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32</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33</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43</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True</a:t>
                      </a:r>
                      <a:r>
                        <a:rPr lang="en-US" sz="1800" baseline="0" dirty="0" smtClean="0">
                          <a:latin typeface="Constantia (Body)"/>
                        </a:rPr>
                        <a:t>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15</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148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76</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a:t>
                      </a:r>
                      <a:r>
                        <a:rPr lang="en-US" sz="1800" baseline="0" dirty="0" smtClean="0">
                          <a:latin typeface="Constantia (Body)"/>
                        </a:rPr>
                        <a:t> </a:t>
                      </a:r>
                      <a:r>
                        <a:rPr lang="en-US" sz="1800" baseline="0" dirty="0" err="1" smtClean="0">
                          <a:latin typeface="Constantia (Body)"/>
                        </a:rPr>
                        <a:t>Possive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16</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39</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111</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False Negative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30</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20</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Precision</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0.458</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0.279</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Recall</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0.8</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0.524</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0.683 </a:t>
                      </a:r>
                      <a:endParaRPr lang="en-US" sz="160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F – Measure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0.727</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0.489</a:t>
                      </a:r>
                      <a:endParaRPr lang="en-US" sz="1600" dirty="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0.396</a:t>
                      </a:r>
                      <a:endParaRPr lang="en-US" sz="1600" dirty="0">
                        <a:latin typeface="Constantia (Body)"/>
                        <a:ea typeface="Calibri"/>
                        <a:cs typeface="Times New Roman"/>
                      </a:endParaRPr>
                    </a:p>
                  </a:txBody>
                  <a:tcPr marL="68580" marR="68580" marT="0" marB="0"/>
                </a:tc>
              </a:tr>
              <a:tr h="391348">
                <a:tc>
                  <a:txBody>
                    <a:bodyPr/>
                    <a:lstStyle/>
                    <a:p>
                      <a:pPr algn="ctr"/>
                      <a:r>
                        <a:rPr lang="en-US" sz="1800" dirty="0" smtClean="0">
                          <a:latin typeface="Constantia (Body)"/>
                        </a:rPr>
                        <a:t>Accuracy</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0.662</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0.724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0.476</a:t>
                      </a:r>
                      <a:endParaRPr lang="en-US" sz="1600" dirty="0">
                        <a:latin typeface="Constantia (Body)"/>
                        <a:ea typeface="Calibri"/>
                        <a:cs typeface="Times New Roman"/>
                      </a:endParaRPr>
                    </a:p>
                  </a:txBody>
                  <a:tcPr marL="68580" marR="68580" marT="0" marB="0"/>
                </a:tc>
              </a:tr>
              <a:tr h="440267">
                <a:tc>
                  <a:txBody>
                    <a:bodyPr/>
                    <a:lstStyle/>
                    <a:p>
                      <a:pPr algn="ctr"/>
                      <a:r>
                        <a:rPr lang="en-US" sz="1800" smtClean="0">
                          <a:latin typeface="Constantia (Body)"/>
                        </a:rPr>
                        <a:t>True</a:t>
                      </a:r>
                      <a:r>
                        <a:rPr lang="en-US" sz="1800" baseline="0" smtClean="0">
                          <a:latin typeface="Constantia (Body)"/>
                        </a:rPr>
                        <a:t> Negative Rate</a:t>
                      </a:r>
                      <a:endParaRPr lang="en-US" sz="1800" dirty="0">
                        <a:latin typeface="Constantia (Body)"/>
                      </a:endParaRPr>
                    </a:p>
                  </a:txBody>
                  <a:tcPr anchor="ctr"/>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0.484</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a:latin typeface="Constantia (Body)"/>
                          <a:ea typeface="Calibri"/>
                          <a:cs typeface="Times New Roman"/>
                        </a:rPr>
                        <a:t>0.791</a:t>
                      </a:r>
                      <a:endParaRPr lang="en-US" sz="1600">
                        <a:latin typeface="Constantia (Body)"/>
                        <a:ea typeface="Calibri"/>
                        <a:cs typeface="Times New Roman"/>
                      </a:endParaRPr>
                    </a:p>
                  </a:txBody>
                  <a:tcPr marL="68580" marR="68580" marT="0" marB="0"/>
                </a:tc>
                <a:tc>
                  <a:txBody>
                    <a:bodyPr/>
                    <a:lstStyle/>
                    <a:p>
                      <a:pPr marL="0" marR="0" indent="0" algn="ctr">
                        <a:lnSpc>
                          <a:spcPct val="150000"/>
                        </a:lnSpc>
                        <a:spcBef>
                          <a:spcPts val="0"/>
                        </a:spcBef>
                        <a:spcAft>
                          <a:spcPts val="1000"/>
                        </a:spcAft>
                      </a:pPr>
                      <a:r>
                        <a:rPr lang="en-US" sz="1800" dirty="0">
                          <a:latin typeface="Constantia (Body)"/>
                          <a:ea typeface="Calibri"/>
                          <a:cs typeface="Times New Roman"/>
                        </a:rPr>
                        <a:t>0.406</a:t>
                      </a:r>
                      <a:endParaRPr lang="en-US" sz="1600" dirty="0">
                        <a:latin typeface="Constantia (Body)"/>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a:t>
            </a:r>
          </a:p>
          <a:p>
            <a:r>
              <a:rPr lang="en-US" sz="3600" dirty="0" err="1" smtClean="0"/>
              <a:t>Giải</a:t>
            </a:r>
            <a:r>
              <a:rPr lang="en-US" sz="3600" dirty="0" smtClean="0"/>
              <a:t> </a:t>
            </a:r>
            <a:r>
              <a:rPr lang="en-US" sz="3600" dirty="0" err="1" smtClean="0"/>
              <a:t>thuật</a:t>
            </a:r>
            <a:r>
              <a:rPr lang="en-US" sz="3600" dirty="0" smtClean="0"/>
              <a:t> </a:t>
            </a: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 </a:t>
            </a:r>
            <a:r>
              <a:rPr lang="en-US" sz="3600" dirty="0" err="1" smtClean="0"/>
              <a:t>và</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ứng</a:t>
            </a:r>
            <a:r>
              <a:rPr lang="en-US" sz="3600" dirty="0" smtClean="0"/>
              <a:t> </a:t>
            </a:r>
            <a:r>
              <a:rPr lang="en-US" sz="3600" dirty="0" err="1" smtClean="0"/>
              <a:t>dụng</a:t>
            </a:r>
            <a:r>
              <a:rPr lang="en-US" sz="3600" dirty="0" smtClean="0"/>
              <a:t> </a:t>
            </a:r>
            <a:r>
              <a:rPr lang="en-US" sz="3600" dirty="0" err="1" smtClean="0"/>
              <a:t>vào</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rất</a:t>
            </a:r>
            <a:r>
              <a:rPr lang="en-US" sz="3600" dirty="0" smtClean="0"/>
              <a:t> </a:t>
            </a:r>
            <a:r>
              <a:rPr lang="en-US" sz="3600" dirty="0" err="1" smtClean="0"/>
              <a:t>cao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533400" y="1905000"/>
            <a:ext cx="8229600" cy="4389120"/>
          </a:xfrm>
        </p:spPr>
        <p:txBody>
          <a:bodyPr>
            <a:noAutofit/>
          </a:bodyPr>
          <a:lstStyle/>
          <a:p>
            <a:pPr>
              <a:buNone/>
            </a:pPr>
            <a:r>
              <a:rPr lang="en-US" sz="3200" dirty="0" smtClean="0"/>
              <a:t>	</a:t>
            </a:r>
            <a:r>
              <a:rPr lang="en-US" sz="3200" dirty="0" err="1" smtClean="0"/>
              <a:t>Đánh</a:t>
            </a:r>
            <a:r>
              <a:rPr lang="en-US" sz="3200" dirty="0" smtClean="0"/>
              <a:t> </a:t>
            </a:r>
            <a:r>
              <a:rPr lang="en-US" sz="3200" dirty="0" err="1" smtClean="0"/>
              <a:t>giá</a:t>
            </a:r>
            <a:r>
              <a:rPr lang="en-US" sz="3200" dirty="0" smtClean="0"/>
              <a:t> </a:t>
            </a:r>
            <a:r>
              <a:rPr lang="en-US" sz="3200" dirty="0" err="1" smtClean="0"/>
              <a:t>phương</a:t>
            </a:r>
            <a:r>
              <a:rPr lang="en-US" sz="3200" dirty="0" smtClean="0"/>
              <a:t> </a:t>
            </a:r>
            <a:r>
              <a:rPr lang="en-US" sz="3200" dirty="0" err="1" smtClean="0"/>
              <a:t>pháp</a:t>
            </a:r>
            <a:r>
              <a:rPr lang="en-US" sz="3200" dirty="0" smtClean="0"/>
              <a:t> </a:t>
            </a:r>
            <a:r>
              <a:rPr lang="en-US" sz="3200" dirty="0" err="1" smtClean="0"/>
              <a:t>xử</a:t>
            </a:r>
            <a:r>
              <a:rPr lang="en-US" sz="3200" dirty="0" smtClean="0"/>
              <a:t> </a:t>
            </a:r>
            <a:r>
              <a:rPr lang="en-US" sz="3200" dirty="0" err="1" smtClean="0"/>
              <a:t>lý</a:t>
            </a:r>
            <a:r>
              <a:rPr lang="en-US" sz="3200" dirty="0" smtClean="0"/>
              <a:t> </a:t>
            </a:r>
            <a:r>
              <a:rPr lang="en-US" sz="3200" dirty="0" err="1" smtClean="0"/>
              <a:t>dữ</a:t>
            </a:r>
            <a:r>
              <a:rPr lang="en-US" sz="3200" dirty="0" smtClean="0"/>
              <a:t> </a:t>
            </a:r>
            <a:r>
              <a:rPr lang="en-US" sz="3200" dirty="0" err="1" smtClean="0"/>
              <a:t>liệu</a:t>
            </a:r>
            <a:r>
              <a:rPr lang="en-US" sz="3200" dirty="0" smtClean="0"/>
              <a:t>:</a:t>
            </a:r>
          </a:p>
          <a:p>
            <a:r>
              <a:rPr lang="en-US" sz="3200" dirty="0" err="1" smtClean="0"/>
              <a:t>Loại</a:t>
            </a:r>
            <a:r>
              <a:rPr lang="en-US" sz="3200" dirty="0" smtClean="0"/>
              <a:t> </a:t>
            </a:r>
            <a:r>
              <a:rPr lang="en-US" sz="3200" dirty="0" err="1" smtClean="0"/>
              <a:t>bỏ</a:t>
            </a:r>
            <a:r>
              <a:rPr lang="en-US" sz="3200" dirty="0" smtClean="0"/>
              <a:t>: </a:t>
            </a:r>
            <a:r>
              <a:rPr lang="en-US" sz="3200" dirty="0" err="1" smtClean="0"/>
              <a:t>Dễ</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đúng</a:t>
            </a:r>
            <a:r>
              <a:rPr lang="en-US" sz="3200" dirty="0" smtClean="0"/>
              <a:t> </a:t>
            </a:r>
            <a:r>
              <a:rPr lang="en-US" sz="3200" dirty="0" err="1" smtClean="0"/>
              <a:t>với</a:t>
            </a:r>
            <a:r>
              <a:rPr lang="en-US" sz="3200" dirty="0" smtClean="0"/>
              <a:t> </a:t>
            </a:r>
            <a:r>
              <a:rPr lang="en-US" sz="3200" dirty="0" err="1" smtClean="0"/>
              <a:t>thực</a:t>
            </a:r>
            <a:r>
              <a:rPr lang="en-US" sz="3200" dirty="0" smtClean="0"/>
              <a:t> </a:t>
            </a:r>
            <a:r>
              <a:rPr lang="en-US" sz="3200" dirty="0" err="1" smtClean="0"/>
              <a:t>tế</a:t>
            </a:r>
            <a:r>
              <a:rPr lang="en-US" sz="3200" dirty="0" smtClean="0"/>
              <a:t> </a:t>
            </a:r>
            <a:r>
              <a:rPr lang="en-US" sz="3200" dirty="0" err="1" smtClean="0"/>
              <a:t>nhưng</a:t>
            </a:r>
            <a:r>
              <a:rPr lang="en-US" sz="3200" dirty="0" smtClean="0"/>
              <a:t> </a:t>
            </a:r>
            <a:r>
              <a:rPr lang="en-US" sz="3200" dirty="0" err="1" smtClean="0"/>
              <a:t>thất</a:t>
            </a:r>
            <a:r>
              <a:rPr lang="en-US" sz="3200" dirty="0" smtClean="0"/>
              <a:t> </a:t>
            </a:r>
            <a:r>
              <a:rPr lang="en-US" sz="3200" dirty="0" err="1" smtClean="0"/>
              <a:t>thoát</a:t>
            </a:r>
            <a:r>
              <a:rPr lang="en-US" sz="3200" dirty="0" smtClean="0"/>
              <a:t> </a:t>
            </a:r>
            <a:r>
              <a:rPr lang="en-US" sz="3200" dirty="0" err="1" smtClean="0"/>
              <a:t>dữ</a:t>
            </a:r>
            <a:r>
              <a:rPr lang="en-US" sz="3200" dirty="0" smtClean="0"/>
              <a:t> </a:t>
            </a:r>
            <a:r>
              <a:rPr lang="en-US" sz="3200" dirty="0" err="1" smtClean="0"/>
              <a:t>liệu</a:t>
            </a:r>
            <a:endParaRPr lang="en-US" sz="3200" dirty="0" smtClean="0"/>
          </a:p>
          <a:p>
            <a:r>
              <a:rPr lang="en-US" sz="3200" dirty="0" err="1" smtClean="0"/>
              <a:t>Bổ</a:t>
            </a:r>
            <a:r>
              <a:rPr lang="en-US" sz="3200" dirty="0" smtClean="0"/>
              <a:t> sung </a:t>
            </a:r>
            <a:r>
              <a:rPr lang="en-US" sz="3200" dirty="0" err="1" smtClean="0"/>
              <a:t>ngẫu</a:t>
            </a:r>
            <a:r>
              <a:rPr lang="en-US" sz="3200" dirty="0" smtClean="0"/>
              <a:t> </a:t>
            </a:r>
            <a:r>
              <a:rPr lang="en-US" sz="3200" dirty="0" err="1" smtClean="0"/>
              <a:t>nhiên</a:t>
            </a:r>
            <a:r>
              <a:rPr lang="en-US" sz="3200" dirty="0" smtClean="0"/>
              <a:t> </a:t>
            </a:r>
            <a:r>
              <a:rPr lang="en-US" sz="3200" dirty="0" err="1" smtClean="0"/>
              <a:t>theo</a:t>
            </a:r>
            <a:r>
              <a:rPr lang="en-US" sz="3200" dirty="0" smtClean="0"/>
              <a:t> </a:t>
            </a:r>
            <a:r>
              <a:rPr lang="en-US" sz="3200" dirty="0" err="1" smtClean="0"/>
              <a:t>lớp</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thu</a:t>
            </a:r>
            <a:r>
              <a:rPr lang="en-US" sz="3200" dirty="0" smtClean="0"/>
              <a:t> </a:t>
            </a:r>
            <a:r>
              <a:rPr lang="en-US" sz="3200" dirty="0" err="1" smtClean="0"/>
              <a:t>được</a:t>
            </a:r>
            <a:r>
              <a:rPr lang="en-US" sz="3200" dirty="0" smtClean="0"/>
              <a:t> </a:t>
            </a:r>
            <a:r>
              <a:rPr lang="en-US" sz="3200" dirty="0" err="1" smtClean="0"/>
              <a:t>không</a:t>
            </a:r>
            <a:r>
              <a:rPr lang="en-US" sz="3200" dirty="0" smtClean="0"/>
              <a:t> </a:t>
            </a:r>
            <a:r>
              <a:rPr lang="en-US" sz="3200" dirty="0" err="1" smtClean="0"/>
              <a:t>ổn</a:t>
            </a:r>
            <a:r>
              <a:rPr lang="en-US" sz="3200" dirty="0" smtClean="0"/>
              <a:t> </a:t>
            </a:r>
            <a:r>
              <a:rPr lang="en-US" sz="3200" dirty="0" err="1" smtClean="0"/>
              <a:t>định</a:t>
            </a:r>
            <a:r>
              <a:rPr lang="en-US" sz="3200" dirty="0" smtClean="0"/>
              <a:t>. </a:t>
            </a:r>
            <a:r>
              <a:rPr lang="en-US" sz="3200" dirty="0" err="1" smtClean="0"/>
              <a:t>Ít</a:t>
            </a:r>
            <a:r>
              <a:rPr lang="en-US" sz="3200" dirty="0" smtClean="0"/>
              <a:t> </a:t>
            </a:r>
            <a:r>
              <a:rPr lang="en-US" sz="3200" dirty="0" err="1" smtClean="0"/>
              <a:t>được</a:t>
            </a:r>
            <a:r>
              <a:rPr lang="en-US" sz="3200" dirty="0" smtClean="0"/>
              <a:t> </a:t>
            </a:r>
            <a:r>
              <a:rPr lang="en-US" sz="3200" dirty="0" err="1" smtClean="0"/>
              <a:t>sử</a:t>
            </a:r>
            <a:r>
              <a:rPr lang="en-US" sz="3200" dirty="0" smtClean="0"/>
              <a:t> </a:t>
            </a:r>
            <a:r>
              <a:rPr lang="en-US" sz="3200" dirty="0" err="1" smtClean="0"/>
              <a:t>dụng</a:t>
            </a:r>
            <a:r>
              <a:rPr lang="en-US" sz="3200" dirty="0" smtClean="0"/>
              <a:t>.</a:t>
            </a:r>
            <a:endParaRPr lang="en-US" sz="3200" dirty="0" smtClean="0"/>
          </a:p>
          <a:p>
            <a:r>
              <a:rPr lang="en-US" sz="3200" dirty="0" err="1" smtClean="0"/>
              <a:t>Bổ</a:t>
            </a:r>
            <a:r>
              <a:rPr lang="en-US" sz="3200" dirty="0" smtClean="0"/>
              <a:t> sung </a:t>
            </a:r>
            <a:r>
              <a:rPr lang="en-US" sz="3200" dirty="0" err="1" smtClean="0"/>
              <a:t>bằng</a:t>
            </a:r>
            <a:r>
              <a:rPr lang="en-US" sz="3200" dirty="0" smtClean="0"/>
              <a:t> </a:t>
            </a:r>
            <a:r>
              <a:rPr lang="en-US" sz="3200" dirty="0" err="1" smtClean="0"/>
              <a:t>giá</a:t>
            </a:r>
            <a:r>
              <a:rPr lang="en-US" sz="3200" dirty="0" smtClean="0"/>
              <a:t> </a:t>
            </a:r>
            <a:r>
              <a:rPr lang="en-US" sz="3200" dirty="0" err="1" smtClean="0"/>
              <a:t>trị</a:t>
            </a:r>
            <a:r>
              <a:rPr lang="en-US" sz="3200" dirty="0" smtClean="0"/>
              <a:t> </a:t>
            </a:r>
            <a:r>
              <a:rPr lang="en-US" sz="3200" dirty="0" err="1" smtClean="0"/>
              <a:t>trung</a:t>
            </a:r>
            <a:r>
              <a:rPr lang="en-US" sz="3200" dirty="0" smtClean="0"/>
              <a:t> </a:t>
            </a:r>
            <a:r>
              <a:rPr lang="en-US" sz="3200" dirty="0" err="1" smtClean="0"/>
              <a:t>bình</a:t>
            </a:r>
            <a:r>
              <a:rPr lang="en-US" sz="3200" dirty="0" smtClean="0"/>
              <a:t> </a:t>
            </a:r>
            <a:r>
              <a:rPr lang="en-US" sz="3200" dirty="0" err="1" smtClean="0"/>
              <a:t>cùng</a:t>
            </a:r>
            <a:r>
              <a:rPr lang="en-US" sz="3200" dirty="0" smtClean="0"/>
              <a:t> </a:t>
            </a:r>
            <a:r>
              <a:rPr lang="en-US" sz="3200" dirty="0" err="1" smtClean="0"/>
              <a:t>lớp</a:t>
            </a:r>
            <a:r>
              <a:rPr lang="en-US" sz="3200" dirty="0" smtClean="0"/>
              <a:t>: </a:t>
            </a:r>
            <a:r>
              <a:rPr lang="en-US" sz="3200" dirty="0" err="1" smtClean="0"/>
              <a:t>Nhanh</a:t>
            </a:r>
            <a:r>
              <a:rPr lang="en-US" sz="3200" dirty="0" smtClean="0"/>
              <a:t>. </a:t>
            </a:r>
            <a:r>
              <a:rPr lang="en-US" sz="3200" dirty="0" err="1" smtClean="0"/>
              <a:t>Dễ</a:t>
            </a:r>
            <a:r>
              <a:rPr lang="en-US" sz="3200" dirty="0" smtClean="0"/>
              <a:t> </a:t>
            </a:r>
            <a:r>
              <a:rPr lang="en-US" sz="3200" dirty="0" err="1" smtClean="0"/>
              <a:t>gây</a:t>
            </a:r>
            <a:r>
              <a:rPr lang="en-US" sz="3200" dirty="0" smtClean="0"/>
              <a:t> Bias. </a:t>
            </a:r>
            <a:r>
              <a:rPr lang="en-US" sz="3200" dirty="0" err="1" smtClean="0"/>
              <a:t>Thích</a:t>
            </a:r>
            <a:r>
              <a:rPr lang="en-US" sz="3200" dirty="0" smtClean="0"/>
              <a:t> </a:t>
            </a:r>
            <a:r>
              <a:rPr lang="en-US" sz="3200" dirty="0" err="1" smtClean="0"/>
              <a:t>hợp</a:t>
            </a:r>
            <a:r>
              <a:rPr lang="en-US" sz="3200" dirty="0" smtClean="0"/>
              <a:t> </a:t>
            </a:r>
            <a:r>
              <a:rPr lang="en-US" sz="3200" dirty="0" err="1" smtClean="0"/>
              <a:t>cho</a:t>
            </a:r>
            <a:r>
              <a:rPr lang="en-US" sz="3200" dirty="0" smtClean="0"/>
              <a:t> </a:t>
            </a:r>
            <a:r>
              <a:rPr lang="en-US" sz="3200" dirty="0" err="1" smtClean="0"/>
              <a:t>Bayes</a:t>
            </a:r>
            <a:r>
              <a:rPr lang="en-US" sz="3200" dirty="0" smtClean="0"/>
              <a:t>.</a:t>
            </a:r>
            <a:endParaRPr lang="en-US" sz="32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normAutofit/>
          </a:bodyPr>
          <a:lstStyle/>
          <a:p>
            <a:pPr>
              <a:buNone/>
            </a:pPr>
            <a:r>
              <a:rPr lang="en-US" sz="3600" dirty="0" smtClean="0"/>
              <a:t>	</a:t>
            </a:r>
            <a:r>
              <a:rPr lang="en-US" sz="3600" dirty="0" err="1" smtClean="0"/>
              <a:t>Cấu</a:t>
            </a:r>
            <a:r>
              <a:rPr lang="en-US" sz="3600" dirty="0" smtClean="0"/>
              <a:t> </a:t>
            </a:r>
            <a:r>
              <a:rPr lang="en-US" sz="3600" dirty="0" err="1" smtClean="0"/>
              <a:t>trúc</a:t>
            </a:r>
            <a:r>
              <a:rPr lang="en-US" sz="3600" dirty="0" smtClean="0"/>
              <a:t> </a:t>
            </a:r>
            <a:r>
              <a:rPr lang="en-US" sz="3600" dirty="0" err="1" smtClean="0"/>
              <a:t>chung</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Quản</a:t>
            </a:r>
            <a:r>
              <a:rPr lang="en-US" sz="3600" dirty="0" smtClean="0"/>
              <a:t> </a:t>
            </a:r>
            <a:r>
              <a:rPr lang="en-US" sz="3600" dirty="0" err="1" smtClean="0"/>
              <a:t>lý</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Quản</a:t>
            </a:r>
            <a:r>
              <a:rPr lang="en-US" sz="3600" dirty="0" smtClean="0"/>
              <a:t> </a:t>
            </a:r>
            <a:r>
              <a:rPr lang="en-US" sz="3600" dirty="0" err="1" smtClean="0"/>
              <a:t>trị</a:t>
            </a:r>
            <a:r>
              <a:rPr lang="en-US" sz="3600" dirty="0" smtClean="0"/>
              <a:t> </a:t>
            </a:r>
            <a:r>
              <a:rPr lang="en-US" sz="3600" dirty="0" err="1" smtClean="0"/>
              <a:t>đối</a:t>
            </a:r>
            <a:r>
              <a:rPr lang="en-US" sz="3600" dirty="0" smtClean="0"/>
              <a:t> </a:t>
            </a:r>
            <a:r>
              <a:rPr lang="en-US" sz="3600" dirty="0" err="1" smtClean="0"/>
              <a:t>thoại</a:t>
            </a:r>
            <a:endParaRPr lang="en-US" sz="3600" dirty="0" smtClean="0"/>
          </a:p>
          <a:p>
            <a:r>
              <a:rPr lang="en-US" sz="3600" dirty="0" err="1" smtClean="0"/>
              <a:t>Quản</a:t>
            </a:r>
            <a:r>
              <a:rPr lang="en-US" sz="3600" dirty="0" smtClean="0"/>
              <a:t> </a:t>
            </a:r>
            <a:r>
              <a:rPr lang="en-US" sz="3600" dirty="0" err="1" smtClean="0"/>
              <a:t>lý</a:t>
            </a:r>
            <a:r>
              <a:rPr lang="en-US" sz="3600" dirty="0" smtClean="0"/>
              <a:t> tri </a:t>
            </a:r>
            <a:r>
              <a:rPr lang="en-US" sz="3600" dirty="0" err="1" smtClean="0"/>
              <a:t>thức</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pPr algn="ctr"/>
            <a:r>
              <a:rPr lang="en-US" dirty="0" err="1" smtClean="0"/>
              <a:t>Hệ</a:t>
            </a:r>
            <a:r>
              <a:rPr lang="en-US" dirty="0" smtClean="0"/>
              <a:t> </a:t>
            </a:r>
            <a:r>
              <a:rPr lang="en-US" dirty="0" err="1" smtClean="0"/>
              <a:t>hỗ</a:t>
            </a:r>
            <a:r>
              <a:rPr lang="en-US" dirty="0" smtClean="0"/>
              <a:t> </a:t>
            </a:r>
            <a:r>
              <a:rPr lang="en-US" dirty="0" err="1" smtClean="0"/>
              <a:t>trợ</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lâm</a:t>
            </a:r>
            <a:r>
              <a:rPr lang="en-US" dirty="0" smtClean="0"/>
              <a:t> </a:t>
            </a:r>
            <a:r>
              <a:rPr lang="en-US" dirty="0" err="1" smtClean="0"/>
              <a:t>sàng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11/03/2013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idx="1"/>
          </p:nvPr>
        </p:nvSpPr>
        <p:spPr>
          <a:xfrm>
            <a:off x="457200" y="1935480"/>
            <a:ext cx="8229600" cy="4541520"/>
          </a:xfrm>
        </p:spPr>
        <p:txBody>
          <a:bodyPr>
            <a:normAutofit/>
          </a:bodyPr>
          <a:lstStyle/>
          <a:p>
            <a:pPr>
              <a:buNone/>
            </a:pPr>
            <a:r>
              <a:rPr lang="en-US" sz="3600" dirty="0" smtClean="0"/>
              <a:t>	</a:t>
            </a:r>
            <a:r>
              <a:rPr lang="en-US" sz="3600" dirty="0" err="1" smtClean="0"/>
              <a:t>Các</a:t>
            </a:r>
            <a:r>
              <a:rPr lang="en-US" sz="3600" dirty="0" smtClean="0"/>
              <a:t> </a:t>
            </a:r>
            <a:r>
              <a:rPr lang="en-US" sz="3600" dirty="0" err="1" smtClean="0"/>
              <a:t>chức</a:t>
            </a:r>
            <a:r>
              <a:rPr lang="en-US" sz="3600" dirty="0" smtClean="0"/>
              <a:t> </a:t>
            </a:r>
            <a:r>
              <a:rPr lang="en-US" sz="3600" dirty="0" err="1" smtClean="0"/>
              <a:t>năng</a:t>
            </a:r>
            <a:r>
              <a:rPr lang="en-US" sz="3600" dirty="0" smtClean="0"/>
              <a:t> </a:t>
            </a:r>
            <a:r>
              <a:rPr lang="en-US" sz="3600" dirty="0" err="1" smtClean="0"/>
              <a:t>chính</a:t>
            </a:r>
            <a:r>
              <a:rPr lang="en-US" sz="3600" dirty="0" smtClean="0"/>
              <a:t> </a:t>
            </a:r>
            <a:r>
              <a:rPr lang="en-US" sz="3600" dirty="0" err="1" smtClean="0"/>
              <a:t>của</a:t>
            </a:r>
            <a:r>
              <a:rPr lang="en-US" sz="3600" dirty="0" smtClean="0"/>
              <a:t> </a:t>
            </a:r>
            <a:r>
              <a:rPr lang="en-US" sz="3600" dirty="0" err="1" smtClean="0"/>
              <a:t>ứng</a:t>
            </a:r>
            <a:r>
              <a:rPr lang="en-US" sz="3600" dirty="0" smtClean="0"/>
              <a:t> </a:t>
            </a:r>
            <a:r>
              <a:rPr lang="en-US" sz="3600" dirty="0" err="1" smtClean="0"/>
              <a:t>dụng</a:t>
            </a:r>
            <a:endParaRPr lang="en-US" sz="3600" dirty="0" smtClean="0"/>
          </a:p>
          <a:p>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a:buNone/>
            </a:pPr>
            <a:r>
              <a:rPr lang="en-US" sz="3600" dirty="0" smtClean="0"/>
              <a:t>	+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endParaRPr lang="en-US" sz="3600" dirty="0" smtClean="0"/>
          </a:p>
          <a:p>
            <a:pPr>
              <a:buNone/>
            </a:pPr>
            <a:r>
              <a:rPr lang="en-US" sz="3600" dirty="0" smtClean="0"/>
              <a:t>	+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err="1" smtClean="0"/>
              <a:t>Chẩn</a:t>
            </a:r>
            <a:r>
              <a:rPr lang="en-US" sz="3600" dirty="0" smtClean="0"/>
              <a:t> </a:t>
            </a:r>
            <a:r>
              <a:rPr lang="en-US" sz="3600" dirty="0" err="1" smtClean="0"/>
              <a:t>đoán</a:t>
            </a:r>
            <a:endParaRPr lang="en-US" sz="3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2945</TotalTime>
  <Words>2950</Words>
  <Application>Microsoft Office PowerPoint</Application>
  <PresentationFormat>On-screen Show (4:3)</PresentationFormat>
  <Paragraphs>427</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ỨNG DỤNG DATA MINING XÂY DỰNG HỆ HỖ TRỢ RA QUYẾT ĐỊNH KHÁM CHỮA BỆNH TIỂU ĐƯỜNG</vt:lpstr>
      <vt:lpstr>Nội dung</vt:lpstr>
      <vt:lpstr>Giới thiệu</vt:lpstr>
      <vt:lpstr>Giới thiệu</vt:lpstr>
      <vt:lpstr>Giới thiệu</vt:lpstr>
      <vt:lpstr>Hệ hỗ trợ ra quyết định lâm sàng</vt:lpstr>
      <vt:lpstr>Hệ hỗ trợ ra quyết định lâm sàng</vt:lpstr>
      <vt:lpstr>Hệ hỗ trợ ra quyết định lâm sàng</vt:lpstr>
      <vt:lpstr>Hệ hỗ trợ ra quyết định lâm sàng</vt:lpstr>
      <vt:lpstr>Hệ hỗ trợ ra quyết định lâm sàng</vt:lpstr>
      <vt:lpstr>Dữ liệu</vt:lpstr>
      <vt:lpstr>Dữ liệu</vt:lpstr>
      <vt:lpstr>Dữ liệu</vt:lpstr>
      <vt:lpstr>Dữ liệu</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Triển khai và đánh giá</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Binh</cp:lastModifiedBy>
  <cp:revision>369</cp:revision>
  <dcterms:created xsi:type="dcterms:W3CDTF">2006-08-16T00:00:00Z</dcterms:created>
  <dcterms:modified xsi:type="dcterms:W3CDTF">2013-03-11T05:13:51Z</dcterms:modified>
</cp:coreProperties>
</file>