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6" r:id="rId2"/>
    <p:sldId id="257" r:id="rId3"/>
    <p:sldId id="258" r:id="rId4"/>
    <p:sldId id="259" r:id="rId5"/>
    <p:sldId id="261" r:id="rId6"/>
    <p:sldId id="262" r:id="rId7"/>
    <p:sldId id="263" r:id="rId8"/>
    <p:sldId id="264" r:id="rId9"/>
    <p:sldId id="265" r:id="rId10"/>
    <p:sldId id="267" r:id="rId11"/>
    <p:sldId id="266" r:id="rId12"/>
    <p:sldId id="268" r:id="rId13"/>
    <p:sldId id="269" r:id="rId14"/>
    <p:sldId id="271"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686" autoAdjust="0"/>
  </p:normalViewPr>
  <p:slideViewPr>
    <p:cSldViewPr>
      <p:cViewPr varScale="1">
        <p:scale>
          <a:sx n="70" d="100"/>
          <a:sy n="70" d="100"/>
        </p:scale>
        <p:origin x="-138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8E69AE-B1B0-4E50-B824-52A5C6306F6E}" type="datetimeFigureOut">
              <a:rPr lang="en-US" smtClean="0"/>
              <a:pPr/>
              <a:t>2/27/2013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8D026E-066F-482A-B4A4-CA96FF9CD14B}" type="slidenum">
              <a:rPr lang="en-US" smtClean="0"/>
              <a:pPr/>
              <a:t>‹#›</a:t>
            </a:fld>
            <a:endParaRPr lang="en-US"/>
          </a:p>
        </p:txBody>
      </p:sp>
    </p:spTree>
    <p:extLst>
      <p:ext uri="{BB962C8B-B14F-4D97-AF65-F5344CB8AC3E}">
        <p14:creationId xmlns:p14="http://schemas.microsoft.com/office/powerpoint/2010/main" val="943779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C8D026E-066F-482A-B4A4-CA96FF9CD14B}"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a:t>
            </a:r>
            <a:r>
              <a:rPr lang="en-US" sz="1200" baseline="0" dirty="0" err="1" smtClean="0"/>
              <a:t>Bảng</a:t>
            </a:r>
            <a:r>
              <a:rPr lang="en-US" sz="1200" baseline="0" dirty="0" smtClean="0"/>
              <a:t> </a:t>
            </a:r>
            <a:r>
              <a:rPr lang="en-US" sz="1200" baseline="0" dirty="0" err="1" smtClean="0"/>
              <a:t>kết</a:t>
            </a:r>
            <a:r>
              <a:rPr lang="en-US" sz="1200" baseline="0" dirty="0" smtClean="0"/>
              <a:t> </a:t>
            </a:r>
            <a:r>
              <a:rPr lang="en-US" sz="1200" baseline="0" dirty="0" err="1" smtClean="0"/>
              <a:t>quả</a:t>
            </a:r>
            <a:r>
              <a:rPr lang="en-US" sz="1200" baseline="0" dirty="0" smtClean="0"/>
              <a:t> </a:t>
            </a:r>
            <a:r>
              <a:rPr lang="en-US" sz="1200" baseline="0" dirty="0" err="1" smtClean="0"/>
              <a:t>thu</a:t>
            </a:r>
            <a:r>
              <a:rPr lang="en-US" sz="1200" baseline="0" dirty="0" smtClean="0"/>
              <a:t> </a:t>
            </a:r>
            <a:r>
              <a:rPr lang="en-US" sz="1200" baseline="0" dirty="0" err="1" smtClean="0"/>
              <a:t>thập</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tại</a:t>
            </a:r>
            <a:r>
              <a:rPr lang="en-US" sz="1200" baseline="0" dirty="0" smtClean="0"/>
              <a:t> 2 </a:t>
            </a:r>
            <a:r>
              <a:rPr lang="en-US" sz="1200" baseline="0" dirty="0" err="1" smtClean="0"/>
              <a:t>bệnh</a:t>
            </a:r>
            <a:r>
              <a:rPr lang="en-US" sz="1200" baseline="0" dirty="0" smtClean="0"/>
              <a:t> </a:t>
            </a:r>
            <a:r>
              <a:rPr lang="en-US" sz="1200" baseline="0" dirty="0" err="1" smtClean="0"/>
              <a:t>viên</a:t>
            </a:r>
            <a:r>
              <a:rPr lang="en-US" sz="1200" baseline="0" dirty="0" smtClean="0"/>
              <a:t> </a:t>
            </a:r>
            <a:r>
              <a:rPr lang="en-US" sz="1200" baseline="0" dirty="0" err="1" smtClean="0"/>
              <a:t>trên</a:t>
            </a:r>
            <a:r>
              <a:rPr lang="en-US" sz="1200" baseline="0" dirty="0" smtClean="0"/>
              <a:t>.</a:t>
            </a:r>
          </a:p>
        </p:txBody>
      </p:sp>
      <p:sp>
        <p:nvSpPr>
          <p:cNvPr id="4" name="Slide Number Placeholder 3"/>
          <p:cNvSpPr>
            <a:spLocks noGrp="1"/>
          </p:cNvSpPr>
          <p:nvPr>
            <p:ph type="sldNum" sz="quarter" idx="10"/>
          </p:nvPr>
        </p:nvSpPr>
        <p:spPr/>
        <p:txBody>
          <a:bodyPr/>
          <a:lstStyle/>
          <a:p>
            <a:fld id="{DC8D026E-066F-482A-B4A4-CA96FF9CD14B}"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a:t>
            </a:r>
            <a:r>
              <a:rPr lang="en-US" sz="1200" baseline="0" dirty="0" err="1" smtClean="0"/>
              <a:t>Thông</a:t>
            </a:r>
            <a:r>
              <a:rPr lang="en-US" sz="1200" baseline="0" dirty="0" smtClean="0"/>
              <a:t> tin </a:t>
            </a:r>
            <a:r>
              <a:rPr lang="en-US" sz="1200" baseline="0" dirty="0" err="1" smtClean="0"/>
              <a:t>của</a:t>
            </a:r>
            <a:r>
              <a:rPr lang="en-US" sz="1200" baseline="0" dirty="0" smtClean="0"/>
              <a:t> </a:t>
            </a:r>
            <a:r>
              <a:rPr lang="en-US" sz="1200" baseline="0" dirty="0" err="1" smtClean="0"/>
              <a:t>mỗi</a:t>
            </a:r>
            <a:r>
              <a:rPr lang="en-US" sz="1200" baseline="0" dirty="0" smtClean="0"/>
              <a:t> </a:t>
            </a:r>
            <a:r>
              <a:rPr lang="en-US" sz="1200" baseline="0" dirty="0" err="1" smtClean="0"/>
              <a:t>thuộc</a:t>
            </a:r>
            <a:r>
              <a:rPr lang="en-US" sz="1200" baseline="0" dirty="0" smtClean="0"/>
              <a:t> </a:t>
            </a:r>
            <a:r>
              <a:rPr lang="en-US" sz="1200" baseline="0" dirty="0" err="1" smtClean="0"/>
              <a:t>tính</a:t>
            </a:r>
            <a:r>
              <a:rPr lang="en-US" sz="1200" baseline="0" dirty="0" smtClean="0"/>
              <a:t> </a:t>
            </a:r>
            <a:r>
              <a:rPr lang="en-US" sz="1200" baseline="0" dirty="0" err="1" smtClean="0"/>
              <a:t>trong</a:t>
            </a:r>
            <a:r>
              <a:rPr lang="en-US" sz="1200" baseline="0" dirty="0" smtClean="0"/>
              <a:t> </a:t>
            </a:r>
            <a:r>
              <a:rPr lang="en-US" sz="1200" baseline="0" dirty="0" err="1" smtClean="0"/>
              <a:t>từng</a:t>
            </a:r>
            <a:r>
              <a:rPr lang="en-US" sz="1200" baseline="0" dirty="0" smtClean="0"/>
              <a:t> </a:t>
            </a:r>
            <a:r>
              <a:rPr lang="en-US" sz="1200" baseline="0" dirty="0" err="1" smtClean="0"/>
              <a:t>bộ</a:t>
            </a:r>
            <a:r>
              <a:rPr lang="en-US" sz="1200" baseline="0" dirty="0" smtClean="0"/>
              <a:t> </a:t>
            </a:r>
            <a:r>
              <a:rPr lang="en-US" sz="1200" baseline="0" dirty="0" err="1" smtClean="0"/>
              <a:t>xét</a:t>
            </a:r>
            <a:r>
              <a:rPr lang="en-US" sz="1200" baseline="0" dirty="0" smtClean="0"/>
              <a:t> </a:t>
            </a:r>
            <a:r>
              <a:rPr lang="en-US" sz="1200" baseline="0" dirty="0" err="1" smtClean="0"/>
              <a:t>nghiệm</a:t>
            </a:r>
            <a:r>
              <a:rPr lang="en-US" sz="1200" baseline="0" dirty="0" smtClean="0"/>
              <a:t> </a:t>
            </a:r>
            <a:r>
              <a:rPr lang="en-US" sz="1200" baseline="0" dirty="0" err="1" smtClean="0"/>
              <a:t>đã</a:t>
            </a:r>
            <a:r>
              <a:rPr lang="en-US" sz="1200" baseline="0" dirty="0" smtClean="0"/>
              <a:t> </a:t>
            </a:r>
            <a:r>
              <a:rPr lang="en-US" sz="1200" baseline="0" dirty="0" err="1" smtClean="0"/>
              <a:t>được</a:t>
            </a:r>
            <a:r>
              <a:rPr lang="en-US" sz="1200" baseline="0" dirty="0" smtClean="0"/>
              <a:t> </a:t>
            </a:r>
            <a:r>
              <a:rPr lang="en-US" sz="1200" baseline="0" dirty="0" err="1" smtClean="0"/>
              <a:t>nhóm</a:t>
            </a:r>
            <a:r>
              <a:rPr lang="en-US" sz="1200" baseline="0" dirty="0" smtClean="0"/>
              <a:t> </a:t>
            </a:r>
            <a:r>
              <a:rPr lang="en-US" sz="1200" baseline="0" dirty="0" err="1" smtClean="0"/>
              <a:t>thực</a:t>
            </a:r>
            <a:r>
              <a:rPr lang="en-US" sz="1200" baseline="0" dirty="0" smtClean="0"/>
              <a:t> </a:t>
            </a:r>
            <a:r>
              <a:rPr lang="en-US" sz="1200" baseline="0" dirty="0" err="1" smtClean="0"/>
              <a:t>hiện</a:t>
            </a:r>
            <a:r>
              <a:rPr lang="en-US" sz="1200" baseline="0" dirty="0" smtClean="0"/>
              <a:t> </a:t>
            </a:r>
            <a:r>
              <a:rPr lang="en-US" sz="1200" baseline="0" dirty="0" err="1" smtClean="0"/>
              <a:t>nêu</a:t>
            </a:r>
            <a:r>
              <a:rPr lang="en-US" sz="1200" baseline="0" dirty="0" smtClean="0"/>
              <a:t> </a:t>
            </a:r>
            <a:r>
              <a:rPr lang="en-US" sz="1200" baseline="0" dirty="0" err="1" smtClean="0"/>
              <a:t>rõ</a:t>
            </a:r>
            <a:r>
              <a:rPr lang="en-US" sz="1200" baseline="0" dirty="0" smtClean="0"/>
              <a:t> </a:t>
            </a:r>
            <a:r>
              <a:rPr lang="en-US" sz="1200" baseline="0" dirty="0" err="1" smtClean="0"/>
              <a:t>trong</a:t>
            </a:r>
            <a:r>
              <a:rPr lang="en-US" sz="1200" baseline="0" dirty="0" smtClean="0"/>
              <a:t> </a:t>
            </a:r>
            <a:r>
              <a:rPr lang="en-US" sz="1200" baseline="0" dirty="0" err="1" smtClean="0"/>
              <a:t>báo</a:t>
            </a:r>
            <a:r>
              <a:rPr lang="en-US" sz="1200" baseline="0" dirty="0" smtClean="0"/>
              <a:t> </a:t>
            </a:r>
            <a:r>
              <a:rPr lang="en-US" sz="1200" baseline="0" dirty="0" err="1" smtClean="0"/>
              <a:t>cáo</a:t>
            </a:r>
            <a:r>
              <a:rPr lang="en-US" sz="1200" baseline="0" dirty="0" smtClean="0"/>
              <a:t>.</a:t>
            </a:r>
          </a:p>
        </p:txBody>
      </p:sp>
      <p:sp>
        <p:nvSpPr>
          <p:cNvPr id="4" name="Slide Number Placeholder 3"/>
          <p:cNvSpPr>
            <a:spLocks noGrp="1"/>
          </p:cNvSpPr>
          <p:nvPr>
            <p:ph type="sldNum" sz="quarter" idx="10"/>
          </p:nvPr>
        </p:nvSpPr>
        <p:spPr/>
        <p:txBody>
          <a:bodyPr/>
          <a:lstStyle/>
          <a:p>
            <a:fld id="{DC8D026E-066F-482A-B4A4-CA96FF9CD14B}"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err="1" smtClean="0"/>
              <a:t>Làm</a:t>
            </a:r>
            <a:r>
              <a:rPr lang="en-US" sz="1200" baseline="0" dirty="0" smtClean="0"/>
              <a:t> </a:t>
            </a:r>
            <a:r>
              <a:rPr lang="en-US" sz="1200" baseline="0" dirty="0" err="1" smtClean="0"/>
              <a:t>sạch</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 </a:t>
            </a:r>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quá</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sạch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nhóm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nhận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thấy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bổ</a:t>
            </a:r>
            <a:r>
              <a:rPr lang="en-US" sz="1200" kern="1200" dirty="0" smtClean="0">
                <a:solidFill>
                  <a:schemeClr val="tx1"/>
                </a:solidFill>
                <a:latin typeface="+mn-lt"/>
                <a:ea typeface="+mn-ea"/>
                <a:cs typeface="+mn-cs"/>
              </a:rPr>
              <a:t> sung </a:t>
            </a:r>
            <a:r>
              <a:rPr lang="en-US" sz="1200" kern="1200" dirty="0" err="1" smtClean="0">
                <a:solidFill>
                  <a:schemeClr val="tx1"/>
                </a:solidFill>
                <a:latin typeface="+mn-lt"/>
                <a:ea typeface="+mn-ea"/>
                <a:cs typeface="+mn-cs"/>
              </a:rPr>
              <a:t>những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bị</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thiếu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điều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hợp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Vì</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xét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nghiệm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mỗi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thường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quan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đến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nhau</a:t>
            </a:r>
            <a:r>
              <a:rPr lang="en-US" sz="1200" kern="1200" dirty="0" smtClean="0">
                <a:solidFill>
                  <a:schemeClr val="tx1"/>
                </a:solidFill>
                <a:latin typeface="+mn-lt"/>
                <a:ea typeface="+mn-ea"/>
                <a:cs typeface="+mn-cs"/>
              </a:rPr>
              <a:t>. Do </a:t>
            </a:r>
            <a:r>
              <a:rPr lang="en-US" sz="1200" kern="1200" dirty="0" err="1" smtClean="0">
                <a:solidFill>
                  <a:schemeClr val="tx1"/>
                </a:solidFill>
                <a:latin typeface="+mn-lt"/>
                <a:ea typeface="+mn-ea"/>
                <a:cs typeface="+mn-cs"/>
              </a:rPr>
              <a:t>đó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quá</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sạch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nhóm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chọn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duy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nhất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loại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bỏ</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những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dòng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bị</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thiếu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hoặc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nhiễu</a:t>
            </a:r>
            <a:r>
              <a:rPr lang="en-US" sz="1200" kern="120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	+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trùng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lặp</a:t>
            </a:r>
            <a:r>
              <a:rPr lang="en-US" sz="1200" kern="1200" baseline="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Về</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phần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những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dòng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trùng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lặp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Nhóm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dùng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Làm</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sạch</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dữ</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liệu</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bán</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tự</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động</a:t>
            </a:r>
            <a:r>
              <a:rPr lang="en-US" sz="1200" i="1" kern="1200" dirty="0" smtClean="0">
                <a:solidFill>
                  <a:schemeClr val="tx1"/>
                </a:solidFill>
                <a:latin typeface="+mn-lt"/>
                <a:ea typeface="+mn-ea"/>
                <a:cs typeface="+mn-cs"/>
              </a:rPr>
              <a:t> </a:t>
            </a:r>
            <a:r>
              <a:rPr lang="en-US" sz="1200" kern="1200" dirty="0" smtClean="0">
                <a:solidFill>
                  <a:schemeClr val="tx1"/>
                </a:solidFill>
                <a:latin typeface="+mn-lt"/>
                <a:ea typeface="+mn-ea"/>
                <a:cs typeface="+mn-cs"/>
              </a:rPr>
              <a:t>(</a:t>
            </a:r>
            <a:r>
              <a:rPr lang="en-US" sz="1200" i="1" kern="1200" dirty="0" smtClean="0">
                <a:solidFill>
                  <a:schemeClr val="tx1"/>
                </a:solidFill>
                <a:latin typeface="+mn-lt"/>
                <a:ea typeface="+mn-ea"/>
                <a:cs typeface="+mn-cs"/>
              </a:rPr>
              <a:t>Semi – Automatic Data Cleaning</a:t>
            </a:r>
            <a:r>
              <a:rPr lang="en-US" sz="1200" i="1" kern="1200" baseline="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phần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vì</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nhóm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chỉ</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dùng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hai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thuộc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quyết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ngày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khám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Ý </a:t>
            </a:r>
            <a:r>
              <a:rPr lang="en-US" sz="1200" kern="1200" dirty="0" err="1" smtClean="0">
                <a:solidFill>
                  <a:schemeClr val="tx1"/>
                </a:solidFill>
                <a:latin typeface="+mn-lt"/>
                <a:ea typeface="+mn-ea"/>
                <a:cs typeface="+mn-cs"/>
              </a:rPr>
              <a:t>tưởng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này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tạo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cửa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sổ</a:t>
            </a:r>
            <a:r>
              <a:rPr lang="en-US" sz="1200" kern="1200" dirty="0" smtClean="0">
                <a:solidFill>
                  <a:schemeClr val="tx1"/>
                </a:solidFill>
                <a:latin typeface="+mn-lt"/>
                <a:ea typeface="+mn-ea"/>
                <a:cs typeface="+mn-cs"/>
              </a:rPr>
              <a:t> </a:t>
            </a:r>
            <a:r>
              <a:rPr lang="en-US" sz="1200" i="1" kern="1200" dirty="0" smtClean="0">
                <a:solidFill>
                  <a:schemeClr val="tx1"/>
                </a:solidFill>
                <a:latin typeface="+mn-lt"/>
                <a:ea typeface="+mn-ea"/>
                <a:cs typeface="+mn-cs"/>
              </a:rPr>
              <a:t>k</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lớn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hơn</a:t>
            </a:r>
            <a:r>
              <a:rPr lang="en-US" sz="1200" kern="1200" dirty="0" smtClean="0">
                <a:solidFill>
                  <a:schemeClr val="tx1"/>
                </a:solidFill>
                <a:latin typeface="+mn-lt"/>
                <a:ea typeface="+mn-ea"/>
                <a:cs typeface="+mn-cs"/>
              </a:rPr>
              <a:t> 1. </a:t>
            </a:r>
            <a:r>
              <a:rPr lang="en-US" sz="1200" kern="1200" dirty="0" err="1" smtClean="0">
                <a:solidFill>
                  <a:schemeClr val="tx1"/>
                </a:solidFill>
                <a:latin typeface="+mn-lt"/>
                <a:ea typeface="+mn-ea"/>
                <a:cs typeface="+mn-cs"/>
              </a:rPr>
              <a:t>Chương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sẽ</a:t>
            </a:r>
            <a:r>
              <a:rPr lang="en-US" sz="1200" kern="1200" dirty="0" smtClean="0">
                <a:solidFill>
                  <a:schemeClr val="tx1"/>
                </a:solidFill>
                <a:latin typeface="+mn-lt"/>
                <a:ea typeface="+mn-ea"/>
                <a:cs typeface="+mn-cs"/>
              </a:rPr>
              <a:t> so </a:t>
            </a:r>
            <a:r>
              <a:rPr lang="en-US" sz="1200" kern="1200" dirty="0" err="1" smtClean="0">
                <a:solidFill>
                  <a:schemeClr val="tx1"/>
                </a:solidFill>
                <a:latin typeface="+mn-lt"/>
                <a:ea typeface="+mn-ea"/>
                <a:cs typeface="+mn-cs"/>
              </a:rPr>
              <a:t>sánh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dòng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cửa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sổ</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loại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bỏ</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bớt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dư</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thừa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Nhóm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những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này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còn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tiến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thêm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sắp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xếp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theo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cửa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sổ</a:t>
            </a:r>
            <a:r>
              <a:rPr lang="en-US" sz="1200" kern="1200" dirty="0" smtClean="0">
                <a:solidFill>
                  <a:schemeClr val="tx1"/>
                </a:solidFill>
                <a:latin typeface="+mn-lt"/>
                <a:ea typeface="+mn-ea"/>
                <a:cs typeface="+mn-cs"/>
              </a:rPr>
              <a:t> </a:t>
            </a:r>
            <a:r>
              <a:rPr lang="en-US" sz="1200" i="1" kern="1200" dirty="0" smtClean="0">
                <a:solidFill>
                  <a:schemeClr val="tx1"/>
                </a:solidFill>
                <a:latin typeface="+mn-lt"/>
                <a:ea typeface="+mn-ea"/>
                <a:cs typeface="+mn-cs"/>
              </a:rPr>
              <a:t>k</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sẽ</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số</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lượng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dòng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trùng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a:t>
            </a: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err="1" smtClean="0"/>
              <a:t>Rời</a:t>
            </a:r>
            <a:r>
              <a:rPr lang="en-US" sz="1200" baseline="0" dirty="0" smtClean="0"/>
              <a:t> </a:t>
            </a:r>
            <a:r>
              <a:rPr lang="en-US" sz="1200" baseline="0" dirty="0" err="1" smtClean="0"/>
              <a:t>rạc</a:t>
            </a:r>
            <a:r>
              <a:rPr lang="en-US" sz="1200" baseline="0" dirty="0" smtClean="0"/>
              <a:t> </a:t>
            </a:r>
            <a:r>
              <a:rPr lang="en-US" sz="1200" baseline="0" dirty="0" err="1" smtClean="0"/>
              <a:t>hóa</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 Binning: </a:t>
            </a:r>
            <a:r>
              <a:rPr lang="en-US" sz="1200" kern="1200" baseline="0" dirty="0" err="1" smtClean="0">
                <a:solidFill>
                  <a:schemeClr val="tx1"/>
                </a:solidFill>
                <a:latin typeface="+mn-lt"/>
                <a:ea typeface="+mn-ea"/>
                <a:cs typeface="+mn-cs"/>
              </a:rPr>
              <a:t>Người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dùng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nhập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số</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khoảng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rời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rạc</a:t>
            </a:r>
            <a:r>
              <a:rPr lang="en-US" sz="1200" kern="1200" baseline="0" dirty="0" smtClean="0">
                <a:solidFill>
                  <a:schemeClr val="tx1"/>
                </a:solidFill>
                <a:latin typeface="+mn-lt"/>
                <a:ea typeface="+mn-ea"/>
                <a:cs typeface="+mn-cs"/>
              </a:rPr>
              <a:t> N </a:t>
            </a:r>
            <a:r>
              <a:rPr lang="en-US" sz="1200" kern="1200" baseline="0" dirty="0" err="1" smtClean="0">
                <a:solidFill>
                  <a:schemeClr val="tx1"/>
                </a:solidFill>
                <a:latin typeface="+mn-lt"/>
                <a:ea typeface="+mn-ea"/>
                <a:cs typeface="+mn-cs"/>
              </a:rPr>
              <a:t>mà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mình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muốn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Phương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này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sẽ</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chia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miền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giá</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trị</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thành</a:t>
            </a:r>
            <a:r>
              <a:rPr lang="en-US" sz="1200" kern="1200" baseline="0" dirty="0" smtClean="0">
                <a:solidFill>
                  <a:schemeClr val="tx1"/>
                </a:solidFill>
                <a:latin typeface="+mn-lt"/>
                <a:ea typeface="+mn-ea"/>
                <a:cs typeface="+mn-cs"/>
              </a:rPr>
              <a:t> N </a:t>
            </a:r>
            <a:r>
              <a:rPr lang="en-US" sz="1200" kern="1200" baseline="0" dirty="0" err="1" smtClean="0">
                <a:solidFill>
                  <a:schemeClr val="tx1"/>
                </a:solidFill>
                <a:latin typeface="+mn-lt"/>
                <a:ea typeface="+mn-ea"/>
                <a:cs typeface="+mn-cs"/>
              </a:rPr>
              <a:t>khoảng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Với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khoảng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bằng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giá</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trị</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lớn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nhất</a:t>
            </a:r>
            <a:r>
              <a:rPr lang="en-US" sz="1200" kern="1200" baseline="0" dirty="0" smtClean="0">
                <a:solidFill>
                  <a:schemeClr val="tx1"/>
                </a:solidFill>
                <a:latin typeface="+mn-lt"/>
                <a:ea typeface="+mn-ea"/>
                <a:cs typeface="+mn-cs"/>
              </a:rPr>
              <a:t> + </a:t>
            </a:r>
            <a:r>
              <a:rPr lang="en-US" sz="1200" kern="1200" baseline="0" dirty="0" err="1" smtClean="0">
                <a:solidFill>
                  <a:schemeClr val="tx1"/>
                </a:solidFill>
                <a:latin typeface="+mn-lt"/>
                <a:ea typeface="+mn-ea"/>
                <a:cs typeface="+mn-cs"/>
              </a:rPr>
              <a:t>giá</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trị</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nhỏ</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nhất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chia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cho</a:t>
            </a:r>
            <a:r>
              <a:rPr lang="en-US" sz="1200" kern="1200" baseline="0" dirty="0" smtClean="0">
                <a:solidFill>
                  <a:schemeClr val="tx1"/>
                </a:solidFill>
                <a:latin typeface="+mn-lt"/>
                <a:ea typeface="+mn-ea"/>
                <a:cs typeface="+mn-cs"/>
              </a:rPr>
              <a:t> 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	+ </a:t>
            </a:r>
            <a:r>
              <a:rPr lang="en-US" sz="1200" kern="1200" baseline="0" dirty="0" err="1" smtClean="0">
                <a:solidFill>
                  <a:schemeClr val="tx1"/>
                </a:solidFill>
                <a:latin typeface="+mn-lt"/>
                <a:ea typeface="+mn-ea"/>
                <a:cs typeface="+mn-cs"/>
              </a:rPr>
              <a:t>Tùy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chỉnh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rời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hóa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theo</a:t>
            </a:r>
            <a:r>
              <a:rPr lang="en-US" sz="1200" kern="1200" baseline="0" dirty="0" smtClean="0">
                <a:solidFill>
                  <a:schemeClr val="tx1"/>
                </a:solidFill>
                <a:latin typeface="+mn-lt"/>
                <a:ea typeface="+mn-ea"/>
                <a:cs typeface="+mn-cs"/>
              </a:rPr>
              <a:t> ý </a:t>
            </a:r>
            <a:r>
              <a:rPr lang="en-US" sz="1200" kern="1200" baseline="0" dirty="0" err="1" smtClean="0">
                <a:solidFill>
                  <a:schemeClr val="tx1"/>
                </a:solidFill>
                <a:latin typeface="+mn-lt"/>
                <a:ea typeface="+mn-ea"/>
                <a:cs typeface="+mn-cs"/>
              </a:rPr>
              <a:t>thích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của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người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dùng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thông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số</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này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nhóm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thực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nêu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trong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phần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đầu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của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hệ</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thống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vì</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thông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số</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này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cần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phải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tuân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theo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chỉ</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số</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pháp</a:t>
            </a:r>
            <a:r>
              <a:rPr lang="en-US" sz="1200" kern="1200" baseline="0" dirty="0" smtClean="0">
                <a:solidFill>
                  <a:schemeClr val="tx1"/>
                </a:solidFill>
                <a:latin typeface="+mn-lt"/>
                <a:ea typeface="+mn-ea"/>
                <a:cs typeface="+mn-cs"/>
              </a:rPr>
              <a:t> y </a:t>
            </a:r>
            <a:r>
              <a:rPr lang="en-US" sz="1200" kern="1200" baseline="0" dirty="0" err="1" smtClean="0">
                <a:solidFill>
                  <a:schemeClr val="tx1"/>
                </a:solidFill>
                <a:latin typeface="+mn-lt"/>
                <a:ea typeface="+mn-ea"/>
                <a:cs typeface="+mn-cs"/>
              </a:rPr>
              <a:t>quy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định</a:t>
            </a:r>
            <a:r>
              <a:rPr lang="en-US" sz="1200" kern="1200" baseline="0" dirty="0" smtClean="0">
                <a:solidFill>
                  <a:schemeClr val="tx1"/>
                </a:solidFill>
                <a:latin typeface="+mn-lt"/>
                <a:ea typeface="+mn-ea"/>
                <a:cs typeface="+mn-cs"/>
              </a:rPr>
              <a:t>.</a:t>
            </a: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smtClean="0"/>
              <a:t> </a:t>
            </a:r>
            <a:r>
              <a:rPr lang="en-US" sz="1200" baseline="0" dirty="0" err="1" smtClean="0"/>
              <a:t>Nhóm</a:t>
            </a:r>
            <a:r>
              <a:rPr lang="en-US" sz="1200" baseline="0" dirty="0" smtClean="0"/>
              <a:t> </a:t>
            </a:r>
            <a:r>
              <a:rPr lang="en-US" sz="1200" baseline="0" dirty="0" err="1" smtClean="0"/>
              <a:t>đã</a:t>
            </a:r>
            <a:r>
              <a:rPr lang="en-US" sz="1200" baseline="0" dirty="0" smtClean="0"/>
              <a:t> </a:t>
            </a:r>
            <a:r>
              <a:rPr lang="en-US" sz="1200" baseline="0" dirty="0" err="1" smtClean="0"/>
              <a:t>thực</a:t>
            </a:r>
            <a:r>
              <a:rPr lang="en-US" sz="1200" baseline="0" dirty="0" smtClean="0"/>
              <a:t> </a:t>
            </a:r>
            <a:r>
              <a:rPr lang="en-US" sz="1200" baseline="0" dirty="0" err="1" smtClean="0"/>
              <a:t>hiện</a:t>
            </a:r>
            <a:r>
              <a:rPr lang="en-US" sz="1200" baseline="0" dirty="0" smtClean="0"/>
              <a:t> </a:t>
            </a:r>
            <a:r>
              <a:rPr lang="en-US" sz="1200" baseline="0" dirty="0" err="1" smtClean="0"/>
              <a:t>cài</a:t>
            </a:r>
            <a:r>
              <a:rPr lang="en-US" sz="1200" baseline="0" dirty="0" smtClean="0"/>
              <a:t> </a:t>
            </a:r>
            <a:r>
              <a:rPr lang="en-US" sz="1200" baseline="0" dirty="0" err="1" smtClean="0"/>
              <a:t>đặt</a:t>
            </a:r>
            <a:r>
              <a:rPr lang="en-US" sz="1200" baseline="0" dirty="0" smtClean="0"/>
              <a:t> </a:t>
            </a:r>
            <a:r>
              <a:rPr lang="en-US" sz="1200" baseline="0" dirty="0" err="1" smtClean="0"/>
              <a:t>giải</a:t>
            </a:r>
            <a:r>
              <a:rPr lang="en-US" sz="1200" baseline="0" dirty="0" smtClean="0"/>
              <a:t> </a:t>
            </a:r>
            <a:r>
              <a:rPr lang="en-US" sz="1200" baseline="0" dirty="0" err="1" smtClean="0"/>
              <a:t>thuật</a:t>
            </a:r>
            <a:r>
              <a:rPr lang="en-US" sz="1200" baseline="0" dirty="0" smtClean="0"/>
              <a:t> </a:t>
            </a:r>
            <a:r>
              <a:rPr lang="en-US" sz="1200" baseline="0" dirty="0" err="1" smtClean="0"/>
              <a:t>với</a:t>
            </a:r>
            <a:r>
              <a:rPr lang="en-US" sz="1200" baseline="0" dirty="0" smtClean="0"/>
              <a:t> </a:t>
            </a:r>
            <a:r>
              <a:rPr lang="en-US" sz="1200" baseline="0" dirty="0" err="1" smtClean="0"/>
              <a:t>sự</a:t>
            </a:r>
            <a:r>
              <a:rPr lang="en-US" sz="1200" baseline="0" dirty="0" smtClean="0"/>
              <a:t> </a:t>
            </a:r>
            <a:r>
              <a:rPr lang="en-US" sz="1200" baseline="0" dirty="0" err="1" smtClean="0"/>
              <a:t>hỗ</a:t>
            </a:r>
            <a:r>
              <a:rPr lang="en-US" sz="1200" baseline="0" dirty="0" smtClean="0"/>
              <a:t> </a:t>
            </a:r>
            <a:r>
              <a:rPr lang="en-US" sz="1200" baseline="0" dirty="0" err="1" smtClean="0"/>
              <a:t>trợ</a:t>
            </a:r>
            <a:r>
              <a:rPr lang="en-US" sz="1200" baseline="0" dirty="0" smtClean="0"/>
              <a:t> </a:t>
            </a:r>
            <a:r>
              <a:rPr lang="en-US" sz="1200" baseline="0" dirty="0" err="1" smtClean="0"/>
              <a:t>của</a:t>
            </a:r>
            <a:r>
              <a:rPr lang="en-US" sz="1200" baseline="0" dirty="0" smtClean="0"/>
              <a:t> Framework </a:t>
            </a:r>
            <a:r>
              <a:rPr lang="en-US" sz="1200" baseline="0" dirty="0" err="1" smtClean="0"/>
              <a:t>Accord.Net</a:t>
            </a:r>
            <a:r>
              <a:rPr lang="en-US" sz="1200" baseline="0" dirty="0" smtClean="0"/>
              <a:t> </a:t>
            </a:r>
            <a:r>
              <a:rPr lang="en-US" sz="1200" baseline="0" dirty="0" err="1" smtClean="0"/>
              <a:t>cho</a:t>
            </a:r>
            <a:r>
              <a:rPr lang="en-US" sz="1200" baseline="0" dirty="0" smtClean="0"/>
              <a:t> </a:t>
            </a:r>
            <a:r>
              <a:rPr lang="en-US" sz="1200" baseline="0" dirty="0" err="1" smtClean="0"/>
              <a:t>cả</a:t>
            </a:r>
            <a:r>
              <a:rPr lang="en-US" sz="1200" baseline="0" dirty="0" smtClean="0"/>
              <a:t> 3 </a:t>
            </a:r>
            <a:r>
              <a:rPr lang="en-US" sz="1200" baseline="0" dirty="0" err="1" smtClean="0"/>
              <a:t>giải</a:t>
            </a:r>
            <a:r>
              <a:rPr lang="en-US" sz="1200" baseline="0" dirty="0" smtClean="0"/>
              <a:t> </a:t>
            </a:r>
            <a:r>
              <a:rPr lang="en-US" sz="1200" baseline="0" dirty="0" err="1" smtClean="0"/>
              <a:t>thuật</a:t>
            </a:r>
            <a:r>
              <a:rPr lang="en-US" sz="1200" baseline="0" dirty="0" smtClean="0"/>
              <a:t> </a:t>
            </a:r>
            <a:r>
              <a:rPr lang="en-US" sz="1200" baseline="0" dirty="0" err="1" smtClean="0"/>
              <a:t>và</a:t>
            </a:r>
            <a:r>
              <a:rPr lang="en-US" sz="1200" baseline="0" dirty="0" smtClean="0"/>
              <a:t> </a:t>
            </a:r>
            <a:r>
              <a:rPr lang="en-US" sz="1200" baseline="0" dirty="0" err="1" smtClean="0"/>
              <a:t>riêng</a:t>
            </a:r>
            <a:r>
              <a:rPr lang="en-US" sz="1200" baseline="0" dirty="0" smtClean="0"/>
              <a:t> Naïve </a:t>
            </a:r>
            <a:r>
              <a:rPr lang="en-US" sz="1200" baseline="0" dirty="0" err="1" smtClean="0"/>
              <a:t>Bayes</a:t>
            </a:r>
            <a:r>
              <a:rPr lang="en-US" sz="1200" baseline="0" dirty="0" smtClean="0"/>
              <a:t> </a:t>
            </a:r>
            <a:r>
              <a:rPr lang="en-US" sz="1200" baseline="0" dirty="0" err="1" smtClean="0"/>
              <a:t>còn</a:t>
            </a:r>
            <a:r>
              <a:rPr lang="en-US" sz="1200" baseline="0" dirty="0" smtClean="0"/>
              <a:t> </a:t>
            </a:r>
            <a:r>
              <a:rPr lang="en-US" sz="1200" baseline="0" dirty="0" err="1" smtClean="0"/>
              <a:t>được</a:t>
            </a:r>
            <a:r>
              <a:rPr lang="en-US" sz="1200" baseline="0" dirty="0" smtClean="0"/>
              <a:t> </a:t>
            </a:r>
            <a:r>
              <a:rPr lang="en-US" sz="1200" baseline="0" dirty="0" err="1" smtClean="0"/>
              <a:t>tự</a:t>
            </a:r>
            <a:r>
              <a:rPr lang="en-US" sz="1200" baseline="0" dirty="0" smtClean="0"/>
              <a:t> </a:t>
            </a:r>
            <a:r>
              <a:rPr lang="en-US" sz="1200" baseline="0" dirty="0" err="1" smtClean="0"/>
              <a:t>cài</a:t>
            </a:r>
            <a:r>
              <a:rPr lang="en-US" sz="1200" baseline="0" dirty="0" smtClean="0"/>
              <a:t> </a:t>
            </a:r>
            <a:r>
              <a:rPr lang="en-US" sz="1200" baseline="0" dirty="0" err="1" smtClean="0"/>
              <a:t>đặt</a:t>
            </a:r>
            <a:r>
              <a:rPr lang="en-US" sz="1200" baseline="0" dirty="0" smtClean="0"/>
              <a:t> </a:t>
            </a:r>
            <a:r>
              <a:rPr lang="en-US" sz="1200" baseline="0" dirty="0" err="1" smtClean="0"/>
              <a:t>riêng</a:t>
            </a:r>
            <a:r>
              <a:rPr lang="en-US" sz="1200" baseline="0" dirty="0" smtClean="0"/>
              <a:t>.</a:t>
            </a:r>
          </a:p>
        </p:txBody>
      </p:sp>
      <p:sp>
        <p:nvSpPr>
          <p:cNvPr id="4" name="Slide Number Placeholder 3"/>
          <p:cNvSpPr>
            <a:spLocks noGrp="1"/>
          </p:cNvSpPr>
          <p:nvPr>
            <p:ph type="sldNum" sz="quarter" idx="10"/>
          </p:nvPr>
        </p:nvSpPr>
        <p:spPr/>
        <p:txBody>
          <a:bodyPr/>
          <a:lstStyle/>
          <a:p>
            <a:fld id="{DC8D026E-066F-482A-B4A4-CA96FF9CD14B}" type="slidenum">
              <a:rPr lang="en-US" smtClean="0"/>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smtClean="0"/>
              <a:t> </a:t>
            </a:r>
            <a:r>
              <a:rPr lang="en-US" sz="1200" kern="1200" dirty="0" err="1" smtClean="0">
                <a:solidFill>
                  <a:schemeClr val="tx1"/>
                </a:solidFill>
                <a:latin typeface="+mn-lt"/>
                <a:ea typeface="+mn-ea"/>
                <a:cs typeface="+mn-cs"/>
              </a:rPr>
              <a:t>Để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kiểm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nhóm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chia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thành</a:t>
            </a:r>
            <a:r>
              <a:rPr lang="en-US" sz="1200" kern="1200" dirty="0" smtClean="0">
                <a:solidFill>
                  <a:schemeClr val="tx1"/>
                </a:solidFill>
                <a:latin typeface="+mn-lt"/>
                <a:ea typeface="+mn-ea"/>
                <a:cs typeface="+mn-cs"/>
              </a:rPr>
              <a:t> 3 </a:t>
            </a:r>
            <a:r>
              <a:rPr lang="en-US" sz="1200" kern="1200" dirty="0" err="1" smtClean="0">
                <a:solidFill>
                  <a:schemeClr val="tx1"/>
                </a:solidFill>
                <a:latin typeface="+mn-lt"/>
                <a:ea typeface="+mn-ea"/>
                <a:cs typeface="+mn-cs"/>
              </a:rPr>
              <a:t>bộ</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theo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thứ</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tự</a:t>
            </a:r>
            <a:r>
              <a:rPr lang="en-US" sz="1200" kern="1200" dirty="0" smtClean="0">
                <a:solidFill>
                  <a:schemeClr val="tx1"/>
                </a:solidFill>
                <a:latin typeface="+mn-lt"/>
                <a:ea typeface="+mn-ea"/>
                <a:cs typeface="+mn-cs"/>
              </a:rPr>
              <a:t> 500, 500, 1000 </a:t>
            </a:r>
            <a:r>
              <a:rPr lang="en-US" sz="1200" kern="1200" dirty="0" err="1" smtClean="0">
                <a:solidFill>
                  <a:schemeClr val="tx1"/>
                </a:solidFill>
                <a:latin typeface="+mn-lt"/>
                <a:ea typeface="+mn-ea"/>
                <a:cs typeface="+mn-cs"/>
              </a:rPr>
              <a:t>dòng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chia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theo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tỉ</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từ</a:t>
            </a:r>
            <a:r>
              <a:rPr lang="en-US" sz="1200" kern="1200" dirty="0" smtClean="0">
                <a:solidFill>
                  <a:schemeClr val="tx1"/>
                </a:solidFill>
                <a:latin typeface="+mn-lt"/>
                <a:ea typeface="+mn-ea"/>
                <a:cs typeface="+mn-cs"/>
              </a:rPr>
              <a:t> 70%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huấn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luyện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30%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kiểm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thử</a:t>
            </a:r>
            <a:r>
              <a:rPr lang="en-US" sz="1200" kern="1200" dirty="0" smtClean="0">
                <a:solidFill>
                  <a:schemeClr val="tx1"/>
                </a:solidFill>
                <a:latin typeface="+mn-lt"/>
                <a:ea typeface="+mn-ea"/>
                <a:cs typeface="+mn-cs"/>
              </a:rPr>
              <a:t>.</a:t>
            </a: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vi-VN" sz="1200" kern="1200" baseline="0" dirty="0" smtClean="0">
                <a:solidFill>
                  <a:schemeClr val="tx1"/>
                </a:solidFill>
                <a:latin typeface="+mn-lt"/>
                <a:ea typeface="+mn-ea"/>
                <a:cs typeface="+mn-cs"/>
              </a:rPr>
              <a:t>Bệnh tiểu đường là một trong những căn bệnh phổ biến nhất của thế kỉ 21, là một trong những nguyên nhân chính dẫn đến các bệnh hiểm nghèo như bệnh tim, tai biến, suy thận, mù mắt, hoại thư…Bệnh tiểu đường thường gây nguy hiểm nhiều nhất cho người già và những người béo phì. </a:t>
            </a:r>
            <a:endParaRPr lang="en-US" sz="1200" kern="1200" baseline="0" dirty="0" smtClean="0">
              <a:solidFill>
                <a:schemeClr val="tx1"/>
              </a:solidFill>
              <a:latin typeface="+mn-lt"/>
              <a:ea typeface="+mn-ea"/>
              <a:cs typeface="+mn-cs"/>
            </a:endParaRPr>
          </a:p>
          <a:p>
            <a:pPr>
              <a:buFontTx/>
              <a:buChar char="-"/>
            </a:pPr>
            <a:r>
              <a:rPr lang="vi-VN" sz="1200" kern="1200" baseline="0" dirty="0" smtClean="0">
                <a:solidFill>
                  <a:schemeClr val="tx1"/>
                </a:solidFill>
                <a:latin typeface="+mn-lt"/>
                <a:ea typeface="+mn-ea"/>
                <a:cs typeface="+mn-cs"/>
              </a:rPr>
              <a:t>Bệnh tiểu đường (còn được gọi là bệnh đái tháo đường) là một nhóm bệnh rối loạn chuyển hóa carbodydrates khi hóc môn insulin của tuyến tụy bị thiếu hoặc giảm tác động trong cơ thể</a:t>
            </a:r>
            <a:r>
              <a:rPr lang="en-US" sz="1200" kern="1200" baseline="0" dirty="0" smtClean="0">
                <a:solidFill>
                  <a:schemeClr val="tx1"/>
                </a:solidFill>
                <a:latin typeface="+mn-lt"/>
                <a:ea typeface="+mn-ea"/>
                <a:cs typeface="+mn-cs"/>
              </a:rPr>
              <a:t>.</a:t>
            </a:r>
            <a:r>
              <a:rPr lang="vi-VN" sz="1200" kern="1200" baseline="0" dirty="0" smtClean="0">
                <a:solidFill>
                  <a:schemeClr val="tx1"/>
                </a:solidFill>
                <a:latin typeface="+mn-lt"/>
                <a:ea typeface="+mn-ea"/>
                <a:cs typeface="+mn-cs"/>
              </a:rPr>
              <a:t> Sự thiếu hụt insulin hoặc không sử dụng được insulin sẽ làm giảm khả năng hấp thụ glucose và vì thế glucose sẽ tích tụ trong gan và các tế báo chất béo dẫn đến việc tăng mức đường huyết và đường trong nước tiểu Đồng thời những nhân tố như gen di truyền, chế độ dinh dưỡng không tốt, bị stress, ít vận động và thừa cân là những yếu tố quan trọng có thể dẫn đến việc mắc bệnh tiểu đường. </a:t>
            </a:r>
            <a:endParaRPr lang="en-US" dirty="0"/>
          </a:p>
        </p:txBody>
      </p:sp>
      <p:sp>
        <p:nvSpPr>
          <p:cNvPr id="4" name="Slide Number Placeholder 3"/>
          <p:cNvSpPr>
            <a:spLocks noGrp="1"/>
          </p:cNvSpPr>
          <p:nvPr>
            <p:ph type="sldNum" sz="quarter" idx="10"/>
          </p:nvPr>
        </p:nvSpPr>
        <p:spPr/>
        <p:txBody>
          <a:bodyPr/>
          <a:lstStyle/>
          <a:p>
            <a:fld id="{DC8D026E-066F-482A-B4A4-CA96FF9CD14B}" type="slidenum">
              <a:rPr lang="en-US" smtClean="0"/>
              <a:pPr/>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r>
              <a:rPr lang="en-US" sz="1200" kern="1200" dirty="0" err="1" smtClean="0">
                <a:solidFill>
                  <a:schemeClr val="tx1"/>
                </a:solidFill>
                <a:latin typeface="+mn-lt"/>
                <a:ea typeface="+mn-ea"/>
                <a:cs typeface="+mn-cs"/>
              </a:rPr>
              <a:t>Dù</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độ</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cao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thuật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tập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luật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nhằm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thích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lý</a:t>
            </a:r>
            <a:r>
              <a:rPr lang="en-US" sz="1200" kern="1200" dirty="0" smtClean="0">
                <a:solidFill>
                  <a:schemeClr val="tx1"/>
                </a:solidFill>
                <a:latin typeface="+mn-lt"/>
                <a:ea typeface="+mn-ea"/>
                <a:cs typeface="+mn-cs"/>
              </a:rPr>
              <a:t> do </a:t>
            </a:r>
            <a:r>
              <a:rPr lang="en-US" sz="1200" kern="1200" dirty="0" err="1" smtClean="0">
                <a:solidFill>
                  <a:schemeClr val="tx1"/>
                </a:solidFill>
                <a:latin typeface="+mn-lt"/>
                <a:ea typeface="+mn-ea"/>
                <a:cs typeface="+mn-cs"/>
              </a:rPr>
              <a:t>chẩn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đoán</a:t>
            </a:r>
            <a:r>
              <a:rPr lang="en-US" sz="1200" kern="1200" dirty="0" smtClean="0">
                <a:solidFill>
                  <a:schemeClr val="tx1"/>
                </a:solidFill>
                <a:latin typeface="+mn-lt"/>
                <a:ea typeface="+mn-ea"/>
                <a:cs typeface="+mn-cs"/>
              </a:rPr>
              <a:t>. C4.5 </a:t>
            </a:r>
            <a:r>
              <a:rPr lang="en-US" sz="1200" kern="1200" dirty="0" err="1" smtClean="0">
                <a:solidFill>
                  <a:schemeClr val="tx1"/>
                </a:solidFill>
                <a:latin typeface="+mn-lt"/>
                <a:ea typeface="+mn-ea"/>
                <a:cs typeface="+mn-cs"/>
              </a:rPr>
              <a:t>nói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riêng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quyết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nói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chung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thuật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thích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hợp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nhất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ứng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khai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y </a:t>
            </a:r>
            <a:r>
              <a:rPr lang="en-US" sz="1200" kern="1200" dirty="0" err="1" smtClean="0">
                <a:solidFill>
                  <a:schemeClr val="tx1"/>
                </a:solidFill>
                <a:latin typeface="+mn-lt"/>
                <a:ea typeface="+mn-ea"/>
                <a:cs typeface="+mn-cs"/>
              </a:rPr>
              <a:t>học</a:t>
            </a:r>
            <a:r>
              <a:rPr lang="en-US" sz="1200" kern="1200" dirty="0" smtClean="0">
                <a:solidFill>
                  <a:schemeClr val="tx1"/>
                </a:solidFill>
                <a:latin typeface="+mn-lt"/>
                <a:ea typeface="+mn-ea"/>
                <a:cs typeface="+mn-cs"/>
              </a:rPr>
              <a:t>.</a:t>
            </a: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smtClean="0">
                <a:solidFill>
                  <a:schemeClr val="tx1"/>
                </a:solidFill>
                <a:latin typeface="+mn-lt"/>
                <a:ea typeface="+mn-ea"/>
                <a:cs typeface="+mn-cs"/>
              </a:rPr>
              <a:t>- Thu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mong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muốn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thiếu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sót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quá</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thập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Độ</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lệch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giữa</a:t>
            </a:r>
            <a:r>
              <a:rPr lang="en-US" sz="1200" kern="1200" dirty="0" smtClean="0">
                <a:solidFill>
                  <a:schemeClr val="tx1"/>
                </a:solidFill>
                <a:latin typeface="+mn-lt"/>
                <a:ea typeface="+mn-ea"/>
                <a:cs typeface="+mn-cs"/>
              </a:rPr>
              <a:t> 2 </a:t>
            </a:r>
            <a:r>
              <a:rPr lang="en-US" sz="1200" kern="1200" dirty="0" err="1" smtClean="0">
                <a:solidFill>
                  <a:schemeClr val="tx1"/>
                </a:solidFill>
                <a:latin typeface="+mn-lt"/>
                <a:ea typeface="+mn-ea"/>
                <a:cs typeface="+mn-cs"/>
              </a:rPr>
              <a:t>phân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lớp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nhóm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quá</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cao</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Tuy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nhiên</a:t>
            </a:r>
            <a:r>
              <a:rPr lang="en-US" sz="1200" kern="1200" dirty="0" smtClean="0">
                <a:solidFill>
                  <a:schemeClr val="tx1"/>
                </a:solidFill>
                <a:latin typeface="+mn-lt"/>
                <a:ea typeface="+mn-ea"/>
                <a:cs typeface="+mn-cs"/>
              </a:rPr>
              <a:t>, qua </a:t>
            </a:r>
            <a:r>
              <a:rPr lang="en-US" sz="1200" kern="1200" dirty="0" err="1" smtClean="0">
                <a:solidFill>
                  <a:schemeClr val="tx1"/>
                </a:solidFill>
                <a:latin typeface="+mn-lt"/>
                <a:ea typeface="+mn-ea"/>
                <a:cs typeface="+mn-cs"/>
              </a:rPr>
              <a:t>đó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thấy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thuật</a:t>
            </a:r>
            <a:r>
              <a:rPr lang="en-US" sz="1200" kern="1200" dirty="0" smtClean="0">
                <a:solidFill>
                  <a:schemeClr val="tx1"/>
                </a:solidFill>
                <a:latin typeface="+mn-lt"/>
                <a:ea typeface="+mn-ea"/>
                <a:cs typeface="+mn-cs"/>
              </a:rPr>
              <a:t> SVM </a:t>
            </a:r>
            <a:r>
              <a:rPr lang="en-US" sz="1200" kern="1200" dirty="0" err="1" smtClean="0">
                <a:solidFill>
                  <a:schemeClr val="tx1"/>
                </a:solidFill>
                <a:latin typeface="+mn-lt"/>
                <a:ea typeface="+mn-ea"/>
                <a:cs typeface="+mn-cs"/>
              </a:rPr>
              <a:t>chỉ</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hoạt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động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thật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tốt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lớp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đồng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đều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với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nhau</a:t>
            </a: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25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26</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27</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28</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a:t>
            </a:r>
            <a:r>
              <a:rPr lang="en-US" baseline="0" dirty="0" smtClean="0"/>
              <a:t> </a:t>
            </a:r>
            <a:r>
              <a:rPr lang="vi-VN" sz="1200" kern="1200" baseline="0" dirty="0" smtClean="0">
                <a:solidFill>
                  <a:schemeClr val="tx1"/>
                </a:solidFill>
                <a:latin typeface="+mn-lt"/>
                <a:ea typeface="+mn-ea"/>
                <a:cs typeface="+mn-cs"/>
              </a:rPr>
              <a:t>Bệnh tiểu đường dạng một (hay còn gọi là tiểu đường tuýp một): Ở dạng này, tuyến tụy của bệnh nhân hầu như hoặc không có khả năng sinh ra insulin. </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Phần</a:t>
            </a:r>
            <a:r>
              <a:rPr lang="en-US" sz="1200" kern="1200" baseline="0" dirty="0" smtClean="0">
                <a:solidFill>
                  <a:schemeClr val="tx1"/>
                </a:solidFill>
                <a:latin typeface="+mn-lt"/>
                <a:ea typeface="+mn-ea"/>
                <a:cs typeface="+mn-cs"/>
              </a:rPr>
              <a:t> </a:t>
            </a:r>
            <a:r>
              <a:rPr lang="vi-VN" sz="1200" kern="1200" baseline="0" dirty="0" smtClean="0">
                <a:solidFill>
                  <a:schemeClr val="tx1"/>
                </a:solidFill>
                <a:latin typeface="+mn-lt"/>
                <a:ea typeface="+mn-ea"/>
                <a:cs typeface="+mn-cs"/>
              </a:rPr>
              <a:t>lớn xảy ra ở trẻ em và người trẻ tuổi (dưới 20 tuổi). Các triệu chứng thường khởi phát độ ngột và tiến triển nhanh hơn nếu không điều trị. </a:t>
            </a:r>
          </a:p>
          <a:p>
            <a:pPr>
              <a:buFontTx/>
              <a:buChar char="-"/>
            </a:pPr>
            <a:r>
              <a:rPr lang="en-US" sz="1200" kern="1200" baseline="0" dirty="0" smtClean="0">
                <a:solidFill>
                  <a:schemeClr val="tx1"/>
                </a:solidFill>
                <a:latin typeface="+mn-lt"/>
                <a:ea typeface="+mn-ea"/>
                <a:cs typeface="+mn-cs"/>
              </a:rPr>
              <a:t> </a:t>
            </a:r>
            <a:r>
              <a:rPr lang="vi-VN" sz="1200" kern="1200" baseline="0" dirty="0" smtClean="0">
                <a:solidFill>
                  <a:schemeClr val="tx1"/>
                </a:solidFill>
                <a:latin typeface="+mn-lt"/>
                <a:ea typeface="+mn-ea"/>
                <a:cs typeface="+mn-cs"/>
              </a:rPr>
              <a:t>Bệnh tiểu đường dạng hai (hay còn gọi là tiểu đường tuýp hai): </a:t>
            </a:r>
            <a:r>
              <a:rPr lang="en-US" sz="1200" kern="1200" baseline="0" dirty="0" smtClean="0">
                <a:solidFill>
                  <a:schemeClr val="tx1"/>
                </a:solidFill>
                <a:latin typeface="+mn-lt"/>
                <a:ea typeface="+mn-ea"/>
                <a:cs typeface="+mn-cs"/>
              </a:rPr>
              <a:t>L</a:t>
            </a:r>
            <a:r>
              <a:rPr lang="vi-VN" sz="1200" kern="1200" baseline="0" dirty="0" smtClean="0">
                <a:solidFill>
                  <a:schemeClr val="tx1"/>
                </a:solidFill>
                <a:latin typeface="+mn-lt"/>
                <a:ea typeface="+mn-ea"/>
                <a:cs typeface="+mn-cs"/>
              </a:rPr>
              <a:t>ượng insulin sản sinh ra ban đầu hoàn toàn bình thường nhưng các tế bào đã không hoặc kém nhạy cảm với sự có mặt insulin. Đó là hiện tượng nhờn insulin (kháng insulin). Lượng đường trong máu không được chuyển hóa thành năng lượng nên giữ ở mức cao, cơ thể bệnh nhân phản ứng bằng cách tăng sản xuất insulin lên dẫn đến việc quá tải cho tuyến tụy và lượng insulin được tiết ra giảm dần.</a:t>
            </a:r>
            <a:endParaRPr lang="en-US" sz="1200" kern="1200" baseline="0" dirty="0" smtClean="0">
              <a:solidFill>
                <a:schemeClr val="tx1"/>
              </a:solidFill>
              <a:latin typeface="+mn-lt"/>
              <a:ea typeface="+mn-ea"/>
              <a:cs typeface="+mn-cs"/>
            </a:endParaRPr>
          </a:p>
          <a:p>
            <a:pPr lvl="1">
              <a:buFontTx/>
              <a:buNone/>
            </a:pP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Đề</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tài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của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nhóm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thực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nghiên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cứu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chủ</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yếu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tập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trung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dạng</a:t>
            </a:r>
            <a:r>
              <a:rPr lang="en-US" sz="1200" kern="1200" baseline="0" dirty="0" smtClean="0">
                <a:solidFill>
                  <a:schemeClr val="tx1"/>
                </a:solidFill>
                <a:latin typeface="+mn-lt"/>
                <a:ea typeface="+mn-ea"/>
                <a:cs typeface="+mn-cs"/>
              </a:rPr>
              <a:t> 2.</a:t>
            </a:r>
          </a:p>
          <a:p>
            <a:pPr lvl="1">
              <a:buFontTx/>
              <a:buNone/>
            </a:pP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hai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nguyên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nhân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tiềm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ẩn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trong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cấu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tạo</a:t>
            </a:r>
            <a:r>
              <a:rPr lang="en-US" sz="1200" kern="1200" baseline="0" dirty="0" smtClean="0">
                <a:solidFill>
                  <a:schemeClr val="tx1"/>
                </a:solidFill>
                <a:latin typeface="+mn-lt"/>
                <a:ea typeface="+mn-ea"/>
                <a:cs typeface="+mn-cs"/>
              </a:rPr>
              <a:t> gen, </a:t>
            </a:r>
            <a:r>
              <a:rPr lang="en-US" sz="1200" kern="1200" baseline="0" dirty="0" err="1" smtClean="0">
                <a:solidFill>
                  <a:schemeClr val="tx1"/>
                </a:solidFill>
                <a:latin typeface="+mn-lt"/>
                <a:ea typeface="+mn-ea"/>
                <a:cs typeface="+mn-cs"/>
              </a:rPr>
              <a:t>nó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triển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nhanh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Nếu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những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người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mang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trong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mình</a:t>
            </a:r>
            <a:r>
              <a:rPr lang="en-US" sz="1200" kern="1200" baseline="0" dirty="0" smtClean="0">
                <a:solidFill>
                  <a:schemeClr val="tx1"/>
                </a:solidFill>
                <a:latin typeface="+mn-lt"/>
                <a:ea typeface="+mn-ea"/>
                <a:cs typeface="+mn-cs"/>
              </a:rPr>
              <a:t> gen </a:t>
            </a:r>
            <a:r>
              <a:rPr lang="en-US" sz="1200" kern="1200" baseline="0" dirty="0" err="1" smtClean="0">
                <a:solidFill>
                  <a:schemeClr val="tx1"/>
                </a:solidFill>
                <a:latin typeface="+mn-lt"/>
                <a:ea typeface="+mn-ea"/>
                <a:cs typeface="+mn-cs"/>
              </a:rPr>
              <a:t>tạo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mồm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mống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của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sớm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biết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điều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phòng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ngừa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bằng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sống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ăn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uống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tốt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thì</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sẽ</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không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xuất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triển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hợp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này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giữ</a:t>
            </a:r>
            <a:r>
              <a:rPr lang="en-US" sz="1200" kern="1200" baseline="0" dirty="0" smtClean="0">
                <a:solidFill>
                  <a:schemeClr val="tx1"/>
                </a:solidFill>
                <a:latin typeface="+mn-lt"/>
                <a:ea typeface="+mn-ea"/>
                <a:cs typeface="+mn-cs"/>
              </a:rPr>
              <a:t> ở </a:t>
            </a:r>
            <a:r>
              <a:rPr lang="en-US" sz="1200" kern="1200" baseline="0" dirty="0" err="1" smtClean="0">
                <a:solidFill>
                  <a:schemeClr val="tx1"/>
                </a:solidFill>
                <a:latin typeface="+mn-lt"/>
                <a:ea typeface="+mn-ea"/>
                <a:cs typeface="+mn-cs"/>
              </a:rPr>
              <a:t>dạng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tiềm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ẩn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lại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với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sống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không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khoa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học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thì</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sẽ</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triển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nhanh</a:t>
            </a:r>
            <a:r>
              <a:rPr lang="en-US" sz="1200" kern="1200" baseline="0" dirty="0" smtClean="0">
                <a:solidFill>
                  <a:schemeClr val="tx1"/>
                </a:solidFill>
                <a:latin typeface="+mn-lt"/>
                <a:ea typeface="+mn-ea"/>
                <a:cs typeface="+mn-cs"/>
              </a:rPr>
              <a:t>.</a:t>
            </a:r>
          </a:p>
          <a:p>
            <a:pPr lvl="1">
              <a:buFontTx/>
              <a:buNone/>
            </a:pP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xuất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hiện</a:t>
            </a:r>
            <a:r>
              <a:rPr lang="en-US" sz="1200" kern="1200" baseline="0" dirty="0" smtClean="0">
                <a:solidFill>
                  <a:schemeClr val="tx1"/>
                </a:solidFill>
                <a:latin typeface="+mn-lt"/>
                <a:ea typeface="+mn-ea"/>
                <a:cs typeface="+mn-cs"/>
              </a:rPr>
              <a:t> ở </a:t>
            </a:r>
            <a:r>
              <a:rPr lang="en-US" sz="1200" kern="1200" baseline="0" dirty="0" err="1" smtClean="0">
                <a:solidFill>
                  <a:schemeClr val="tx1"/>
                </a:solidFill>
                <a:latin typeface="+mn-lt"/>
                <a:ea typeface="+mn-ea"/>
                <a:cs typeface="+mn-cs"/>
              </a:rPr>
              <a:t>lứa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tuổi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trên</a:t>
            </a:r>
            <a:r>
              <a:rPr lang="en-US" sz="1200" kern="1200" baseline="0" dirty="0" smtClean="0">
                <a:solidFill>
                  <a:schemeClr val="tx1"/>
                </a:solidFill>
                <a:latin typeface="+mn-lt"/>
                <a:ea typeface="+mn-ea"/>
                <a:cs typeface="+mn-cs"/>
              </a:rPr>
              <a:t> 40 </a:t>
            </a:r>
            <a:r>
              <a:rPr lang="en-US" sz="1200" kern="1200" baseline="0" dirty="0" err="1" smtClean="0">
                <a:solidFill>
                  <a:schemeClr val="tx1"/>
                </a:solidFill>
                <a:latin typeface="+mn-lt"/>
                <a:ea typeface="+mn-ea"/>
                <a:cs typeface="+mn-cs"/>
              </a:rPr>
              <a:t>nhưng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hiện</a:t>
            </a:r>
            <a:r>
              <a:rPr lang="en-US" sz="1200" kern="1200" baseline="0" dirty="0" smtClean="0">
                <a:solidFill>
                  <a:schemeClr val="tx1"/>
                </a:solidFill>
                <a:latin typeface="+mn-lt"/>
                <a:ea typeface="+mn-ea"/>
                <a:cs typeface="+mn-cs"/>
              </a:rPr>
              <a:t> nay </a:t>
            </a:r>
            <a:r>
              <a:rPr lang="en-US" sz="1200" kern="1200" baseline="0" dirty="0" err="1" smtClean="0">
                <a:solidFill>
                  <a:schemeClr val="tx1"/>
                </a:solidFill>
                <a:latin typeface="+mn-lt"/>
                <a:ea typeface="+mn-ea"/>
                <a:cs typeface="+mn-cs"/>
              </a:rPr>
              <a:t>xuất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ngày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càng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nhiều</a:t>
            </a:r>
            <a:r>
              <a:rPr lang="en-US" sz="1200" kern="1200" baseline="0" dirty="0" smtClean="0">
                <a:solidFill>
                  <a:schemeClr val="tx1"/>
                </a:solidFill>
                <a:latin typeface="+mn-lt"/>
                <a:ea typeface="+mn-ea"/>
                <a:cs typeface="+mn-cs"/>
              </a:rPr>
              <a:t> ở </a:t>
            </a:r>
            <a:r>
              <a:rPr lang="en-US" sz="1200" kern="1200" baseline="0" dirty="0" err="1" smtClean="0">
                <a:solidFill>
                  <a:schemeClr val="tx1"/>
                </a:solidFill>
                <a:latin typeface="+mn-lt"/>
                <a:ea typeface="+mn-ea"/>
                <a:cs typeface="+mn-cs"/>
              </a:rPr>
              <a:t>lứa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tuổi</a:t>
            </a:r>
            <a:r>
              <a:rPr lang="en-US" sz="1200" kern="1200" baseline="0" dirty="0" smtClean="0">
                <a:solidFill>
                  <a:schemeClr val="tx1"/>
                </a:solidFill>
                <a:latin typeface="+mn-lt"/>
                <a:ea typeface="+mn-ea"/>
                <a:cs typeface="+mn-cs"/>
              </a:rPr>
              <a:t> 30.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ít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chứng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chỉ</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một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trong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biến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chứng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bộc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hoặc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chỉ</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tình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cờ</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xét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nghiệm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trước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mổ</a:t>
            </a:r>
            <a:endParaRPr lang="vi-VN" sz="1200"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DC8D026E-066F-482A-B4A4-CA96FF9CD14B}"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r>
              <a:rPr lang="en-US" sz="1200" dirty="0" err="1" smtClean="0"/>
              <a:t>Tại</a:t>
            </a:r>
            <a:r>
              <a:rPr lang="en-US" sz="1200" dirty="0" smtClean="0"/>
              <a:t> </a:t>
            </a:r>
            <a:r>
              <a:rPr lang="en-US" sz="1200" dirty="0" err="1" smtClean="0"/>
              <a:t>Việt</a:t>
            </a:r>
            <a:r>
              <a:rPr lang="en-US" sz="1200" dirty="0" smtClean="0"/>
              <a:t> Nam </a:t>
            </a:r>
            <a:r>
              <a:rPr lang="en-US" sz="1200" dirty="0" err="1" smtClean="0"/>
              <a:t>hiện</a:t>
            </a:r>
            <a:r>
              <a:rPr lang="en-US" sz="1200" dirty="0" smtClean="0"/>
              <a:t> nay </a:t>
            </a:r>
            <a:r>
              <a:rPr lang="en-US" sz="1200" dirty="0" err="1" smtClean="0"/>
              <a:t>có</a:t>
            </a:r>
            <a:r>
              <a:rPr lang="en-US" sz="1200" dirty="0" smtClean="0"/>
              <a:t> 1.7 </a:t>
            </a:r>
            <a:r>
              <a:rPr lang="en-US" sz="1200" dirty="0" err="1" smtClean="0"/>
              <a:t>triệu</a:t>
            </a:r>
            <a:r>
              <a:rPr lang="en-US" sz="1200" dirty="0" smtClean="0"/>
              <a:t> </a:t>
            </a:r>
            <a:r>
              <a:rPr lang="en-US" sz="1200" dirty="0" err="1" smtClean="0"/>
              <a:t>người</a:t>
            </a:r>
            <a:r>
              <a:rPr lang="en-US" sz="1200" dirty="0" smtClean="0"/>
              <a:t> </a:t>
            </a:r>
            <a:r>
              <a:rPr lang="en-US" sz="1200" dirty="0" err="1" smtClean="0"/>
              <a:t>mắc</a:t>
            </a:r>
            <a:r>
              <a:rPr lang="en-US" sz="1200" dirty="0" smtClean="0"/>
              <a:t> </a:t>
            </a:r>
            <a:r>
              <a:rPr lang="en-US" sz="1200" dirty="0" err="1" smtClean="0"/>
              <a:t>bệnh</a:t>
            </a:r>
            <a:r>
              <a:rPr lang="en-US" sz="1200" dirty="0" smtClean="0"/>
              <a:t> </a:t>
            </a:r>
            <a:r>
              <a:rPr lang="en-US" sz="1200" dirty="0" err="1" smtClean="0"/>
              <a:t>tiểu</a:t>
            </a:r>
            <a:r>
              <a:rPr lang="en-US" sz="1200" dirty="0" smtClean="0"/>
              <a:t> </a:t>
            </a:r>
            <a:r>
              <a:rPr lang="en-US" sz="1200" dirty="0" err="1" smtClean="0"/>
              <a:t>đường</a:t>
            </a:r>
            <a:r>
              <a:rPr lang="en-US" sz="1200" dirty="0" smtClean="0"/>
              <a:t> (2011)</a:t>
            </a:r>
            <a:r>
              <a:rPr lang="en-US" sz="1200" baseline="0" dirty="0" smtClean="0"/>
              <a:t> </a:t>
            </a:r>
            <a:r>
              <a:rPr lang="en-US" sz="1200" baseline="0" dirty="0" err="1" smtClean="0"/>
              <a:t>theo</a:t>
            </a:r>
            <a:r>
              <a:rPr lang="en-US" sz="1200" baseline="0" dirty="0" smtClean="0"/>
              <a:t> </a:t>
            </a:r>
            <a:r>
              <a:rPr lang="en-US" sz="1200" baseline="0" dirty="0" err="1" smtClean="0"/>
              <a:t>hiệp</a:t>
            </a:r>
            <a:r>
              <a:rPr lang="en-US" sz="1200" baseline="0" dirty="0" smtClean="0"/>
              <a:t> </a:t>
            </a:r>
            <a:r>
              <a:rPr lang="en-US" sz="1200" baseline="0" dirty="0" err="1" smtClean="0"/>
              <a:t>hội</a:t>
            </a:r>
            <a:r>
              <a:rPr lang="en-US" sz="1200" baseline="0" dirty="0" smtClean="0"/>
              <a:t> </a:t>
            </a:r>
            <a:r>
              <a:rPr lang="en-US" sz="1200" baseline="0" dirty="0" err="1" smtClean="0"/>
              <a:t>Đái</a:t>
            </a:r>
            <a:r>
              <a:rPr lang="en-US" sz="1200" baseline="0" dirty="0" smtClean="0"/>
              <a:t> </a:t>
            </a:r>
            <a:r>
              <a:rPr lang="en-US" sz="1200" baseline="0" dirty="0" err="1" smtClean="0"/>
              <a:t>tháo</a:t>
            </a:r>
            <a:r>
              <a:rPr lang="en-US" sz="1200" baseline="0" dirty="0" smtClean="0"/>
              <a:t> </a:t>
            </a:r>
            <a:r>
              <a:rPr lang="en-US" sz="1200" baseline="0" dirty="0" err="1" smtClean="0"/>
              <a:t>đường</a:t>
            </a:r>
            <a:r>
              <a:rPr lang="en-US" sz="1200" baseline="0" dirty="0" smtClean="0"/>
              <a:t> </a:t>
            </a:r>
            <a:r>
              <a:rPr lang="en-US" sz="1200" baseline="0" dirty="0" err="1" smtClean="0"/>
              <a:t>quốc</a:t>
            </a:r>
            <a:r>
              <a:rPr lang="en-US" sz="1200" baseline="0" dirty="0" smtClean="0"/>
              <a:t> </a:t>
            </a:r>
            <a:r>
              <a:rPr lang="en-US" sz="1200" baseline="0" dirty="0" err="1" smtClean="0"/>
              <a:t>thế</a:t>
            </a:r>
            <a:r>
              <a:rPr lang="en-US" sz="1200" baseline="0" dirty="0" smtClean="0"/>
              <a:t> IDF. Con </a:t>
            </a:r>
            <a:r>
              <a:rPr lang="en-US" sz="1200" baseline="0" dirty="0" err="1" smtClean="0"/>
              <a:t>số</a:t>
            </a:r>
            <a:r>
              <a:rPr lang="en-US" sz="1200" baseline="0" dirty="0" smtClean="0"/>
              <a:t> </a:t>
            </a:r>
            <a:r>
              <a:rPr lang="en-US" sz="1200" baseline="0" dirty="0" err="1" smtClean="0"/>
              <a:t>này</a:t>
            </a:r>
            <a:r>
              <a:rPr lang="en-US" sz="1200" baseline="0" dirty="0" smtClean="0"/>
              <a:t> </a:t>
            </a:r>
            <a:r>
              <a:rPr lang="en-US" sz="1200" baseline="0" dirty="0" err="1" smtClean="0"/>
              <a:t>tương</a:t>
            </a:r>
            <a:r>
              <a:rPr lang="en-US" sz="1200" baseline="0" dirty="0" smtClean="0"/>
              <a:t> </a:t>
            </a:r>
            <a:r>
              <a:rPr lang="en-US" sz="1200" baseline="0" dirty="0" err="1" smtClean="0"/>
              <a:t>đương</a:t>
            </a:r>
            <a:r>
              <a:rPr lang="en-US" sz="1200" baseline="0" dirty="0" smtClean="0"/>
              <a:t> </a:t>
            </a:r>
            <a:r>
              <a:rPr lang="en-US" sz="1200" baseline="0" dirty="0" err="1" smtClean="0"/>
              <a:t>với</a:t>
            </a:r>
            <a:r>
              <a:rPr lang="en-US" sz="1200" baseline="0" dirty="0" smtClean="0"/>
              <a:t> 3.2% </a:t>
            </a:r>
            <a:r>
              <a:rPr lang="en-US" sz="1200" baseline="0" dirty="0" err="1" smtClean="0"/>
              <a:t>dân</a:t>
            </a:r>
            <a:r>
              <a:rPr lang="en-US" sz="1200" baseline="0" dirty="0" smtClean="0"/>
              <a:t> </a:t>
            </a:r>
            <a:r>
              <a:rPr lang="en-US" sz="1200" baseline="0" dirty="0" err="1" smtClean="0"/>
              <a:t>số</a:t>
            </a:r>
            <a:r>
              <a:rPr lang="en-US" sz="1200" baseline="0" dirty="0" smtClean="0"/>
              <a:t> </a:t>
            </a:r>
            <a:r>
              <a:rPr lang="en-US" sz="1200" baseline="0" dirty="0" err="1" smtClean="0"/>
              <a:t>trong</a:t>
            </a:r>
            <a:r>
              <a:rPr lang="en-US" sz="1200" baseline="0" dirty="0" smtClean="0"/>
              <a:t> </a:t>
            </a:r>
            <a:r>
              <a:rPr lang="en-US" sz="1200" baseline="0" dirty="0" err="1" smtClean="0"/>
              <a:t>độ</a:t>
            </a:r>
            <a:r>
              <a:rPr lang="en-US" sz="1200" baseline="0" dirty="0" smtClean="0"/>
              <a:t> </a:t>
            </a:r>
            <a:r>
              <a:rPr lang="en-US" sz="1200" baseline="0" dirty="0" err="1" smtClean="0"/>
              <a:t>tuổi</a:t>
            </a:r>
            <a:r>
              <a:rPr lang="en-US" sz="1200" baseline="0" dirty="0" smtClean="0"/>
              <a:t> </a:t>
            </a:r>
            <a:r>
              <a:rPr lang="en-US" sz="1200" baseline="0" dirty="0" err="1" smtClean="0"/>
              <a:t>từ</a:t>
            </a:r>
            <a:r>
              <a:rPr lang="en-US" sz="1200" baseline="0" dirty="0" smtClean="0"/>
              <a:t> 20 – 79. </a:t>
            </a:r>
            <a:r>
              <a:rPr lang="en-US" sz="1200" baseline="0" dirty="0" err="1" smtClean="0"/>
              <a:t>Dự</a:t>
            </a:r>
            <a:r>
              <a:rPr lang="en-US" sz="1200" baseline="0" dirty="0" smtClean="0"/>
              <a:t> </a:t>
            </a:r>
            <a:r>
              <a:rPr lang="en-US" sz="1200" baseline="0" dirty="0" err="1" smtClean="0"/>
              <a:t>đoán</a:t>
            </a:r>
            <a:r>
              <a:rPr lang="en-US" sz="1200" baseline="0" dirty="0" smtClean="0"/>
              <a:t> </a:t>
            </a:r>
            <a:r>
              <a:rPr lang="en-US" sz="1200" baseline="0" dirty="0" err="1" smtClean="0"/>
              <a:t>năm</a:t>
            </a:r>
            <a:r>
              <a:rPr lang="en-US" sz="1200" baseline="0" dirty="0" smtClean="0"/>
              <a:t> 2030, con </a:t>
            </a:r>
            <a:r>
              <a:rPr lang="en-US" sz="1200" baseline="0" dirty="0" err="1" smtClean="0"/>
              <a:t>số</a:t>
            </a:r>
            <a:r>
              <a:rPr lang="en-US" sz="1200" baseline="0" dirty="0" smtClean="0"/>
              <a:t> </a:t>
            </a:r>
            <a:r>
              <a:rPr lang="en-US" sz="1200" baseline="0" dirty="0" err="1" smtClean="0"/>
              <a:t>này</a:t>
            </a:r>
            <a:r>
              <a:rPr lang="en-US" sz="1200" baseline="0" dirty="0" smtClean="0"/>
              <a:t> </a:t>
            </a:r>
            <a:r>
              <a:rPr lang="en-US" sz="1200" baseline="0" dirty="0" err="1" smtClean="0"/>
              <a:t>sẽ</a:t>
            </a:r>
            <a:r>
              <a:rPr lang="en-US" sz="1200" baseline="0" dirty="0" smtClean="0"/>
              <a:t> </a:t>
            </a:r>
            <a:r>
              <a:rPr lang="en-US" sz="1200" baseline="0" dirty="0" err="1" smtClean="0"/>
              <a:t>tăng</a:t>
            </a:r>
            <a:r>
              <a:rPr lang="en-US" sz="1200" baseline="0" dirty="0" smtClean="0"/>
              <a:t> </a:t>
            </a:r>
            <a:r>
              <a:rPr lang="en-US" sz="1200" baseline="0" dirty="0" err="1" smtClean="0"/>
              <a:t>lên</a:t>
            </a:r>
            <a:r>
              <a:rPr lang="en-US" sz="1200" baseline="0" dirty="0" smtClean="0"/>
              <a:t> 3 </a:t>
            </a:r>
            <a:r>
              <a:rPr lang="en-US" sz="1200" baseline="0" dirty="0" err="1" smtClean="0"/>
              <a:t>triệu</a:t>
            </a:r>
            <a:r>
              <a:rPr lang="en-US" sz="1200" baseline="0" dirty="0" smtClean="0"/>
              <a:t> </a:t>
            </a:r>
            <a:r>
              <a:rPr lang="en-US" sz="1200" baseline="0" dirty="0" err="1" smtClean="0"/>
              <a:t>người</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smtClean="0"/>
              <a:t> </a:t>
            </a:r>
            <a:r>
              <a:rPr lang="en-US" sz="1200" baseline="0" dirty="0" err="1" smtClean="0"/>
              <a:t>Nhiều</a:t>
            </a:r>
            <a:r>
              <a:rPr lang="en-US" sz="1200" baseline="0" dirty="0" smtClean="0"/>
              <a:t> </a:t>
            </a:r>
            <a:r>
              <a:rPr lang="en-US" sz="1200" baseline="0" dirty="0" err="1" smtClean="0"/>
              <a:t>địa</a:t>
            </a:r>
            <a:r>
              <a:rPr lang="en-US" sz="1200" baseline="0" dirty="0" smtClean="0"/>
              <a:t> </a:t>
            </a:r>
            <a:r>
              <a:rPr lang="en-US" sz="1200" baseline="0" dirty="0" err="1" smtClean="0"/>
              <a:t>phương</a:t>
            </a:r>
            <a:r>
              <a:rPr lang="en-US" sz="1200" baseline="0" dirty="0" smtClean="0"/>
              <a:t> </a:t>
            </a:r>
            <a:r>
              <a:rPr lang="en-US" sz="1200" baseline="0" dirty="0" err="1" smtClean="0"/>
              <a:t>trong</a:t>
            </a:r>
            <a:r>
              <a:rPr lang="en-US" sz="1200" baseline="0" dirty="0" smtClean="0"/>
              <a:t> </a:t>
            </a:r>
            <a:r>
              <a:rPr lang="en-US" sz="1200" baseline="0" dirty="0" err="1" smtClean="0"/>
              <a:t>nước</a:t>
            </a:r>
            <a:r>
              <a:rPr lang="en-US" sz="1200" baseline="0" dirty="0" smtClean="0"/>
              <a:t> </a:t>
            </a:r>
            <a:r>
              <a:rPr lang="en-US" sz="1200" baseline="0" dirty="0" err="1" smtClean="0"/>
              <a:t>vẫn</a:t>
            </a:r>
            <a:r>
              <a:rPr lang="en-US" sz="1200" baseline="0" dirty="0" smtClean="0"/>
              <a:t> </a:t>
            </a:r>
            <a:r>
              <a:rPr lang="en-US" sz="1200" baseline="0" dirty="0" err="1" smtClean="0"/>
              <a:t>chưa</a:t>
            </a:r>
            <a:r>
              <a:rPr lang="en-US" sz="1200" baseline="0" dirty="0" smtClean="0"/>
              <a:t> </a:t>
            </a:r>
            <a:r>
              <a:rPr lang="en-US" sz="1200" baseline="0" dirty="0" err="1" smtClean="0"/>
              <a:t>có</a:t>
            </a:r>
            <a:r>
              <a:rPr lang="en-US" sz="1200" baseline="0" dirty="0" smtClean="0"/>
              <a:t> </a:t>
            </a:r>
            <a:r>
              <a:rPr lang="en-US" sz="1200" baseline="0" dirty="0" err="1" smtClean="0"/>
              <a:t>bác</a:t>
            </a:r>
            <a:r>
              <a:rPr lang="en-US" sz="1200" baseline="0" dirty="0" smtClean="0"/>
              <a:t> </a:t>
            </a:r>
            <a:r>
              <a:rPr lang="en-US" sz="1200" baseline="0" dirty="0" err="1" smtClean="0"/>
              <a:t>sĩ</a:t>
            </a:r>
            <a:r>
              <a:rPr lang="en-US" sz="1200" baseline="0" dirty="0" smtClean="0"/>
              <a:t> </a:t>
            </a:r>
            <a:r>
              <a:rPr lang="en-US" sz="1200" baseline="0" dirty="0" err="1" smtClean="0"/>
              <a:t>chuyên</a:t>
            </a:r>
            <a:r>
              <a:rPr lang="en-US" sz="1200" baseline="0" dirty="0" smtClean="0"/>
              <a:t> </a:t>
            </a:r>
            <a:r>
              <a:rPr lang="en-US" sz="1200" baseline="0" dirty="0" err="1" smtClean="0"/>
              <a:t>khoa</a:t>
            </a:r>
            <a:r>
              <a:rPr lang="en-US" sz="1200" baseline="0" dirty="0" smtClean="0"/>
              <a:t> </a:t>
            </a:r>
            <a:r>
              <a:rPr lang="en-US" sz="1200" baseline="0" dirty="0" err="1" smtClean="0"/>
              <a:t>chuyên</a:t>
            </a:r>
            <a:r>
              <a:rPr lang="en-US" sz="1200" baseline="0" dirty="0" smtClean="0"/>
              <a:t> </a:t>
            </a:r>
            <a:r>
              <a:rPr lang="en-US" sz="1200" baseline="0" dirty="0" err="1" smtClean="0"/>
              <a:t>ngành</a:t>
            </a:r>
            <a:r>
              <a:rPr lang="en-US" sz="1200" baseline="0" dirty="0" smtClean="0"/>
              <a:t> </a:t>
            </a:r>
            <a:r>
              <a:rPr lang="en-US" sz="1200" baseline="0" dirty="0" err="1" smtClean="0"/>
              <a:t>nội</a:t>
            </a:r>
            <a:r>
              <a:rPr lang="en-US" sz="1200" baseline="0" dirty="0" smtClean="0"/>
              <a:t> </a:t>
            </a:r>
            <a:r>
              <a:rPr lang="en-US" sz="1200" baseline="0" dirty="0" err="1" smtClean="0"/>
              <a:t>tiết</a:t>
            </a:r>
            <a:r>
              <a:rPr lang="en-US" sz="1200" baseline="0" dirty="0" smtClean="0"/>
              <a:t> </a:t>
            </a:r>
            <a:r>
              <a:rPr lang="en-US" sz="1200" baseline="0" dirty="0" err="1" smtClean="0"/>
              <a:t>và</a:t>
            </a:r>
            <a:r>
              <a:rPr lang="en-US" sz="1200" baseline="0" dirty="0" smtClean="0"/>
              <a:t> </a:t>
            </a:r>
            <a:r>
              <a:rPr lang="en-US" sz="1200" baseline="0" dirty="0" err="1" smtClean="0"/>
              <a:t>rối</a:t>
            </a:r>
            <a:r>
              <a:rPr lang="en-US" sz="1200" baseline="0" dirty="0" smtClean="0"/>
              <a:t> </a:t>
            </a:r>
            <a:r>
              <a:rPr lang="en-US" sz="1200" baseline="0" dirty="0" err="1" smtClean="0"/>
              <a:t>loạn</a:t>
            </a:r>
            <a:r>
              <a:rPr lang="en-US" sz="1200" baseline="0" dirty="0" smtClean="0"/>
              <a:t> </a:t>
            </a:r>
            <a:r>
              <a:rPr lang="en-US" sz="1200" baseline="0" dirty="0" err="1" smtClean="0"/>
              <a:t>chuyển</a:t>
            </a:r>
            <a:r>
              <a:rPr lang="en-US" sz="1200" baseline="0" dirty="0" smtClean="0"/>
              <a:t> </a:t>
            </a:r>
            <a:r>
              <a:rPr lang="en-US" sz="1200" baseline="0" dirty="0" err="1" smtClean="0"/>
              <a:t>hóa</a:t>
            </a:r>
            <a:r>
              <a:rPr lang="en-US" sz="1200" baseline="0" dirty="0" smtClean="0"/>
              <a:t>. Do </a:t>
            </a:r>
            <a:r>
              <a:rPr lang="en-US" sz="1200" baseline="0" dirty="0" err="1" smtClean="0"/>
              <a:t>đó</a:t>
            </a:r>
            <a:r>
              <a:rPr lang="en-US" sz="1200" baseline="0" dirty="0" smtClean="0"/>
              <a:t>, </a:t>
            </a:r>
            <a:r>
              <a:rPr lang="en-US" sz="1200" baseline="0" dirty="0" err="1" smtClean="0"/>
              <a:t>nước</a:t>
            </a:r>
            <a:r>
              <a:rPr lang="en-US" sz="1200" baseline="0" dirty="0" smtClean="0"/>
              <a:t> </a:t>
            </a:r>
            <a:r>
              <a:rPr lang="en-US" sz="1200" baseline="0" dirty="0" err="1" smtClean="0"/>
              <a:t>ta</a:t>
            </a:r>
            <a:r>
              <a:rPr lang="en-US" sz="1200" baseline="0" dirty="0" smtClean="0"/>
              <a:t> </a:t>
            </a:r>
            <a:r>
              <a:rPr lang="en-US" sz="1200" baseline="0" dirty="0" err="1" smtClean="0"/>
              <a:t>vẫn</a:t>
            </a:r>
            <a:r>
              <a:rPr lang="en-US" sz="1200" baseline="0" dirty="0" smtClean="0"/>
              <a:t> </a:t>
            </a:r>
            <a:r>
              <a:rPr lang="en-US" sz="1200" baseline="0" dirty="0" err="1" smtClean="0"/>
              <a:t>chưa</a:t>
            </a:r>
            <a:r>
              <a:rPr lang="en-US" sz="1200" baseline="0" dirty="0" smtClean="0"/>
              <a:t> </a:t>
            </a:r>
            <a:r>
              <a:rPr lang="en-US" sz="1200" baseline="0" dirty="0" err="1" smtClean="0"/>
              <a:t>xây</a:t>
            </a:r>
            <a:r>
              <a:rPr lang="en-US" sz="1200" baseline="0" dirty="0" smtClean="0"/>
              <a:t> </a:t>
            </a:r>
            <a:r>
              <a:rPr lang="en-US" sz="1200" baseline="0" dirty="0" err="1" smtClean="0"/>
              <a:t>dựng</a:t>
            </a:r>
            <a:r>
              <a:rPr lang="en-US" sz="1200" baseline="0" dirty="0" smtClean="0"/>
              <a:t> </a:t>
            </a:r>
            <a:r>
              <a:rPr lang="en-US" sz="1200" baseline="0" dirty="0" err="1" smtClean="0"/>
              <a:t>được</a:t>
            </a:r>
            <a:r>
              <a:rPr lang="en-US" sz="1200" baseline="0" dirty="0" smtClean="0"/>
              <a:t> </a:t>
            </a:r>
            <a:r>
              <a:rPr lang="en-US" sz="1200" baseline="0" dirty="0" err="1" smtClean="0"/>
              <a:t>hệ</a:t>
            </a:r>
            <a:r>
              <a:rPr lang="en-US" sz="1200" baseline="0" dirty="0" smtClean="0"/>
              <a:t> </a:t>
            </a:r>
            <a:r>
              <a:rPr lang="en-US" sz="1200" baseline="0" dirty="0" err="1" smtClean="0"/>
              <a:t>thống</a:t>
            </a:r>
            <a:r>
              <a:rPr lang="en-US" sz="1200" baseline="0" dirty="0" smtClean="0"/>
              <a:t> </a:t>
            </a:r>
            <a:r>
              <a:rPr lang="en-US" sz="1200" baseline="0" dirty="0" err="1" smtClean="0"/>
              <a:t>ngăn</a:t>
            </a:r>
            <a:r>
              <a:rPr lang="en-US" sz="1200" baseline="0" dirty="0" smtClean="0"/>
              <a:t> </a:t>
            </a:r>
            <a:r>
              <a:rPr lang="en-US" sz="1200" baseline="0" dirty="0" err="1" smtClean="0"/>
              <a:t>ngừa</a:t>
            </a:r>
            <a:r>
              <a:rPr lang="en-US" sz="1200" baseline="0" dirty="0" smtClean="0"/>
              <a:t> </a:t>
            </a:r>
            <a:r>
              <a:rPr lang="en-US" sz="1200" baseline="0" dirty="0" err="1" smtClean="0"/>
              <a:t>và</a:t>
            </a:r>
            <a:r>
              <a:rPr lang="en-US" sz="1200" baseline="0" dirty="0" smtClean="0"/>
              <a:t> </a:t>
            </a:r>
            <a:r>
              <a:rPr lang="en-US" sz="1200" baseline="0" dirty="0" err="1" smtClean="0"/>
              <a:t>phát</a:t>
            </a:r>
            <a:r>
              <a:rPr lang="en-US" sz="1200" baseline="0" dirty="0" smtClean="0"/>
              <a:t> </a:t>
            </a:r>
            <a:r>
              <a:rPr lang="en-US" sz="1200" baseline="0" dirty="0" err="1" smtClean="0"/>
              <a:t>hiện</a:t>
            </a:r>
            <a:r>
              <a:rPr lang="en-US" sz="1200" baseline="0" dirty="0" smtClean="0"/>
              <a:t> </a:t>
            </a:r>
            <a:r>
              <a:rPr lang="en-US" sz="1200" baseline="0" dirty="0" err="1" smtClean="0"/>
              <a:t>sớm</a:t>
            </a:r>
            <a:r>
              <a:rPr lang="en-US" sz="1200" baseline="0" dirty="0" smtClean="0"/>
              <a:t> ở </a:t>
            </a:r>
            <a:r>
              <a:rPr lang="en-US" sz="1200" baseline="0" dirty="0" err="1" smtClean="0"/>
              <a:t>bệnh</a:t>
            </a:r>
            <a:r>
              <a:rPr lang="en-US" sz="1200" baseline="0" dirty="0" smtClean="0"/>
              <a:t> </a:t>
            </a:r>
            <a:r>
              <a:rPr lang="en-US" sz="1200" baseline="0" dirty="0" err="1" smtClean="0"/>
              <a:t>tiểu</a:t>
            </a:r>
            <a:r>
              <a:rPr lang="en-US" sz="1200" baseline="0" dirty="0" smtClean="0"/>
              <a:t> </a:t>
            </a:r>
            <a:r>
              <a:rPr lang="en-US" sz="1200" baseline="0" dirty="0" err="1" smtClean="0"/>
              <a:t>đường</a:t>
            </a:r>
            <a:r>
              <a:rPr lang="en-US" sz="1200" baseline="0" dirty="0" smtClean="0"/>
              <a:t> ở </a:t>
            </a:r>
            <a:r>
              <a:rPr lang="en-US" sz="1200" baseline="0" dirty="0" err="1" smtClean="0"/>
              <a:t>những</a:t>
            </a:r>
            <a:r>
              <a:rPr lang="en-US" sz="1200" baseline="0" dirty="0" smtClean="0"/>
              <a:t> </a:t>
            </a:r>
            <a:r>
              <a:rPr lang="en-US" sz="1200" baseline="0" dirty="0" err="1" smtClean="0"/>
              <a:t>nhóm</a:t>
            </a:r>
            <a:r>
              <a:rPr lang="en-US" sz="1200" baseline="0" dirty="0" smtClean="0"/>
              <a:t> </a:t>
            </a:r>
            <a:r>
              <a:rPr lang="en-US" sz="1200" baseline="0" dirty="0" err="1" smtClean="0"/>
              <a:t>người</a:t>
            </a:r>
            <a:r>
              <a:rPr lang="en-US" sz="1200" baseline="0" dirty="0" smtClean="0"/>
              <a:t> </a:t>
            </a:r>
            <a:r>
              <a:rPr lang="en-US" sz="1200" baseline="0" dirty="0" err="1" smtClean="0"/>
              <a:t>có</a:t>
            </a:r>
            <a:r>
              <a:rPr lang="en-US" sz="1200" baseline="0" dirty="0" smtClean="0"/>
              <a:t> </a:t>
            </a:r>
            <a:r>
              <a:rPr lang="en-US" sz="1200" baseline="0" dirty="0" err="1" smtClean="0"/>
              <a:t>yếu</a:t>
            </a:r>
            <a:r>
              <a:rPr lang="en-US" sz="1200" baseline="0" dirty="0" smtClean="0"/>
              <a:t> </a:t>
            </a:r>
            <a:r>
              <a:rPr lang="en-US" sz="1200" baseline="0" dirty="0" err="1" smtClean="0"/>
              <a:t>tố</a:t>
            </a:r>
            <a:r>
              <a:rPr lang="en-US" sz="1200" baseline="0" dirty="0" smtClean="0"/>
              <a:t> </a:t>
            </a:r>
            <a:r>
              <a:rPr lang="en-US" sz="1200" baseline="0" dirty="0" err="1" smtClean="0"/>
              <a:t>mắc</a:t>
            </a:r>
            <a:r>
              <a:rPr lang="en-US" sz="1200" baseline="0" dirty="0" smtClean="0"/>
              <a:t> </a:t>
            </a:r>
            <a:r>
              <a:rPr lang="en-US" sz="1200" baseline="0" dirty="0" err="1" smtClean="0"/>
              <a:t>bệnh</a:t>
            </a:r>
            <a:r>
              <a:rPr lang="en-US" sz="1200" baseline="0" dirty="0" smtClean="0"/>
              <a:t> </a:t>
            </a:r>
            <a:r>
              <a:rPr lang="en-US" sz="1200" baseline="0" dirty="0" err="1" smtClean="0"/>
              <a:t>cao</a:t>
            </a:r>
            <a:r>
              <a:rPr lang="en-US" sz="1200" baseline="0" dirty="0" smtClean="0"/>
              <a:t>. Ý </a:t>
            </a:r>
            <a:r>
              <a:rPr lang="en-US" sz="1200" baseline="0" dirty="0" err="1" smtClean="0"/>
              <a:t>thức</a:t>
            </a:r>
            <a:r>
              <a:rPr lang="en-US" sz="1200" baseline="0" dirty="0" smtClean="0"/>
              <a:t> </a:t>
            </a:r>
            <a:r>
              <a:rPr lang="en-US" sz="1200" baseline="0" dirty="0" err="1" smtClean="0"/>
              <a:t>phòng</a:t>
            </a:r>
            <a:r>
              <a:rPr lang="en-US" sz="1200" baseline="0" dirty="0" smtClean="0"/>
              <a:t> </a:t>
            </a:r>
            <a:r>
              <a:rPr lang="en-US" sz="1200" baseline="0" dirty="0" err="1" smtClean="0"/>
              <a:t>bệnh</a:t>
            </a:r>
            <a:r>
              <a:rPr lang="en-US" sz="1200" baseline="0" dirty="0" smtClean="0"/>
              <a:t> ở </a:t>
            </a:r>
            <a:r>
              <a:rPr lang="en-US" sz="1200" baseline="0" dirty="0" err="1" smtClean="0"/>
              <a:t>người</a:t>
            </a:r>
            <a:r>
              <a:rPr lang="en-US" sz="1200" baseline="0" dirty="0" smtClean="0"/>
              <a:t> </a:t>
            </a:r>
            <a:r>
              <a:rPr lang="en-US" sz="1200" baseline="0" dirty="0" err="1" smtClean="0"/>
              <a:t>dân</a:t>
            </a:r>
            <a:r>
              <a:rPr lang="en-US" sz="1200" baseline="0" dirty="0" smtClean="0"/>
              <a:t> </a:t>
            </a:r>
            <a:r>
              <a:rPr lang="en-US" sz="1200" baseline="0" dirty="0" err="1" smtClean="0"/>
              <a:t>còn</a:t>
            </a:r>
            <a:r>
              <a:rPr lang="en-US" sz="1200" baseline="0" dirty="0" smtClean="0"/>
              <a:t> </a:t>
            </a:r>
            <a:r>
              <a:rPr lang="en-US" sz="1200" baseline="0" dirty="0" err="1" smtClean="0"/>
              <a:t>rất</a:t>
            </a:r>
            <a:r>
              <a:rPr lang="en-US" sz="1200" baseline="0" dirty="0" smtClean="0"/>
              <a:t> </a:t>
            </a:r>
            <a:r>
              <a:rPr lang="en-US" sz="1200" baseline="0" dirty="0" err="1" smtClean="0"/>
              <a:t>kiếm</a:t>
            </a:r>
            <a:r>
              <a:rPr lang="en-US" sz="1200" baseline="0" dirty="0" smtClean="0"/>
              <a:t> </a:t>
            </a:r>
            <a:r>
              <a:rPr lang="en-US" sz="1200" baseline="0" dirty="0" err="1" smtClean="0"/>
              <a:t>cũng</a:t>
            </a:r>
            <a:r>
              <a:rPr lang="en-US" sz="1200" baseline="0" dirty="0" smtClean="0"/>
              <a:t> </a:t>
            </a:r>
            <a:r>
              <a:rPr lang="en-US" sz="1200" baseline="0" dirty="0" err="1" smtClean="0"/>
              <a:t>là</a:t>
            </a:r>
            <a:r>
              <a:rPr lang="en-US" sz="1200" baseline="0" dirty="0" smtClean="0"/>
              <a:t> </a:t>
            </a:r>
            <a:r>
              <a:rPr lang="en-US" sz="1200" baseline="0" dirty="0" err="1" smtClean="0"/>
              <a:t>nguyên</a:t>
            </a:r>
            <a:r>
              <a:rPr lang="en-US" sz="1200" baseline="0" dirty="0" smtClean="0"/>
              <a:t> </a:t>
            </a:r>
            <a:r>
              <a:rPr lang="en-US" sz="1200" baseline="0" dirty="0" err="1" smtClean="0"/>
              <a:t>nhân</a:t>
            </a:r>
            <a:r>
              <a:rPr lang="en-US" sz="1200" baseline="0" dirty="0" smtClean="0"/>
              <a:t> </a:t>
            </a:r>
            <a:r>
              <a:rPr lang="en-US" sz="1200" baseline="0" dirty="0" err="1" smtClean="0"/>
              <a:t>tại</a:t>
            </a:r>
            <a:r>
              <a:rPr lang="en-US" sz="1200" baseline="0" dirty="0" smtClean="0"/>
              <a:t> </a:t>
            </a:r>
            <a:r>
              <a:rPr lang="en-US" sz="1200" baseline="0" dirty="0" err="1" smtClean="0"/>
              <a:t>sao</a:t>
            </a:r>
            <a:r>
              <a:rPr lang="en-US" sz="1200" baseline="0" dirty="0" smtClean="0"/>
              <a:t> </a:t>
            </a:r>
            <a:r>
              <a:rPr lang="en-US" sz="1200" baseline="0" dirty="0" err="1" smtClean="0"/>
              <a:t>tỉ</a:t>
            </a:r>
            <a:r>
              <a:rPr lang="en-US" sz="1200" baseline="0" dirty="0" smtClean="0"/>
              <a:t> </a:t>
            </a:r>
            <a:r>
              <a:rPr lang="en-US" sz="1200" baseline="0" dirty="0" err="1" smtClean="0"/>
              <a:t>lệ</a:t>
            </a:r>
            <a:r>
              <a:rPr lang="en-US" sz="1200" baseline="0" dirty="0" smtClean="0"/>
              <a:t> </a:t>
            </a:r>
            <a:r>
              <a:rPr lang="en-US" sz="1200" baseline="0" dirty="0" err="1" smtClean="0"/>
              <a:t>người</a:t>
            </a:r>
            <a:r>
              <a:rPr lang="en-US" sz="1200" baseline="0" dirty="0" smtClean="0"/>
              <a:t> </a:t>
            </a:r>
            <a:r>
              <a:rPr lang="en-US" sz="1200" baseline="0" dirty="0" err="1" smtClean="0"/>
              <a:t>mắc</a:t>
            </a:r>
            <a:r>
              <a:rPr lang="en-US" sz="1200" baseline="0" dirty="0" smtClean="0"/>
              <a:t> </a:t>
            </a:r>
            <a:r>
              <a:rPr lang="en-US" sz="1200" baseline="0" dirty="0" err="1" smtClean="0"/>
              <a:t>bệnh</a:t>
            </a:r>
            <a:r>
              <a:rPr lang="en-US" sz="1200" baseline="0" dirty="0" smtClean="0"/>
              <a:t> </a:t>
            </a:r>
            <a:r>
              <a:rPr lang="en-US" sz="1200" baseline="0" dirty="0" err="1" smtClean="0"/>
              <a:t>tiểu</a:t>
            </a:r>
            <a:r>
              <a:rPr lang="en-US" sz="1200" baseline="0" dirty="0" smtClean="0"/>
              <a:t> </a:t>
            </a:r>
            <a:r>
              <a:rPr lang="en-US" sz="1200" baseline="0" dirty="0" err="1" smtClean="0"/>
              <a:t>đường</a:t>
            </a:r>
            <a:r>
              <a:rPr lang="en-US" sz="1200" baseline="0" dirty="0" smtClean="0"/>
              <a:t> ở </a:t>
            </a:r>
            <a:r>
              <a:rPr lang="en-US" sz="1200" baseline="0" dirty="0" err="1" smtClean="0"/>
              <a:t>Việt</a:t>
            </a:r>
            <a:r>
              <a:rPr lang="en-US" sz="1200" baseline="0" dirty="0" smtClean="0"/>
              <a:t> Nam </a:t>
            </a:r>
            <a:r>
              <a:rPr lang="en-US" sz="1200" baseline="0" dirty="0" err="1" smtClean="0"/>
              <a:t>còn</a:t>
            </a:r>
            <a:r>
              <a:rPr lang="en-US" sz="1200" baseline="0" dirty="0" smtClean="0"/>
              <a:t> </a:t>
            </a:r>
            <a:r>
              <a:rPr lang="en-US" sz="1200" baseline="0" dirty="0" err="1" smtClean="0"/>
              <a:t>cao</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a:t>
            </a:r>
            <a:r>
              <a:rPr lang="en-US" sz="1200" baseline="0" dirty="0" err="1" smtClean="0"/>
              <a:t>Trong</a:t>
            </a:r>
            <a:r>
              <a:rPr lang="en-US" sz="1200" baseline="0" dirty="0" smtClean="0"/>
              <a:t> </a:t>
            </a:r>
            <a:r>
              <a:rPr lang="en-US" sz="1200" baseline="0" dirty="0" err="1" smtClean="0"/>
              <a:t>thời</a:t>
            </a:r>
            <a:r>
              <a:rPr lang="en-US" sz="1200" baseline="0" dirty="0" smtClean="0"/>
              <a:t> </a:t>
            </a:r>
            <a:r>
              <a:rPr lang="en-US" sz="1200" baseline="0" dirty="0" err="1" smtClean="0"/>
              <a:t>gian</a:t>
            </a:r>
            <a:r>
              <a:rPr lang="en-US" sz="1200" baseline="0" dirty="0" smtClean="0"/>
              <a:t> </a:t>
            </a:r>
            <a:r>
              <a:rPr lang="en-US" sz="1200" baseline="0" dirty="0" err="1" smtClean="0"/>
              <a:t>thực</a:t>
            </a:r>
            <a:r>
              <a:rPr lang="en-US" sz="1200" baseline="0" dirty="0" smtClean="0"/>
              <a:t> </a:t>
            </a:r>
            <a:r>
              <a:rPr lang="en-US" sz="1200" baseline="0" dirty="0" err="1" smtClean="0"/>
              <a:t>hiện</a:t>
            </a:r>
            <a:r>
              <a:rPr lang="en-US" sz="1200" baseline="0" dirty="0" smtClean="0"/>
              <a:t> </a:t>
            </a:r>
            <a:r>
              <a:rPr lang="en-US" sz="1200" baseline="0" dirty="0" err="1" smtClean="0"/>
              <a:t>đề</a:t>
            </a:r>
            <a:r>
              <a:rPr lang="en-US" sz="1200" baseline="0" dirty="0" smtClean="0"/>
              <a:t> </a:t>
            </a:r>
            <a:r>
              <a:rPr lang="en-US" sz="1200" baseline="0" dirty="0" err="1" smtClean="0"/>
              <a:t>tài</a:t>
            </a:r>
            <a:r>
              <a:rPr lang="en-US" sz="1200" baseline="0" dirty="0" smtClean="0"/>
              <a:t>, </a:t>
            </a:r>
            <a:r>
              <a:rPr lang="en-US" sz="1200" baseline="0" dirty="0" err="1" smtClean="0"/>
              <a:t>nhóm</a:t>
            </a:r>
            <a:r>
              <a:rPr lang="en-US" sz="1200" baseline="0" dirty="0" smtClean="0"/>
              <a:t> </a:t>
            </a:r>
            <a:r>
              <a:rPr lang="en-US" sz="1200" baseline="0" dirty="0" err="1" smtClean="0"/>
              <a:t>đã</a:t>
            </a:r>
            <a:r>
              <a:rPr lang="en-US" sz="1200" baseline="0" dirty="0" smtClean="0"/>
              <a:t> </a:t>
            </a:r>
            <a:r>
              <a:rPr lang="en-US" sz="1200" baseline="0" dirty="0" err="1" smtClean="0"/>
              <a:t>có</a:t>
            </a:r>
            <a:r>
              <a:rPr lang="en-US" sz="1200" baseline="0" dirty="0" smtClean="0"/>
              <a:t> </a:t>
            </a:r>
            <a:r>
              <a:rPr lang="en-US" sz="1200" baseline="0" dirty="0" err="1" smtClean="0"/>
              <a:t>dịp</a:t>
            </a:r>
            <a:r>
              <a:rPr lang="en-US" sz="1200" baseline="0" dirty="0" smtClean="0"/>
              <a:t> </a:t>
            </a:r>
            <a:r>
              <a:rPr lang="en-US" sz="1200" baseline="0" dirty="0" err="1" smtClean="0"/>
              <a:t>thực</a:t>
            </a:r>
            <a:r>
              <a:rPr lang="en-US" sz="1200" baseline="0" dirty="0" smtClean="0"/>
              <a:t> </a:t>
            </a:r>
            <a:r>
              <a:rPr lang="en-US" sz="1200" baseline="0" dirty="0" err="1" smtClean="0"/>
              <a:t>hiện</a:t>
            </a:r>
            <a:r>
              <a:rPr lang="en-US" sz="1200" baseline="0" dirty="0" smtClean="0"/>
              <a:t> </a:t>
            </a:r>
            <a:r>
              <a:rPr lang="en-US" sz="1200" baseline="0" dirty="0" err="1" smtClean="0"/>
              <a:t>khảo</a:t>
            </a:r>
            <a:r>
              <a:rPr lang="en-US" sz="1200" baseline="0" dirty="0" smtClean="0"/>
              <a:t> </a:t>
            </a:r>
            <a:r>
              <a:rPr lang="en-US" sz="1200" baseline="0" dirty="0" err="1" smtClean="0"/>
              <a:t>sát</a:t>
            </a:r>
            <a:r>
              <a:rPr lang="en-US" sz="1200" baseline="0" dirty="0" smtClean="0"/>
              <a:t> </a:t>
            </a:r>
            <a:r>
              <a:rPr lang="en-US" sz="1200" baseline="0" dirty="0" err="1" smtClean="0"/>
              <a:t>và</a:t>
            </a:r>
            <a:r>
              <a:rPr lang="en-US" sz="1200" baseline="0" dirty="0" smtClean="0"/>
              <a:t> </a:t>
            </a:r>
            <a:r>
              <a:rPr lang="en-US" sz="1200" baseline="0" dirty="0" err="1" smtClean="0"/>
              <a:t>thu</a:t>
            </a:r>
            <a:r>
              <a:rPr lang="en-US" sz="1200" baseline="0" dirty="0" smtClean="0"/>
              <a:t> </a:t>
            </a:r>
            <a:r>
              <a:rPr lang="en-US" sz="1200" baseline="0" dirty="0" err="1" smtClean="0"/>
              <a:t>thập</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tại</a:t>
            </a:r>
            <a:r>
              <a:rPr lang="en-US" sz="1200" baseline="0" dirty="0" smtClean="0"/>
              <a:t> </a:t>
            </a:r>
            <a:r>
              <a:rPr lang="en-US" sz="1200" baseline="0" dirty="0" err="1" smtClean="0"/>
              <a:t>các</a:t>
            </a:r>
            <a:r>
              <a:rPr lang="en-US" sz="1200" baseline="0" dirty="0" smtClean="0"/>
              <a:t> </a:t>
            </a:r>
            <a:r>
              <a:rPr lang="en-US" sz="1200" baseline="0" dirty="0" err="1" smtClean="0"/>
              <a:t>bệnh</a:t>
            </a:r>
            <a:r>
              <a:rPr lang="en-US" sz="1200" baseline="0" dirty="0" smtClean="0"/>
              <a:t> </a:t>
            </a:r>
            <a:r>
              <a:rPr lang="en-US" sz="1200" baseline="0" dirty="0" err="1" smtClean="0"/>
              <a:t>viên</a:t>
            </a:r>
            <a:r>
              <a:rPr lang="en-US" sz="1200" baseline="0" dirty="0" smtClean="0"/>
              <a:t> </a:t>
            </a:r>
            <a:r>
              <a:rPr lang="en-US" sz="1200" baseline="0" dirty="0" err="1" smtClean="0"/>
              <a:t>lớn</a:t>
            </a:r>
            <a:r>
              <a:rPr lang="en-US" sz="1200" baseline="0" dirty="0" smtClean="0"/>
              <a:t> </a:t>
            </a:r>
            <a:r>
              <a:rPr lang="en-US" sz="1200" baseline="0" dirty="0" err="1" smtClean="0"/>
              <a:t>như</a:t>
            </a:r>
            <a:r>
              <a:rPr lang="en-US" sz="1200" baseline="0" dirty="0" smtClean="0"/>
              <a:t> </a:t>
            </a:r>
            <a:r>
              <a:rPr lang="en-US" sz="1200" baseline="0" dirty="0" err="1" smtClean="0"/>
              <a:t>bệnh</a:t>
            </a:r>
            <a:r>
              <a:rPr lang="en-US" sz="1200" baseline="0" dirty="0" smtClean="0"/>
              <a:t> </a:t>
            </a:r>
            <a:r>
              <a:rPr lang="en-US" sz="1200" baseline="0" dirty="0" err="1" smtClean="0"/>
              <a:t>viện</a:t>
            </a:r>
            <a:r>
              <a:rPr lang="en-US" sz="1200" baseline="0" dirty="0" smtClean="0"/>
              <a:t> </a:t>
            </a:r>
            <a:r>
              <a:rPr lang="en-US" sz="1200" baseline="0" dirty="0" err="1" smtClean="0"/>
              <a:t>Chợ</a:t>
            </a:r>
            <a:r>
              <a:rPr lang="en-US" sz="1200" baseline="0" dirty="0" smtClean="0"/>
              <a:t> </a:t>
            </a:r>
            <a:r>
              <a:rPr lang="en-US" sz="1200" baseline="0" dirty="0" err="1" smtClean="0"/>
              <a:t>Rẫy</a:t>
            </a:r>
            <a:r>
              <a:rPr lang="en-US" sz="1200" baseline="0" dirty="0" smtClean="0"/>
              <a:t>, </a:t>
            </a:r>
            <a:r>
              <a:rPr lang="en-US" sz="1200" baseline="0" dirty="0" err="1" smtClean="0"/>
              <a:t>bệnh</a:t>
            </a:r>
            <a:r>
              <a:rPr lang="en-US" sz="1200" baseline="0" dirty="0" smtClean="0"/>
              <a:t> </a:t>
            </a:r>
            <a:r>
              <a:rPr lang="en-US" sz="1200" baseline="0" dirty="0" err="1" smtClean="0"/>
              <a:t>viên</a:t>
            </a:r>
            <a:r>
              <a:rPr lang="en-US" sz="1200" baseline="0" dirty="0" smtClean="0"/>
              <a:t> </a:t>
            </a:r>
            <a:r>
              <a:rPr lang="en-US" sz="1200" baseline="0" dirty="0" err="1" smtClean="0"/>
              <a:t>Quận</a:t>
            </a:r>
            <a:r>
              <a:rPr lang="en-US" sz="1200" baseline="0" dirty="0" smtClean="0"/>
              <a:t> </a:t>
            </a:r>
            <a:r>
              <a:rPr lang="en-US" sz="1200" baseline="0" dirty="0" err="1" smtClean="0"/>
              <a:t>Thủ</a:t>
            </a:r>
            <a:r>
              <a:rPr lang="en-US" sz="1200" baseline="0" dirty="0" smtClean="0"/>
              <a:t> </a:t>
            </a:r>
            <a:r>
              <a:rPr lang="en-US" sz="1200" baseline="0" dirty="0" err="1" smtClean="0"/>
              <a:t>Đức</a:t>
            </a:r>
            <a:r>
              <a:rPr lang="en-US" sz="1200" baseline="0" dirty="0" smtClean="0"/>
              <a:t>, </a:t>
            </a:r>
            <a:r>
              <a:rPr lang="en-US" sz="1200" baseline="0" dirty="0" err="1" smtClean="0"/>
              <a:t>bệnh</a:t>
            </a:r>
            <a:r>
              <a:rPr lang="en-US" sz="1200" baseline="0" dirty="0" smtClean="0"/>
              <a:t> </a:t>
            </a:r>
            <a:r>
              <a:rPr lang="en-US" sz="1200" baseline="0" dirty="0" err="1" smtClean="0"/>
              <a:t>viện</a:t>
            </a:r>
            <a:r>
              <a:rPr lang="en-US" sz="1200" baseline="0" dirty="0" smtClean="0"/>
              <a:t> </a:t>
            </a:r>
            <a:r>
              <a:rPr lang="en-US" sz="1200" baseline="0" dirty="0" err="1" smtClean="0"/>
              <a:t>Đa</a:t>
            </a:r>
            <a:r>
              <a:rPr lang="en-US" sz="1200" baseline="0" dirty="0" smtClean="0"/>
              <a:t> </a:t>
            </a:r>
            <a:r>
              <a:rPr lang="en-US" sz="1200" baseline="0" dirty="0" err="1" smtClean="0"/>
              <a:t>Khoa</a:t>
            </a:r>
            <a:r>
              <a:rPr lang="en-US" sz="1200" baseline="0" dirty="0" smtClean="0"/>
              <a:t> </a:t>
            </a:r>
            <a:r>
              <a:rPr lang="en-US" sz="1200" baseline="0" dirty="0" err="1" smtClean="0"/>
              <a:t>khu</a:t>
            </a:r>
            <a:r>
              <a:rPr lang="en-US" sz="1200" baseline="0" dirty="0" smtClean="0"/>
              <a:t> </a:t>
            </a:r>
            <a:r>
              <a:rPr lang="en-US" sz="1200" baseline="0" dirty="0" err="1" smtClean="0"/>
              <a:t>vực</a:t>
            </a:r>
            <a:r>
              <a:rPr lang="en-US" sz="1200" baseline="0" dirty="0" smtClean="0"/>
              <a:t> </a:t>
            </a:r>
            <a:r>
              <a:rPr lang="en-US" sz="1200" baseline="0" dirty="0" err="1" smtClean="0"/>
              <a:t>Thủ</a:t>
            </a:r>
            <a:r>
              <a:rPr lang="en-US" sz="1200" baseline="0" dirty="0" smtClean="0"/>
              <a:t> </a:t>
            </a:r>
            <a:r>
              <a:rPr lang="en-US" sz="1200" baseline="0" dirty="0" err="1" smtClean="0"/>
              <a:t>Đức</a:t>
            </a:r>
            <a:r>
              <a:rPr lang="en-US" sz="1200" baseline="0" dirty="0" smtClean="0"/>
              <a:t>, </a:t>
            </a:r>
            <a:r>
              <a:rPr lang="en-US" sz="1200" baseline="0" dirty="0" err="1" smtClean="0"/>
              <a:t>bệnh</a:t>
            </a:r>
            <a:r>
              <a:rPr lang="en-US" sz="1200" baseline="0" dirty="0" smtClean="0"/>
              <a:t> </a:t>
            </a:r>
            <a:r>
              <a:rPr lang="en-US" sz="1200" baseline="0" dirty="0" err="1" smtClean="0"/>
              <a:t>viên</a:t>
            </a:r>
            <a:r>
              <a:rPr lang="en-US" sz="1200" baseline="0" dirty="0" smtClean="0"/>
              <a:t> </a:t>
            </a:r>
            <a:r>
              <a:rPr lang="en-US" sz="1200" baseline="0" dirty="0" err="1" smtClean="0"/>
              <a:t>quân</a:t>
            </a:r>
            <a:r>
              <a:rPr lang="en-US" sz="1200" baseline="0" dirty="0" smtClean="0"/>
              <a:t> </a:t>
            </a:r>
            <a:r>
              <a:rPr lang="en-US" sz="1200" baseline="0" dirty="0" err="1" smtClean="0"/>
              <a:t>Dân</a:t>
            </a:r>
            <a:r>
              <a:rPr lang="en-US" sz="1200" baseline="0" dirty="0" smtClean="0"/>
              <a:t> </a:t>
            </a:r>
            <a:r>
              <a:rPr lang="en-US" sz="1200" baseline="0" dirty="0" err="1" smtClean="0"/>
              <a:t>Miền</a:t>
            </a:r>
            <a:r>
              <a:rPr lang="en-US" sz="1200" baseline="0" dirty="0" smtClean="0"/>
              <a:t> </a:t>
            </a:r>
            <a:r>
              <a:rPr lang="en-US" sz="1200" baseline="0" dirty="0" err="1" smtClean="0"/>
              <a:t>Đông</a:t>
            </a:r>
            <a:r>
              <a:rPr lang="en-US" sz="1200" baseline="0" dirty="0" smtClean="0"/>
              <a:t>, </a:t>
            </a:r>
            <a:r>
              <a:rPr lang="en-US" sz="1200" baseline="0" dirty="0" err="1" smtClean="0"/>
              <a:t>Bệnh</a:t>
            </a:r>
            <a:r>
              <a:rPr lang="en-US" sz="1200" baseline="0" dirty="0" smtClean="0"/>
              <a:t> </a:t>
            </a:r>
            <a:r>
              <a:rPr lang="en-US" sz="1200" baseline="0" dirty="0" err="1" smtClean="0"/>
              <a:t>viện</a:t>
            </a:r>
            <a:r>
              <a:rPr lang="en-US" sz="1200" baseline="0" dirty="0" smtClean="0"/>
              <a:t> </a:t>
            </a:r>
            <a:r>
              <a:rPr lang="en-US" sz="1200" baseline="0" dirty="0" err="1" smtClean="0"/>
              <a:t>Quận</a:t>
            </a:r>
            <a:r>
              <a:rPr lang="en-US" sz="1200" baseline="0" dirty="0" smtClean="0"/>
              <a:t> 9. </a:t>
            </a:r>
            <a:r>
              <a:rPr lang="en-US" sz="1200" baseline="0" dirty="0" err="1" smtClean="0"/>
              <a:t>Nhóm</a:t>
            </a:r>
            <a:r>
              <a:rPr lang="en-US" sz="1200" baseline="0" dirty="0" smtClean="0"/>
              <a:t> </a:t>
            </a:r>
            <a:r>
              <a:rPr lang="en-US" sz="1200" baseline="0" dirty="0" err="1" smtClean="0"/>
              <a:t>được</a:t>
            </a:r>
            <a:r>
              <a:rPr lang="en-US" sz="1200" baseline="0" dirty="0" smtClean="0"/>
              <a:t> </a:t>
            </a:r>
            <a:r>
              <a:rPr lang="en-US" sz="1200" baseline="0" dirty="0" err="1" smtClean="0"/>
              <a:t>cho</a:t>
            </a:r>
            <a:r>
              <a:rPr lang="en-US" sz="1200" baseline="0" dirty="0" smtClean="0"/>
              <a:t> </a:t>
            </a:r>
            <a:r>
              <a:rPr lang="en-US" sz="1200" baseline="0" dirty="0" err="1" smtClean="0"/>
              <a:t>biết</a:t>
            </a:r>
            <a:r>
              <a:rPr lang="en-US" sz="1200" baseline="0" dirty="0" smtClean="0"/>
              <a:t> </a:t>
            </a:r>
            <a:r>
              <a:rPr lang="en-US" sz="1200" baseline="0" dirty="0" err="1" smtClean="0"/>
              <a:t>tuy</a:t>
            </a:r>
            <a:r>
              <a:rPr lang="en-US" sz="1200" baseline="0" dirty="0" smtClean="0"/>
              <a:t> </a:t>
            </a:r>
            <a:r>
              <a:rPr lang="en-US" sz="1200" baseline="0" dirty="0" err="1" smtClean="0"/>
              <a:t>các</a:t>
            </a:r>
            <a:r>
              <a:rPr lang="en-US" sz="1200" baseline="0" dirty="0" smtClean="0"/>
              <a:t> </a:t>
            </a:r>
            <a:r>
              <a:rPr lang="en-US" sz="1200" baseline="0" dirty="0" err="1" smtClean="0"/>
              <a:t>bệnh</a:t>
            </a:r>
            <a:r>
              <a:rPr lang="en-US" sz="1200" baseline="0" dirty="0" smtClean="0"/>
              <a:t> </a:t>
            </a:r>
            <a:r>
              <a:rPr lang="en-US" sz="1200" baseline="0" dirty="0" err="1" smtClean="0"/>
              <a:t>viện</a:t>
            </a:r>
            <a:r>
              <a:rPr lang="en-US" sz="1200" baseline="0" dirty="0" smtClean="0"/>
              <a:t> </a:t>
            </a:r>
            <a:r>
              <a:rPr lang="en-US" sz="1200" baseline="0" dirty="0" err="1" smtClean="0"/>
              <a:t>đã</a:t>
            </a:r>
            <a:r>
              <a:rPr lang="en-US" sz="1200" baseline="0" dirty="0" smtClean="0"/>
              <a:t> </a:t>
            </a:r>
            <a:r>
              <a:rPr lang="en-US" sz="1200" baseline="0" dirty="0" err="1" smtClean="0"/>
              <a:t>tự</a:t>
            </a:r>
            <a:r>
              <a:rPr lang="en-US" sz="1200" baseline="0" dirty="0" smtClean="0"/>
              <a:t> </a:t>
            </a:r>
            <a:r>
              <a:rPr lang="en-US" sz="1200" baseline="0" dirty="0" err="1" smtClean="0"/>
              <a:t>xây</a:t>
            </a:r>
            <a:r>
              <a:rPr lang="en-US" sz="1200" baseline="0" dirty="0" smtClean="0"/>
              <a:t> </a:t>
            </a:r>
            <a:r>
              <a:rPr lang="en-US" sz="1200" baseline="0" dirty="0" err="1" smtClean="0"/>
              <a:t>dựng</a:t>
            </a:r>
            <a:r>
              <a:rPr lang="en-US" sz="1200" baseline="0" dirty="0" smtClean="0"/>
              <a:t> </a:t>
            </a:r>
            <a:r>
              <a:rPr lang="en-US" sz="1200" baseline="0" dirty="0" err="1" smtClean="0"/>
              <a:t>một</a:t>
            </a:r>
            <a:r>
              <a:rPr lang="en-US" sz="1200" baseline="0" dirty="0" smtClean="0"/>
              <a:t> </a:t>
            </a:r>
            <a:r>
              <a:rPr lang="en-US" sz="1200" baseline="0" dirty="0" err="1" smtClean="0"/>
              <a:t>hệ</a:t>
            </a:r>
            <a:r>
              <a:rPr lang="en-US" sz="1200" baseline="0" dirty="0" smtClean="0"/>
              <a:t> </a:t>
            </a:r>
            <a:r>
              <a:rPr lang="en-US" sz="1200" baseline="0" dirty="0" err="1" smtClean="0"/>
              <a:t>thống</a:t>
            </a:r>
            <a:r>
              <a:rPr lang="en-US" sz="1200" baseline="0" dirty="0" smtClean="0"/>
              <a:t> </a:t>
            </a:r>
            <a:r>
              <a:rPr lang="en-US" sz="1200" baseline="0" dirty="0" err="1" smtClean="0"/>
              <a:t>quản</a:t>
            </a:r>
            <a:r>
              <a:rPr lang="en-US" sz="1200" baseline="0" dirty="0" smtClean="0"/>
              <a:t> </a:t>
            </a:r>
            <a:r>
              <a:rPr lang="en-US" sz="1200" baseline="0" dirty="0" err="1" smtClean="0"/>
              <a:t>lý</a:t>
            </a:r>
            <a:r>
              <a:rPr lang="en-US" sz="1200" baseline="0" dirty="0" smtClean="0"/>
              <a:t> </a:t>
            </a:r>
            <a:r>
              <a:rPr lang="en-US" sz="1200" baseline="0" dirty="0" err="1" smtClean="0"/>
              <a:t>riêng</a:t>
            </a:r>
            <a:r>
              <a:rPr lang="en-US" sz="1200" baseline="0" dirty="0" smtClean="0"/>
              <a:t> </a:t>
            </a:r>
            <a:r>
              <a:rPr lang="en-US" sz="1200" baseline="0" dirty="0" err="1" smtClean="0"/>
              <a:t>cho</a:t>
            </a:r>
            <a:r>
              <a:rPr lang="en-US" sz="1200" baseline="0" dirty="0" smtClean="0"/>
              <a:t> </a:t>
            </a:r>
            <a:r>
              <a:rPr lang="en-US" sz="1200" baseline="0" dirty="0" err="1" smtClean="0"/>
              <a:t>mình</a:t>
            </a:r>
            <a:r>
              <a:rPr lang="en-US" sz="1200" baseline="0" dirty="0" smtClean="0"/>
              <a:t> </a:t>
            </a:r>
            <a:r>
              <a:rPr lang="en-US" sz="1200" baseline="0" dirty="0" err="1" smtClean="0"/>
              <a:t>tuy</a:t>
            </a:r>
            <a:r>
              <a:rPr lang="en-US" sz="1200" baseline="0" dirty="0" smtClean="0"/>
              <a:t> </a:t>
            </a:r>
            <a:r>
              <a:rPr lang="en-US" sz="1200" baseline="0" dirty="0" err="1" smtClean="0"/>
              <a:t>nhiên</a:t>
            </a:r>
            <a:r>
              <a:rPr lang="en-US" sz="1200" baseline="0" dirty="0" smtClean="0"/>
              <a:t> </a:t>
            </a:r>
            <a:r>
              <a:rPr lang="en-US" sz="1200" baseline="0" dirty="0" err="1" smtClean="0"/>
              <a:t>vẫn</a:t>
            </a:r>
            <a:r>
              <a:rPr lang="en-US" sz="1200" baseline="0" dirty="0" smtClean="0"/>
              <a:t> </a:t>
            </a:r>
            <a:r>
              <a:rPr lang="en-US" sz="1200" baseline="0" dirty="0" err="1" smtClean="0"/>
              <a:t>còn</a:t>
            </a:r>
            <a:r>
              <a:rPr lang="en-US" sz="1200" baseline="0" dirty="0" smtClean="0"/>
              <a:t> </a:t>
            </a:r>
            <a:r>
              <a:rPr lang="en-US" sz="1200" baseline="0" dirty="0" err="1" smtClean="0"/>
              <a:t>nhiều</a:t>
            </a:r>
            <a:r>
              <a:rPr lang="en-US" sz="1200" baseline="0" dirty="0" smtClean="0"/>
              <a:t> </a:t>
            </a:r>
            <a:r>
              <a:rPr lang="en-US" sz="1200" baseline="0" dirty="0" err="1" smtClean="0"/>
              <a:t>thiếu</a:t>
            </a:r>
            <a:r>
              <a:rPr lang="en-US" sz="1200" baseline="0" dirty="0" smtClean="0"/>
              <a:t> </a:t>
            </a:r>
            <a:r>
              <a:rPr lang="en-US" sz="1200" baseline="0" dirty="0" err="1" smtClean="0"/>
              <a:t>sót</a:t>
            </a:r>
            <a:r>
              <a:rPr lang="en-US" sz="1200" baseline="0" dirty="0" smtClean="0"/>
              <a:t> </a:t>
            </a:r>
            <a:r>
              <a:rPr lang="en-US" sz="1200" baseline="0" dirty="0" err="1" smtClean="0"/>
              <a:t>như</a:t>
            </a:r>
            <a:r>
              <a:rPr lang="en-US" sz="1200" baseline="0" dirty="0" smtClean="0"/>
              <a:t> </a:t>
            </a:r>
            <a:r>
              <a:rPr lang="en-US" sz="1200" baseline="0" dirty="0" err="1" smtClean="0"/>
              <a:t>bệnh</a:t>
            </a:r>
            <a:r>
              <a:rPr lang="en-US" sz="1200" baseline="0" dirty="0" smtClean="0"/>
              <a:t> </a:t>
            </a:r>
            <a:r>
              <a:rPr lang="en-US" sz="1200" baseline="0" dirty="0" err="1" smtClean="0"/>
              <a:t>án</a:t>
            </a:r>
            <a:r>
              <a:rPr lang="en-US" sz="1200" baseline="0" dirty="0" smtClean="0"/>
              <a:t> </a:t>
            </a:r>
            <a:r>
              <a:rPr lang="en-US" sz="1200" baseline="0" dirty="0" err="1" smtClean="0"/>
              <a:t>còn</a:t>
            </a:r>
            <a:r>
              <a:rPr lang="en-US" sz="1200" baseline="0" dirty="0" smtClean="0"/>
              <a:t> </a:t>
            </a:r>
            <a:r>
              <a:rPr lang="en-US" sz="1200" baseline="0" dirty="0" err="1" smtClean="0"/>
              <a:t>lưu</a:t>
            </a:r>
            <a:r>
              <a:rPr lang="en-US" sz="1200" baseline="0" dirty="0" smtClean="0"/>
              <a:t> </a:t>
            </a:r>
            <a:r>
              <a:rPr lang="en-US" sz="1200" baseline="0" dirty="0" err="1" smtClean="0"/>
              <a:t>trên</a:t>
            </a:r>
            <a:r>
              <a:rPr lang="en-US" sz="1200" baseline="0" dirty="0" smtClean="0"/>
              <a:t> </a:t>
            </a:r>
            <a:r>
              <a:rPr lang="en-US" sz="1200" baseline="0" dirty="0" err="1" smtClean="0"/>
              <a:t>hồ</a:t>
            </a:r>
            <a:r>
              <a:rPr lang="en-US" sz="1200" baseline="0" dirty="0" smtClean="0"/>
              <a:t> </a:t>
            </a:r>
            <a:r>
              <a:rPr lang="en-US" sz="1200" baseline="0" dirty="0" err="1" smtClean="0"/>
              <a:t>sơ</a:t>
            </a:r>
            <a:r>
              <a:rPr lang="en-US" sz="1200" baseline="0" dirty="0" smtClean="0"/>
              <a:t> </a:t>
            </a:r>
            <a:r>
              <a:rPr lang="en-US" sz="1200" baseline="0" dirty="0" err="1" smtClean="0"/>
              <a:t>giấy</a:t>
            </a:r>
            <a:r>
              <a:rPr lang="en-US" sz="1200" baseline="0" dirty="0" smtClean="0"/>
              <a:t>, </a:t>
            </a:r>
            <a:r>
              <a:rPr lang="en-US" sz="1200" baseline="0" dirty="0" err="1" smtClean="0"/>
              <a:t>hoàn</a:t>
            </a:r>
            <a:r>
              <a:rPr lang="en-US" sz="1200" baseline="0" dirty="0" smtClean="0"/>
              <a:t> </a:t>
            </a:r>
            <a:r>
              <a:rPr lang="en-US" sz="1200" baseline="0" dirty="0" err="1" smtClean="0"/>
              <a:t>toàn</a:t>
            </a:r>
            <a:r>
              <a:rPr lang="en-US" sz="1200" baseline="0" dirty="0" smtClean="0"/>
              <a:t> </a:t>
            </a:r>
            <a:r>
              <a:rPr lang="en-US" sz="1200" baseline="0" dirty="0" err="1" smtClean="0"/>
              <a:t>không</a:t>
            </a:r>
            <a:r>
              <a:rPr lang="en-US" sz="1200" baseline="0" dirty="0" smtClean="0"/>
              <a:t> </a:t>
            </a:r>
            <a:r>
              <a:rPr lang="en-US" sz="1200" baseline="0" dirty="0" err="1" smtClean="0"/>
              <a:t>có</a:t>
            </a:r>
            <a:r>
              <a:rPr lang="en-US" sz="1200" baseline="0" dirty="0" smtClean="0"/>
              <a:t> </a:t>
            </a:r>
            <a:r>
              <a:rPr lang="en-US" sz="1200" baseline="0" dirty="0" err="1" smtClean="0"/>
              <a:t>các</a:t>
            </a:r>
            <a:r>
              <a:rPr lang="en-US" sz="1200" baseline="0" dirty="0" smtClean="0"/>
              <a:t> </a:t>
            </a:r>
            <a:r>
              <a:rPr lang="en-US" sz="1200" baseline="0" dirty="0" err="1" smtClean="0"/>
              <a:t>hệ</a:t>
            </a:r>
            <a:r>
              <a:rPr lang="en-US" sz="1200" baseline="0" dirty="0" smtClean="0"/>
              <a:t> </a:t>
            </a:r>
            <a:r>
              <a:rPr lang="en-US" sz="1200" baseline="0" dirty="0" err="1" smtClean="0"/>
              <a:t>hỗ</a:t>
            </a:r>
            <a:r>
              <a:rPr lang="en-US" sz="1200" baseline="0" dirty="0" smtClean="0"/>
              <a:t> </a:t>
            </a:r>
            <a:r>
              <a:rPr lang="en-US" sz="1200" baseline="0" dirty="0" err="1" smtClean="0"/>
              <a:t>trợ</a:t>
            </a:r>
            <a:r>
              <a:rPr lang="en-US" sz="1200" baseline="0" dirty="0" smtClean="0"/>
              <a:t> </a:t>
            </a:r>
            <a:r>
              <a:rPr lang="en-US" sz="1200" baseline="0" dirty="0" err="1" smtClean="0"/>
              <a:t>ra</a:t>
            </a:r>
            <a:r>
              <a:rPr lang="en-US" sz="1200" baseline="0" dirty="0" smtClean="0"/>
              <a:t> </a:t>
            </a:r>
            <a:r>
              <a:rPr lang="en-US" sz="1200" baseline="0" dirty="0" err="1" smtClean="0"/>
              <a:t>quyết</a:t>
            </a:r>
            <a:r>
              <a:rPr lang="en-US" sz="1200" baseline="0" dirty="0" smtClean="0"/>
              <a:t> </a:t>
            </a:r>
            <a:r>
              <a:rPr lang="en-US" sz="1200" baseline="0" dirty="0" err="1" smtClean="0"/>
              <a:t>định</a:t>
            </a:r>
            <a:r>
              <a:rPr lang="en-US" sz="1200" baseline="0" dirty="0" smtClean="0"/>
              <a:t>.</a:t>
            </a:r>
          </a:p>
        </p:txBody>
      </p:sp>
      <p:sp>
        <p:nvSpPr>
          <p:cNvPr id="4" name="Slide Number Placeholder 3"/>
          <p:cNvSpPr>
            <a:spLocks noGrp="1"/>
          </p:cNvSpPr>
          <p:nvPr>
            <p:ph type="sldNum" sz="quarter" idx="10"/>
          </p:nvPr>
        </p:nvSpPr>
        <p:spPr/>
        <p:txBody>
          <a:bodyPr/>
          <a:lstStyle/>
          <a:p>
            <a:fld id="{DC8D026E-066F-482A-B4A4-CA96FF9CD14B}"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smtClean="0"/>
              <a:t> Theo WHO, chi </a:t>
            </a:r>
            <a:r>
              <a:rPr lang="en-US" sz="1200" baseline="0" dirty="0" err="1" smtClean="0"/>
              <a:t>phí</a:t>
            </a:r>
            <a:r>
              <a:rPr lang="en-US" sz="1200" baseline="0" dirty="0" smtClean="0"/>
              <a:t> </a:t>
            </a:r>
            <a:r>
              <a:rPr lang="en-US" sz="1200" baseline="0" dirty="0" err="1" smtClean="0"/>
              <a:t>cho</a:t>
            </a:r>
            <a:r>
              <a:rPr lang="en-US" sz="1200" baseline="0" dirty="0" smtClean="0"/>
              <a:t> </a:t>
            </a:r>
            <a:r>
              <a:rPr lang="en-US" sz="1200" baseline="0" dirty="0" err="1" smtClean="0"/>
              <a:t>việc</a:t>
            </a:r>
            <a:r>
              <a:rPr lang="en-US" sz="1200" baseline="0" dirty="0" smtClean="0"/>
              <a:t> </a:t>
            </a:r>
            <a:r>
              <a:rPr lang="en-US" sz="1200" baseline="0" dirty="0" err="1" smtClean="0"/>
              <a:t>phòng</a:t>
            </a:r>
            <a:r>
              <a:rPr lang="en-US" sz="1200" baseline="0" dirty="0" smtClean="0"/>
              <a:t> </a:t>
            </a:r>
            <a:r>
              <a:rPr lang="en-US" sz="1200" baseline="0" dirty="0" err="1" smtClean="0"/>
              <a:t>bệnh</a:t>
            </a:r>
            <a:r>
              <a:rPr lang="en-US" sz="1200" baseline="0" dirty="0" smtClean="0"/>
              <a:t> </a:t>
            </a:r>
            <a:r>
              <a:rPr lang="en-US" sz="1200" baseline="0" dirty="0" err="1" smtClean="0"/>
              <a:t>tiểu</a:t>
            </a:r>
            <a:r>
              <a:rPr lang="en-US" sz="1200" baseline="0" dirty="0" smtClean="0"/>
              <a:t> </a:t>
            </a:r>
            <a:r>
              <a:rPr lang="en-US" sz="1200" baseline="0" dirty="0" err="1" smtClean="0"/>
              <a:t>đường</a:t>
            </a:r>
            <a:r>
              <a:rPr lang="en-US" sz="1200" baseline="0" dirty="0" smtClean="0"/>
              <a:t> </a:t>
            </a:r>
            <a:r>
              <a:rPr lang="en-US" sz="1200" baseline="0" dirty="0" err="1" smtClean="0"/>
              <a:t>thấp</a:t>
            </a:r>
            <a:r>
              <a:rPr lang="en-US" sz="1200" baseline="0" dirty="0" smtClean="0"/>
              <a:t> </a:t>
            </a:r>
            <a:r>
              <a:rPr lang="en-US" sz="1200" baseline="0" dirty="0" err="1" smtClean="0"/>
              <a:t>hơn</a:t>
            </a:r>
            <a:r>
              <a:rPr lang="en-US" sz="1200" baseline="0" dirty="0" smtClean="0"/>
              <a:t> so </a:t>
            </a:r>
            <a:r>
              <a:rPr lang="en-US" sz="1200" baseline="0" dirty="0" err="1" smtClean="0"/>
              <a:t>với</a:t>
            </a:r>
            <a:r>
              <a:rPr lang="en-US" sz="1200" baseline="0" dirty="0" smtClean="0"/>
              <a:t> chi </a:t>
            </a:r>
            <a:r>
              <a:rPr lang="en-US" sz="1200" baseline="0" dirty="0" err="1" smtClean="0"/>
              <a:t>phí</a:t>
            </a:r>
            <a:r>
              <a:rPr lang="en-US" sz="1200" baseline="0" dirty="0" smtClean="0"/>
              <a:t> </a:t>
            </a:r>
            <a:r>
              <a:rPr lang="en-US" sz="1200" baseline="0" dirty="0" err="1" smtClean="0"/>
              <a:t>điều</a:t>
            </a:r>
            <a:r>
              <a:rPr lang="en-US" sz="1200" baseline="0" dirty="0" smtClean="0"/>
              <a:t> </a:t>
            </a:r>
            <a:r>
              <a:rPr lang="en-US" sz="1200" baseline="0" dirty="0" err="1" smtClean="0"/>
              <a:t>trị</a:t>
            </a:r>
            <a:r>
              <a:rPr lang="en-US" sz="1200" baseline="0" dirty="0" smtClean="0"/>
              <a:t> </a:t>
            </a:r>
            <a:r>
              <a:rPr lang="en-US" sz="1200" baseline="0" dirty="0" err="1" smtClean="0"/>
              <a:t>các</a:t>
            </a:r>
            <a:r>
              <a:rPr lang="en-US" sz="1200" baseline="0" dirty="0" smtClean="0"/>
              <a:t> </a:t>
            </a:r>
            <a:r>
              <a:rPr lang="en-US" sz="1200" baseline="0" dirty="0" err="1" smtClean="0"/>
              <a:t>biến</a:t>
            </a:r>
            <a:r>
              <a:rPr lang="en-US" sz="1200" baseline="0" dirty="0" smtClean="0"/>
              <a:t> </a:t>
            </a:r>
            <a:r>
              <a:rPr lang="en-US" sz="1200" baseline="0" dirty="0" err="1" smtClean="0"/>
              <a:t>chứng</a:t>
            </a:r>
            <a:r>
              <a:rPr lang="en-US" sz="1200" baseline="0" dirty="0" smtClean="0"/>
              <a:t> </a:t>
            </a:r>
            <a:r>
              <a:rPr lang="en-US" sz="1200" baseline="0" dirty="0" err="1" smtClean="0"/>
              <a:t>của</a:t>
            </a:r>
            <a:r>
              <a:rPr lang="en-US" sz="1200" baseline="0" dirty="0" smtClean="0"/>
              <a:t> </a:t>
            </a:r>
            <a:r>
              <a:rPr lang="en-US" sz="1200" baseline="0" dirty="0" err="1" smtClean="0"/>
              <a:t>bệnh</a:t>
            </a:r>
            <a:r>
              <a:rPr lang="en-US" sz="1200" baseline="0" dirty="0" smtClean="0"/>
              <a:t> </a:t>
            </a:r>
            <a:r>
              <a:rPr lang="en-US" sz="1200" baseline="0" dirty="0" err="1" smtClean="0"/>
              <a:t>nhân</a:t>
            </a:r>
            <a:r>
              <a:rPr lang="en-US" sz="1200" baseline="0" dirty="0" smtClean="0"/>
              <a:t> </a:t>
            </a:r>
            <a:r>
              <a:rPr lang="en-US" sz="1200" baseline="0" dirty="0" err="1" smtClean="0"/>
              <a:t>tiểu</a:t>
            </a:r>
            <a:r>
              <a:rPr lang="en-US" sz="1200" baseline="0" dirty="0" smtClean="0"/>
              <a:t> </a:t>
            </a:r>
            <a:r>
              <a:rPr lang="en-US" sz="1200" baseline="0" dirty="0" err="1" smtClean="0"/>
              <a:t>đường</a:t>
            </a:r>
            <a:r>
              <a:rPr lang="en-US" sz="1200" baseline="0" dirty="0" smtClean="0"/>
              <a:t> </a:t>
            </a:r>
            <a:r>
              <a:rPr lang="en-US" sz="1200" baseline="0" dirty="0" err="1" smtClean="0"/>
              <a:t>lại</a:t>
            </a:r>
            <a:r>
              <a:rPr lang="en-US" sz="1200" baseline="0" dirty="0" smtClean="0"/>
              <a:t> </a:t>
            </a:r>
            <a:r>
              <a:rPr lang="en-US" sz="1200" baseline="0" dirty="0" err="1" smtClean="0"/>
              <a:t>thấp</a:t>
            </a:r>
            <a:r>
              <a:rPr lang="en-US" sz="1200" baseline="0" dirty="0" smtClean="0"/>
              <a:t> </a:t>
            </a:r>
            <a:r>
              <a:rPr lang="en-US" sz="1200" baseline="0" dirty="0" err="1" smtClean="0"/>
              <a:t>hơn</a:t>
            </a:r>
            <a:r>
              <a:rPr lang="en-US" sz="1200" baseline="0" dirty="0" smtClean="0"/>
              <a:t> </a:t>
            </a:r>
            <a:r>
              <a:rPr lang="en-US" sz="1200" baseline="0" dirty="0" err="1" smtClean="0"/>
              <a:t>từ</a:t>
            </a:r>
            <a:r>
              <a:rPr lang="en-US" sz="1200" baseline="0" dirty="0" smtClean="0"/>
              <a:t> 2 – 3 </a:t>
            </a:r>
            <a:r>
              <a:rPr lang="en-US" sz="1200" baseline="0" dirty="0" err="1" smtClean="0"/>
              <a:t>lần</a:t>
            </a:r>
            <a:r>
              <a:rPr lang="en-US" sz="1200" baseline="0" dirty="0" smtClean="0"/>
              <a:t>.</a:t>
            </a:r>
          </a:p>
        </p:txBody>
      </p:sp>
      <p:sp>
        <p:nvSpPr>
          <p:cNvPr id="4" name="Slide Number Placeholder 3"/>
          <p:cNvSpPr>
            <a:spLocks noGrp="1"/>
          </p:cNvSpPr>
          <p:nvPr>
            <p:ph type="sldNum" sz="quarter" idx="10"/>
          </p:nvPr>
        </p:nvSpPr>
        <p:spPr/>
        <p:txBody>
          <a:bodyPr/>
          <a:lstStyle/>
          <a:p>
            <a:fld id="{DC8D026E-066F-482A-B4A4-CA96FF9CD14B}"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r>
              <a:rPr lang="en-US" sz="1200" dirty="0" smtClean="0"/>
              <a:t> Data Mining </a:t>
            </a:r>
            <a:r>
              <a:rPr lang="en-US" sz="1200" dirty="0" err="1" smtClean="0"/>
              <a:t>đã</a:t>
            </a:r>
            <a:r>
              <a:rPr lang="en-US" sz="1200" dirty="0" smtClean="0"/>
              <a:t> </a:t>
            </a:r>
            <a:r>
              <a:rPr lang="en-US" sz="1200" dirty="0" err="1" smtClean="0"/>
              <a:t>được</a:t>
            </a:r>
            <a:r>
              <a:rPr lang="en-US" sz="1200" dirty="0" smtClean="0"/>
              <a:t> </a:t>
            </a:r>
            <a:r>
              <a:rPr lang="en-US" sz="1200" dirty="0" err="1" smtClean="0"/>
              <a:t>ứng</a:t>
            </a:r>
            <a:r>
              <a:rPr lang="en-US" sz="1200" dirty="0" smtClean="0"/>
              <a:t> </a:t>
            </a:r>
            <a:r>
              <a:rPr lang="en-US" sz="1200" dirty="0" err="1" smtClean="0"/>
              <a:t>dụng</a:t>
            </a:r>
            <a:r>
              <a:rPr lang="en-US" sz="1200" dirty="0" smtClean="0"/>
              <a:t> </a:t>
            </a:r>
            <a:r>
              <a:rPr lang="en-US" sz="1200" dirty="0" err="1" smtClean="0"/>
              <a:t>và</a:t>
            </a:r>
            <a:r>
              <a:rPr lang="en-US" sz="1200" dirty="0" smtClean="0"/>
              <a:t> y </a:t>
            </a:r>
            <a:r>
              <a:rPr lang="en-US" sz="1200" dirty="0" err="1" smtClean="0"/>
              <a:t>học</a:t>
            </a:r>
            <a:r>
              <a:rPr lang="en-US" sz="1200" dirty="0" smtClean="0"/>
              <a:t> </a:t>
            </a:r>
            <a:r>
              <a:rPr lang="en-US" sz="1200" dirty="0" err="1" smtClean="0"/>
              <a:t>từ</a:t>
            </a:r>
            <a:r>
              <a:rPr lang="en-US" sz="1200" dirty="0" smtClean="0"/>
              <a:t> </a:t>
            </a:r>
            <a:r>
              <a:rPr lang="en-US" sz="1200" dirty="0" err="1" smtClean="0"/>
              <a:t>nhiều</a:t>
            </a:r>
            <a:r>
              <a:rPr lang="en-US" sz="1200" dirty="0" smtClean="0"/>
              <a:t> </a:t>
            </a:r>
            <a:r>
              <a:rPr lang="en-US" sz="1200" dirty="0" err="1" smtClean="0"/>
              <a:t>thế</a:t>
            </a:r>
            <a:r>
              <a:rPr lang="en-US" sz="1200" dirty="0" smtClean="0"/>
              <a:t> </a:t>
            </a:r>
            <a:r>
              <a:rPr lang="en-US" sz="1200" dirty="0" err="1" smtClean="0"/>
              <a:t>kỉ</a:t>
            </a:r>
            <a:r>
              <a:rPr lang="en-US" sz="1200" dirty="0" smtClean="0"/>
              <a:t> </a:t>
            </a:r>
            <a:r>
              <a:rPr lang="en-US" sz="1200" dirty="0" err="1" smtClean="0"/>
              <a:t>trước</a:t>
            </a:r>
            <a:r>
              <a:rPr lang="en-US" sz="1200" dirty="0" smtClean="0"/>
              <a:t>. </a:t>
            </a:r>
            <a:r>
              <a:rPr lang="en-US" sz="1200" dirty="0" err="1" smtClean="0"/>
              <a:t>Trước</a:t>
            </a:r>
            <a:r>
              <a:rPr lang="en-US" sz="1200" baseline="0" dirty="0" smtClean="0"/>
              <a:t> </a:t>
            </a:r>
            <a:r>
              <a:rPr lang="en-US" sz="1200" baseline="0" dirty="0" err="1" smtClean="0"/>
              <a:t>đây</a:t>
            </a:r>
            <a:r>
              <a:rPr lang="en-US" sz="1200" baseline="0" dirty="0" smtClean="0"/>
              <a:t> </a:t>
            </a:r>
            <a:r>
              <a:rPr lang="en-US" sz="1200" baseline="0" dirty="0" err="1" smtClean="0"/>
              <a:t>còn</a:t>
            </a:r>
            <a:r>
              <a:rPr lang="en-US" sz="1200" baseline="0" dirty="0" smtClean="0"/>
              <a:t> </a:t>
            </a:r>
            <a:r>
              <a:rPr lang="en-US" sz="1200" baseline="0" dirty="0" err="1" smtClean="0"/>
              <a:t>được</a:t>
            </a:r>
            <a:r>
              <a:rPr lang="en-US" sz="1200" baseline="0" dirty="0" smtClean="0"/>
              <a:t> </a:t>
            </a:r>
            <a:r>
              <a:rPr lang="en-US" sz="1200" baseline="0" dirty="0" err="1" smtClean="0"/>
              <a:t>gọi</a:t>
            </a:r>
            <a:r>
              <a:rPr lang="en-US" sz="1200" baseline="0" dirty="0" smtClean="0"/>
              <a:t> </a:t>
            </a:r>
            <a:r>
              <a:rPr lang="en-US" sz="1200" baseline="0" dirty="0" err="1" smtClean="0"/>
              <a:t>là</a:t>
            </a:r>
            <a:r>
              <a:rPr lang="en-US" sz="1200" baseline="0" dirty="0" smtClean="0"/>
              <a:t> Evidence Based</a:t>
            </a:r>
          </a:p>
        </p:txBody>
      </p:sp>
      <p:sp>
        <p:nvSpPr>
          <p:cNvPr id="4" name="Slide Number Placeholder 3"/>
          <p:cNvSpPr>
            <a:spLocks noGrp="1"/>
          </p:cNvSpPr>
          <p:nvPr>
            <p:ph type="sldNum" sz="quarter" idx="10"/>
          </p:nvPr>
        </p:nvSpPr>
        <p:spPr/>
        <p:txBody>
          <a:bodyPr/>
          <a:lstStyle/>
          <a:p>
            <a:fld id="{DC8D026E-066F-482A-B4A4-CA96FF9CD14B}"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r>
              <a:rPr lang="en-US" sz="1200" dirty="0" smtClean="0"/>
              <a:t> </a:t>
            </a:r>
            <a:r>
              <a:rPr lang="en-US" sz="1200" dirty="0" err="1" smtClean="0"/>
              <a:t>Biểu</a:t>
            </a:r>
            <a:r>
              <a:rPr lang="en-US" sz="1200" baseline="0" dirty="0" smtClean="0"/>
              <a:t> </a:t>
            </a:r>
            <a:r>
              <a:rPr lang="en-US" sz="1200" baseline="0" dirty="0" err="1" smtClean="0"/>
              <a:t>đồ</a:t>
            </a:r>
            <a:r>
              <a:rPr lang="en-US" sz="1200" baseline="0" dirty="0" smtClean="0"/>
              <a:t> </a:t>
            </a:r>
            <a:r>
              <a:rPr lang="en-US" sz="1200" baseline="0" dirty="0" err="1" smtClean="0"/>
              <a:t>đồ</a:t>
            </a:r>
            <a:r>
              <a:rPr lang="en-US" sz="1200" baseline="0" dirty="0" smtClean="0"/>
              <a:t> </a:t>
            </a:r>
            <a:r>
              <a:rPr lang="en-US" sz="1200" baseline="0" dirty="0" err="1" smtClean="0"/>
              <a:t>thì</a:t>
            </a:r>
            <a:r>
              <a:rPr lang="en-US" sz="1200" baseline="0" dirty="0" smtClean="0"/>
              <a:t> </a:t>
            </a:r>
            <a:r>
              <a:rPr lang="en-US" sz="1200" baseline="0" dirty="0" err="1" smtClean="0"/>
              <a:t>đã</a:t>
            </a:r>
            <a:r>
              <a:rPr lang="en-US" sz="1200" baseline="0" dirty="0" smtClean="0"/>
              <a:t> </a:t>
            </a:r>
            <a:r>
              <a:rPr lang="en-US" sz="1200" baseline="0" dirty="0" err="1" smtClean="0"/>
              <a:t>được</a:t>
            </a:r>
            <a:r>
              <a:rPr lang="en-US" sz="1200" baseline="0" dirty="0" smtClean="0"/>
              <a:t> Snow </a:t>
            </a:r>
            <a:r>
              <a:rPr lang="en-US" sz="1200" baseline="0" dirty="0" err="1" smtClean="0"/>
              <a:t>sử</a:t>
            </a:r>
            <a:r>
              <a:rPr lang="en-US" sz="1200" baseline="0" dirty="0" smtClean="0"/>
              <a:t> </a:t>
            </a:r>
            <a:r>
              <a:rPr lang="en-US" sz="1200" baseline="0" dirty="0" err="1" smtClean="0"/>
              <a:t>dụng</a:t>
            </a:r>
            <a:r>
              <a:rPr lang="en-US" sz="1200" baseline="0" dirty="0" smtClean="0"/>
              <a:t> </a:t>
            </a:r>
            <a:r>
              <a:rPr lang="en-US" sz="1200" baseline="0" dirty="0" err="1" smtClean="0"/>
              <a:t>vào</a:t>
            </a:r>
            <a:r>
              <a:rPr lang="en-US" sz="1200" baseline="0" dirty="0" smtClean="0"/>
              <a:t> </a:t>
            </a:r>
            <a:r>
              <a:rPr lang="en-US" sz="1200" baseline="0" dirty="0" err="1" smtClean="0"/>
              <a:t>năm</a:t>
            </a:r>
            <a:r>
              <a:rPr lang="en-US" sz="1200" baseline="0" dirty="0" smtClean="0"/>
              <a:t> 1854 </a:t>
            </a:r>
            <a:r>
              <a:rPr lang="en-US" sz="1200" baseline="0" dirty="0" err="1" smtClean="0"/>
              <a:t>để</a:t>
            </a:r>
            <a:r>
              <a:rPr lang="en-US" sz="1200" baseline="0" dirty="0" smtClean="0"/>
              <a:t> </a:t>
            </a:r>
            <a:r>
              <a:rPr lang="en-US" sz="1200" baseline="0" dirty="0" err="1" smtClean="0"/>
              <a:t>phát</a:t>
            </a:r>
            <a:r>
              <a:rPr lang="en-US" sz="1200" baseline="0" dirty="0" smtClean="0"/>
              <a:t> </a:t>
            </a:r>
            <a:r>
              <a:rPr lang="en-US" sz="1200" baseline="0" dirty="0" err="1" smtClean="0"/>
              <a:t>hiện</a:t>
            </a:r>
            <a:r>
              <a:rPr lang="en-US" sz="1200" baseline="0" dirty="0" smtClean="0"/>
              <a:t> </a:t>
            </a:r>
            <a:r>
              <a:rPr lang="en-US" sz="1200" baseline="0" dirty="0" err="1" smtClean="0"/>
              <a:t>ra</a:t>
            </a:r>
            <a:r>
              <a:rPr lang="en-US" sz="1200" baseline="0" dirty="0" smtClean="0"/>
              <a:t> </a:t>
            </a:r>
            <a:r>
              <a:rPr lang="en-US" sz="1200" baseline="0" dirty="0" err="1" smtClean="0"/>
              <a:t>nguồn</a:t>
            </a:r>
            <a:r>
              <a:rPr lang="en-US" sz="1200" baseline="0" dirty="0" smtClean="0"/>
              <a:t> </a:t>
            </a:r>
            <a:r>
              <a:rPr lang="en-US" sz="1200" baseline="0" dirty="0" err="1" smtClean="0"/>
              <a:t>bệnh</a:t>
            </a:r>
            <a:r>
              <a:rPr lang="en-US" sz="1200" baseline="0" dirty="0" smtClean="0"/>
              <a:t> </a:t>
            </a:r>
            <a:r>
              <a:rPr lang="en-US" sz="1200" baseline="0" dirty="0" err="1" smtClean="0"/>
              <a:t>thổ</a:t>
            </a:r>
            <a:r>
              <a:rPr lang="en-US" sz="1200" baseline="0" dirty="0" smtClean="0"/>
              <a:t> </a:t>
            </a:r>
            <a:r>
              <a:rPr lang="en-US" sz="1200" baseline="0" dirty="0" err="1" smtClean="0"/>
              <a:t>tả</a:t>
            </a:r>
            <a:r>
              <a:rPr lang="en-US" sz="1200" baseline="0" dirty="0" smtClean="0"/>
              <a:t> </a:t>
            </a:r>
            <a:r>
              <a:rPr lang="en-US" sz="1200" baseline="0" dirty="0" err="1" smtClean="0"/>
              <a:t>và</a:t>
            </a:r>
            <a:r>
              <a:rPr lang="en-US" sz="1200" baseline="0" dirty="0" smtClean="0"/>
              <a:t> </a:t>
            </a:r>
            <a:r>
              <a:rPr lang="en-US" sz="1200" baseline="0" dirty="0" err="1" smtClean="0"/>
              <a:t>đã</a:t>
            </a:r>
            <a:r>
              <a:rPr lang="en-US" sz="1200" baseline="0" dirty="0" smtClean="0"/>
              <a:t> </a:t>
            </a:r>
            <a:r>
              <a:rPr lang="en-US" sz="1200" baseline="0" dirty="0" err="1" smtClean="0"/>
              <a:t>chứng</a:t>
            </a:r>
            <a:r>
              <a:rPr lang="en-US" sz="1200" baseline="0" dirty="0" smtClean="0"/>
              <a:t> minh </a:t>
            </a:r>
            <a:r>
              <a:rPr lang="en-US" sz="1200" baseline="0" dirty="0" err="1" smtClean="0"/>
              <a:t>rằng</a:t>
            </a:r>
            <a:r>
              <a:rPr lang="en-US" sz="1200" baseline="0" dirty="0" smtClean="0"/>
              <a:t> </a:t>
            </a:r>
            <a:r>
              <a:rPr lang="en-US" sz="1200" baseline="0" dirty="0" err="1" smtClean="0"/>
              <a:t>bệnh</a:t>
            </a:r>
            <a:r>
              <a:rPr lang="en-US" sz="1200" baseline="0" dirty="0" smtClean="0"/>
              <a:t> </a:t>
            </a:r>
            <a:r>
              <a:rPr lang="en-US" sz="1200" baseline="0" dirty="0" err="1" smtClean="0"/>
              <a:t>lây</a:t>
            </a:r>
            <a:r>
              <a:rPr lang="en-US" sz="1200" baseline="0" dirty="0" smtClean="0"/>
              <a:t> </a:t>
            </a:r>
            <a:r>
              <a:rPr lang="en-US" sz="1200" baseline="0" dirty="0" err="1" smtClean="0"/>
              <a:t>lan</a:t>
            </a:r>
            <a:r>
              <a:rPr lang="en-US" sz="1200" baseline="0" dirty="0" smtClean="0"/>
              <a:t> qua </a:t>
            </a:r>
            <a:r>
              <a:rPr lang="en-US" sz="1200" baseline="0" dirty="0" err="1" smtClean="0"/>
              <a:t>hệ</a:t>
            </a:r>
            <a:r>
              <a:rPr lang="en-US" sz="1200" baseline="0" dirty="0" smtClean="0"/>
              <a:t> </a:t>
            </a:r>
            <a:r>
              <a:rPr lang="en-US" sz="1200" baseline="0" dirty="0" err="1" smtClean="0"/>
              <a:t>thống</a:t>
            </a:r>
            <a:r>
              <a:rPr lang="en-US" sz="1200" baseline="0" dirty="0" smtClean="0"/>
              <a:t> </a:t>
            </a:r>
            <a:r>
              <a:rPr lang="en-US" sz="1200" baseline="0" dirty="0" err="1" smtClean="0"/>
              <a:t>bơm</a:t>
            </a:r>
            <a:r>
              <a:rPr lang="en-US" sz="1200" baseline="0" dirty="0" smtClean="0"/>
              <a:t> </a:t>
            </a:r>
            <a:r>
              <a:rPr lang="en-US" sz="1200" baseline="0" dirty="0" err="1" smtClean="0"/>
              <a:t>nước</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Char char="-"/>
              <a:tabLst/>
              <a:defRPr/>
            </a:pPr>
            <a:r>
              <a:rPr lang="vi-VN" sz="1200" kern="1200" baseline="0" dirty="0" smtClean="0">
                <a:solidFill>
                  <a:schemeClr val="tx1"/>
                </a:solidFill>
                <a:latin typeface="+mn-lt"/>
                <a:ea typeface="+mn-ea"/>
                <a:cs typeface="+mn-cs"/>
              </a:rPr>
              <a:t>Trong những nguyên cứu này, Snow và Nightngale đã chính mình thực hiện việc thu thập dữ liệu, sàng lọc và phân tích thông qua các dữ liệu về tỉ lệ tử vong trong suốt thời gian nghiên cứu vì số lượng dữ liệu có thể quản lý được. Ngày nay, dân số trở nên đông đúc, tốc độ phát bệnh của bệnh dịch làm cho việc thao táo dữ liệu bằng những phương pháp trước đây hoàn toàn không thể thực hiện </a:t>
            </a:r>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kern="1200" baseline="0" dirty="0" smtClean="0">
                <a:solidFill>
                  <a:schemeClr val="tx1"/>
                </a:solidFill>
                <a:latin typeface="+mn-lt"/>
                <a:ea typeface="+mn-ea"/>
                <a:cs typeface="+mn-cs"/>
              </a:rPr>
              <a:t> </a:t>
            </a:r>
            <a:r>
              <a:rPr lang="vi-VN" sz="1200" kern="1200" baseline="0" dirty="0" smtClean="0">
                <a:solidFill>
                  <a:schemeClr val="tx1"/>
                </a:solidFill>
                <a:latin typeface="+mn-lt"/>
                <a:ea typeface="+mn-ea"/>
                <a:cs typeface="+mn-cs"/>
              </a:rPr>
              <a:t>Data mining và những ứng dụng của nó trong y học và sức khỏe cộng đồng là một lĩnh vực còn non trẻ nhưng hết sức hữu ích. Tuy phát triển khá chậm nhưng vẫn được áp dụng để giải quyết các vấn đề khác nhau. </a:t>
            </a: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r>
              <a:rPr lang="en-US" sz="1200" dirty="0" err="1" smtClean="0"/>
              <a:t>Thói</a:t>
            </a:r>
            <a:r>
              <a:rPr lang="en-US" sz="1200" dirty="0" smtClean="0"/>
              <a:t> </a:t>
            </a:r>
            <a:r>
              <a:rPr lang="en-US" sz="1200" dirty="0" err="1" smtClean="0"/>
              <a:t>quen</a:t>
            </a:r>
            <a:r>
              <a:rPr lang="en-US" sz="1200" dirty="0" smtClean="0"/>
              <a:t> </a:t>
            </a:r>
            <a:r>
              <a:rPr lang="en-US" sz="1200" dirty="0" err="1" smtClean="0"/>
              <a:t>của</a:t>
            </a:r>
            <a:r>
              <a:rPr lang="en-US" sz="1200" dirty="0" smtClean="0"/>
              <a:t> </a:t>
            </a:r>
            <a:r>
              <a:rPr lang="en-US" sz="1200" dirty="0" err="1" smtClean="0"/>
              <a:t>các</a:t>
            </a:r>
            <a:r>
              <a:rPr lang="en-US" sz="1200" dirty="0" smtClean="0"/>
              <a:t> </a:t>
            </a:r>
            <a:r>
              <a:rPr lang="en-US" sz="1200" dirty="0" err="1" smtClean="0"/>
              <a:t>bác</a:t>
            </a:r>
            <a:r>
              <a:rPr lang="en-US" sz="1200" dirty="0" smtClean="0"/>
              <a:t> </a:t>
            </a:r>
            <a:r>
              <a:rPr lang="en-US" sz="1200" dirty="0" err="1" smtClean="0"/>
              <a:t>sĩ</a:t>
            </a:r>
            <a:r>
              <a:rPr lang="en-US" sz="1200" dirty="0" smtClean="0"/>
              <a:t>: </a:t>
            </a:r>
            <a:r>
              <a:rPr lang="vi-VN" sz="1200" kern="1200" baseline="0" dirty="0" smtClean="0">
                <a:solidFill>
                  <a:schemeClr val="tx1"/>
                </a:solidFill>
                <a:latin typeface="+mn-lt"/>
                <a:ea typeface="+mn-ea"/>
                <a:cs typeface="+mn-cs"/>
              </a:rPr>
              <a:t>Cho dù các kết quả thi được từ quá trình khai phá dữ liệu có đáng tin cậy nhưng việc thay đổi thói quen của các bác sĩ, y tá cũng là một điều không dễ dàng.</a:t>
            </a:r>
            <a:r>
              <a:rPr lang="en-US" sz="1200" kern="1200" baseline="0" dirty="0" smtClean="0">
                <a:solidFill>
                  <a:schemeClr val="tx1"/>
                </a:solidFill>
                <a:latin typeface="+mn-lt"/>
                <a:ea typeface="+mn-ea"/>
                <a:cs typeface="+mn-cs"/>
              </a:rPr>
              <a:t> </a:t>
            </a:r>
            <a:r>
              <a:rPr lang="vi-VN" sz="1200" kern="1200" baseline="0" dirty="0" smtClean="0">
                <a:solidFill>
                  <a:schemeClr val="tx1"/>
                </a:solidFill>
                <a:latin typeface="+mn-lt"/>
                <a:ea typeface="+mn-ea"/>
                <a:cs typeface="+mn-cs"/>
              </a:rPr>
              <a:t>Không chỉ thế, đa số các bác sĩ thường chỉ xin lời khuyên từ các bác sĩ cấp trên có nhiều kinh nghiệm hơn họ hơn là chỉ ngồi nhìn vào những mô hình được khai phá từ cơ sở dữ liệu.</a:t>
            </a:r>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vi-VN" sz="1200" kern="1200" baseline="0" dirty="0" smtClean="0">
                <a:solidFill>
                  <a:schemeClr val="tx1"/>
                </a:solidFill>
                <a:latin typeface="+mn-lt"/>
                <a:ea typeface="+mn-ea"/>
                <a:cs typeface="+mn-cs"/>
              </a:rPr>
              <a:t>Ngoài ra những dữ liệu riêng tư của bệnh nhân cũng là một vật cản lớn trong việc ứng dụng khai phá dữ liệu vào y học vì để đưa ra một kết quả chính xác nhất thì cần một lượng lớn những dữ liệu cần thiết. Nhưng chỉ có những dữ liệu riêng tư này mới có thể giúp con người ta tránh được những bệnh chết người </a:t>
            </a: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D2C2CA68-399F-4F9A-8268-6FB408DC6ED4}" type="datetime1">
              <a:rPr lang="vi-VN" smtClean="0"/>
              <a:pPr/>
              <a:t>27/02/2013</a:t>
            </a:fld>
            <a:endParaRPr lang="en-US"/>
          </a:p>
        </p:txBody>
      </p:sp>
      <p:sp>
        <p:nvSpPr>
          <p:cNvPr id="19" name="Footer Placeholder 18"/>
          <p:cNvSpPr>
            <a:spLocks noGrp="1"/>
          </p:cNvSpPr>
          <p:nvPr>
            <p:ph type="ftr" sz="quarter" idx="11"/>
          </p:nvPr>
        </p:nvSpPr>
        <p:spPr/>
        <p:txBody>
          <a:bodyPr/>
          <a:lstStyle/>
          <a:p>
            <a:r>
              <a:rPr lang="en-US" smtClean="0"/>
              <a:t>Mobie 14</a:t>
            </a:r>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211FDC5-9BEC-436E-ADBF-79C5CC9B4CF7}" type="datetime1">
              <a:rPr lang="vi-VN" smtClean="0"/>
              <a:pPr/>
              <a:t>27/02/2013</a:t>
            </a:fld>
            <a:endParaRPr lang="en-US"/>
          </a:p>
        </p:txBody>
      </p:sp>
      <p:sp>
        <p:nvSpPr>
          <p:cNvPr id="5" name="Footer Placeholder 4"/>
          <p:cNvSpPr>
            <a:spLocks noGrp="1"/>
          </p:cNvSpPr>
          <p:nvPr>
            <p:ph type="ftr" sz="quarter" idx="11"/>
          </p:nvPr>
        </p:nvSpPr>
        <p:spPr/>
        <p:txBody>
          <a:bodyPr/>
          <a:lstStyle/>
          <a:p>
            <a:r>
              <a:rPr lang="en-US" smtClean="0"/>
              <a:t>Mobie 14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B7ED60B-9DA6-4029-A6E0-C3E70810ED06}" type="datetime1">
              <a:rPr lang="vi-VN" smtClean="0"/>
              <a:pPr/>
              <a:t>27/02/2013</a:t>
            </a:fld>
            <a:endParaRPr lang="en-US"/>
          </a:p>
        </p:txBody>
      </p:sp>
      <p:sp>
        <p:nvSpPr>
          <p:cNvPr id="5" name="Footer Placeholder 4"/>
          <p:cNvSpPr>
            <a:spLocks noGrp="1"/>
          </p:cNvSpPr>
          <p:nvPr>
            <p:ph type="ftr" sz="quarter" idx="11"/>
          </p:nvPr>
        </p:nvSpPr>
        <p:spPr/>
        <p:txBody>
          <a:bodyPr/>
          <a:lstStyle/>
          <a:p>
            <a:r>
              <a:rPr lang="en-US" smtClean="0"/>
              <a:t>Mobie 14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63E45C6-9571-4178-A8DA-81C5BD399E46}" type="datetime1">
              <a:rPr lang="vi-VN" smtClean="0"/>
              <a:pPr/>
              <a:t>27/02/2013</a:t>
            </a:fld>
            <a:endParaRPr lang="en-US"/>
          </a:p>
        </p:txBody>
      </p:sp>
      <p:sp>
        <p:nvSpPr>
          <p:cNvPr id="5" name="Footer Placeholder 4"/>
          <p:cNvSpPr>
            <a:spLocks noGrp="1"/>
          </p:cNvSpPr>
          <p:nvPr>
            <p:ph type="ftr" sz="quarter" idx="11"/>
          </p:nvPr>
        </p:nvSpPr>
        <p:spPr/>
        <p:txBody>
          <a:bodyPr/>
          <a:lstStyle/>
          <a:p>
            <a:r>
              <a:rPr lang="en-US" smtClean="0"/>
              <a:t>Mobie 14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1254D99-B268-4C7E-B913-BB8C533D1733}" type="datetime1">
              <a:rPr lang="vi-VN" smtClean="0"/>
              <a:pPr/>
              <a:t>27/02/2013</a:t>
            </a:fld>
            <a:endParaRPr lang="en-US"/>
          </a:p>
        </p:txBody>
      </p:sp>
      <p:sp>
        <p:nvSpPr>
          <p:cNvPr id="5" name="Footer Placeholder 4"/>
          <p:cNvSpPr>
            <a:spLocks noGrp="1"/>
          </p:cNvSpPr>
          <p:nvPr>
            <p:ph type="ftr" sz="quarter" idx="11"/>
          </p:nvPr>
        </p:nvSpPr>
        <p:spPr/>
        <p:txBody>
          <a:bodyPr/>
          <a:lstStyle/>
          <a:p>
            <a:r>
              <a:rPr lang="en-US" smtClean="0"/>
              <a:t>Mobie 14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4894BEA-E13F-4EB9-A706-B3D3C48BE470}" type="datetime1">
              <a:rPr lang="vi-VN" smtClean="0"/>
              <a:pPr/>
              <a:t>27/02/2013</a:t>
            </a:fld>
            <a:endParaRPr lang="en-US"/>
          </a:p>
        </p:txBody>
      </p:sp>
      <p:sp>
        <p:nvSpPr>
          <p:cNvPr id="6" name="Footer Placeholder 5"/>
          <p:cNvSpPr>
            <a:spLocks noGrp="1"/>
          </p:cNvSpPr>
          <p:nvPr>
            <p:ph type="ftr" sz="quarter" idx="11"/>
          </p:nvPr>
        </p:nvSpPr>
        <p:spPr/>
        <p:txBody>
          <a:bodyPr/>
          <a:lstStyle/>
          <a:p>
            <a:r>
              <a:rPr lang="en-US" smtClean="0"/>
              <a:t>Mobie 14</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C0C5D4F-8D99-48A5-A313-569773698676}" type="datetime1">
              <a:rPr lang="vi-VN" smtClean="0"/>
              <a:pPr/>
              <a:t>27/02/2013</a:t>
            </a:fld>
            <a:endParaRPr lang="en-US"/>
          </a:p>
        </p:txBody>
      </p:sp>
      <p:sp>
        <p:nvSpPr>
          <p:cNvPr id="8" name="Footer Placeholder 7"/>
          <p:cNvSpPr>
            <a:spLocks noGrp="1"/>
          </p:cNvSpPr>
          <p:nvPr>
            <p:ph type="ftr" sz="quarter" idx="11"/>
          </p:nvPr>
        </p:nvSpPr>
        <p:spPr/>
        <p:txBody>
          <a:bodyPr/>
          <a:lstStyle/>
          <a:p>
            <a:r>
              <a:rPr lang="en-US" smtClean="0"/>
              <a:t>Mobie 14</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3686B7C-05AB-4552-91ED-F19D514591C4}" type="datetime1">
              <a:rPr lang="vi-VN" smtClean="0"/>
              <a:pPr/>
              <a:t>27/02/2013</a:t>
            </a:fld>
            <a:endParaRPr lang="en-US"/>
          </a:p>
        </p:txBody>
      </p:sp>
      <p:sp>
        <p:nvSpPr>
          <p:cNvPr id="4" name="Footer Placeholder 3"/>
          <p:cNvSpPr>
            <a:spLocks noGrp="1"/>
          </p:cNvSpPr>
          <p:nvPr>
            <p:ph type="ftr" sz="quarter" idx="11"/>
          </p:nvPr>
        </p:nvSpPr>
        <p:spPr/>
        <p:txBody>
          <a:bodyPr/>
          <a:lstStyle/>
          <a:p>
            <a:r>
              <a:rPr lang="en-US" smtClean="0"/>
              <a:t>Mobie 14</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5A0F3B-122F-4DB1-BEEF-A1D6FCE80F47}" type="datetime1">
              <a:rPr lang="vi-VN" smtClean="0"/>
              <a:pPr/>
              <a:t>27/02/2013</a:t>
            </a:fld>
            <a:endParaRPr lang="en-US"/>
          </a:p>
        </p:txBody>
      </p:sp>
      <p:sp>
        <p:nvSpPr>
          <p:cNvPr id="3" name="Footer Placeholder 2"/>
          <p:cNvSpPr>
            <a:spLocks noGrp="1"/>
          </p:cNvSpPr>
          <p:nvPr>
            <p:ph type="ftr" sz="quarter" idx="11"/>
          </p:nvPr>
        </p:nvSpPr>
        <p:spPr/>
        <p:txBody>
          <a:bodyPr/>
          <a:lstStyle/>
          <a:p>
            <a:r>
              <a:rPr lang="en-US" smtClean="0"/>
              <a:t>Mobie 14</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D5A1CDE-AE53-49A3-8A3C-9E822C2F4E43}" type="datetime1">
              <a:rPr lang="vi-VN" smtClean="0"/>
              <a:pPr/>
              <a:t>27/02/2013</a:t>
            </a:fld>
            <a:endParaRPr lang="en-US"/>
          </a:p>
        </p:txBody>
      </p:sp>
      <p:sp>
        <p:nvSpPr>
          <p:cNvPr id="6" name="Footer Placeholder 5"/>
          <p:cNvSpPr>
            <a:spLocks noGrp="1"/>
          </p:cNvSpPr>
          <p:nvPr>
            <p:ph type="ftr" sz="quarter" idx="11"/>
          </p:nvPr>
        </p:nvSpPr>
        <p:spPr/>
        <p:txBody>
          <a:bodyPr/>
          <a:lstStyle/>
          <a:p>
            <a:r>
              <a:rPr lang="en-US" smtClean="0"/>
              <a:t>Mobie 14</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4448914-2CAC-4BAA-8D3B-146759C8F9E7}" type="datetime1">
              <a:rPr lang="vi-VN" smtClean="0"/>
              <a:pPr/>
              <a:t>27/02/2013</a:t>
            </a:fld>
            <a:endParaRPr lang="en-US"/>
          </a:p>
        </p:txBody>
      </p:sp>
      <p:sp>
        <p:nvSpPr>
          <p:cNvPr id="6" name="Footer Placeholder 5"/>
          <p:cNvSpPr>
            <a:spLocks noGrp="1"/>
          </p:cNvSpPr>
          <p:nvPr>
            <p:ph type="ftr" sz="quarter" idx="11"/>
          </p:nvPr>
        </p:nvSpPr>
        <p:spPr/>
        <p:txBody>
          <a:bodyPr/>
          <a:lstStyle/>
          <a:p>
            <a:r>
              <a:rPr lang="en-US" smtClean="0"/>
              <a:t>Mobie 14</a:t>
            </a:r>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D8D0996-8FC3-4096-8C4C-848D9C3546D8}" type="datetime1">
              <a:rPr lang="vi-VN" smtClean="0"/>
              <a:pPr/>
              <a:t>27/02/2013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smtClean="0"/>
              <a:t>Mobie 14</a:t>
            </a: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533400"/>
            <a:ext cx="8991600" cy="1828800"/>
          </a:xfrm>
        </p:spPr>
        <p:txBody>
          <a:bodyPr anchor="ctr">
            <a:normAutofit fontScale="90000"/>
          </a:bodyPr>
          <a:lstStyle/>
          <a:p>
            <a:pPr algn="ctr"/>
            <a:r>
              <a:rPr lang="en-US" sz="4000" dirty="0" smtClean="0">
                <a:solidFill>
                  <a:schemeClr val="accent3">
                    <a:lumMod val="20000"/>
                    <a:lumOff val="80000"/>
                  </a:schemeClr>
                </a:solidFill>
              </a:rPr>
              <a:t>ỨNG DỤNG DATA MINING</a:t>
            </a:r>
            <a:br>
              <a:rPr lang="en-US" sz="4000" dirty="0" smtClean="0">
                <a:solidFill>
                  <a:schemeClr val="accent3">
                    <a:lumMod val="20000"/>
                    <a:lumOff val="80000"/>
                  </a:schemeClr>
                </a:solidFill>
              </a:rPr>
            </a:br>
            <a:r>
              <a:rPr lang="en-US" sz="4000" dirty="0" smtClean="0">
                <a:solidFill>
                  <a:schemeClr val="accent3">
                    <a:lumMod val="20000"/>
                    <a:lumOff val="80000"/>
                  </a:schemeClr>
                </a:solidFill>
              </a:rPr>
              <a:t>XÂY DỰNG HỆ HỖ TRỢ RA QUYẾT ĐỊNH</a:t>
            </a:r>
            <a:br>
              <a:rPr lang="en-US" sz="4000" dirty="0" smtClean="0">
                <a:solidFill>
                  <a:schemeClr val="accent3">
                    <a:lumMod val="20000"/>
                    <a:lumOff val="80000"/>
                  </a:schemeClr>
                </a:solidFill>
              </a:rPr>
            </a:br>
            <a:r>
              <a:rPr lang="en-US" sz="4000" dirty="0" smtClean="0">
                <a:solidFill>
                  <a:schemeClr val="accent3">
                    <a:lumMod val="20000"/>
                    <a:lumOff val="80000"/>
                  </a:schemeClr>
                </a:solidFill>
              </a:rPr>
              <a:t>KHÁM CHỮA BỆNH TIỂU ĐƯỜNG</a:t>
            </a:r>
            <a:endParaRPr lang="en-US" sz="4000" dirty="0">
              <a:solidFill>
                <a:schemeClr val="accent3">
                  <a:lumMod val="20000"/>
                  <a:lumOff val="80000"/>
                </a:schemeClr>
              </a:solidFill>
            </a:endParaRPr>
          </a:p>
        </p:txBody>
      </p:sp>
      <p:sp>
        <p:nvSpPr>
          <p:cNvPr id="3" name="Subtitle 2"/>
          <p:cNvSpPr>
            <a:spLocks noGrp="1"/>
          </p:cNvSpPr>
          <p:nvPr>
            <p:ph type="subTitle" idx="1"/>
          </p:nvPr>
        </p:nvSpPr>
        <p:spPr>
          <a:xfrm>
            <a:off x="228600" y="3733800"/>
            <a:ext cx="7086600" cy="2638864"/>
          </a:xfrm>
        </p:spPr>
        <p:txBody>
          <a:bodyPr/>
          <a:lstStyle/>
          <a:p>
            <a:pPr algn="l"/>
            <a:r>
              <a:rPr lang="en-US" dirty="0" err="1" smtClean="0"/>
              <a:t>Giảng</a:t>
            </a:r>
            <a:r>
              <a:rPr lang="en-US" dirty="0" smtClean="0"/>
              <a:t> </a:t>
            </a:r>
            <a:r>
              <a:rPr lang="en-US" dirty="0" err="1" smtClean="0"/>
              <a:t>viên</a:t>
            </a:r>
            <a:r>
              <a:rPr lang="en-US" dirty="0" smtClean="0"/>
              <a:t> </a:t>
            </a:r>
            <a:r>
              <a:rPr lang="en-US" dirty="0" err="1" smtClean="0"/>
              <a:t>hướng</a:t>
            </a:r>
            <a:r>
              <a:rPr lang="en-US" dirty="0" smtClean="0"/>
              <a:t> </a:t>
            </a:r>
            <a:r>
              <a:rPr lang="en-US" dirty="0" err="1" smtClean="0"/>
              <a:t>dẫn</a:t>
            </a:r>
            <a:r>
              <a:rPr lang="en-US" dirty="0" smtClean="0"/>
              <a:t>: TS </a:t>
            </a:r>
            <a:r>
              <a:rPr lang="en-US" dirty="0" err="1" smtClean="0"/>
              <a:t>Nguyễn</a:t>
            </a:r>
            <a:r>
              <a:rPr lang="en-US" dirty="0" smtClean="0"/>
              <a:t> </a:t>
            </a:r>
            <a:r>
              <a:rPr lang="en-US" dirty="0" err="1" smtClean="0"/>
              <a:t>Đình</a:t>
            </a:r>
            <a:r>
              <a:rPr lang="en-US" dirty="0" smtClean="0"/>
              <a:t> </a:t>
            </a:r>
            <a:r>
              <a:rPr lang="en-US" dirty="0" err="1" smtClean="0"/>
              <a:t>Thuân</a:t>
            </a:r>
            <a:endParaRPr lang="en-US" dirty="0" smtClean="0"/>
          </a:p>
          <a:p>
            <a:pPr algn="l"/>
            <a:r>
              <a:rPr lang="en-US" dirty="0" err="1" smtClean="0"/>
              <a:t>Giảng</a:t>
            </a:r>
            <a:r>
              <a:rPr lang="en-US" dirty="0" smtClean="0"/>
              <a:t> </a:t>
            </a:r>
            <a:r>
              <a:rPr lang="en-US" dirty="0" err="1" smtClean="0"/>
              <a:t>viên</a:t>
            </a:r>
            <a:r>
              <a:rPr lang="en-US" dirty="0" smtClean="0"/>
              <a:t> </a:t>
            </a:r>
            <a:r>
              <a:rPr lang="en-US" dirty="0" err="1" smtClean="0"/>
              <a:t>phản</a:t>
            </a:r>
            <a:r>
              <a:rPr lang="en-US" dirty="0" smtClean="0"/>
              <a:t> </a:t>
            </a:r>
            <a:r>
              <a:rPr lang="en-US" dirty="0" err="1" smtClean="0"/>
              <a:t>biện</a:t>
            </a:r>
            <a:r>
              <a:rPr lang="en-US" dirty="0" smtClean="0"/>
              <a:t>:</a:t>
            </a:r>
          </a:p>
          <a:p>
            <a:pPr algn="l"/>
            <a:r>
              <a:rPr lang="en-US" dirty="0" err="1" smtClean="0"/>
              <a:t>Sinh</a:t>
            </a:r>
            <a:r>
              <a:rPr lang="en-US" dirty="0" smtClean="0"/>
              <a:t> </a:t>
            </a:r>
            <a:r>
              <a:rPr lang="en-US" dirty="0" err="1" smtClean="0"/>
              <a:t>viên</a:t>
            </a:r>
            <a:r>
              <a:rPr lang="en-US" dirty="0" smtClean="0"/>
              <a:t> </a:t>
            </a:r>
            <a:r>
              <a:rPr lang="en-US" dirty="0" err="1" smtClean="0"/>
              <a:t>thực</a:t>
            </a:r>
            <a:r>
              <a:rPr lang="en-US" dirty="0" smtClean="0"/>
              <a:t> </a:t>
            </a:r>
            <a:r>
              <a:rPr lang="en-US" dirty="0" err="1" smtClean="0"/>
              <a:t>hiện</a:t>
            </a:r>
            <a:r>
              <a:rPr lang="en-US" dirty="0" smtClean="0"/>
              <a:t>:</a:t>
            </a:r>
          </a:p>
          <a:p>
            <a:pPr algn="l"/>
            <a:r>
              <a:rPr lang="en-US" dirty="0" smtClean="0"/>
              <a:t>	</a:t>
            </a:r>
            <a:r>
              <a:rPr lang="en-US" dirty="0" err="1" smtClean="0"/>
              <a:t>Ung</a:t>
            </a:r>
            <a:r>
              <a:rPr lang="en-US" dirty="0" smtClean="0"/>
              <a:t> </a:t>
            </a:r>
            <a:r>
              <a:rPr lang="en-US" dirty="0" err="1" smtClean="0"/>
              <a:t>Quốc</a:t>
            </a:r>
            <a:r>
              <a:rPr lang="en-US" dirty="0" smtClean="0"/>
              <a:t> </a:t>
            </a:r>
            <a:r>
              <a:rPr lang="en-US" dirty="0" err="1" smtClean="0"/>
              <a:t>Bình</a:t>
            </a:r>
            <a:endParaRPr lang="en-US" dirty="0" smtClean="0"/>
          </a:p>
          <a:p>
            <a:pPr algn="l"/>
            <a:r>
              <a:rPr lang="en-US" dirty="0" smtClean="0"/>
              <a:t>	</a:t>
            </a:r>
            <a:r>
              <a:rPr lang="en-US" dirty="0" err="1" smtClean="0"/>
              <a:t>Nguyễn</a:t>
            </a:r>
            <a:r>
              <a:rPr lang="en-US" dirty="0" smtClean="0"/>
              <a:t> </a:t>
            </a:r>
            <a:r>
              <a:rPr lang="en-US" dirty="0" err="1" smtClean="0"/>
              <a:t>Văn</a:t>
            </a:r>
            <a:r>
              <a:rPr lang="en-US" dirty="0" smtClean="0"/>
              <a:t> </a:t>
            </a:r>
            <a:r>
              <a:rPr lang="en-US" dirty="0" err="1" smtClean="0"/>
              <a:t>Lâm</a:t>
            </a:r>
            <a:endParaRPr lang="en-US" dirty="0"/>
          </a:p>
        </p:txBody>
      </p:sp>
      <p:sp>
        <p:nvSpPr>
          <p:cNvPr id="4" name="Date Placeholder 3"/>
          <p:cNvSpPr>
            <a:spLocks noGrp="1"/>
          </p:cNvSpPr>
          <p:nvPr>
            <p:ph type="dt" sz="half" idx="10"/>
          </p:nvPr>
        </p:nvSpPr>
        <p:spPr/>
        <p:txBody>
          <a:bodyPr/>
          <a:lstStyle/>
          <a:p>
            <a:fld id="{6C5B9B98-A739-4773-A7F3-EBA5624A789F}" type="datetime1">
              <a:rPr lang="vi-VN" sz="1600" smtClean="0"/>
              <a:pPr/>
              <a:t>27/02/2013</a:t>
            </a:fld>
            <a:endParaRPr lang="en-US" sz="1600" dirty="0"/>
          </a:p>
        </p:txBody>
      </p:sp>
      <p:sp>
        <p:nvSpPr>
          <p:cNvPr id="6" name="Slide Number Placeholder 5"/>
          <p:cNvSpPr>
            <a:spLocks noGrp="1"/>
          </p:cNvSpPr>
          <p:nvPr>
            <p:ph type="sldNum" sz="quarter" idx="12"/>
          </p:nvPr>
        </p:nvSpPr>
        <p:spPr/>
        <p:txBody>
          <a:bodyPr/>
          <a:lstStyle/>
          <a:p>
            <a:fld id="{B6F15528-21DE-4FAA-801E-634DDDAF4B2B}" type="slidenum">
              <a:rPr lang="en-US" sz="3200" smtClean="0"/>
              <a:pPr/>
              <a:t>1</a:t>
            </a:fld>
            <a:endParaRPr lang="en-US" sz="3200" dirty="0"/>
          </a:p>
        </p:txBody>
      </p:sp>
      <p:sp>
        <p:nvSpPr>
          <p:cNvPr id="7" name="Title 1"/>
          <p:cNvSpPr txBox="1">
            <a:spLocks/>
          </p:cNvSpPr>
          <p:nvPr/>
        </p:nvSpPr>
        <p:spPr>
          <a:xfrm>
            <a:off x="0" y="2971800"/>
            <a:ext cx="8991600" cy="685800"/>
          </a:xfrm>
          <a:prstGeom prst="rect">
            <a:avLst/>
          </a:prstGeom>
          <a:ln>
            <a:noFill/>
          </a:ln>
        </p:spPr>
        <p:txBody>
          <a:bodyPr vert="horz" lIns="0" tIns="0" rIns="18288" bIns="0" anchor="ctr">
            <a:normAutofit/>
            <a:scene3d>
              <a:camera prst="orthographicFront"/>
              <a:lightRig rig="freezing" dir="t">
                <a:rot lat="0" lon="0" rev="5640000"/>
              </a:lightRig>
            </a:scene3d>
            <a:sp3d prstMaterial="flat">
              <a:bevelT w="38100" h="38100"/>
              <a:contourClr>
                <a:schemeClr val="tx2"/>
              </a:contourClr>
            </a:sp3d>
          </a:bodyPr>
          <a:lstStyle/>
          <a:p>
            <a:pPr marL="0" marR="0" lvl="0" indent="0" defTabSz="914400" rtl="0" eaLnBrk="1" fontAlgn="auto" latinLnBrk="0" hangingPunct="1">
              <a:lnSpc>
                <a:spcPct val="100000"/>
              </a:lnSpc>
              <a:spcBef>
                <a:spcPct val="0"/>
              </a:spcBef>
              <a:spcAft>
                <a:spcPts val="0"/>
              </a:spcAft>
              <a:buClrTx/>
              <a:buSzTx/>
              <a:buFontTx/>
              <a:buNone/>
              <a:tabLst/>
              <a:defRPr/>
            </a:pPr>
            <a:endParaRPr kumimoji="0" lang="en-US" sz="4000" b="1" i="0" u="none" strike="noStrike" kern="1200" cap="none" spc="0" normalizeH="0" baseline="0" noProof="0" dirty="0">
              <a:ln>
                <a:noFill/>
              </a:ln>
              <a:solidFill>
                <a:schemeClr val="accent3">
                  <a:tint val="90000"/>
                  <a:satMod val="120000"/>
                </a:schemeClr>
              </a:solidFill>
              <a:effectLst>
                <a:outerShdw blurRad="38100" dist="25400" dir="5400000" algn="tl" rotWithShape="0">
                  <a:srgbClr val="000000">
                    <a:alpha val="43000"/>
                  </a:srgbClr>
                </a:out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Data Mining </a:t>
            </a:r>
            <a:r>
              <a:rPr lang="en-US" dirty="0" err="1" smtClean="0"/>
              <a:t>và</a:t>
            </a:r>
            <a:r>
              <a:rPr lang="en-US" dirty="0" smtClean="0"/>
              <a:t> y </a:t>
            </a:r>
            <a:r>
              <a:rPr lang="en-US" dirty="0" err="1" smtClean="0"/>
              <a:t>học</a:t>
            </a:r>
            <a:endParaRPr lang="en-US" dirty="0"/>
          </a:p>
        </p:txBody>
      </p:sp>
      <p:sp>
        <p:nvSpPr>
          <p:cNvPr id="3" name="Content Placeholder 2"/>
          <p:cNvSpPr>
            <a:spLocks noGrp="1"/>
          </p:cNvSpPr>
          <p:nvPr>
            <p:ph idx="1"/>
          </p:nvPr>
        </p:nvSpPr>
        <p:spPr/>
        <p:txBody>
          <a:bodyPr anchor="ctr">
            <a:normAutofit/>
          </a:bodyPr>
          <a:lstStyle/>
          <a:p>
            <a:pPr>
              <a:buNone/>
            </a:pPr>
            <a:r>
              <a:rPr lang="en-US" sz="4000" dirty="0" smtClean="0"/>
              <a:t>	</a:t>
            </a:r>
            <a:r>
              <a:rPr lang="en-US" sz="4000" dirty="0" err="1" smtClean="0"/>
              <a:t>Những</a:t>
            </a:r>
            <a:r>
              <a:rPr lang="en-US" sz="4000" dirty="0" smtClean="0"/>
              <a:t> </a:t>
            </a:r>
            <a:r>
              <a:rPr lang="en-US" sz="4000" dirty="0" err="1" smtClean="0"/>
              <a:t>khó</a:t>
            </a:r>
            <a:r>
              <a:rPr lang="en-US" sz="4000" dirty="0" smtClean="0"/>
              <a:t> </a:t>
            </a:r>
            <a:r>
              <a:rPr lang="en-US" sz="4000" dirty="0" err="1" smtClean="0"/>
              <a:t>khăn</a:t>
            </a:r>
            <a:r>
              <a:rPr lang="en-US" sz="4000" dirty="0" smtClean="0"/>
              <a:t> </a:t>
            </a:r>
            <a:r>
              <a:rPr lang="en-US" sz="4000" dirty="0" err="1" smtClean="0"/>
              <a:t>thường</a:t>
            </a:r>
            <a:r>
              <a:rPr lang="en-US" sz="4000" dirty="0" smtClean="0"/>
              <a:t> </a:t>
            </a:r>
            <a:r>
              <a:rPr lang="en-US" sz="4000" dirty="0" err="1" smtClean="0"/>
              <a:t>gặp</a:t>
            </a:r>
            <a:endParaRPr lang="en-US" sz="4000" dirty="0" smtClean="0"/>
          </a:p>
          <a:p>
            <a:r>
              <a:rPr lang="en-US" sz="4000" dirty="0" smtClean="0"/>
              <a:t>Y </a:t>
            </a:r>
            <a:r>
              <a:rPr lang="en-US" sz="4000" dirty="0" err="1" smtClean="0"/>
              <a:t>học</a:t>
            </a:r>
            <a:r>
              <a:rPr lang="en-US" sz="4000" dirty="0" smtClean="0"/>
              <a:t> </a:t>
            </a:r>
            <a:r>
              <a:rPr lang="en-US" sz="4000" dirty="0" err="1" smtClean="0"/>
              <a:t>chủ</a:t>
            </a:r>
            <a:r>
              <a:rPr lang="en-US" sz="4000" dirty="0" smtClean="0"/>
              <a:t> </a:t>
            </a:r>
            <a:r>
              <a:rPr lang="en-US" sz="4000" dirty="0" err="1" smtClean="0"/>
              <a:t>yếu</a:t>
            </a:r>
            <a:r>
              <a:rPr lang="en-US" sz="4000" dirty="0" smtClean="0"/>
              <a:t> </a:t>
            </a:r>
            <a:r>
              <a:rPr lang="en-US" sz="4000" dirty="0" err="1" smtClean="0"/>
              <a:t>chú</a:t>
            </a:r>
            <a:r>
              <a:rPr lang="en-US" sz="4000" dirty="0" smtClean="0"/>
              <a:t> </a:t>
            </a:r>
            <a:r>
              <a:rPr lang="en-US" sz="4000" dirty="0" err="1" smtClean="0"/>
              <a:t>trọng</a:t>
            </a:r>
            <a:r>
              <a:rPr lang="en-US" sz="4000" dirty="0" smtClean="0"/>
              <a:t> </a:t>
            </a:r>
            <a:r>
              <a:rPr lang="en-US" sz="4000" dirty="0" err="1" smtClean="0"/>
              <a:t>vào</a:t>
            </a:r>
            <a:r>
              <a:rPr lang="en-US" sz="4000" dirty="0" smtClean="0"/>
              <a:t> </a:t>
            </a:r>
            <a:r>
              <a:rPr lang="en-US" sz="4000" dirty="0" err="1" smtClean="0"/>
              <a:t>việc</a:t>
            </a:r>
            <a:r>
              <a:rPr lang="en-US" sz="4000" dirty="0" smtClean="0"/>
              <a:t> </a:t>
            </a:r>
            <a:r>
              <a:rPr lang="en-US" sz="4000" dirty="0" err="1" smtClean="0"/>
              <a:t>giải</a:t>
            </a:r>
            <a:r>
              <a:rPr lang="en-US" sz="4000" dirty="0" smtClean="0"/>
              <a:t> </a:t>
            </a:r>
            <a:r>
              <a:rPr lang="en-US" sz="4000" dirty="0" err="1" smtClean="0"/>
              <a:t>thích</a:t>
            </a:r>
            <a:r>
              <a:rPr lang="en-US" sz="4000" dirty="0" smtClean="0"/>
              <a:t> </a:t>
            </a:r>
            <a:r>
              <a:rPr lang="en-US" sz="4000" dirty="0" err="1" smtClean="0"/>
              <a:t>kết</a:t>
            </a:r>
            <a:r>
              <a:rPr lang="en-US" sz="4000" dirty="0" smtClean="0"/>
              <a:t> </a:t>
            </a:r>
            <a:r>
              <a:rPr lang="en-US" sz="4000" dirty="0" err="1" smtClean="0"/>
              <a:t>quả</a:t>
            </a:r>
            <a:r>
              <a:rPr lang="en-US" sz="4000" dirty="0" smtClean="0"/>
              <a:t> </a:t>
            </a:r>
            <a:r>
              <a:rPr lang="en-US" sz="4000" dirty="0" err="1" smtClean="0"/>
              <a:t>thu</a:t>
            </a:r>
            <a:r>
              <a:rPr lang="en-US" sz="4000" dirty="0" smtClean="0"/>
              <a:t> </a:t>
            </a:r>
            <a:r>
              <a:rPr lang="en-US" sz="4000" dirty="0" err="1" smtClean="0"/>
              <a:t>được</a:t>
            </a:r>
            <a:r>
              <a:rPr lang="en-US" sz="4000" dirty="0" smtClean="0"/>
              <a:t>.</a:t>
            </a:r>
          </a:p>
          <a:p>
            <a:r>
              <a:rPr lang="en-US" sz="4000" dirty="0" err="1" smtClean="0"/>
              <a:t>Thói</a:t>
            </a:r>
            <a:r>
              <a:rPr lang="en-US" sz="4000" dirty="0" smtClean="0"/>
              <a:t> </a:t>
            </a:r>
            <a:r>
              <a:rPr lang="en-US" sz="4000" dirty="0" err="1" smtClean="0"/>
              <a:t>quen</a:t>
            </a:r>
            <a:r>
              <a:rPr lang="en-US" sz="4000" dirty="0" smtClean="0"/>
              <a:t> </a:t>
            </a:r>
            <a:r>
              <a:rPr lang="en-US" sz="4000" dirty="0" err="1" smtClean="0"/>
              <a:t>của</a:t>
            </a:r>
            <a:r>
              <a:rPr lang="en-US" sz="4000" dirty="0" smtClean="0"/>
              <a:t> </a:t>
            </a:r>
            <a:r>
              <a:rPr lang="en-US" sz="4000" dirty="0" err="1" smtClean="0"/>
              <a:t>các</a:t>
            </a:r>
            <a:r>
              <a:rPr lang="en-US" sz="4000" dirty="0" smtClean="0"/>
              <a:t> </a:t>
            </a:r>
            <a:r>
              <a:rPr lang="en-US" sz="4000" dirty="0" err="1" smtClean="0"/>
              <a:t>bác</a:t>
            </a:r>
            <a:r>
              <a:rPr lang="en-US" sz="4000" dirty="0" smtClean="0"/>
              <a:t> </a:t>
            </a:r>
            <a:r>
              <a:rPr lang="en-US" sz="4000" dirty="0" err="1" smtClean="0"/>
              <a:t>sĩ</a:t>
            </a:r>
            <a:r>
              <a:rPr lang="en-US" sz="4000" dirty="0" smtClean="0"/>
              <a:t>.</a:t>
            </a:r>
          </a:p>
          <a:p>
            <a:r>
              <a:rPr lang="en-US" sz="4000" dirty="0" err="1" smtClean="0"/>
              <a:t>Dữ</a:t>
            </a:r>
            <a:r>
              <a:rPr lang="en-US" sz="4000" dirty="0" smtClean="0"/>
              <a:t> </a:t>
            </a:r>
            <a:r>
              <a:rPr lang="en-US" sz="4000" dirty="0" err="1" smtClean="0"/>
              <a:t>liệu</a:t>
            </a:r>
            <a:endParaRPr lang="en-US" sz="4000" dirty="0" smtClean="0"/>
          </a:p>
        </p:txBody>
      </p:sp>
      <p:sp>
        <p:nvSpPr>
          <p:cNvPr id="4" name="Date Placeholder 3"/>
          <p:cNvSpPr>
            <a:spLocks noGrp="1"/>
          </p:cNvSpPr>
          <p:nvPr>
            <p:ph type="dt" sz="half" idx="10"/>
          </p:nvPr>
        </p:nvSpPr>
        <p:spPr/>
        <p:txBody>
          <a:bodyPr/>
          <a:lstStyle/>
          <a:p>
            <a:fld id="{363E45C6-9571-4178-A8DA-81C5BD399E46}" type="datetime1">
              <a:rPr lang="vi-VN" smtClean="0"/>
              <a:pPr/>
              <a:t>27/02/2013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Dữ</a:t>
            </a:r>
            <a:r>
              <a:rPr lang="en-US" dirty="0" smtClean="0"/>
              <a:t> </a:t>
            </a:r>
            <a:r>
              <a:rPr lang="en-US" dirty="0" err="1" smtClean="0"/>
              <a:t>liệu</a:t>
            </a:r>
            <a:endParaRPr lang="en-US" dirty="0"/>
          </a:p>
        </p:txBody>
      </p:sp>
      <p:sp>
        <p:nvSpPr>
          <p:cNvPr id="3" name="Content Placeholder 2"/>
          <p:cNvSpPr>
            <a:spLocks noGrp="1"/>
          </p:cNvSpPr>
          <p:nvPr>
            <p:ph idx="1"/>
          </p:nvPr>
        </p:nvSpPr>
        <p:spPr/>
        <p:txBody>
          <a:bodyPr>
            <a:noAutofit/>
          </a:bodyPr>
          <a:lstStyle/>
          <a:p>
            <a:r>
              <a:rPr lang="en-US" sz="3600" dirty="0" smtClean="0"/>
              <a:t> Thực hiện thu thập dữ liệu tại BV Thủ Đức và </a:t>
            </a:r>
            <a:r>
              <a:rPr lang="en-US" sz="3600" dirty="0" smtClean="0"/>
              <a:t>BV Đa Khoa Thủ Đức</a:t>
            </a:r>
            <a:r>
              <a:rPr lang="en-US" sz="4000" dirty="0" smtClean="0"/>
              <a:t>.</a:t>
            </a:r>
          </a:p>
          <a:p>
            <a:pPr>
              <a:buNone/>
            </a:pPr>
            <a:endParaRPr lang="en-US" sz="4000" dirty="0"/>
          </a:p>
        </p:txBody>
      </p:sp>
      <p:sp>
        <p:nvSpPr>
          <p:cNvPr id="4" name="Date Placeholder 3"/>
          <p:cNvSpPr>
            <a:spLocks noGrp="1"/>
          </p:cNvSpPr>
          <p:nvPr>
            <p:ph type="dt" sz="half" idx="10"/>
          </p:nvPr>
        </p:nvSpPr>
        <p:spPr/>
        <p:txBody>
          <a:bodyPr/>
          <a:lstStyle/>
          <a:p>
            <a:fld id="{363E45C6-9571-4178-A8DA-81C5BD399E46}" type="datetime1">
              <a:rPr lang="vi-VN" smtClean="0"/>
              <a:pPr/>
              <a:t>27/02/2013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073426484"/>
              </p:ext>
            </p:extLst>
          </p:nvPr>
        </p:nvGraphicFramePr>
        <p:xfrm>
          <a:off x="609600" y="3200400"/>
          <a:ext cx="8044180" cy="2971800"/>
        </p:xfrm>
        <a:graphic>
          <a:graphicData uri="http://schemas.openxmlformats.org/drawingml/2006/table">
            <a:tbl>
              <a:tblPr firstRow="1" bandRow="1">
                <a:tableStyleId>{5C22544A-7EE6-4342-B048-85BDC9FD1C3A}</a:tableStyleId>
              </a:tblPr>
              <a:tblGrid>
                <a:gridCol w="1143000"/>
                <a:gridCol w="1752600"/>
                <a:gridCol w="1755140"/>
                <a:gridCol w="1793240"/>
                <a:gridCol w="1600200"/>
              </a:tblGrid>
              <a:tr h="495300">
                <a:tc rowSpan="2">
                  <a:txBody>
                    <a:bodyPr/>
                    <a:lstStyle/>
                    <a:p>
                      <a:pPr algn="ctr"/>
                      <a:endParaRPr lang="en-US" dirty="0"/>
                    </a:p>
                  </a:txBody>
                  <a:tcPr/>
                </a:tc>
                <a:tc gridSpan="2">
                  <a:txBody>
                    <a:bodyPr/>
                    <a:lstStyle/>
                    <a:p>
                      <a:pPr algn="ctr"/>
                      <a:r>
                        <a:rPr lang="en-US" dirty="0" err="1" smtClean="0"/>
                        <a:t>Năm</a:t>
                      </a:r>
                      <a:r>
                        <a:rPr lang="en-US" baseline="0" dirty="0" smtClean="0"/>
                        <a:t> 2011</a:t>
                      </a:r>
                      <a:endParaRPr lang="en-US" dirty="0"/>
                    </a:p>
                  </a:txBody>
                  <a:tcPr/>
                </a:tc>
                <a:tc hMerge="1">
                  <a:txBody>
                    <a:bodyPr/>
                    <a:lstStyle/>
                    <a:p>
                      <a:endParaRPr lang="en-US"/>
                    </a:p>
                  </a:txBody>
                  <a:tcPr/>
                </a:tc>
                <a:tc gridSpan="2">
                  <a:txBody>
                    <a:bodyPr/>
                    <a:lstStyle/>
                    <a:p>
                      <a:pPr algn="ctr"/>
                      <a:r>
                        <a:rPr lang="en-US" dirty="0" err="1" smtClean="0"/>
                        <a:t>Năm</a:t>
                      </a:r>
                      <a:r>
                        <a:rPr lang="en-US" baseline="0" dirty="0" smtClean="0"/>
                        <a:t> 2012</a:t>
                      </a:r>
                      <a:endParaRPr lang="en-US" dirty="0"/>
                    </a:p>
                  </a:txBody>
                  <a:tcPr/>
                </a:tc>
                <a:tc hMerge="1">
                  <a:txBody>
                    <a:bodyPr/>
                    <a:lstStyle/>
                    <a:p>
                      <a:endParaRPr lang="en-US"/>
                    </a:p>
                  </a:txBody>
                  <a:tcPr/>
                </a:tc>
              </a:tr>
              <a:tr h="495300">
                <a:tc vMerge="1">
                  <a:txBody>
                    <a:bodyPr/>
                    <a:lstStyle/>
                    <a:p>
                      <a:endParaRPr lang="en-US"/>
                    </a:p>
                  </a:txBody>
                  <a:tcPr/>
                </a:tc>
                <a:tc>
                  <a:txBody>
                    <a:bodyPr/>
                    <a:lstStyle/>
                    <a:p>
                      <a:pPr algn="ctr"/>
                      <a:r>
                        <a:rPr lang="en-US" sz="2400" dirty="0" err="1" smtClean="0"/>
                        <a:t>Xét</a:t>
                      </a:r>
                      <a:r>
                        <a:rPr lang="en-US" sz="2400" baseline="0" dirty="0" smtClean="0"/>
                        <a:t> </a:t>
                      </a:r>
                      <a:r>
                        <a:rPr lang="en-US" sz="2000" baseline="0" dirty="0" err="1" smtClean="0"/>
                        <a:t>nghiệm</a:t>
                      </a:r>
                      <a:endParaRPr lang="en-US" sz="2000" dirty="0"/>
                    </a:p>
                  </a:txBody>
                  <a:tcPr/>
                </a:tc>
                <a:tc>
                  <a:txBody>
                    <a:bodyPr/>
                    <a:lstStyle/>
                    <a:p>
                      <a:pPr algn="ctr"/>
                      <a:r>
                        <a:rPr lang="en-US" sz="2400" dirty="0" err="1" smtClean="0"/>
                        <a:t>Khám</a:t>
                      </a:r>
                      <a:r>
                        <a:rPr lang="en-US" sz="2000" baseline="0" dirty="0" smtClean="0"/>
                        <a:t> </a:t>
                      </a:r>
                      <a:r>
                        <a:rPr lang="en-US" sz="2000" baseline="0" dirty="0" err="1" smtClean="0"/>
                        <a:t>bệnh</a:t>
                      </a:r>
                      <a:endParaRPr lang="en-US" sz="2000" dirty="0"/>
                    </a:p>
                  </a:txBody>
                  <a:tcPr/>
                </a:tc>
                <a:tc>
                  <a:txBody>
                    <a:bodyPr/>
                    <a:lstStyle/>
                    <a:p>
                      <a:pPr algn="ctr"/>
                      <a:r>
                        <a:rPr lang="en-US" sz="2000" dirty="0" err="1" smtClean="0"/>
                        <a:t>Xét</a:t>
                      </a:r>
                      <a:r>
                        <a:rPr lang="en-US" sz="2000" baseline="0" dirty="0" smtClean="0"/>
                        <a:t> </a:t>
                      </a:r>
                      <a:r>
                        <a:rPr lang="en-US" sz="2400" baseline="0" dirty="0" err="1" smtClean="0"/>
                        <a:t>nghiệm</a:t>
                      </a:r>
                      <a:endParaRPr lang="en-US" sz="2000" dirty="0"/>
                    </a:p>
                  </a:txBody>
                  <a:tcPr/>
                </a:tc>
                <a:tc>
                  <a:txBody>
                    <a:bodyPr/>
                    <a:lstStyle/>
                    <a:p>
                      <a:pPr algn="ctr"/>
                      <a:r>
                        <a:rPr lang="en-US" sz="2000" dirty="0" err="1" smtClean="0"/>
                        <a:t>Khám</a:t>
                      </a:r>
                      <a:r>
                        <a:rPr lang="en-US" sz="2000" baseline="0" dirty="0" smtClean="0"/>
                        <a:t> </a:t>
                      </a:r>
                      <a:r>
                        <a:rPr lang="en-US" sz="2400" baseline="0" dirty="0" err="1" smtClean="0"/>
                        <a:t>bệnh</a:t>
                      </a:r>
                      <a:endParaRPr lang="en-US" sz="2000" dirty="0"/>
                    </a:p>
                  </a:txBody>
                  <a:tcPr/>
                </a:tc>
              </a:tr>
              <a:tr h="990600">
                <a:tc>
                  <a:txBody>
                    <a:bodyPr/>
                    <a:lstStyle/>
                    <a:p>
                      <a:pPr algn="ctr"/>
                      <a:r>
                        <a:rPr lang="en-US" dirty="0" smtClean="0"/>
                        <a:t>BV</a:t>
                      </a:r>
                    </a:p>
                    <a:p>
                      <a:pPr algn="ctr"/>
                      <a:r>
                        <a:rPr lang="en-US" dirty="0" smtClean="0"/>
                        <a:t> </a:t>
                      </a:r>
                      <a:r>
                        <a:rPr lang="en-US" dirty="0" smtClean="0"/>
                        <a:t>Thủ</a:t>
                      </a:r>
                      <a:r>
                        <a:rPr lang="en-US" baseline="0" dirty="0" smtClean="0"/>
                        <a:t> Đức</a:t>
                      </a:r>
                      <a:endParaRPr lang="en-US" dirty="0"/>
                    </a:p>
                  </a:txBody>
                  <a:tcPr/>
                </a:tc>
                <a:tc>
                  <a:txBody>
                    <a:bodyPr/>
                    <a:lstStyle/>
                    <a:p>
                      <a:pPr algn="ctr"/>
                      <a:r>
                        <a:rPr lang="en-US" sz="2800" dirty="0" smtClean="0"/>
                        <a:t>3290</a:t>
                      </a:r>
                      <a:endParaRPr lang="en-US" sz="2800" dirty="0"/>
                    </a:p>
                  </a:txBody>
                  <a:tcPr/>
                </a:tc>
                <a:tc>
                  <a:txBody>
                    <a:bodyPr/>
                    <a:lstStyle/>
                    <a:p>
                      <a:pPr algn="ctr"/>
                      <a:r>
                        <a:rPr lang="en-US" sz="2800" dirty="0" smtClean="0"/>
                        <a:t>65535</a:t>
                      </a:r>
                      <a:endParaRPr lang="en-US" sz="2800" dirty="0"/>
                    </a:p>
                  </a:txBody>
                  <a:tcPr/>
                </a:tc>
                <a:tc>
                  <a:txBody>
                    <a:bodyPr/>
                    <a:lstStyle/>
                    <a:p>
                      <a:pPr algn="ctr"/>
                      <a:r>
                        <a:rPr lang="en-US" sz="2800" dirty="0" smtClean="0"/>
                        <a:t>6791</a:t>
                      </a:r>
                      <a:endParaRPr lang="en-US" sz="2800" dirty="0"/>
                    </a:p>
                  </a:txBody>
                  <a:tcPr/>
                </a:tc>
                <a:tc>
                  <a:txBody>
                    <a:bodyPr/>
                    <a:lstStyle/>
                    <a:p>
                      <a:pPr algn="ctr"/>
                      <a:r>
                        <a:rPr lang="en-US" sz="2800" dirty="0" smtClean="0"/>
                        <a:t>40503</a:t>
                      </a:r>
                      <a:endParaRPr lang="en-US" sz="2800" dirty="0"/>
                    </a:p>
                  </a:txBody>
                  <a:tcPr/>
                </a:tc>
              </a:tr>
              <a:tr h="990600">
                <a:tc>
                  <a:txBody>
                    <a:bodyPr/>
                    <a:lstStyle/>
                    <a:p>
                      <a:pPr algn="ctr"/>
                      <a:r>
                        <a:rPr lang="en-US" dirty="0" smtClean="0"/>
                        <a:t>BV </a:t>
                      </a:r>
                      <a:endParaRPr lang="en-US" dirty="0" smtClean="0"/>
                    </a:p>
                    <a:p>
                      <a:pPr algn="ctr"/>
                      <a:r>
                        <a:rPr lang="en-US" dirty="0" smtClean="0"/>
                        <a:t>Đa</a:t>
                      </a:r>
                      <a:r>
                        <a:rPr lang="en-US" baseline="0" dirty="0" smtClean="0"/>
                        <a:t> </a:t>
                      </a:r>
                      <a:r>
                        <a:rPr lang="en-US" baseline="0" dirty="0" smtClean="0"/>
                        <a:t>Khoa Thủ Đức</a:t>
                      </a:r>
                      <a:endParaRPr lang="en-US" dirty="0"/>
                    </a:p>
                  </a:txBody>
                  <a:tcPr/>
                </a:tc>
                <a:tc>
                  <a:txBody>
                    <a:bodyPr/>
                    <a:lstStyle/>
                    <a:p>
                      <a:pPr algn="ctr"/>
                      <a:r>
                        <a:rPr lang="en-US" sz="2800" dirty="0" smtClean="0"/>
                        <a:t>1026</a:t>
                      </a:r>
                      <a:endParaRPr lang="en-US" sz="2800" dirty="0"/>
                    </a:p>
                  </a:txBody>
                  <a:tcPr/>
                </a:tc>
                <a:tc>
                  <a:txBody>
                    <a:bodyPr/>
                    <a:lstStyle/>
                    <a:p>
                      <a:pPr algn="ctr"/>
                      <a:r>
                        <a:rPr lang="en-US" sz="2800" dirty="0" smtClean="0"/>
                        <a:t>22263</a:t>
                      </a:r>
                      <a:endParaRPr lang="en-US" sz="2800" dirty="0"/>
                    </a:p>
                  </a:txBody>
                  <a:tcPr/>
                </a:tc>
                <a:tc>
                  <a:txBody>
                    <a:bodyPr/>
                    <a:lstStyle/>
                    <a:p>
                      <a:pPr algn="ctr"/>
                      <a:r>
                        <a:rPr lang="en-US" sz="2800" dirty="0" smtClean="0"/>
                        <a:t>758</a:t>
                      </a:r>
                      <a:endParaRPr lang="en-US" sz="2800" dirty="0"/>
                    </a:p>
                  </a:txBody>
                  <a:tcPr/>
                </a:tc>
                <a:tc>
                  <a:txBody>
                    <a:bodyPr/>
                    <a:lstStyle/>
                    <a:p>
                      <a:pPr algn="ctr"/>
                      <a:r>
                        <a:rPr lang="en-US" sz="2800" dirty="0" smtClean="0"/>
                        <a:t>24091</a:t>
                      </a:r>
                      <a:endParaRPr lang="en-US" sz="2800" dirty="0"/>
                    </a:p>
                  </a:txBody>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Dữ</a:t>
            </a:r>
            <a:r>
              <a:rPr lang="en-US" dirty="0" smtClean="0"/>
              <a:t> </a:t>
            </a:r>
            <a:r>
              <a:rPr lang="en-US" dirty="0" err="1" smtClean="0"/>
              <a:t>liệu</a:t>
            </a:r>
            <a:endParaRPr lang="en-US" dirty="0"/>
          </a:p>
        </p:txBody>
      </p:sp>
      <p:sp>
        <p:nvSpPr>
          <p:cNvPr id="3" name="Content Placeholder 2"/>
          <p:cNvSpPr>
            <a:spLocks noGrp="1"/>
          </p:cNvSpPr>
          <p:nvPr>
            <p:ph idx="1"/>
          </p:nvPr>
        </p:nvSpPr>
        <p:spPr/>
        <p:txBody>
          <a:bodyPr anchor="ctr">
            <a:noAutofit/>
          </a:bodyPr>
          <a:lstStyle/>
          <a:p>
            <a:r>
              <a:rPr lang="en-US" sz="4000" dirty="0" smtClean="0"/>
              <a:t> </a:t>
            </a:r>
            <a:r>
              <a:rPr lang="en-US" sz="4000" dirty="0" err="1" smtClean="0"/>
              <a:t>Sau</a:t>
            </a:r>
            <a:r>
              <a:rPr lang="en-US" sz="4000" dirty="0" smtClean="0"/>
              <a:t> </a:t>
            </a:r>
            <a:r>
              <a:rPr lang="en-US" sz="4000" dirty="0" err="1" smtClean="0"/>
              <a:t>quá</a:t>
            </a:r>
            <a:r>
              <a:rPr lang="en-US" sz="4000" dirty="0" smtClean="0"/>
              <a:t> </a:t>
            </a:r>
            <a:r>
              <a:rPr lang="en-US" sz="4000" dirty="0" err="1" smtClean="0"/>
              <a:t>trình</a:t>
            </a:r>
            <a:r>
              <a:rPr lang="en-US" sz="4000" dirty="0" smtClean="0"/>
              <a:t> </a:t>
            </a:r>
            <a:r>
              <a:rPr lang="en-US" sz="4000" dirty="0" err="1" smtClean="0"/>
              <a:t>tiền</a:t>
            </a:r>
            <a:r>
              <a:rPr lang="en-US" sz="4000" dirty="0" smtClean="0"/>
              <a:t> </a:t>
            </a:r>
            <a:r>
              <a:rPr lang="en-US" sz="4000" dirty="0" err="1" smtClean="0"/>
              <a:t>xử</a:t>
            </a:r>
            <a:r>
              <a:rPr lang="en-US" sz="4000" dirty="0" smtClean="0"/>
              <a:t> </a:t>
            </a:r>
            <a:r>
              <a:rPr lang="en-US" sz="4000" dirty="0" err="1" smtClean="0"/>
              <a:t>lý</a:t>
            </a:r>
            <a:r>
              <a:rPr lang="en-US" sz="4000" dirty="0" smtClean="0"/>
              <a:t> </a:t>
            </a:r>
            <a:r>
              <a:rPr lang="en-US" sz="4000" dirty="0" err="1" smtClean="0"/>
              <a:t>dữ</a:t>
            </a:r>
            <a:r>
              <a:rPr lang="en-US" sz="4000" dirty="0" smtClean="0"/>
              <a:t> </a:t>
            </a:r>
            <a:r>
              <a:rPr lang="en-US" sz="4000" dirty="0" err="1" smtClean="0"/>
              <a:t>liệu</a:t>
            </a:r>
            <a:r>
              <a:rPr lang="en-US" sz="4000" dirty="0" smtClean="0"/>
              <a:t>, </a:t>
            </a:r>
            <a:r>
              <a:rPr lang="en-US" sz="4000" dirty="0" err="1" smtClean="0"/>
              <a:t>nhóm</a:t>
            </a:r>
            <a:r>
              <a:rPr lang="en-US" sz="4000" dirty="0" smtClean="0"/>
              <a:t> </a:t>
            </a:r>
            <a:r>
              <a:rPr lang="en-US" sz="4000" dirty="0" err="1" smtClean="0"/>
              <a:t>thu</a:t>
            </a:r>
            <a:r>
              <a:rPr lang="en-US" sz="4000" dirty="0" smtClean="0"/>
              <a:t> </a:t>
            </a:r>
            <a:r>
              <a:rPr lang="en-US" sz="4000" dirty="0" err="1" smtClean="0"/>
              <a:t>được</a:t>
            </a:r>
            <a:r>
              <a:rPr lang="en-US" sz="4000" dirty="0" smtClean="0"/>
              <a:t> 2000 </a:t>
            </a:r>
            <a:r>
              <a:rPr lang="en-US" sz="4000" dirty="0" err="1" smtClean="0"/>
              <a:t>dòng</a:t>
            </a:r>
            <a:r>
              <a:rPr lang="en-US" sz="4000" dirty="0" smtClean="0"/>
              <a:t> </a:t>
            </a:r>
            <a:r>
              <a:rPr lang="en-US" sz="4000" dirty="0" err="1" smtClean="0"/>
              <a:t>dữ</a:t>
            </a:r>
            <a:r>
              <a:rPr lang="en-US" sz="4000" dirty="0" smtClean="0"/>
              <a:t> </a:t>
            </a:r>
            <a:r>
              <a:rPr lang="en-US" sz="4000" dirty="0" err="1" smtClean="0"/>
              <a:t>liệu</a:t>
            </a:r>
            <a:r>
              <a:rPr lang="en-US" sz="4000" dirty="0" smtClean="0"/>
              <a:t>.</a:t>
            </a:r>
          </a:p>
          <a:p>
            <a:r>
              <a:rPr lang="en-US" sz="4000" dirty="0" smtClean="0"/>
              <a:t> Trong đó có 1774 bệnh nhân mắc bệnh tiểu đường và 226 bệnh nhân không mắc </a:t>
            </a:r>
            <a:r>
              <a:rPr lang="en-US" sz="4000" dirty="0" smtClean="0"/>
              <a:t>bệnh.</a:t>
            </a:r>
            <a:endParaRPr lang="en-US" sz="4000" dirty="0"/>
          </a:p>
        </p:txBody>
      </p:sp>
      <p:sp>
        <p:nvSpPr>
          <p:cNvPr id="4" name="Date Placeholder 3"/>
          <p:cNvSpPr>
            <a:spLocks noGrp="1"/>
          </p:cNvSpPr>
          <p:nvPr>
            <p:ph type="dt" sz="half" idx="10"/>
          </p:nvPr>
        </p:nvSpPr>
        <p:spPr/>
        <p:txBody>
          <a:bodyPr/>
          <a:lstStyle/>
          <a:p>
            <a:fld id="{363E45C6-9571-4178-A8DA-81C5BD399E46}" type="datetime1">
              <a:rPr lang="vi-VN" smtClean="0"/>
              <a:pPr/>
              <a:t>27/02/2013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Dữ</a:t>
            </a:r>
            <a:r>
              <a:rPr lang="en-US" dirty="0" smtClean="0"/>
              <a:t> </a:t>
            </a:r>
            <a:r>
              <a:rPr lang="en-US" dirty="0" err="1" smtClean="0"/>
              <a:t>liệu</a:t>
            </a:r>
            <a:endParaRPr lang="en-US" dirty="0"/>
          </a:p>
        </p:txBody>
      </p:sp>
      <p:sp>
        <p:nvSpPr>
          <p:cNvPr id="3" name="Content Placeholder 2"/>
          <p:cNvSpPr>
            <a:spLocks noGrp="1"/>
          </p:cNvSpPr>
          <p:nvPr>
            <p:ph idx="1"/>
          </p:nvPr>
        </p:nvSpPr>
        <p:spPr/>
        <p:txBody>
          <a:bodyPr anchor="ctr">
            <a:noAutofit/>
          </a:bodyPr>
          <a:lstStyle/>
          <a:p>
            <a:r>
              <a:rPr lang="en-US" sz="4000" dirty="0" smtClean="0"/>
              <a:t> Sử dụng mô hình được đề </a:t>
            </a:r>
            <a:r>
              <a:rPr lang="en-US" sz="4000" dirty="0" smtClean="0"/>
              <a:t>xuất </a:t>
            </a:r>
            <a:r>
              <a:rPr lang="en-US" sz="4000" dirty="0" smtClean="0"/>
              <a:t>bởi </a:t>
            </a:r>
            <a:r>
              <a:rPr lang="en-US" sz="4000" dirty="0" err="1" smtClean="0"/>
              <a:t>Doust</a:t>
            </a:r>
            <a:r>
              <a:rPr lang="en-US" sz="4000" dirty="0" smtClean="0"/>
              <a:t> Dominick và Walsh </a:t>
            </a:r>
            <a:r>
              <a:rPr lang="en-US" sz="4000" dirty="0" err="1" smtClean="0"/>
              <a:t>Zarck</a:t>
            </a:r>
            <a:r>
              <a:rPr lang="en-US" sz="4000" dirty="0" smtClean="0"/>
              <a:t> gồm 48 thuộc </a:t>
            </a:r>
            <a:r>
              <a:rPr lang="en-US" sz="4000" dirty="0" smtClean="0"/>
              <a:t>tính.</a:t>
            </a:r>
            <a:endParaRPr lang="en-US" sz="4000" dirty="0" smtClean="0"/>
          </a:p>
          <a:p>
            <a:r>
              <a:rPr lang="en-US" sz="4000" dirty="0" smtClean="0"/>
              <a:t> </a:t>
            </a:r>
            <a:r>
              <a:rPr lang="en-US" sz="4000" dirty="0" err="1" smtClean="0"/>
              <a:t>Sau</a:t>
            </a:r>
            <a:r>
              <a:rPr lang="en-US" sz="4000" dirty="0" smtClean="0"/>
              <a:t> </a:t>
            </a:r>
            <a:r>
              <a:rPr lang="en-US" sz="4000" dirty="0" err="1" smtClean="0"/>
              <a:t>khi</a:t>
            </a:r>
            <a:r>
              <a:rPr lang="en-US" sz="4000" dirty="0" smtClean="0"/>
              <a:t> </a:t>
            </a:r>
            <a:r>
              <a:rPr lang="en-US" sz="4000" dirty="0" err="1" smtClean="0"/>
              <a:t>áp</a:t>
            </a:r>
            <a:r>
              <a:rPr lang="en-US" sz="4000" dirty="0" smtClean="0"/>
              <a:t> </a:t>
            </a:r>
            <a:r>
              <a:rPr lang="en-US" sz="4000" dirty="0" err="1" smtClean="0"/>
              <a:t>dụng</a:t>
            </a:r>
            <a:r>
              <a:rPr lang="en-US" sz="4000" dirty="0" smtClean="0"/>
              <a:t> </a:t>
            </a:r>
            <a:r>
              <a:rPr lang="en-US" sz="4000" dirty="0" err="1" smtClean="0"/>
              <a:t>với</a:t>
            </a:r>
            <a:r>
              <a:rPr lang="en-US" sz="4000" dirty="0" smtClean="0"/>
              <a:t> </a:t>
            </a:r>
            <a:r>
              <a:rPr lang="en-US" sz="4000" dirty="0" err="1" smtClean="0"/>
              <a:t>dữ</a:t>
            </a:r>
            <a:r>
              <a:rPr lang="en-US" sz="4000" dirty="0" smtClean="0"/>
              <a:t> </a:t>
            </a:r>
            <a:r>
              <a:rPr lang="en-US" sz="4000" dirty="0" err="1" smtClean="0"/>
              <a:t>liệu</a:t>
            </a:r>
            <a:r>
              <a:rPr lang="en-US" sz="4000" dirty="0" smtClean="0"/>
              <a:t> </a:t>
            </a:r>
            <a:r>
              <a:rPr lang="en-US" sz="4000" dirty="0" err="1" smtClean="0"/>
              <a:t>thu</a:t>
            </a:r>
            <a:r>
              <a:rPr lang="en-US" sz="4000" dirty="0" smtClean="0"/>
              <a:t> </a:t>
            </a:r>
            <a:r>
              <a:rPr lang="en-US" sz="4000" dirty="0" err="1" smtClean="0"/>
              <a:t>thập</a:t>
            </a:r>
            <a:r>
              <a:rPr lang="en-US" sz="4000" dirty="0" smtClean="0"/>
              <a:t>, </a:t>
            </a:r>
            <a:r>
              <a:rPr lang="en-US" sz="4000" dirty="0" err="1" smtClean="0"/>
              <a:t>nhóm</a:t>
            </a:r>
            <a:r>
              <a:rPr lang="en-US" sz="4000" dirty="0" smtClean="0"/>
              <a:t> </a:t>
            </a:r>
            <a:r>
              <a:rPr lang="en-US" sz="4000" dirty="0" err="1" smtClean="0"/>
              <a:t>xây</a:t>
            </a:r>
            <a:r>
              <a:rPr lang="en-US" sz="4000" dirty="0" smtClean="0"/>
              <a:t> </a:t>
            </a:r>
            <a:r>
              <a:rPr lang="en-US" sz="4000" dirty="0" err="1" smtClean="0"/>
              <a:t>dựng</a:t>
            </a:r>
            <a:r>
              <a:rPr lang="en-US" sz="4000" dirty="0" smtClean="0"/>
              <a:t> </a:t>
            </a:r>
            <a:r>
              <a:rPr lang="en-US" sz="4000" dirty="0" err="1" smtClean="0"/>
              <a:t>được</a:t>
            </a:r>
            <a:r>
              <a:rPr lang="en-US" sz="4000" dirty="0" smtClean="0"/>
              <a:t> </a:t>
            </a:r>
            <a:r>
              <a:rPr lang="en-US" sz="4000" dirty="0" err="1" smtClean="0"/>
              <a:t>mô</a:t>
            </a:r>
            <a:r>
              <a:rPr lang="en-US" sz="4000" dirty="0" smtClean="0"/>
              <a:t> </a:t>
            </a:r>
            <a:r>
              <a:rPr lang="en-US" sz="4000" dirty="0" err="1" smtClean="0"/>
              <a:t>hình</a:t>
            </a:r>
            <a:r>
              <a:rPr lang="en-US" sz="4000" dirty="0" smtClean="0"/>
              <a:t> </a:t>
            </a:r>
            <a:r>
              <a:rPr lang="en-US" sz="4000" dirty="0" err="1" smtClean="0"/>
              <a:t>gồm</a:t>
            </a:r>
            <a:r>
              <a:rPr lang="en-US" sz="4000" dirty="0" smtClean="0"/>
              <a:t> 35 </a:t>
            </a:r>
            <a:r>
              <a:rPr lang="en-US" sz="4000" dirty="0" err="1" smtClean="0"/>
              <a:t>thuộc</a:t>
            </a:r>
            <a:r>
              <a:rPr lang="en-US" sz="4000" dirty="0" smtClean="0"/>
              <a:t> </a:t>
            </a:r>
            <a:r>
              <a:rPr lang="en-US" sz="4000" dirty="0" err="1" smtClean="0"/>
              <a:t>tính</a:t>
            </a:r>
            <a:r>
              <a:rPr lang="en-US" sz="4000" dirty="0" smtClean="0"/>
              <a:t>.</a:t>
            </a:r>
            <a:endParaRPr lang="en-US" sz="4000" dirty="0"/>
          </a:p>
        </p:txBody>
      </p:sp>
      <p:sp>
        <p:nvSpPr>
          <p:cNvPr id="4" name="Date Placeholder 3"/>
          <p:cNvSpPr>
            <a:spLocks noGrp="1"/>
          </p:cNvSpPr>
          <p:nvPr>
            <p:ph type="dt" sz="half" idx="10"/>
          </p:nvPr>
        </p:nvSpPr>
        <p:spPr/>
        <p:txBody>
          <a:bodyPr/>
          <a:lstStyle/>
          <a:p>
            <a:fld id="{363E45C6-9571-4178-A8DA-81C5BD399E46}" type="datetime1">
              <a:rPr lang="vi-VN" smtClean="0"/>
              <a:pPr/>
              <a:t>27/02/2013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Dữ</a:t>
            </a:r>
            <a:r>
              <a:rPr lang="en-US" dirty="0" smtClean="0"/>
              <a:t> </a:t>
            </a:r>
            <a:r>
              <a:rPr lang="en-US" dirty="0" err="1" smtClean="0"/>
              <a:t>liệu</a:t>
            </a:r>
            <a:endParaRPr lang="en-US" dirty="0"/>
          </a:p>
        </p:txBody>
      </p:sp>
      <p:sp>
        <p:nvSpPr>
          <p:cNvPr id="3" name="Content Placeholder 2"/>
          <p:cNvSpPr>
            <a:spLocks noGrp="1"/>
          </p:cNvSpPr>
          <p:nvPr>
            <p:ph idx="1"/>
          </p:nvPr>
        </p:nvSpPr>
        <p:spPr/>
        <p:txBody>
          <a:bodyPr>
            <a:noAutofit/>
          </a:bodyPr>
          <a:lstStyle/>
          <a:p>
            <a:pPr>
              <a:buNone/>
            </a:pPr>
            <a:r>
              <a:rPr lang="en-US" sz="2400" dirty="0" smtClean="0"/>
              <a:t>	</a:t>
            </a:r>
            <a:r>
              <a:rPr lang="en-US" sz="2400" dirty="0" err="1" smtClean="0"/>
              <a:t>Mô</a:t>
            </a:r>
            <a:r>
              <a:rPr lang="en-US" sz="2400" dirty="0" smtClean="0"/>
              <a:t> </a:t>
            </a:r>
            <a:r>
              <a:rPr lang="en-US" sz="2400" dirty="0" err="1" smtClean="0"/>
              <a:t>hình</a:t>
            </a:r>
            <a:r>
              <a:rPr lang="en-US" sz="2400" dirty="0" smtClean="0"/>
              <a:t> </a:t>
            </a:r>
            <a:r>
              <a:rPr lang="en-US" sz="2400" dirty="0" err="1" smtClean="0"/>
              <a:t>dữ</a:t>
            </a:r>
            <a:r>
              <a:rPr lang="en-US" sz="2400" dirty="0" smtClean="0"/>
              <a:t> </a:t>
            </a:r>
            <a:r>
              <a:rPr lang="en-US" sz="2400" dirty="0" err="1" smtClean="0"/>
              <a:t>liệu</a:t>
            </a:r>
            <a:r>
              <a:rPr lang="en-US" sz="2400" dirty="0" smtClean="0"/>
              <a:t> </a:t>
            </a:r>
            <a:r>
              <a:rPr lang="en-US" sz="2400" dirty="0" err="1" smtClean="0"/>
              <a:t>được</a:t>
            </a:r>
            <a:r>
              <a:rPr lang="en-US" sz="2400" dirty="0" smtClean="0"/>
              <a:t> </a:t>
            </a:r>
            <a:r>
              <a:rPr lang="en-US" sz="2400" dirty="0" err="1" smtClean="0"/>
              <a:t>chia</a:t>
            </a:r>
            <a:r>
              <a:rPr lang="en-US" sz="2400" dirty="0" smtClean="0"/>
              <a:t> </a:t>
            </a:r>
            <a:r>
              <a:rPr lang="en-US" sz="2400" dirty="0" err="1" smtClean="0"/>
              <a:t>thành</a:t>
            </a:r>
            <a:r>
              <a:rPr lang="en-US" sz="2400" dirty="0" smtClean="0"/>
              <a:t> 7 </a:t>
            </a:r>
            <a:r>
              <a:rPr lang="en-US" sz="2400" dirty="0" err="1" smtClean="0"/>
              <a:t>bộ</a:t>
            </a:r>
            <a:r>
              <a:rPr lang="en-US" sz="2400" dirty="0" smtClean="0"/>
              <a:t> </a:t>
            </a:r>
            <a:r>
              <a:rPr lang="en-US" sz="2400" dirty="0" err="1" smtClean="0"/>
              <a:t>chính</a:t>
            </a:r>
            <a:endParaRPr lang="en-US" sz="2400" dirty="0" smtClean="0"/>
          </a:p>
          <a:p>
            <a:r>
              <a:rPr lang="en-US" sz="2400" dirty="0" smtClean="0"/>
              <a:t> </a:t>
            </a:r>
            <a:r>
              <a:rPr lang="en-US" sz="2400" dirty="0" err="1" smtClean="0"/>
              <a:t>Thông</a:t>
            </a:r>
            <a:r>
              <a:rPr lang="en-US" sz="2400" dirty="0" smtClean="0"/>
              <a:t> tin </a:t>
            </a:r>
            <a:r>
              <a:rPr lang="en-US" sz="2400" dirty="0" err="1" smtClean="0"/>
              <a:t>cá</a:t>
            </a:r>
            <a:r>
              <a:rPr lang="en-US" sz="2400" dirty="0" smtClean="0"/>
              <a:t> </a:t>
            </a:r>
            <a:r>
              <a:rPr lang="en-US" sz="2400" dirty="0" err="1" smtClean="0"/>
              <a:t>nhân</a:t>
            </a:r>
            <a:r>
              <a:rPr lang="en-US" sz="2400" dirty="0" smtClean="0"/>
              <a:t>.</a:t>
            </a:r>
          </a:p>
          <a:p>
            <a:r>
              <a:rPr lang="en-US" sz="2400" dirty="0" smtClean="0"/>
              <a:t> </a:t>
            </a:r>
            <a:r>
              <a:rPr lang="en-US" sz="2400" dirty="0" err="1" smtClean="0"/>
              <a:t>Xét</a:t>
            </a:r>
            <a:r>
              <a:rPr lang="en-US" sz="2400" dirty="0" smtClean="0"/>
              <a:t> </a:t>
            </a:r>
            <a:r>
              <a:rPr lang="en-US" sz="2400" dirty="0" err="1" smtClean="0"/>
              <a:t>nghiệm</a:t>
            </a:r>
            <a:r>
              <a:rPr lang="en-US" sz="2400" dirty="0" smtClean="0"/>
              <a:t> </a:t>
            </a:r>
            <a:r>
              <a:rPr lang="en-US" sz="2400" dirty="0" err="1" smtClean="0"/>
              <a:t>máu</a:t>
            </a:r>
            <a:r>
              <a:rPr lang="en-US" sz="2400" dirty="0" smtClean="0"/>
              <a:t> </a:t>
            </a:r>
            <a:r>
              <a:rPr lang="en-US" sz="2400" dirty="0" err="1" smtClean="0"/>
              <a:t>mỡ</a:t>
            </a:r>
            <a:r>
              <a:rPr lang="en-US" sz="2400" dirty="0" smtClean="0"/>
              <a:t>.</a:t>
            </a:r>
          </a:p>
          <a:p>
            <a:r>
              <a:rPr lang="en-US" sz="2400" dirty="0" smtClean="0"/>
              <a:t> </a:t>
            </a:r>
            <a:r>
              <a:rPr lang="en-US" sz="2400" dirty="0" err="1" smtClean="0"/>
              <a:t>Xét</a:t>
            </a:r>
            <a:r>
              <a:rPr lang="en-US" sz="2400" dirty="0" smtClean="0"/>
              <a:t> </a:t>
            </a:r>
            <a:r>
              <a:rPr lang="en-US" sz="2400" dirty="0" err="1" smtClean="0"/>
              <a:t>nghiệm</a:t>
            </a:r>
            <a:r>
              <a:rPr lang="en-US" sz="2400" dirty="0" smtClean="0"/>
              <a:t> </a:t>
            </a:r>
            <a:r>
              <a:rPr lang="en-US" sz="2400" dirty="0" err="1" smtClean="0"/>
              <a:t>huyết</a:t>
            </a:r>
            <a:r>
              <a:rPr lang="en-US" sz="2400" dirty="0" smtClean="0"/>
              <a:t> </a:t>
            </a:r>
            <a:r>
              <a:rPr lang="en-US" sz="2400" dirty="0" err="1" smtClean="0"/>
              <a:t>đồ</a:t>
            </a:r>
            <a:r>
              <a:rPr lang="en-US" sz="2400" dirty="0" smtClean="0"/>
              <a:t>.</a:t>
            </a:r>
          </a:p>
          <a:p>
            <a:r>
              <a:rPr lang="en-US" sz="2400" dirty="0" smtClean="0"/>
              <a:t> </a:t>
            </a:r>
            <a:r>
              <a:rPr lang="en-US" sz="2400" dirty="0" err="1" smtClean="0"/>
              <a:t>Xét</a:t>
            </a:r>
            <a:r>
              <a:rPr lang="en-US" sz="2400" dirty="0" smtClean="0"/>
              <a:t> </a:t>
            </a:r>
            <a:r>
              <a:rPr lang="en-US" sz="2400" dirty="0" err="1" smtClean="0"/>
              <a:t>nghiệm</a:t>
            </a:r>
            <a:r>
              <a:rPr lang="en-US" sz="2400" dirty="0" smtClean="0"/>
              <a:t> </a:t>
            </a:r>
            <a:r>
              <a:rPr lang="en-US" sz="2400" dirty="0" err="1" smtClean="0"/>
              <a:t>sinh</a:t>
            </a:r>
            <a:r>
              <a:rPr lang="en-US" sz="2400" dirty="0" smtClean="0"/>
              <a:t> </a:t>
            </a:r>
            <a:r>
              <a:rPr lang="en-US" sz="2400" dirty="0" err="1" smtClean="0"/>
              <a:t>hóa</a:t>
            </a:r>
            <a:r>
              <a:rPr lang="en-US" sz="2400" dirty="0" smtClean="0"/>
              <a:t>.</a:t>
            </a:r>
          </a:p>
          <a:p>
            <a:r>
              <a:rPr lang="en-US" sz="2400" dirty="0" smtClean="0"/>
              <a:t> </a:t>
            </a:r>
            <a:r>
              <a:rPr lang="en-US" sz="2400" dirty="0" err="1" smtClean="0"/>
              <a:t>Xét</a:t>
            </a:r>
            <a:r>
              <a:rPr lang="en-US" sz="2400" dirty="0" smtClean="0"/>
              <a:t> </a:t>
            </a:r>
            <a:r>
              <a:rPr lang="en-US" sz="2400" dirty="0" err="1" smtClean="0"/>
              <a:t>nghiệm</a:t>
            </a:r>
            <a:r>
              <a:rPr lang="en-US" sz="2400" dirty="0" smtClean="0"/>
              <a:t> men </a:t>
            </a:r>
            <a:r>
              <a:rPr lang="en-US" sz="2400" dirty="0" err="1" smtClean="0"/>
              <a:t>gan</a:t>
            </a:r>
            <a:r>
              <a:rPr lang="en-US" sz="2400" dirty="0" smtClean="0"/>
              <a:t>.</a:t>
            </a:r>
          </a:p>
          <a:p>
            <a:r>
              <a:rPr lang="en-US" sz="2400" dirty="0" smtClean="0"/>
              <a:t> </a:t>
            </a:r>
            <a:r>
              <a:rPr lang="en-US" sz="2400" dirty="0" err="1" smtClean="0"/>
              <a:t>Xét</a:t>
            </a:r>
            <a:r>
              <a:rPr lang="en-US" sz="2400" dirty="0" smtClean="0"/>
              <a:t> </a:t>
            </a:r>
            <a:r>
              <a:rPr lang="en-US" sz="2400" dirty="0" err="1" smtClean="0"/>
              <a:t>nghiệm</a:t>
            </a:r>
            <a:r>
              <a:rPr lang="en-US" sz="2400" dirty="0" smtClean="0"/>
              <a:t> </a:t>
            </a:r>
            <a:r>
              <a:rPr lang="en-US" sz="2400" dirty="0" err="1" smtClean="0"/>
              <a:t>điện</a:t>
            </a:r>
            <a:r>
              <a:rPr lang="en-US" sz="2400" dirty="0" smtClean="0"/>
              <a:t> </a:t>
            </a:r>
            <a:r>
              <a:rPr lang="en-US" sz="2400" dirty="0" err="1" smtClean="0"/>
              <a:t>phân</a:t>
            </a:r>
            <a:r>
              <a:rPr lang="en-US" sz="2400" dirty="0" smtClean="0"/>
              <a:t>.</a:t>
            </a:r>
          </a:p>
          <a:p>
            <a:r>
              <a:rPr lang="en-US" sz="2400" dirty="0" err="1" smtClean="0"/>
              <a:t>Phân</a:t>
            </a:r>
            <a:r>
              <a:rPr lang="en-US" sz="2400" dirty="0" smtClean="0"/>
              <a:t> </a:t>
            </a:r>
            <a:r>
              <a:rPr lang="en-US" sz="2400" dirty="0" err="1" smtClean="0"/>
              <a:t>lớp</a:t>
            </a:r>
            <a:r>
              <a:rPr lang="en-US" sz="2400" dirty="0" smtClean="0"/>
              <a:t>.</a:t>
            </a:r>
            <a:endParaRPr lang="en-US" sz="2400" dirty="0"/>
          </a:p>
        </p:txBody>
      </p:sp>
      <p:sp>
        <p:nvSpPr>
          <p:cNvPr id="4" name="Date Placeholder 3"/>
          <p:cNvSpPr>
            <a:spLocks noGrp="1"/>
          </p:cNvSpPr>
          <p:nvPr>
            <p:ph type="dt" sz="half" idx="10"/>
          </p:nvPr>
        </p:nvSpPr>
        <p:spPr/>
        <p:txBody>
          <a:bodyPr/>
          <a:lstStyle/>
          <a:p>
            <a:fld id="{363E45C6-9571-4178-A8DA-81C5BD399E46}" type="datetime1">
              <a:rPr lang="vi-VN" smtClean="0"/>
              <a:pPr/>
              <a:t>27/02/2013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Triển</a:t>
            </a:r>
            <a:r>
              <a:rPr lang="en-US" dirty="0" smtClean="0"/>
              <a:t> </a:t>
            </a:r>
            <a:r>
              <a:rPr lang="en-US" dirty="0" err="1" smtClean="0"/>
              <a:t>khai</a:t>
            </a:r>
            <a:r>
              <a:rPr lang="en-US" dirty="0" smtClean="0"/>
              <a:t> </a:t>
            </a:r>
            <a:r>
              <a:rPr lang="en-US" dirty="0" err="1" smtClean="0"/>
              <a:t>và</a:t>
            </a:r>
            <a:r>
              <a:rPr lang="en-US" dirty="0" smtClean="0"/>
              <a:t> </a:t>
            </a:r>
            <a:r>
              <a:rPr lang="en-US" dirty="0" err="1" smtClean="0"/>
              <a:t>đánh</a:t>
            </a:r>
            <a:r>
              <a:rPr lang="en-US" dirty="0" smtClean="0"/>
              <a:t> </a:t>
            </a:r>
            <a:r>
              <a:rPr lang="en-US" dirty="0" err="1" smtClean="0"/>
              <a:t>giá</a:t>
            </a:r>
            <a:endParaRPr lang="en-US" dirty="0"/>
          </a:p>
        </p:txBody>
      </p:sp>
      <p:sp>
        <p:nvSpPr>
          <p:cNvPr id="3" name="Content Placeholder 2"/>
          <p:cNvSpPr>
            <a:spLocks noGrp="1"/>
          </p:cNvSpPr>
          <p:nvPr>
            <p:ph idx="1"/>
          </p:nvPr>
        </p:nvSpPr>
        <p:spPr/>
        <p:txBody>
          <a:bodyPr anchor="ctr">
            <a:noAutofit/>
          </a:bodyPr>
          <a:lstStyle/>
          <a:p>
            <a:pPr>
              <a:buNone/>
            </a:pPr>
            <a:r>
              <a:rPr lang="en-US" sz="4000" dirty="0" smtClean="0"/>
              <a:t>	</a:t>
            </a:r>
            <a:r>
              <a:rPr lang="en-US" sz="4000" dirty="0" err="1" smtClean="0"/>
              <a:t>Tiền</a:t>
            </a:r>
            <a:r>
              <a:rPr lang="en-US" sz="4000" dirty="0" smtClean="0"/>
              <a:t> </a:t>
            </a:r>
            <a:r>
              <a:rPr lang="en-US" sz="4000" dirty="0" err="1" smtClean="0"/>
              <a:t>xử</a:t>
            </a:r>
            <a:r>
              <a:rPr lang="en-US" sz="4000" dirty="0" smtClean="0"/>
              <a:t> </a:t>
            </a:r>
            <a:r>
              <a:rPr lang="en-US" sz="4000" dirty="0" err="1" smtClean="0"/>
              <a:t>lý</a:t>
            </a:r>
            <a:r>
              <a:rPr lang="en-US" sz="4000" dirty="0" smtClean="0"/>
              <a:t> </a:t>
            </a:r>
            <a:r>
              <a:rPr lang="en-US" sz="4000" dirty="0" err="1" smtClean="0"/>
              <a:t>dữ</a:t>
            </a:r>
            <a:r>
              <a:rPr lang="en-US" sz="4000" dirty="0" smtClean="0"/>
              <a:t> </a:t>
            </a:r>
            <a:r>
              <a:rPr lang="en-US" sz="4000" dirty="0" err="1" smtClean="0"/>
              <a:t>liệu</a:t>
            </a:r>
            <a:endParaRPr lang="en-US" sz="4000" dirty="0" smtClean="0"/>
          </a:p>
          <a:p>
            <a:r>
              <a:rPr lang="en-US" sz="4000" dirty="0" smtClean="0"/>
              <a:t> </a:t>
            </a:r>
            <a:r>
              <a:rPr lang="en-US" sz="4000" dirty="0" err="1" smtClean="0"/>
              <a:t>Làm</a:t>
            </a:r>
            <a:r>
              <a:rPr lang="en-US" sz="4000" dirty="0" smtClean="0"/>
              <a:t> </a:t>
            </a:r>
            <a:r>
              <a:rPr lang="en-US" sz="4000" dirty="0" err="1" smtClean="0"/>
              <a:t>sạch</a:t>
            </a:r>
            <a:r>
              <a:rPr lang="en-US" sz="4000" dirty="0" smtClean="0"/>
              <a:t> </a:t>
            </a:r>
            <a:r>
              <a:rPr lang="en-US" sz="4000" dirty="0" err="1" smtClean="0"/>
              <a:t>dữ</a:t>
            </a:r>
            <a:r>
              <a:rPr lang="en-US" sz="4000" dirty="0" smtClean="0"/>
              <a:t> </a:t>
            </a:r>
            <a:r>
              <a:rPr lang="en-US" sz="4000" dirty="0" err="1" smtClean="0"/>
              <a:t>liệu</a:t>
            </a:r>
            <a:r>
              <a:rPr lang="en-US" sz="4000" dirty="0" smtClean="0"/>
              <a:t>: </a:t>
            </a:r>
            <a:r>
              <a:rPr lang="en-US" sz="4000" dirty="0" err="1" smtClean="0"/>
              <a:t>Xóa</a:t>
            </a:r>
            <a:r>
              <a:rPr lang="en-US" sz="4000" dirty="0" smtClean="0"/>
              <a:t> </a:t>
            </a:r>
            <a:r>
              <a:rPr lang="en-US" sz="4000" dirty="0" err="1" smtClean="0"/>
              <a:t>dữ</a:t>
            </a:r>
            <a:r>
              <a:rPr lang="en-US" sz="4000" dirty="0" smtClean="0"/>
              <a:t> </a:t>
            </a:r>
            <a:r>
              <a:rPr lang="en-US" sz="4000" dirty="0" err="1" smtClean="0"/>
              <a:t>liệu</a:t>
            </a:r>
            <a:r>
              <a:rPr lang="en-US" sz="4000" dirty="0" smtClean="0"/>
              <a:t> </a:t>
            </a:r>
            <a:r>
              <a:rPr lang="en-US" sz="4000" dirty="0" err="1" smtClean="0"/>
              <a:t>thiếu</a:t>
            </a:r>
            <a:r>
              <a:rPr lang="en-US" sz="4000" dirty="0" smtClean="0"/>
              <a:t>, </a:t>
            </a:r>
            <a:r>
              <a:rPr lang="en-US" sz="4000" dirty="0" err="1" smtClean="0"/>
              <a:t>nhiễu</a:t>
            </a:r>
            <a:r>
              <a:rPr lang="en-US" sz="4000" dirty="0" smtClean="0"/>
              <a:t>. </a:t>
            </a:r>
            <a:r>
              <a:rPr lang="en-US" sz="4000" dirty="0" err="1" smtClean="0"/>
              <a:t>Dữ</a:t>
            </a:r>
            <a:r>
              <a:rPr lang="en-US" sz="4000" dirty="0" smtClean="0"/>
              <a:t> </a:t>
            </a:r>
            <a:r>
              <a:rPr lang="en-US" sz="4000" dirty="0" err="1" smtClean="0"/>
              <a:t>liệu</a:t>
            </a:r>
            <a:r>
              <a:rPr lang="en-US" sz="4000" dirty="0" smtClean="0"/>
              <a:t> </a:t>
            </a:r>
            <a:r>
              <a:rPr lang="en-US" sz="4000" dirty="0" err="1" smtClean="0"/>
              <a:t>trùng</a:t>
            </a:r>
            <a:r>
              <a:rPr lang="en-US" sz="4000" dirty="0" smtClean="0"/>
              <a:t> </a:t>
            </a:r>
            <a:r>
              <a:rPr lang="en-US" sz="4000" dirty="0" err="1" smtClean="0"/>
              <a:t>dùng</a:t>
            </a:r>
            <a:r>
              <a:rPr lang="en-US" sz="4000" dirty="0" smtClean="0"/>
              <a:t> SDM.</a:t>
            </a:r>
          </a:p>
          <a:p>
            <a:r>
              <a:rPr lang="en-US" sz="4000" dirty="0" smtClean="0"/>
              <a:t> </a:t>
            </a:r>
            <a:r>
              <a:rPr lang="en-US" sz="4000" dirty="0" err="1" smtClean="0"/>
              <a:t>Rời</a:t>
            </a:r>
            <a:r>
              <a:rPr lang="en-US" sz="4000" dirty="0" smtClean="0"/>
              <a:t> </a:t>
            </a:r>
            <a:r>
              <a:rPr lang="en-US" sz="4000" dirty="0" err="1" smtClean="0"/>
              <a:t>rạc</a:t>
            </a:r>
            <a:r>
              <a:rPr lang="en-US" sz="4000" dirty="0" smtClean="0"/>
              <a:t> </a:t>
            </a:r>
            <a:r>
              <a:rPr lang="en-US" sz="4000" dirty="0" err="1" smtClean="0"/>
              <a:t>hóa</a:t>
            </a:r>
            <a:r>
              <a:rPr lang="en-US" sz="4000" dirty="0" smtClean="0"/>
              <a:t> </a:t>
            </a:r>
            <a:r>
              <a:rPr lang="en-US" sz="4000" dirty="0" err="1" smtClean="0"/>
              <a:t>dữ</a:t>
            </a:r>
            <a:r>
              <a:rPr lang="en-US" sz="4000" dirty="0" smtClean="0"/>
              <a:t> </a:t>
            </a:r>
            <a:r>
              <a:rPr lang="en-US" sz="4000" dirty="0" err="1" smtClean="0"/>
              <a:t>liệu</a:t>
            </a:r>
            <a:r>
              <a:rPr lang="en-US" sz="4000" dirty="0" smtClean="0"/>
              <a:t>: Binning, </a:t>
            </a:r>
            <a:r>
              <a:rPr lang="en-US" sz="4000" dirty="0" err="1" smtClean="0"/>
              <a:t>rời</a:t>
            </a:r>
            <a:r>
              <a:rPr lang="en-US" sz="4000" dirty="0" smtClean="0"/>
              <a:t> </a:t>
            </a:r>
            <a:r>
              <a:rPr lang="en-US" sz="4000" dirty="0" err="1" smtClean="0"/>
              <a:t>rạc</a:t>
            </a:r>
            <a:r>
              <a:rPr lang="en-US" sz="4000" dirty="0" smtClean="0"/>
              <a:t> </a:t>
            </a:r>
            <a:r>
              <a:rPr lang="en-US" sz="4000" dirty="0" err="1" smtClean="0"/>
              <a:t>theo</a:t>
            </a:r>
            <a:r>
              <a:rPr lang="en-US" sz="4000" dirty="0" smtClean="0"/>
              <a:t> ý </a:t>
            </a:r>
            <a:r>
              <a:rPr lang="en-US" sz="4000" dirty="0" err="1" smtClean="0"/>
              <a:t>người</a:t>
            </a:r>
            <a:r>
              <a:rPr lang="en-US" sz="4000" dirty="0" smtClean="0"/>
              <a:t> </a:t>
            </a:r>
            <a:r>
              <a:rPr lang="en-US" sz="4000" dirty="0" err="1" smtClean="0"/>
              <a:t>dùng</a:t>
            </a:r>
            <a:r>
              <a:rPr lang="en-US" sz="4000" dirty="0" smtClean="0"/>
              <a:t>.</a:t>
            </a:r>
            <a:endParaRPr lang="en-US" sz="4000" dirty="0"/>
          </a:p>
        </p:txBody>
      </p:sp>
      <p:sp>
        <p:nvSpPr>
          <p:cNvPr id="4" name="Date Placeholder 3"/>
          <p:cNvSpPr>
            <a:spLocks noGrp="1"/>
          </p:cNvSpPr>
          <p:nvPr>
            <p:ph type="dt" sz="half" idx="10"/>
          </p:nvPr>
        </p:nvSpPr>
        <p:spPr/>
        <p:txBody>
          <a:bodyPr/>
          <a:lstStyle/>
          <a:p>
            <a:fld id="{363E45C6-9571-4178-A8DA-81C5BD399E46}" type="datetime1">
              <a:rPr lang="vi-VN" smtClean="0"/>
              <a:pPr/>
              <a:t>27/02/2013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Triển</a:t>
            </a:r>
            <a:r>
              <a:rPr lang="en-US" dirty="0" smtClean="0"/>
              <a:t> </a:t>
            </a:r>
            <a:r>
              <a:rPr lang="en-US" dirty="0" err="1" smtClean="0"/>
              <a:t>khai</a:t>
            </a:r>
            <a:r>
              <a:rPr lang="en-US" dirty="0" smtClean="0"/>
              <a:t> </a:t>
            </a:r>
            <a:r>
              <a:rPr lang="en-US" dirty="0" err="1" smtClean="0"/>
              <a:t>và</a:t>
            </a:r>
            <a:r>
              <a:rPr lang="en-US" dirty="0" smtClean="0"/>
              <a:t> </a:t>
            </a:r>
            <a:r>
              <a:rPr lang="en-US" dirty="0" err="1" smtClean="0"/>
              <a:t>đánh</a:t>
            </a:r>
            <a:r>
              <a:rPr lang="en-US" dirty="0" smtClean="0"/>
              <a:t> </a:t>
            </a:r>
            <a:r>
              <a:rPr lang="en-US" dirty="0" err="1" smtClean="0"/>
              <a:t>giá</a:t>
            </a:r>
            <a:endParaRPr lang="en-US" dirty="0"/>
          </a:p>
        </p:txBody>
      </p:sp>
      <p:sp>
        <p:nvSpPr>
          <p:cNvPr id="3" name="Content Placeholder 2"/>
          <p:cNvSpPr>
            <a:spLocks noGrp="1"/>
          </p:cNvSpPr>
          <p:nvPr>
            <p:ph idx="1"/>
          </p:nvPr>
        </p:nvSpPr>
        <p:spPr/>
        <p:txBody>
          <a:bodyPr anchor="ctr">
            <a:noAutofit/>
          </a:bodyPr>
          <a:lstStyle/>
          <a:p>
            <a:pPr>
              <a:buNone/>
            </a:pPr>
            <a:r>
              <a:rPr lang="en-US" sz="4000" dirty="0" smtClean="0"/>
              <a:t>	</a:t>
            </a:r>
            <a:r>
              <a:rPr lang="en-US" sz="4000" dirty="0" err="1" smtClean="0"/>
              <a:t>Phương</a:t>
            </a:r>
            <a:r>
              <a:rPr lang="en-US" sz="4000" dirty="0" smtClean="0"/>
              <a:t> </a:t>
            </a:r>
            <a:r>
              <a:rPr lang="en-US" sz="4000" dirty="0" err="1" smtClean="0"/>
              <a:t>pháp</a:t>
            </a:r>
            <a:r>
              <a:rPr lang="en-US" sz="4000" dirty="0" smtClean="0"/>
              <a:t> </a:t>
            </a:r>
            <a:r>
              <a:rPr lang="en-US" sz="4000" dirty="0" err="1" smtClean="0"/>
              <a:t>đánh</a:t>
            </a:r>
            <a:r>
              <a:rPr lang="en-US" sz="4000" dirty="0" smtClean="0"/>
              <a:t> </a:t>
            </a:r>
            <a:r>
              <a:rPr lang="en-US" sz="4000" dirty="0" err="1" smtClean="0"/>
              <a:t>giá</a:t>
            </a:r>
            <a:r>
              <a:rPr lang="en-US" sz="4000" dirty="0" smtClean="0"/>
              <a:t>:</a:t>
            </a:r>
          </a:p>
          <a:p>
            <a:r>
              <a:rPr lang="en-US" sz="4000" dirty="0" smtClean="0"/>
              <a:t> Precision</a:t>
            </a:r>
          </a:p>
          <a:p>
            <a:r>
              <a:rPr lang="en-US" sz="4000" dirty="0" smtClean="0"/>
              <a:t> Recall</a:t>
            </a:r>
          </a:p>
          <a:p>
            <a:r>
              <a:rPr lang="en-US" sz="4000" dirty="0" smtClean="0"/>
              <a:t> F - Measure</a:t>
            </a:r>
          </a:p>
          <a:p>
            <a:r>
              <a:rPr lang="en-US" sz="4000" dirty="0" smtClean="0"/>
              <a:t> Accuracy</a:t>
            </a:r>
            <a:endParaRPr lang="en-US" sz="4000" dirty="0"/>
          </a:p>
        </p:txBody>
      </p:sp>
      <p:sp>
        <p:nvSpPr>
          <p:cNvPr id="4" name="Date Placeholder 3"/>
          <p:cNvSpPr>
            <a:spLocks noGrp="1"/>
          </p:cNvSpPr>
          <p:nvPr>
            <p:ph type="dt" sz="half" idx="10"/>
          </p:nvPr>
        </p:nvSpPr>
        <p:spPr/>
        <p:txBody>
          <a:bodyPr/>
          <a:lstStyle/>
          <a:p>
            <a:fld id="{363E45C6-9571-4178-A8DA-81C5BD399E46}" type="datetime1">
              <a:rPr lang="vi-VN" smtClean="0"/>
              <a:pPr/>
              <a:t>27/02/2013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Triển</a:t>
            </a:r>
            <a:r>
              <a:rPr lang="en-US" dirty="0" smtClean="0"/>
              <a:t> </a:t>
            </a:r>
            <a:r>
              <a:rPr lang="en-US" dirty="0" err="1" smtClean="0"/>
              <a:t>khai</a:t>
            </a:r>
            <a:r>
              <a:rPr lang="en-US" dirty="0" smtClean="0"/>
              <a:t> </a:t>
            </a:r>
            <a:r>
              <a:rPr lang="en-US" dirty="0" err="1" smtClean="0"/>
              <a:t>và</a:t>
            </a:r>
            <a:r>
              <a:rPr lang="en-US" dirty="0" smtClean="0"/>
              <a:t> </a:t>
            </a:r>
            <a:r>
              <a:rPr lang="en-US" dirty="0" err="1" smtClean="0"/>
              <a:t>đánh</a:t>
            </a:r>
            <a:r>
              <a:rPr lang="en-US" dirty="0" smtClean="0"/>
              <a:t> </a:t>
            </a:r>
            <a:r>
              <a:rPr lang="en-US" dirty="0" err="1" smtClean="0"/>
              <a:t>giá</a:t>
            </a:r>
            <a:endParaRPr lang="en-US" dirty="0"/>
          </a:p>
        </p:txBody>
      </p:sp>
      <p:sp>
        <p:nvSpPr>
          <p:cNvPr id="3" name="Content Placeholder 2"/>
          <p:cNvSpPr>
            <a:spLocks noGrp="1"/>
          </p:cNvSpPr>
          <p:nvPr>
            <p:ph idx="1"/>
          </p:nvPr>
        </p:nvSpPr>
        <p:spPr/>
        <p:txBody>
          <a:bodyPr>
            <a:noAutofit/>
          </a:bodyPr>
          <a:lstStyle/>
          <a:p>
            <a:pPr>
              <a:buNone/>
            </a:pPr>
            <a:r>
              <a:rPr lang="en-US" sz="4000" dirty="0" smtClean="0"/>
              <a:t>	</a:t>
            </a:r>
            <a:r>
              <a:rPr lang="en-US" sz="4000" dirty="0" err="1" smtClean="0"/>
              <a:t>Các</a:t>
            </a:r>
            <a:r>
              <a:rPr lang="en-US" sz="4000" dirty="0" smtClean="0"/>
              <a:t> </a:t>
            </a:r>
            <a:r>
              <a:rPr lang="en-US" sz="4000" dirty="0" err="1" smtClean="0"/>
              <a:t>giải</a:t>
            </a:r>
            <a:r>
              <a:rPr lang="en-US" sz="4000" dirty="0" smtClean="0"/>
              <a:t> </a:t>
            </a:r>
            <a:r>
              <a:rPr lang="en-US" sz="4000" dirty="0" err="1" smtClean="0"/>
              <a:t>thuật</a:t>
            </a:r>
            <a:r>
              <a:rPr lang="en-US" sz="4000" dirty="0" smtClean="0"/>
              <a:t> </a:t>
            </a:r>
            <a:r>
              <a:rPr lang="en-US" sz="4000" dirty="0" err="1" smtClean="0"/>
              <a:t>đã</a:t>
            </a:r>
            <a:r>
              <a:rPr lang="en-US" sz="4000" dirty="0" smtClean="0"/>
              <a:t> </a:t>
            </a:r>
            <a:r>
              <a:rPr lang="en-US" sz="4000" dirty="0" err="1" smtClean="0"/>
              <a:t>cài</a:t>
            </a:r>
            <a:r>
              <a:rPr lang="en-US" sz="4000" dirty="0" smtClean="0"/>
              <a:t> </a:t>
            </a:r>
            <a:r>
              <a:rPr lang="en-US" sz="4000" dirty="0" err="1" smtClean="0"/>
              <a:t>đặt</a:t>
            </a:r>
            <a:r>
              <a:rPr lang="en-US" sz="4000" dirty="0" smtClean="0"/>
              <a:t> (</a:t>
            </a:r>
            <a:r>
              <a:rPr lang="en-US" sz="4000" dirty="0" err="1" smtClean="0"/>
              <a:t>sử</a:t>
            </a:r>
            <a:r>
              <a:rPr lang="en-US" sz="4000" dirty="0" smtClean="0"/>
              <a:t> </a:t>
            </a:r>
            <a:r>
              <a:rPr lang="en-US" sz="4000" dirty="0" err="1" smtClean="0"/>
              <a:t>dụng</a:t>
            </a:r>
            <a:r>
              <a:rPr lang="en-US" sz="4000" dirty="0" smtClean="0"/>
              <a:t> </a:t>
            </a:r>
            <a:r>
              <a:rPr lang="en-US" sz="4000" dirty="0" err="1" smtClean="0"/>
              <a:t>Accord.Net</a:t>
            </a:r>
            <a:r>
              <a:rPr lang="en-US" sz="4000" dirty="0" smtClean="0"/>
              <a:t>)</a:t>
            </a:r>
          </a:p>
          <a:p>
            <a:r>
              <a:rPr lang="en-US" sz="4000" dirty="0" smtClean="0"/>
              <a:t> Naïve </a:t>
            </a:r>
            <a:r>
              <a:rPr lang="en-US" sz="4000" dirty="0" err="1" smtClean="0"/>
              <a:t>Bayes</a:t>
            </a:r>
            <a:endParaRPr lang="en-US" sz="4000" dirty="0" smtClean="0"/>
          </a:p>
          <a:p>
            <a:r>
              <a:rPr lang="en-US" sz="4000" dirty="0" smtClean="0"/>
              <a:t> </a:t>
            </a:r>
            <a:r>
              <a:rPr lang="en-US" sz="4000" dirty="0" err="1" smtClean="0"/>
              <a:t>Cây</a:t>
            </a:r>
            <a:r>
              <a:rPr lang="en-US" sz="4000" dirty="0" smtClean="0"/>
              <a:t> </a:t>
            </a:r>
            <a:r>
              <a:rPr lang="en-US" sz="4000" dirty="0" err="1" smtClean="0"/>
              <a:t>quyết</a:t>
            </a:r>
            <a:r>
              <a:rPr lang="en-US" sz="4000" dirty="0" smtClean="0"/>
              <a:t> </a:t>
            </a:r>
            <a:r>
              <a:rPr lang="en-US" sz="4000" dirty="0" err="1" smtClean="0"/>
              <a:t>định</a:t>
            </a:r>
            <a:r>
              <a:rPr lang="en-US" sz="4000" dirty="0" smtClean="0"/>
              <a:t> C4.5</a:t>
            </a:r>
          </a:p>
          <a:p>
            <a:r>
              <a:rPr lang="en-US" sz="4000" dirty="0" smtClean="0"/>
              <a:t> SVM</a:t>
            </a:r>
            <a:endParaRPr lang="en-US" sz="4000" dirty="0"/>
          </a:p>
        </p:txBody>
      </p:sp>
      <p:sp>
        <p:nvSpPr>
          <p:cNvPr id="4" name="Date Placeholder 3"/>
          <p:cNvSpPr>
            <a:spLocks noGrp="1"/>
          </p:cNvSpPr>
          <p:nvPr>
            <p:ph type="dt" sz="half" idx="10"/>
          </p:nvPr>
        </p:nvSpPr>
        <p:spPr/>
        <p:txBody>
          <a:bodyPr/>
          <a:lstStyle/>
          <a:p>
            <a:fld id="{363E45C6-9571-4178-A8DA-81C5BD399E46}" type="datetime1">
              <a:rPr lang="vi-VN" smtClean="0"/>
              <a:pPr/>
              <a:t>27/02/2013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Triển</a:t>
            </a:r>
            <a:r>
              <a:rPr lang="en-US" dirty="0" smtClean="0"/>
              <a:t> </a:t>
            </a:r>
            <a:r>
              <a:rPr lang="en-US" dirty="0" err="1" smtClean="0"/>
              <a:t>khai</a:t>
            </a:r>
            <a:r>
              <a:rPr lang="en-US" dirty="0" smtClean="0"/>
              <a:t> </a:t>
            </a:r>
            <a:r>
              <a:rPr lang="en-US" dirty="0" err="1" smtClean="0"/>
              <a:t>và</a:t>
            </a:r>
            <a:r>
              <a:rPr lang="en-US" dirty="0" smtClean="0"/>
              <a:t> </a:t>
            </a:r>
            <a:r>
              <a:rPr lang="en-US" dirty="0" err="1" smtClean="0"/>
              <a:t>đánh</a:t>
            </a:r>
            <a:r>
              <a:rPr lang="en-US" dirty="0" smtClean="0"/>
              <a:t> </a:t>
            </a:r>
            <a:r>
              <a:rPr lang="en-US" dirty="0" err="1" smtClean="0"/>
              <a:t>giá</a:t>
            </a:r>
            <a:endParaRPr lang="en-US" dirty="0"/>
          </a:p>
        </p:txBody>
      </p:sp>
      <p:sp>
        <p:nvSpPr>
          <p:cNvPr id="3" name="Content Placeholder 2"/>
          <p:cNvSpPr>
            <a:spLocks noGrp="1"/>
          </p:cNvSpPr>
          <p:nvPr>
            <p:ph idx="1"/>
          </p:nvPr>
        </p:nvSpPr>
        <p:spPr/>
        <p:txBody>
          <a:bodyPr>
            <a:noAutofit/>
          </a:bodyPr>
          <a:lstStyle/>
          <a:p>
            <a:pPr>
              <a:buNone/>
            </a:pPr>
            <a:r>
              <a:rPr lang="en-US" sz="4000" dirty="0" smtClean="0"/>
              <a:t>	Naïve </a:t>
            </a:r>
            <a:r>
              <a:rPr lang="en-US" sz="4000" dirty="0" err="1" smtClean="0"/>
              <a:t>Bayes</a:t>
            </a:r>
            <a:r>
              <a:rPr lang="en-US" sz="4000" dirty="0" smtClean="0"/>
              <a:t> (</a:t>
            </a:r>
            <a:r>
              <a:rPr lang="en-US" sz="4000" dirty="0" err="1" smtClean="0"/>
              <a:t>Tự</a:t>
            </a:r>
            <a:r>
              <a:rPr lang="en-US" sz="4000" dirty="0" smtClean="0"/>
              <a:t> </a:t>
            </a:r>
            <a:r>
              <a:rPr lang="en-US" sz="4000" dirty="0" err="1" smtClean="0"/>
              <a:t>cài</a:t>
            </a:r>
            <a:r>
              <a:rPr lang="en-US" sz="4000" dirty="0" smtClean="0"/>
              <a:t> </a:t>
            </a:r>
            <a:r>
              <a:rPr lang="en-US" sz="4000" dirty="0" err="1" smtClean="0"/>
              <a:t>đặt</a:t>
            </a:r>
            <a:r>
              <a:rPr lang="en-US" sz="4000" dirty="0" smtClean="0"/>
              <a:t>)</a:t>
            </a:r>
          </a:p>
          <a:p>
            <a:pPr>
              <a:buNone/>
            </a:pPr>
            <a:endParaRPr lang="en-US" sz="4000" dirty="0"/>
          </a:p>
        </p:txBody>
      </p:sp>
      <p:sp>
        <p:nvSpPr>
          <p:cNvPr id="4" name="Date Placeholder 3"/>
          <p:cNvSpPr>
            <a:spLocks noGrp="1"/>
          </p:cNvSpPr>
          <p:nvPr>
            <p:ph type="dt" sz="half" idx="10"/>
          </p:nvPr>
        </p:nvSpPr>
        <p:spPr/>
        <p:txBody>
          <a:bodyPr/>
          <a:lstStyle/>
          <a:p>
            <a:fld id="{363E45C6-9571-4178-A8DA-81C5BD399E46}" type="datetime1">
              <a:rPr lang="vi-VN" smtClean="0"/>
              <a:pPr/>
              <a:t>27/02/2013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a:p>
        </p:txBody>
      </p:sp>
      <p:graphicFrame>
        <p:nvGraphicFramePr>
          <p:cNvPr id="7" name="Table 6"/>
          <p:cNvGraphicFramePr>
            <a:graphicFrameLocks noGrp="1"/>
          </p:cNvGraphicFramePr>
          <p:nvPr/>
        </p:nvGraphicFramePr>
        <p:xfrm>
          <a:off x="990600" y="2895600"/>
          <a:ext cx="6858000" cy="3291840"/>
        </p:xfrm>
        <a:graphic>
          <a:graphicData uri="http://schemas.openxmlformats.org/drawingml/2006/table">
            <a:tbl>
              <a:tblPr firstRow="1" bandRow="1">
                <a:tableStyleId>{5C22544A-7EE6-4342-B048-85BDC9FD1C3A}</a:tableStyleId>
              </a:tblPr>
              <a:tblGrid>
                <a:gridCol w="1714500"/>
                <a:gridCol w="1714500"/>
                <a:gridCol w="1714500"/>
                <a:gridCol w="1714500"/>
              </a:tblGrid>
              <a:tr h="365760">
                <a:tc>
                  <a:txBody>
                    <a:bodyPr/>
                    <a:lstStyle/>
                    <a:p>
                      <a:pPr algn="ctr"/>
                      <a:endParaRPr lang="en-US" dirty="0"/>
                    </a:p>
                  </a:txBody>
                  <a:tcPr/>
                </a:tc>
                <a:tc>
                  <a:txBody>
                    <a:bodyPr/>
                    <a:lstStyle/>
                    <a:p>
                      <a:pPr algn="ctr"/>
                      <a:r>
                        <a:rPr lang="en-US" dirty="0" err="1" smtClean="0"/>
                        <a:t>Bộ</a:t>
                      </a:r>
                      <a:r>
                        <a:rPr lang="en-US" baseline="0" dirty="0" smtClean="0"/>
                        <a:t> 1</a:t>
                      </a:r>
                      <a:endParaRPr lang="en-US" dirty="0"/>
                    </a:p>
                  </a:txBody>
                  <a:tcPr/>
                </a:tc>
                <a:tc>
                  <a:txBody>
                    <a:bodyPr/>
                    <a:lstStyle/>
                    <a:p>
                      <a:pPr algn="ctr"/>
                      <a:r>
                        <a:rPr lang="en-US" dirty="0" err="1" smtClean="0"/>
                        <a:t>Bộ</a:t>
                      </a:r>
                      <a:r>
                        <a:rPr lang="en-US" baseline="0" dirty="0" smtClean="0"/>
                        <a:t> 2 </a:t>
                      </a:r>
                      <a:endParaRPr lang="en-US" dirty="0"/>
                    </a:p>
                  </a:txBody>
                  <a:tcPr/>
                </a:tc>
                <a:tc>
                  <a:txBody>
                    <a:bodyPr/>
                    <a:lstStyle/>
                    <a:p>
                      <a:pPr algn="ctr"/>
                      <a:r>
                        <a:rPr lang="en-US" dirty="0" err="1" smtClean="0"/>
                        <a:t>Bộ</a:t>
                      </a:r>
                      <a:r>
                        <a:rPr lang="en-US" baseline="0" dirty="0" smtClean="0"/>
                        <a:t> 3</a:t>
                      </a:r>
                      <a:endParaRPr lang="en-US" dirty="0"/>
                    </a:p>
                  </a:txBody>
                  <a:tcPr/>
                </a:tc>
              </a:tr>
              <a:tr h="345831">
                <a:tc>
                  <a:txBody>
                    <a:bodyPr/>
                    <a:lstStyle/>
                    <a:p>
                      <a:pPr algn="ctr"/>
                      <a:r>
                        <a:rPr lang="en-US" sz="1800" dirty="0" smtClean="0">
                          <a:latin typeface="Constantia (Body)"/>
                        </a:rPr>
                        <a:t>True </a:t>
                      </a:r>
                      <a:r>
                        <a:rPr lang="en-US" sz="1800" dirty="0" err="1" smtClean="0">
                          <a:latin typeface="Constantia (Body)"/>
                        </a:rPr>
                        <a:t>Possive</a:t>
                      </a:r>
                      <a:endParaRPr lang="en-US" sz="1800" dirty="0">
                        <a:latin typeface="Constantia (Body)"/>
                      </a:endParaRPr>
                    </a:p>
                  </a:txBody>
                  <a:tcP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126</a:t>
                      </a:r>
                    </a:p>
                  </a:txBody>
                  <a:tcPr marL="68580" marR="68580" marT="0" marB="0"/>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129</a:t>
                      </a:r>
                    </a:p>
                  </a:txBody>
                  <a:tcPr marL="68580" marR="68580" marT="0" marB="0"/>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261</a:t>
                      </a:r>
                    </a:p>
                  </a:txBody>
                  <a:tcPr marL="68580" marR="68580" marT="0" marB="0"/>
                </a:tc>
              </a:tr>
              <a:tr h="345831">
                <a:tc>
                  <a:txBody>
                    <a:bodyPr/>
                    <a:lstStyle/>
                    <a:p>
                      <a:pPr algn="ctr"/>
                      <a:r>
                        <a:rPr lang="en-US" sz="1800" dirty="0" smtClean="0">
                          <a:latin typeface="Constantia (Body)"/>
                        </a:rPr>
                        <a:t>True</a:t>
                      </a:r>
                      <a:r>
                        <a:rPr lang="en-US" sz="1800" baseline="0" dirty="0" smtClean="0">
                          <a:latin typeface="Constantia (Body)"/>
                        </a:rPr>
                        <a:t> Negative</a:t>
                      </a:r>
                      <a:endParaRPr lang="en-US" sz="1800" dirty="0">
                        <a:latin typeface="Constantia (Body)"/>
                      </a:endParaRPr>
                    </a:p>
                  </a:txBody>
                  <a:tcP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3</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2</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5</a:t>
                      </a:r>
                    </a:p>
                  </a:txBody>
                  <a:tcPr marL="68580" marR="68580" marT="0" marB="0"/>
                </a:tc>
              </a:tr>
              <a:tr h="345831">
                <a:tc>
                  <a:txBody>
                    <a:bodyPr/>
                    <a:lstStyle/>
                    <a:p>
                      <a:pPr algn="ctr"/>
                      <a:r>
                        <a:rPr lang="en-US" sz="1800" dirty="0" smtClean="0">
                          <a:latin typeface="Constantia (Body)"/>
                        </a:rPr>
                        <a:t>False</a:t>
                      </a:r>
                      <a:r>
                        <a:rPr lang="en-US" sz="1800" baseline="0" dirty="0" smtClean="0">
                          <a:latin typeface="Constantia (Body)"/>
                        </a:rPr>
                        <a:t> </a:t>
                      </a:r>
                      <a:r>
                        <a:rPr lang="en-US" sz="1800" baseline="0" dirty="0" err="1" smtClean="0">
                          <a:latin typeface="Constantia (Body)"/>
                        </a:rPr>
                        <a:t>Possive</a:t>
                      </a:r>
                      <a:endParaRPr lang="en-US" sz="1800" dirty="0">
                        <a:latin typeface="Constantia (Body)"/>
                      </a:endParaRPr>
                    </a:p>
                  </a:txBody>
                  <a:tcP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15</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14</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31</a:t>
                      </a:r>
                    </a:p>
                  </a:txBody>
                  <a:tcPr marL="68580" marR="68580" marT="0" marB="0"/>
                </a:tc>
              </a:tr>
              <a:tr h="345831">
                <a:tc>
                  <a:txBody>
                    <a:bodyPr/>
                    <a:lstStyle/>
                    <a:p>
                      <a:pPr algn="ctr"/>
                      <a:r>
                        <a:rPr lang="en-US" sz="1800" dirty="0" smtClean="0">
                          <a:latin typeface="Constantia (Body)"/>
                        </a:rPr>
                        <a:t>False Negative</a:t>
                      </a:r>
                      <a:endParaRPr lang="en-US" sz="1800" dirty="0">
                        <a:latin typeface="Constantia (Body)"/>
                      </a:endParaRPr>
                    </a:p>
                  </a:txBody>
                  <a:tcP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6</a:t>
                      </a:r>
                    </a:p>
                  </a:txBody>
                  <a:tcPr marL="68580" marR="68580" marT="0" marB="0"/>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5</a:t>
                      </a:r>
                    </a:p>
                  </a:txBody>
                  <a:tcPr marL="68580" marR="68580" marT="0" marB="0"/>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3</a:t>
                      </a:r>
                    </a:p>
                  </a:txBody>
                  <a:tcPr marL="68580" marR="68580" marT="0" marB="0"/>
                </a:tc>
              </a:tr>
              <a:tr h="345831">
                <a:tc>
                  <a:txBody>
                    <a:bodyPr/>
                    <a:lstStyle/>
                    <a:p>
                      <a:pPr algn="ctr"/>
                      <a:r>
                        <a:rPr lang="en-US" sz="1800" dirty="0" smtClean="0">
                          <a:latin typeface="Constantia (Body)"/>
                        </a:rPr>
                        <a:t>Precision</a:t>
                      </a:r>
                      <a:endParaRPr lang="en-US" sz="1800" dirty="0">
                        <a:latin typeface="Constantia (Body)"/>
                      </a:endParaRPr>
                    </a:p>
                  </a:txBody>
                  <a:tcP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0.894</a:t>
                      </a:r>
                    </a:p>
                  </a:txBody>
                  <a:tcPr marL="68580" marR="68580" marT="0" marB="0"/>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0.9</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0.894</a:t>
                      </a:r>
                    </a:p>
                  </a:txBody>
                  <a:tcPr marL="68580" marR="68580" marT="0" marB="0"/>
                </a:tc>
              </a:tr>
              <a:tr h="345831">
                <a:tc>
                  <a:txBody>
                    <a:bodyPr/>
                    <a:lstStyle/>
                    <a:p>
                      <a:pPr algn="ctr"/>
                      <a:r>
                        <a:rPr lang="en-US" sz="1800" dirty="0" smtClean="0">
                          <a:latin typeface="Constantia (Body)"/>
                        </a:rPr>
                        <a:t>Recall</a:t>
                      </a:r>
                      <a:endParaRPr lang="en-US" sz="1800" dirty="0">
                        <a:latin typeface="Constantia (Body)"/>
                      </a:endParaRPr>
                    </a:p>
                  </a:txBody>
                  <a:tcP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0.955</a:t>
                      </a:r>
                    </a:p>
                  </a:txBody>
                  <a:tcPr marL="68580" marR="68580" marT="0" marB="0"/>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0.963</a:t>
                      </a:r>
                    </a:p>
                  </a:txBody>
                  <a:tcPr marL="68580" marR="68580" marT="0" marB="0"/>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0.989</a:t>
                      </a:r>
                    </a:p>
                  </a:txBody>
                  <a:tcPr marL="68580" marR="68580" marT="0" marB="0"/>
                </a:tc>
              </a:tr>
              <a:tr h="345831">
                <a:tc>
                  <a:txBody>
                    <a:bodyPr/>
                    <a:lstStyle/>
                    <a:p>
                      <a:pPr algn="ctr"/>
                      <a:r>
                        <a:rPr lang="en-US" sz="1800" dirty="0" smtClean="0">
                          <a:latin typeface="Constantia (Body)"/>
                        </a:rPr>
                        <a:t>F – Measure</a:t>
                      </a:r>
                      <a:endParaRPr lang="en-US" sz="1800" dirty="0">
                        <a:latin typeface="Constantia (Body)"/>
                      </a:endParaRPr>
                    </a:p>
                  </a:txBody>
                  <a:tcP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0.923</a:t>
                      </a:r>
                    </a:p>
                  </a:txBody>
                  <a:tcPr marL="68580" marR="68580" marT="0" marB="0"/>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0.931</a:t>
                      </a:r>
                    </a:p>
                  </a:txBody>
                  <a:tcPr marL="68580" marR="68580" marT="0" marB="0"/>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0.939</a:t>
                      </a:r>
                    </a:p>
                  </a:txBody>
                  <a:tcPr marL="68580" marR="68580" marT="0" marB="0"/>
                </a:tc>
              </a:tr>
              <a:tr h="345831">
                <a:tc>
                  <a:txBody>
                    <a:bodyPr/>
                    <a:lstStyle/>
                    <a:p>
                      <a:pPr algn="ctr"/>
                      <a:r>
                        <a:rPr lang="en-US" sz="1800" dirty="0" smtClean="0">
                          <a:latin typeface="Constantia (Body)"/>
                        </a:rPr>
                        <a:t>Accuracy</a:t>
                      </a:r>
                      <a:endParaRPr lang="en-US" sz="1800" dirty="0">
                        <a:latin typeface="Constantia (Body)"/>
                      </a:endParaRPr>
                    </a:p>
                  </a:txBody>
                  <a:tcP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0.86</a:t>
                      </a:r>
                    </a:p>
                  </a:txBody>
                  <a:tcPr marL="68580" marR="68580" marT="0" marB="0"/>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0.873</a:t>
                      </a:r>
                    </a:p>
                  </a:txBody>
                  <a:tcPr marL="68580" marR="68580" marT="0" marB="0"/>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0.887</a:t>
                      </a:r>
                    </a:p>
                  </a:txBody>
                  <a:tcPr marL="68580" marR="68580" marT="0" marB="0"/>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Triển</a:t>
            </a:r>
            <a:r>
              <a:rPr lang="en-US" dirty="0" smtClean="0"/>
              <a:t> </a:t>
            </a:r>
            <a:r>
              <a:rPr lang="en-US" dirty="0" err="1" smtClean="0"/>
              <a:t>khai</a:t>
            </a:r>
            <a:r>
              <a:rPr lang="en-US" dirty="0" smtClean="0"/>
              <a:t> </a:t>
            </a:r>
            <a:r>
              <a:rPr lang="en-US" dirty="0" err="1" smtClean="0"/>
              <a:t>và</a:t>
            </a:r>
            <a:r>
              <a:rPr lang="en-US" dirty="0" smtClean="0"/>
              <a:t> </a:t>
            </a:r>
            <a:r>
              <a:rPr lang="en-US" dirty="0" err="1" smtClean="0"/>
              <a:t>đánh</a:t>
            </a:r>
            <a:r>
              <a:rPr lang="en-US" dirty="0" smtClean="0"/>
              <a:t> </a:t>
            </a:r>
            <a:r>
              <a:rPr lang="en-US" dirty="0" err="1" smtClean="0"/>
              <a:t>giá</a:t>
            </a:r>
            <a:endParaRPr lang="en-US" dirty="0"/>
          </a:p>
        </p:txBody>
      </p:sp>
      <p:sp>
        <p:nvSpPr>
          <p:cNvPr id="3" name="Content Placeholder 2"/>
          <p:cNvSpPr>
            <a:spLocks noGrp="1"/>
          </p:cNvSpPr>
          <p:nvPr>
            <p:ph idx="1"/>
          </p:nvPr>
        </p:nvSpPr>
        <p:spPr/>
        <p:txBody>
          <a:bodyPr>
            <a:noAutofit/>
          </a:bodyPr>
          <a:lstStyle/>
          <a:p>
            <a:pPr>
              <a:buNone/>
            </a:pPr>
            <a:r>
              <a:rPr lang="en-US" sz="4000" dirty="0" smtClean="0"/>
              <a:t>	</a:t>
            </a:r>
            <a:endParaRPr lang="en-US" sz="4000" dirty="0"/>
          </a:p>
        </p:txBody>
      </p:sp>
      <p:sp>
        <p:nvSpPr>
          <p:cNvPr id="4" name="Date Placeholder 3"/>
          <p:cNvSpPr>
            <a:spLocks noGrp="1"/>
          </p:cNvSpPr>
          <p:nvPr>
            <p:ph type="dt" sz="half" idx="10"/>
          </p:nvPr>
        </p:nvSpPr>
        <p:spPr/>
        <p:txBody>
          <a:bodyPr/>
          <a:lstStyle/>
          <a:p>
            <a:fld id="{363E45C6-9571-4178-A8DA-81C5BD399E46}" type="datetime1">
              <a:rPr lang="vi-VN" smtClean="0"/>
              <a:pPr/>
              <a:t>27/02/2013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a:p>
        </p:txBody>
      </p:sp>
      <p:sp>
        <p:nvSpPr>
          <p:cNvPr id="6" name="Content Placeholder 2"/>
          <p:cNvSpPr txBox="1">
            <a:spLocks/>
          </p:cNvSpPr>
          <p:nvPr/>
        </p:nvSpPr>
        <p:spPr>
          <a:xfrm>
            <a:off x="609600" y="2087880"/>
            <a:ext cx="8229600" cy="4389120"/>
          </a:xfrm>
          <a:prstGeom prst="rect">
            <a:avLst/>
          </a:prstGeom>
        </p:spPr>
        <p:txBody>
          <a:bodyPr vert="horz">
            <a:no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4000" b="0" i="0" u="none" strike="noStrike" kern="1200" cap="none" spc="0" normalizeH="0" baseline="0" noProof="0" dirty="0" smtClean="0">
                <a:ln>
                  <a:noFill/>
                </a:ln>
                <a:solidFill>
                  <a:schemeClr val="tx1"/>
                </a:solidFill>
                <a:effectLst/>
                <a:uLnTx/>
                <a:uFillTx/>
                <a:latin typeface="+mn-lt"/>
                <a:ea typeface="+mn-ea"/>
                <a:cs typeface="+mn-cs"/>
              </a:rPr>
              <a:t>	Naïve </a:t>
            </a:r>
            <a:r>
              <a:rPr kumimoji="0" lang="en-US" sz="4000" b="0" i="0" u="none" strike="noStrike" kern="1200" cap="none" spc="0" normalizeH="0" baseline="0" noProof="0" dirty="0" err="1" smtClean="0">
                <a:ln>
                  <a:noFill/>
                </a:ln>
                <a:solidFill>
                  <a:schemeClr val="tx1"/>
                </a:solidFill>
                <a:effectLst/>
                <a:uLnTx/>
                <a:uFillTx/>
                <a:latin typeface="+mn-lt"/>
                <a:ea typeface="+mn-ea"/>
                <a:cs typeface="+mn-cs"/>
              </a:rPr>
              <a:t>Bayes</a:t>
            </a:r>
            <a:r>
              <a:rPr kumimoji="0" lang="en-US" sz="4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4000" b="0" i="0" u="none" strike="noStrike" kern="1200" cap="none" spc="0" normalizeH="0" baseline="0" noProof="0" dirty="0" err="1" smtClean="0">
                <a:ln>
                  <a:noFill/>
                </a:ln>
                <a:solidFill>
                  <a:schemeClr val="tx1"/>
                </a:solidFill>
                <a:effectLst/>
                <a:uLnTx/>
                <a:uFillTx/>
                <a:latin typeface="+mn-lt"/>
                <a:ea typeface="+mn-ea"/>
                <a:cs typeface="+mn-cs"/>
              </a:rPr>
              <a:t>Tự</a:t>
            </a:r>
            <a:r>
              <a:rPr kumimoji="0" lang="en-US" sz="4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4000" b="0" i="0" u="none" strike="noStrike" kern="1200" cap="none" spc="0" normalizeH="0" baseline="0" noProof="0" dirty="0" err="1" smtClean="0">
                <a:ln>
                  <a:noFill/>
                </a:ln>
                <a:solidFill>
                  <a:schemeClr val="tx1"/>
                </a:solidFill>
                <a:effectLst/>
                <a:uLnTx/>
                <a:uFillTx/>
                <a:latin typeface="+mn-lt"/>
                <a:ea typeface="+mn-ea"/>
                <a:cs typeface="+mn-cs"/>
              </a:rPr>
              <a:t>cài</a:t>
            </a:r>
            <a:r>
              <a:rPr kumimoji="0" lang="en-US" sz="4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4000" b="0" i="0" u="none" strike="noStrike" kern="1200" cap="none" spc="0" normalizeH="0" baseline="0" noProof="0" dirty="0" err="1" smtClean="0">
                <a:ln>
                  <a:noFill/>
                </a:ln>
                <a:solidFill>
                  <a:schemeClr val="tx1"/>
                </a:solidFill>
                <a:effectLst/>
                <a:uLnTx/>
                <a:uFillTx/>
                <a:latin typeface="+mn-lt"/>
                <a:ea typeface="+mn-ea"/>
                <a:cs typeface="+mn-cs"/>
              </a:rPr>
              <a:t>đặt</a:t>
            </a:r>
            <a:r>
              <a:rPr kumimoji="0" lang="en-US" sz="4000" b="0" i="0" u="none" strike="noStrike" kern="1200" cap="none" spc="0" normalizeH="0" baseline="0" noProof="0" dirty="0" smtClean="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7" name="Table 6"/>
          <p:cNvGraphicFramePr>
            <a:graphicFrameLocks noGrp="1"/>
          </p:cNvGraphicFramePr>
          <p:nvPr/>
        </p:nvGraphicFramePr>
        <p:xfrm>
          <a:off x="990600" y="2895600"/>
          <a:ext cx="6858000" cy="3291840"/>
        </p:xfrm>
        <a:graphic>
          <a:graphicData uri="http://schemas.openxmlformats.org/drawingml/2006/table">
            <a:tbl>
              <a:tblPr firstRow="1" bandRow="1">
                <a:tableStyleId>{5C22544A-7EE6-4342-B048-85BDC9FD1C3A}</a:tableStyleId>
              </a:tblPr>
              <a:tblGrid>
                <a:gridCol w="1714500"/>
                <a:gridCol w="1714500"/>
                <a:gridCol w="1714500"/>
                <a:gridCol w="1714500"/>
              </a:tblGrid>
              <a:tr h="365760">
                <a:tc>
                  <a:txBody>
                    <a:bodyPr/>
                    <a:lstStyle/>
                    <a:p>
                      <a:pPr algn="ctr"/>
                      <a:endParaRPr lang="en-US" sz="1800" dirty="0">
                        <a:latin typeface="Constantia (Body)"/>
                      </a:endParaRPr>
                    </a:p>
                  </a:txBody>
                  <a:tcPr/>
                </a:tc>
                <a:tc>
                  <a:txBody>
                    <a:bodyPr/>
                    <a:lstStyle/>
                    <a:p>
                      <a:pPr algn="ctr"/>
                      <a:r>
                        <a:rPr lang="en-US" sz="1800" dirty="0" err="1" smtClean="0">
                          <a:latin typeface="Constantia (Body)"/>
                        </a:rPr>
                        <a:t>Bộ</a:t>
                      </a:r>
                      <a:r>
                        <a:rPr lang="en-US" sz="1800" baseline="0" dirty="0" smtClean="0">
                          <a:latin typeface="Constantia (Body)"/>
                        </a:rPr>
                        <a:t> 1</a:t>
                      </a:r>
                      <a:endParaRPr lang="en-US" sz="1800" dirty="0">
                        <a:latin typeface="Constantia (Body)"/>
                      </a:endParaRPr>
                    </a:p>
                  </a:txBody>
                  <a:tcPr/>
                </a:tc>
                <a:tc>
                  <a:txBody>
                    <a:bodyPr/>
                    <a:lstStyle/>
                    <a:p>
                      <a:pPr algn="ctr"/>
                      <a:r>
                        <a:rPr lang="en-US" sz="1800" dirty="0" err="1" smtClean="0">
                          <a:latin typeface="Constantia (Body)"/>
                        </a:rPr>
                        <a:t>Bộ</a:t>
                      </a:r>
                      <a:r>
                        <a:rPr lang="en-US" sz="1800" baseline="0" dirty="0" smtClean="0">
                          <a:latin typeface="Constantia (Body)"/>
                        </a:rPr>
                        <a:t> 2 </a:t>
                      </a:r>
                      <a:endParaRPr lang="en-US" sz="1800" dirty="0">
                        <a:latin typeface="Constantia (Body)"/>
                      </a:endParaRPr>
                    </a:p>
                  </a:txBody>
                  <a:tcPr/>
                </a:tc>
                <a:tc>
                  <a:txBody>
                    <a:bodyPr/>
                    <a:lstStyle/>
                    <a:p>
                      <a:pPr algn="ctr"/>
                      <a:r>
                        <a:rPr lang="en-US" sz="1800" dirty="0" err="1" smtClean="0">
                          <a:latin typeface="Constantia (Body)"/>
                        </a:rPr>
                        <a:t>Bộ</a:t>
                      </a:r>
                      <a:r>
                        <a:rPr lang="en-US" sz="1800" baseline="0" dirty="0" smtClean="0">
                          <a:latin typeface="Constantia (Body)"/>
                        </a:rPr>
                        <a:t> 3</a:t>
                      </a:r>
                      <a:endParaRPr lang="en-US" sz="1800" dirty="0">
                        <a:latin typeface="Constantia (Body)"/>
                      </a:endParaRPr>
                    </a:p>
                  </a:txBody>
                  <a:tcPr/>
                </a:tc>
              </a:tr>
              <a:tr h="345831">
                <a:tc>
                  <a:txBody>
                    <a:bodyPr/>
                    <a:lstStyle/>
                    <a:p>
                      <a:pPr algn="ctr"/>
                      <a:r>
                        <a:rPr lang="en-US" sz="1800" dirty="0" smtClean="0">
                          <a:latin typeface="Constantia (Body)"/>
                        </a:rPr>
                        <a:t>True </a:t>
                      </a:r>
                      <a:r>
                        <a:rPr lang="en-US" sz="1800" dirty="0" err="1" smtClean="0">
                          <a:latin typeface="Constantia (Body)"/>
                        </a:rPr>
                        <a:t>Possive</a:t>
                      </a:r>
                      <a:endParaRPr lang="en-US" sz="1800" dirty="0">
                        <a:latin typeface="Constantia (Body)"/>
                      </a:endParaRPr>
                    </a:p>
                  </a:txBody>
                  <a:tcP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126</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128</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261</a:t>
                      </a:r>
                    </a:p>
                  </a:txBody>
                  <a:tcPr marL="68580" marR="68580" marT="0" marB="0"/>
                </a:tc>
              </a:tr>
              <a:tr h="345831">
                <a:tc>
                  <a:txBody>
                    <a:bodyPr/>
                    <a:lstStyle/>
                    <a:p>
                      <a:pPr algn="ctr"/>
                      <a:r>
                        <a:rPr lang="en-US" sz="1800" dirty="0" smtClean="0">
                          <a:latin typeface="Constantia (Body)"/>
                        </a:rPr>
                        <a:t>True</a:t>
                      </a:r>
                      <a:r>
                        <a:rPr lang="en-US" sz="1800" baseline="0" dirty="0" smtClean="0">
                          <a:latin typeface="Constantia (Body)"/>
                        </a:rPr>
                        <a:t> Negative</a:t>
                      </a:r>
                      <a:endParaRPr lang="en-US" sz="1800" dirty="0">
                        <a:latin typeface="Constantia (Body)"/>
                      </a:endParaRPr>
                    </a:p>
                  </a:txBody>
                  <a:tcP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3</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2</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4</a:t>
                      </a:r>
                    </a:p>
                  </a:txBody>
                  <a:tcPr marL="68580" marR="68580" marT="0" marB="0"/>
                </a:tc>
              </a:tr>
              <a:tr h="345831">
                <a:tc>
                  <a:txBody>
                    <a:bodyPr/>
                    <a:lstStyle/>
                    <a:p>
                      <a:pPr algn="ctr"/>
                      <a:r>
                        <a:rPr lang="en-US" sz="1800" dirty="0" smtClean="0">
                          <a:latin typeface="Constantia (Body)"/>
                        </a:rPr>
                        <a:t>False</a:t>
                      </a:r>
                      <a:r>
                        <a:rPr lang="en-US" sz="1800" baseline="0" dirty="0" smtClean="0">
                          <a:latin typeface="Constantia (Body)"/>
                        </a:rPr>
                        <a:t> </a:t>
                      </a:r>
                      <a:r>
                        <a:rPr lang="en-US" sz="1800" baseline="0" dirty="0" err="1" smtClean="0">
                          <a:latin typeface="Constantia (Body)"/>
                        </a:rPr>
                        <a:t>Possive</a:t>
                      </a:r>
                      <a:endParaRPr lang="en-US" sz="1800" dirty="0">
                        <a:latin typeface="Constantia (Body)"/>
                      </a:endParaRPr>
                    </a:p>
                  </a:txBody>
                  <a:tcP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15</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14</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32</a:t>
                      </a:r>
                    </a:p>
                  </a:txBody>
                  <a:tcPr marL="68580" marR="68580" marT="0" marB="0"/>
                </a:tc>
              </a:tr>
              <a:tr h="345831">
                <a:tc>
                  <a:txBody>
                    <a:bodyPr/>
                    <a:lstStyle/>
                    <a:p>
                      <a:pPr algn="ctr"/>
                      <a:r>
                        <a:rPr lang="en-US" sz="1800" dirty="0" smtClean="0">
                          <a:latin typeface="Constantia (Body)"/>
                        </a:rPr>
                        <a:t>False Negative</a:t>
                      </a:r>
                      <a:endParaRPr lang="en-US" sz="1800" dirty="0">
                        <a:latin typeface="Constantia (Body)"/>
                      </a:endParaRPr>
                    </a:p>
                  </a:txBody>
                  <a:tcP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6</a:t>
                      </a:r>
                    </a:p>
                  </a:txBody>
                  <a:tcPr marL="68580" marR="68580" marT="0" marB="0"/>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6</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3</a:t>
                      </a:r>
                    </a:p>
                  </a:txBody>
                  <a:tcPr marL="68580" marR="68580" marT="0" marB="0"/>
                </a:tc>
              </a:tr>
              <a:tr h="345831">
                <a:tc>
                  <a:txBody>
                    <a:bodyPr/>
                    <a:lstStyle/>
                    <a:p>
                      <a:pPr algn="ctr"/>
                      <a:r>
                        <a:rPr lang="en-US" sz="1800" dirty="0" smtClean="0">
                          <a:latin typeface="Constantia (Body)"/>
                        </a:rPr>
                        <a:t>Precision</a:t>
                      </a:r>
                      <a:endParaRPr lang="en-US" sz="1800" dirty="0">
                        <a:latin typeface="Constantia (Body)"/>
                      </a:endParaRPr>
                    </a:p>
                  </a:txBody>
                  <a:tcP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0.894</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0.9</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0.891</a:t>
                      </a:r>
                    </a:p>
                  </a:txBody>
                  <a:tcPr marL="68580" marR="68580" marT="0" marB="0"/>
                </a:tc>
              </a:tr>
              <a:tr h="345831">
                <a:tc>
                  <a:txBody>
                    <a:bodyPr/>
                    <a:lstStyle/>
                    <a:p>
                      <a:pPr algn="ctr"/>
                      <a:r>
                        <a:rPr lang="en-US" sz="1800" dirty="0" smtClean="0">
                          <a:latin typeface="Constantia (Body)"/>
                        </a:rPr>
                        <a:t>Recall</a:t>
                      </a:r>
                      <a:endParaRPr lang="en-US" sz="1800" dirty="0">
                        <a:latin typeface="Constantia (Body)"/>
                      </a:endParaRPr>
                    </a:p>
                  </a:txBody>
                  <a:tcP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0.955</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0.955</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0.989</a:t>
                      </a:r>
                    </a:p>
                  </a:txBody>
                  <a:tcPr marL="68580" marR="68580" marT="0" marB="0"/>
                </a:tc>
              </a:tr>
              <a:tr h="345831">
                <a:tc>
                  <a:txBody>
                    <a:bodyPr/>
                    <a:lstStyle/>
                    <a:p>
                      <a:pPr algn="ctr"/>
                      <a:r>
                        <a:rPr lang="en-US" sz="1800" dirty="0" smtClean="0">
                          <a:latin typeface="Constantia (Body)"/>
                        </a:rPr>
                        <a:t>F – Measure</a:t>
                      </a:r>
                      <a:endParaRPr lang="en-US" sz="1800" dirty="0">
                        <a:latin typeface="Constantia (Body)"/>
                      </a:endParaRPr>
                    </a:p>
                  </a:txBody>
                  <a:tcP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0.923</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0.928</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0.937</a:t>
                      </a:r>
                    </a:p>
                  </a:txBody>
                  <a:tcPr marL="68580" marR="68580" marT="0" marB="0"/>
                </a:tc>
              </a:tr>
              <a:tr h="345831">
                <a:tc>
                  <a:txBody>
                    <a:bodyPr/>
                    <a:lstStyle/>
                    <a:p>
                      <a:pPr algn="ctr"/>
                      <a:r>
                        <a:rPr lang="en-US" sz="1800" dirty="0" smtClean="0">
                          <a:latin typeface="Constantia (Body)"/>
                        </a:rPr>
                        <a:t>Accuracy</a:t>
                      </a:r>
                      <a:endParaRPr lang="en-US" sz="1800" dirty="0">
                        <a:latin typeface="Constantia (Body)"/>
                      </a:endParaRPr>
                    </a:p>
                  </a:txBody>
                  <a:tcP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0.86</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0.867</a:t>
                      </a:r>
                    </a:p>
                  </a:txBody>
                  <a:tcPr marL="68580" marR="68580" marT="0" marB="0"/>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0.883</a:t>
                      </a:r>
                    </a:p>
                  </a:txBody>
                  <a:tcPr marL="68580" marR="68580" marT="0" marB="0"/>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0"/>
            <a:ext cx="8229600" cy="1143000"/>
          </a:xfrm>
        </p:spPr>
        <p:txBody>
          <a:bodyPr anchor="ctr"/>
          <a:lstStyle/>
          <a:p>
            <a:pPr algn="ctr"/>
            <a:r>
              <a:rPr lang="en-US" dirty="0" err="1" smtClean="0"/>
              <a:t>Nội</a:t>
            </a:r>
            <a:r>
              <a:rPr lang="en-US" dirty="0" smtClean="0"/>
              <a:t> dung</a:t>
            </a:r>
            <a:endParaRPr lang="en-US" dirty="0"/>
          </a:p>
        </p:txBody>
      </p:sp>
      <p:sp>
        <p:nvSpPr>
          <p:cNvPr id="4" name="Date Placeholder 3"/>
          <p:cNvSpPr>
            <a:spLocks noGrp="1"/>
          </p:cNvSpPr>
          <p:nvPr>
            <p:ph type="dt" sz="half" idx="10"/>
          </p:nvPr>
        </p:nvSpPr>
        <p:spPr/>
        <p:txBody>
          <a:bodyPr/>
          <a:lstStyle/>
          <a:p>
            <a:fld id="{363E45C6-9571-4178-A8DA-81C5BD399E46}" type="datetime1">
              <a:rPr lang="vi-VN" smtClean="0"/>
              <a:pPr/>
              <a:t>27/02/2013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grpSp>
        <p:nvGrpSpPr>
          <p:cNvPr id="60" name="Group 59"/>
          <p:cNvGrpSpPr>
            <a:grpSpLocks/>
          </p:cNvGrpSpPr>
          <p:nvPr/>
        </p:nvGrpSpPr>
        <p:grpSpPr bwMode="auto">
          <a:xfrm>
            <a:off x="2133600" y="2286000"/>
            <a:ext cx="4927600" cy="531813"/>
            <a:chOff x="1341" y="1723"/>
            <a:chExt cx="3104" cy="335"/>
          </a:xfrm>
        </p:grpSpPr>
        <p:sp>
          <p:nvSpPr>
            <p:cNvPr id="61" name="AutoShape 23"/>
            <p:cNvSpPr>
              <a:spLocks noChangeArrowheads="1"/>
            </p:cNvSpPr>
            <p:nvPr/>
          </p:nvSpPr>
          <p:spPr bwMode="gray">
            <a:xfrm>
              <a:off x="1341" y="1723"/>
              <a:ext cx="3104" cy="335"/>
            </a:xfrm>
            <a:prstGeom prst="roundRect">
              <a:avLst>
                <a:gd name="adj" fmla="val 16667"/>
              </a:avLst>
            </a:prstGeom>
            <a:ln>
              <a:headEnd/>
              <a:tailEnd/>
            </a:ln>
          </p:spPr>
          <p:style>
            <a:lnRef idx="1">
              <a:schemeClr val="accent6"/>
            </a:lnRef>
            <a:fillRef idx="3">
              <a:schemeClr val="accent6"/>
            </a:fillRef>
            <a:effectRef idx="2">
              <a:schemeClr val="accent6"/>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62" name="AutoShape 24"/>
            <p:cNvSpPr>
              <a:spLocks noChangeArrowheads="1"/>
            </p:cNvSpPr>
            <p:nvPr/>
          </p:nvSpPr>
          <p:spPr bwMode="gray">
            <a:xfrm>
              <a:off x="1366" y="1735"/>
              <a:ext cx="3068" cy="148"/>
            </a:xfrm>
            <a:prstGeom prst="roundRect">
              <a:avLst>
                <a:gd name="adj" fmla="val 31505"/>
              </a:avLst>
            </a:prstGeom>
            <a:ln>
              <a:headEnd/>
              <a:tailEnd/>
            </a:ln>
          </p:spPr>
          <p:style>
            <a:lnRef idx="1">
              <a:schemeClr val="accent6"/>
            </a:lnRef>
            <a:fillRef idx="3">
              <a:schemeClr val="accent6"/>
            </a:fillRef>
            <a:effectRef idx="2">
              <a:schemeClr val="accent6"/>
            </a:effectRef>
            <a:fontRef idx="minor">
              <a:schemeClr val="lt1"/>
            </a:fontRef>
          </p:style>
          <p:txBody>
            <a:bodyPr wrap="none" anchor="ctr"/>
            <a:lstStyle/>
            <a:p>
              <a:endParaRPr lang="vi-VN">
                <a:latin typeface="Segoe UI" pitchFamily="34" charset="0"/>
                <a:cs typeface="Segoe UI" pitchFamily="34" charset="0"/>
              </a:endParaRPr>
            </a:p>
          </p:txBody>
        </p:sp>
      </p:grpSp>
      <p:sp>
        <p:nvSpPr>
          <p:cNvPr id="63" name="Text Box 25"/>
          <p:cNvSpPr txBox="1">
            <a:spLocks noChangeArrowheads="1"/>
          </p:cNvSpPr>
          <p:nvPr/>
        </p:nvSpPr>
        <p:spPr bwMode="black">
          <a:xfrm>
            <a:off x="2552700" y="2371725"/>
            <a:ext cx="4114800" cy="366713"/>
          </a:xfrm>
          <a:prstGeom prst="rect">
            <a:avLst/>
          </a:prstGeom>
          <a:ln>
            <a:headEnd/>
            <a:tailEnd/>
          </a:ln>
        </p:spPr>
        <p:style>
          <a:lnRef idx="1">
            <a:schemeClr val="dk1"/>
          </a:lnRef>
          <a:fillRef idx="3">
            <a:schemeClr val="dk1"/>
          </a:fillRef>
          <a:effectRef idx="2">
            <a:schemeClr val="dk1"/>
          </a:effectRef>
          <a:fontRef idx="minor">
            <a:schemeClr val="lt1"/>
          </a:fontRef>
        </p:style>
        <p:txBody>
          <a:bodyPr>
            <a:spAutoFit/>
          </a:bodyPr>
          <a:lstStyle/>
          <a:p>
            <a:pPr algn="ctr" eaLnBrk="0" hangingPunct="0">
              <a:defRPr/>
            </a:pPr>
            <a:r>
              <a:rPr lang="en-US" b="1" dirty="0" err="1" smtClean="0">
                <a:solidFill>
                  <a:schemeClr val="bg1"/>
                </a:solidFill>
                <a:latin typeface="Segoe UI" pitchFamily="34" charset="0"/>
                <a:cs typeface="Segoe UI" pitchFamily="34" charset="0"/>
              </a:rPr>
              <a:t>Giới</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thiệu</a:t>
            </a:r>
            <a:endParaRPr lang="en-US" b="1" dirty="0">
              <a:solidFill>
                <a:schemeClr val="bg1"/>
              </a:solidFill>
              <a:latin typeface="Segoe UI" pitchFamily="34" charset="0"/>
              <a:cs typeface="Segoe UI" pitchFamily="34" charset="0"/>
            </a:endParaRPr>
          </a:p>
        </p:txBody>
      </p:sp>
      <p:sp>
        <p:nvSpPr>
          <p:cNvPr id="64" name="AutoShape 26"/>
          <p:cNvSpPr>
            <a:spLocks noChangeArrowheads="1"/>
          </p:cNvSpPr>
          <p:nvPr/>
        </p:nvSpPr>
        <p:spPr bwMode="gray">
          <a:xfrm>
            <a:off x="1797050" y="2198688"/>
            <a:ext cx="685800" cy="685800"/>
          </a:xfrm>
          <a:prstGeom prst="diamond">
            <a:avLst/>
          </a:prstGeom>
          <a:ln>
            <a:headEnd/>
            <a:tailEnd/>
          </a:ln>
        </p:spPr>
        <p:style>
          <a:lnRef idx="1">
            <a:schemeClr val="accent6"/>
          </a:lnRef>
          <a:fillRef idx="3">
            <a:schemeClr val="accent6"/>
          </a:fillRef>
          <a:effectRef idx="2">
            <a:schemeClr val="accent6"/>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65" name="Text Box 27"/>
          <p:cNvSpPr txBox="1">
            <a:spLocks noChangeArrowheads="1"/>
          </p:cNvSpPr>
          <p:nvPr/>
        </p:nvSpPr>
        <p:spPr bwMode="black">
          <a:xfrm>
            <a:off x="1951038" y="2297113"/>
            <a:ext cx="360997" cy="461665"/>
          </a:xfrm>
          <a:prstGeom prst="rect">
            <a:avLst/>
          </a:prstGeom>
          <a:ln>
            <a:headEnd/>
            <a:tailEnd/>
          </a:ln>
        </p:spPr>
        <p:style>
          <a:lnRef idx="1">
            <a:schemeClr val="dk1"/>
          </a:lnRef>
          <a:fillRef idx="3">
            <a:schemeClr val="dk1"/>
          </a:fillRef>
          <a:effectRef idx="2">
            <a:schemeClr val="dk1"/>
          </a:effectRef>
          <a:fontRef idx="minor">
            <a:schemeClr val="lt1"/>
          </a:fontRef>
        </p:style>
        <p:txBody>
          <a:bodyPr wrap="none">
            <a:spAutoFit/>
          </a:bodyPr>
          <a:lstStyle/>
          <a:p>
            <a:pPr algn="ctr" eaLnBrk="0" hangingPunct="0"/>
            <a:r>
              <a:rPr lang="en-US" sz="2400" b="1" dirty="0">
                <a:solidFill>
                  <a:schemeClr val="bg1"/>
                </a:solidFill>
                <a:latin typeface="Segoe UI" pitchFamily="34" charset="0"/>
                <a:cs typeface="Segoe UI" pitchFamily="34" charset="0"/>
              </a:rPr>
              <a:t>1</a:t>
            </a:r>
          </a:p>
        </p:txBody>
      </p:sp>
      <p:grpSp>
        <p:nvGrpSpPr>
          <p:cNvPr id="66" name="Group 65"/>
          <p:cNvGrpSpPr>
            <a:grpSpLocks/>
          </p:cNvGrpSpPr>
          <p:nvPr/>
        </p:nvGrpSpPr>
        <p:grpSpPr bwMode="auto">
          <a:xfrm>
            <a:off x="2127250" y="2966649"/>
            <a:ext cx="4927600" cy="531813"/>
            <a:chOff x="1341" y="1723"/>
            <a:chExt cx="3104" cy="335"/>
          </a:xfrm>
        </p:grpSpPr>
        <p:sp>
          <p:nvSpPr>
            <p:cNvPr id="67" name="AutoShape 23"/>
            <p:cNvSpPr>
              <a:spLocks noChangeArrowheads="1"/>
            </p:cNvSpPr>
            <p:nvPr/>
          </p:nvSpPr>
          <p:spPr bwMode="gray">
            <a:xfrm>
              <a:off x="1341" y="1723"/>
              <a:ext cx="3104" cy="335"/>
            </a:xfrm>
            <a:prstGeom prst="roundRect">
              <a:avLst>
                <a:gd name="adj" fmla="val 16667"/>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68" name="AutoShape 24"/>
            <p:cNvSpPr>
              <a:spLocks noChangeArrowheads="1"/>
            </p:cNvSpPr>
            <p:nvPr/>
          </p:nvSpPr>
          <p:spPr bwMode="gray">
            <a:xfrm>
              <a:off x="1366" y="1735"/>
              <a:ext cx="3068" cy="148"/>
            </a:xfrm>
            <a:prstGeom prst="roundRect">
              <a:avLst>
                <a:gd name="adj" fmla="val 31505"/>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lstStyle/>
            <a:p>
              <a:endParaRPr lang="vi-VN">
                <a:latin typeface="Segoe UI" pitchFamily="34" charset="0"/>
                <a:cs typeface="Segoe UI" pitchFamily="34" charset="0"/>
              </a:endParaRPr>
            </a:p>
          </p:txBody>
        </p:sp>
      </p:grpSp>
      <p:sp>
        <p:nvSpPr>
          <p:cNvPr id="69" name="Text Box 25"/>
          <p:cNvSpPr txBox="1">
            <a:spLocks noChangeArrowheads="1"/>
          </p:cNvSpPr>
          <p:nvPr/>
        </p:nvSpPr>
        <p:spPr bwMode="black">
          <a:xfrm>
            <a:off x="2546350" y="3052374"/>
            <a:ext cx="4114800" cy="366713"/>
          </a:xfrm>
          <a:prstGeom prst="rect">
            <a:avLst/>
          </a:prstGeom>
          <a:ln>
            <a:headEnd/>
            <a:tailEnd/>
          </a:ln>
        </p:spPr>
        <p:style>
          <a:lnRef idx="1">
            <a:schemeClr val="dk1"/>
          </a:lnRef>
          <a:fillRef idx="3">
            <a:schemeClr val="dk1"/>
          </a:fillRef>
          <a:effectRef idx="2">
            <a:schemeClr val="dk1"/>
          </a:effectRef>
          <a:fontRef idx="minor">
            <a:schemeClr val="lt1"/>
          </a:fontRef>
        </p:style>
        <p:txBody>
          <a:bodyPr>
            <a:spAutoFit/>
          </a:bodyPr>
          <a:lstStyle/>
          <a:p>
            <a:pPr algn="ctr" eaLnBrk="0" hangingPunct="0">
              <a:defRPr/>
            </a:pPr>
            <a:r>
              <a:rPr lang="en-US" b="1" dirty="0" smtClean="0">
                <a:solidFill>
                  <a:schemeClr val="bg1"/>
                </a:solidFill>
                <a:latin typeface="Segoe UI" pitchFamily="34" charset="0"/>
                <a:cs typeface="Segoe UI" pitchFamily="34" charset="0"/>
              </a:rPr>
              <a:t>Data Mining </a:t>
            </a:r>
            <a:r>
              <a:rPr lang="en-US" b="1" dirty="0" err="1" smtClean="0">
                <a:solidFill>
                  <a:schemeClr val="bg1"/>
                </a:solidFill>
                <a:latin typeface="Segoe UI" pitchFamily="34" charset="0"/>
                <a:cs typeface="Segoe UI" pitchFamily="34" charset="0"/>
              </a:rPr>
              <a:t>và</a:t>
            </a:r>
            <a:r>
              <a:rPr lang="en-US" b="1" dirty="0" smtClean="0">
                <a:solidFill>
                  <a:schemeClr val="bg1"/>
                </a:solidFill>
                <a:latin typeface="Segoe UI" pitchFamily="34" charset="0"/>
                <a:cs typeface="Segoe UI" pitchFamily="34" charset="0"/>
              </a:rPr>
              <a:t> y </a:t>
            </a:r>
            <a:r>
              <a:rPr lang="en-US" b="1" dirty="0" err="1" smtClean="0">
                <a:solidFill>
                  <a:schemeClr val="bg1"/>
                </a:solidFill>
                <a:latin typeface="Segoe UI" pitchFamily="34" charset="0"/>
                <a:cs typeface="Segoe UI" pitchFamily="34" charset="0"/>
              </a:rPr>
              <a:t>học</a:t>
            </a:r>
            <a:endParaRPr lang="en-US" b="1" dirty="0">
              <a:solidFill>
                <a:schemeClr val="bg1"/>
              </a:solidFill>
              <a:latin typeface="Segoe UI" pitchFamily="34" charset="0"/>
              <a:cs typeface="Segoe UI" pitchFamily="34" charset="0"/>
            </a:endParaRPr>
          </a:p>
        </p:txBody>
      </p:sp>
      <p:sp>
        <p:nvSpPr>
          <p:cNvPr id="70" name="AutoShape 26"/>
          <p:cNvSpPr>
            <a:spLocks noChangeArrowheads="1"/>
          </p:cNvSpPr>
          <p:nvPr/>
        </p:nvSpPr>
        <p:spPr bwMode="gray">
          <a:xfrm>
            <a:off x="1790700" y="2851201"/>
            <a:ext cx="685800" cy="685800"/>
          </a:xfrm>
          <a:prstGeom prst="diamond">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71" name="Text Box 27"/>
          <p:cNvSpPr txBox="1">
            <a:spLocks noChangeArrowheads="1"/>
          </p:cNvSpPr>
          <p:nvPr/>
        </p:nvSpPr>
        <p:spPr bwMode="black">
          <a:xfrm>
            <a:off x="1944688" y="2977762"/>
            <a:ext cx="360996" cy="461665"/>
          </a:xfrm>
          <a:prstGeom prst="rect">
            <a:avLst/>
          </a:prstGeom>
          <a:ln>
            <a:headEnd/>
            <a:tailEnd/>
          </a:ln>
        </p:spPr>
        <p:style>
          <a:lnRef idx="1">
            <a:schemeClr val="dk1"/>
          </a:lnRef>
          <a:fillRef idx="3">
            <a:schemeClr val="dk1"/>
          </a:fillRef>
          <a:effectRef idx="2">
            <a:schemeClr val="dk1"/>
          </a:effectRef>
          <a:fontRef idx="minor">
            <a:schemeClr val="lt1"/>
          </a:fontRef>
        </p:style>
        <p:txBody>
          <a:bodyPr wrap="none">
            <a:spAutoFit/>
          </a:bodyPr>
          <a:lstStyle/>
          <a:p>
            <a:pPr algn="ctr" eaLnBrk="0" hangingPunct="0"/>
            <a:r>
              <a:rPr lang="en-US" sz="2400" b="1" dirty="0">
                <a:solidFill>
                  <a:schemeClr val="bg1"/>
                </a:solidFill>
                <a:latin typeface="Segoe UI" pitchFamily="34" charset="0"/>
                <a:cs typeface="Segoe UI" pitchFamily="34" charset="0"/>
              </a:rPr>
              <a:t>2</a:t>
            </a:r>
          </a:p>
        </p:txBody>
      </p:sp>
      <p:grpSp>
        <p:nvGrpSpPr>
          <p:cNvPr id="84" name="Group 83"/>
          <p:cNvGrpSpPr>
            <a:grpSpLocks/>
          </p:cNvGrpSpPr>
          <p:nvPr/>
        </p:nvGrpSpPr>
        <p:grpSpPr bwMode="auto">
          <a:xfrm>
            <a:off x="2129496" y="4311905"/>
            <a:ext cx="4927600" cy="531813"/>
            <a:chOff x="1341" y="1723"/>
            <a:chExt cx="3104" cy="335"/>
          </a:xfrm>
        </p:grpSpPr>
        <p:sp>
          <p:nvSpPr>
            <p:cNvPr id="85" name="AutoShape 23"/>
            <p:cNvSpPr>
              <a:spLocks noChangeArrowheads="1"/>
            </p:cNvSpPr>
            <p:nvPr/>
          </p:nvSpPr>
          <p:spPr bwMode="gray">
            <a:xfrm>
              <a:off x="1341" y="1723"/>
              <a:ext cx="3104" cy="335"/>
            </a:xfrm>
            <a:prstGeom prst="roundRect">
              <a:avLst>
                <a:gd name="adj" fmla="val 16667"/>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86" name="AutoShape 24"/>
            <p:cNvSpPr>
              <a:spLocks noChangeArrowheads="1"/>
            </p:cNvSpPr>
            <p:nvPr/>
          </p:nvSpPr>
          <p:spPr bwMode="gray">
            <a:xfrm>
              <a:off x="1366" y="1735"/>
              <a:ext cx="3068" cy="148"/>
            </a:xfrm>
            <a:prstGeom prst="roundRect">
              <a:avLst>
                <a:gd name="adj" fmla="val 31505"/>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endParaRPr lang="vi-VN">
                <a:latin typeface="Segoe UI" pitchFamily="34" charset="0"/>
                <a:cs typeface="Segoe UI" pitchFamily="34" charset="0"/>
              </a:endParaRPr>
            </a:p>
          </p:txBody>
        </p:sp>
      </p:grpSp>
      <p:sp>
        <p:nvSpPr>
          <p:cNvPr id="87" name="Text Box 25"/>
          <p:cNvSpPr txBox="1">
            <a:spLocks noChangeArrowheads="1"/>
          </p:cNvSpPr>
          <p:nvPr/>
        </p:nvSpPr>
        <p:spPr bwMode="black">
          <a:xfrm>
            <a:off x="2548596" y="4397630"/>
            <a:ext cx="4114800" cy="366713"/>
          </a:xfrm>
          <a:prstGeom prst="rect">
            <a:avLst/>
          </a:prstGeom>
          <a:ln>
            <a:headEnd/>
            <a:tailEnd/>
          </a:ln>
        </p:spPr>
        <p:style>
          <a:lnRef idx="1">
            <a:schemeClr val="dk1"/>
          </a:lnRef>
          <a:fillRef idx="3">
            <a:schemeClr val="dk1"/>
          </a:fillRef>
          <a:effectRef idx="2">
            <a:schemeClr val="dk1"/>
          </a:effectRef>
          <a:fontRef idx="minor">
            <a:schemeClr val="lt1"/>
          </a:fontRef>
        </p:style>
        <p:txBody>
          <a:bodyPr>
            <a:spAutoFit/>
          </a:bodyPr>
          <a:lstStyle/>
          <a:p>
            <a:pPr algn="ctr" eaLnBrk="0" hangingPunct="0">
              <a:defRPr/>
            </a:pPr>
            <a:r>
              <a:rPr lang="en-US" b="1" dirty="0" err="1" smtClean="0">
                <a:solidFill>
                  <a:schemeClr val="bg1"/>
                </a:solidFill>
                <a:latin typeface="Segoe UI" pitchFamily="34" charset="0"/>
                <a:cs typeface="Segoe UI" pitchFamily="34" charset="0"/>
              </a:rPr>
              <a:t>Triển</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khai</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và</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đánh</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giá</a:t>
            </a:r>
            <a:endParaRPr lang="en-US" b="1" dirty="0">
              <a:solidFill>
                <a:schemeClr val="bg1"/>
              </a:solidFill>
              <a:latin typeface="Segoe UI" pitchFamily="34" charset="0"/>
              <a:cs typeface="Segoe UI" pitchFamily="34" charset="0"/>
            </a:endParaRPr>
          </a:p>
        </p:txBody>
      </p:sp>
      <p:sp>
        <p:nvSpPr>
          <p:cNvPr id="88" name="AutoShape 26"/>
          <p:cNvSpPr>
            <a:spLocks noChangeArrowheads="1"/>
          </p:cNvSpPr>
          <p:nvPr/>
        </p:nvSpPr>
        <p:spPr bwMode="gray">
          <a:xfrm>
            <a:off x="1792946" y="4224593"/>
            <a:ext cx="685800" cy="685800"/>
          </a:xfrm>
          <a:prstGeom prst="diamond">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89" name="Text Box 27"/>
          <p:cNvSpPr txBox="1">
            <a:spLocks noChangeArrowheads="1"/>
          </p:cNvSpPr>
          <p:nvPr/>
        </p:nvSpPr>
        <p:spPr bwMode="black">
          <a:xfrm>
            <a:off x="1946934" y="4323018"/>
            <a:ext cx="360996" cy="461665"/>
          </a:xfrm>
          <a:prstGeom prst="rect">
            <a:avLst/>
          </a:prstGeom>
          <a:ln>
            <a:headEnd/>
            <a:tailEnd/>
          </a:ln>
        </p:spPr>
        <p:style>
          <a:lnRef idx="1">
            <a:schemeClr val="dk1"/>
          </a:lnRef>
          <a:fillRef idx="3">
            <a:schemeClr val="dk1"/>
          </a:fillRef>
          <a:effectRef idx="2">
            <a:schemeClr val="dk1"/>
          </a:effectRef>
          <a:fontRef idx="minor">
            <a:schemeClr val="lt1"/>
          </a:fontRef>
        </p:style>
        <p:txBody>
          <a:bodyPr wrap="none">
            <a:spAutoFit/>
          </a:bodyPr>
          <a:lstStyle/>
          <a:p>
            <a:pPr algn="ctr" eaLnBrk="0" hangingPunct="0"/>
            <a:r>
              <a:rPr lang="en-US" sz="2400" b="1" dirty="0" smtClean="0">
                <a:solidFill>
                  <a:schemeClr val="bg1"/>
                </a:solidFill>
                <a:latin typeface="Segoe UI" pitchFamily="34" charset="0"/>
                <a:cs typeface="Segoe UI" pitchFamily="34" charset="0"/>
              </a:rPr>
              <a:t>4</a:t>
            </a:r>
            <a:endParaRPr lang="en-US" sz="2400" b="1" dirty="0">
              <a:solidFill>
                <a:schemeClr val="bg1"/>
              </a:solidFill>
              <a:latin typeface="Segoe UI" pitchFamily="34" charset="0"/>
              <a:cs typeface="Segoe UI" pitchFamily="34" charset="0"/>
            </a:endParaRPr>
          </a:p>
        </p:txBody>
      </p:sp>
      <p:grpSp>
        <p:nvGrpSpPr>
          <p:cNvPr id="90" name="Group 89"/>
          <p:cNvGrpSpPr>
            <a:grpSpLocks/>
          </p:cNvGrpSpPr>
          <p:nvPr/>
        </p:nvGrpSpPr>
        <p:grpSpPr bwMode="auto">
          <a:xfrm>
            <a:off x="2129496" y="3626105"/>
            <a:ext cx="4927600" cy="531813"/>
            <a:chOff x="1341" y="1723"/>
            <a:chExt cx="3104" cy="335"/>
          </a:xfrm>
        </p:grpSpPr>
        <p:sp>
          <p:nvSpPr>
            <p:cNvPr id="91" name="AutoShape 23"/>
            <p:cNvSpPr>
              <a:spLocks noChangeArrowheads="1"/>
            </p:cNvSpPr>
            <p:nvPr/>
          </p:nvSpPr>
          <p:spPr bwMode="gray">
            <a:xfrm>
              <a:off x="1341" y="1723"/>
              <a:ext cx="3104" cy="335"/>
            </a:xfrm>
            <a:prstGeom prst="roundRect">
              <a:avLst>
                <a:gd name="adj" fmla="val 16667"/>
              </a:avLst>
            </a:prstGeom>
            <a:ln>
              <a:headEnd/>
              <a:tailEnd/>
            </a:ln>
          </p:spPr>
          <p:style>
            <a:lnRef idx="1">
              <a:schemeClr val="accent4"/>
            </a:lnRef>
            <a:fillRef idx="3">
              <a:schemeClr val="accent4"/>
            </a:fillRef>
            <a:effectRef idx="2">
              <a:schemeClr val="accent4"/>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92" name="AutoShape 24"/>
            <p:cNvSpPr>
              <a:spLocks noChangeArrowheads="1"/>
            </p:cNvSpPr>
            <p:nvPr/>
          </p:nvSpPr>
          <p:spPr bwMode="gray">
            <a:xfrm>
              <a:off x="1366" y="1735"/>
              <a:ext cx="3068" cy="148"/>
            </a:xfrm>
            <a:prstGeom prst="roundRect">
              <a:avLst>
                <a:gd name="adj" fmla="val 31505"/>
              </a:avLst>
            </a:prstGeom>
            <a:ln>
              <a:headEnd/>
              <a:tailEnd/>
            </a:ln>
          </p:spPr>
          <p:style>
            <a:lnRef idx="1">
              <a:schemeClr val="accent4"/>
            </a:lnRef>
            <a:fillRef idx="3">
              <a:schemeClr val="accent4"/>
            </a:fillRef>
            <a:effectRef idx="2">
              <a:schemeClr val="accent4"/>
            </a:effectRef>
            <a:fontRef idx="minor">
              <a:schemeClr val="lt1"/>
            </a:fontRef>
          </p:style>
          <p:txBody>
            <a:bodyPr wrap="none" anchor="ctr"/>
            <a:lstStyle/>
            <a:p>
              <a:endParaRPr lang="vi-VN">
                <a:latin typeface="Segoe UI" pitchFamily="34" charset="0"/>
                <a:cs typeface="Segoe UI" pitchFamily="34" charset="0"/>
              </a:endParaRPr>
            </a:p>
          </p:txBody>
        </p:sp>
      </p:grpSp>
      <p:sp>
        <p:nvSpPr>
          <p:cNvPr id="93" name="Text Box 25"/>
          <p:cNvSpPr txBox="1">
            <a:spLocks noChangeArrowheads="1"/>
          </p:cNvSpPr>
          <p:nvPr/>
        </p:nvSpPr>
        <p:spPr bwMode="black">
          <a:xfrm>
            <a:off x="2548596" y="3711830"/>
            <a:ext cx="4114800" cy="366713"/>
          </a:xfrm>
          <a:prstGeom prst="rect">
            <a:avLst/>
          </a:prstGeom>
          <a:ln>
            <a:headEnd/>
            <a:tailEnd/>
          </a:ln>
        </p:spPr>
        <p:style>
          <a:lnRef idx="1">
            <a:schemeClr val="dk1"/>
          </a:lnRef>
          <a:fillRef idx="3">
            <a:schemeClr val="dk1"/>
          </a:fillRef>
          <a:effectRef idx="2">
            <a:schemeClr val="dk1"/>
          </a:effectRef>
          <a:fontRef idx="minor">
            <a:schemeClr val="lt1"/>
          </a:fontRef>
        </p:style>
        <p:txBody>
          <a:bodyPr>
            <a:spAutoFit/>
          </a:bodyPr>
          <a:lstStyle/>
          <a:p>
            <a:pPr algn="ctr" eaLnBrk="0" hangingPunct="0">
              <a:defRPr/>
            </a:pPr>
            <a:r>
              <a:rPr lang="en-US" b="1" dirty="0" err="1" smtClean="0">
                <a:solidFill>
                  <a:schemeClr val="bg1"/>
                </a:solidFill>
                <a:latin typeface="Segoe UI" pitchFamily="34" charset="0"/>
                <a:cs typeface="Segoe UI" pitchFamily="34" charset="0"/>
              </a:rPr>
              <a:t>Dữ</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liệu</a:t>
            </a:r>
            <a:endParaRPr lang="en-US" b="1" dirty="0">
              <a:solidFill>
                <a:schemeClr val="bg1"/>
              </a:solidFill>
              <a:latin typeface="Segoe UI" pitchFamily="34" charset="0"/>
              <a:cs typeface="Segoe UI" pitchFamily="34" charset="0"/>
            </a:endParaRPr>
          </a:p>
        </p:txBody>
      </p:sp>
      <p:sp>
        <p:nvSpPr>
          <p:cNvPr id="94" name="AutoShape 26"/>
          <p:cNvSpPr>
            <a:spLocks noChangeArrowheads="1"/>
          </p:cNvSpPr>
          <p:nvPr/>
        </p:nvSpPr>
        <p:spPr bwMode="gray">
          <a:xfrm>
            <a:off x="1792946" y="3538793"/>
            <a:ext cx="685800" cy="685800"/>
          </a:xfrm>
          <a:prstGeom prst="diamond">
            <a:avLst/>
          </a:prstGeom>
          <a:ln>
            <a:headEnd/>
            <a:tailEnd/>
          </a:ln>
        </p:spPr>
        <p:style>
          <a:lnRef idx="1">
            <a:schemeClr val="accent4"/>
          </a:lnRef>
          <a:fillRef idx="3">
            <a:schemeClr val="accent4"/>
          </a:fillRef>
          <a:effectRef idx="2">
            <a:schemeClr val="accent4"/>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95" name="Text Box 27"/>
          <p:cNvSpPr txBox="1">
            <a:spLocks noChangeArrowheads="1"/>
          </p:cNvSpPr>
          <p:nvPr/>
        </p:nvSpPr>
        <p:spPr bwMode="black">
          <a:xfrm>
            <a:off x="1946934" y="3637218"/>
            <a:ext cx="360996" cy="461665"/>
          </a:xfrm>
          <a:prstGeom prst="rect">
            <a:avLst/>
          </a:prstGeom>
          <a:ln>
            <a:headEnd/>
            <a:tailEnd/>
          </a:ln>
        </p:spPr>
        <p:style>
          <a:lnRef idx="1">
            <a:schemeClr val="dk1"/>
          </a:lnRef>
          <a:fillRef idx="3">
            <a:schemeClr val="dk1"/>
          </a:fillRef>
          <a:effectRef idx="2">
            <a:schemeClr val="dk1"/>
          </a:effectRef>
          <a:fontRef idx="minor">
            <a:schemeClr val="lt1"/>
          </a:fontRef>
        </p:style>
        <p:txBody>
          <a:bodyPr wrap="none">
            <a:spAutoFit/>
          </a:bodyPr>
          <a:lstStyle/>
          <a:p>
            <a:pPr algn="ctr" eaLnBrk="0" hangingPunct="0"/>
            <a:r>
              <a:rPr lang="en-US" sz="2400" b="1" dirty="0">
                <a:solidFill>
                  <a:schemeClr val="bg1"/>
                </a:solidFill>
                <a:latin typeface="Segoe UI" pitchFamily="34" charset="0"/>
                <a:cs typeface="Segoe UI" pitchFamily="34" charset="0"/>
              </a:rPr>
              <a:t>3</a:t>
            </a:r>
          </a:p>
        </p:txBody>
      </p:sp>
      <p:grpSp>
        <p:nvGrpSpPr>
          <p:cNvPr id="29" name="Group 28"/>
          <p:cNvGrpSpPr>
            <a:grpSpLocks/>
          </p:cNvGrpSpPr>
          <p:nvPr/>
        </p:nvGrpSpPr>
        <p:grpSpPr bwMode="auto">
          <a:xfrm>
            <a:off x="2129496" y="4997705"/>
            <a:ext cx="4927600" cy="531813"/>
            <a:chOff x="1341" y="1723"/>
            <a:chExt cx="3104" cy="335"/>
          </a:xfrm>
        </p:grpSpPr>
        <p:sp>
          <p:nvSpPr>
            <p:cNvPr id="30" name="AutoShape 23"/>
            <p:cNvSpPr>
              <a:spLocks noChangeArrowheads="1"/>
            </p:cNvSpPr>
            <p:nvPr/>
          </p:nvSpPr>
          <p:spPr bwMode="gray">
            <a:xfrm>
              <a:off x="1341" y="1723"/>
              <a:ext cx="3104" cy="335"/>
            </a:xfrm>
            <a:prstGeom prst="roundRect">
              <a:avLst>
                <a:gd name="adj" fmla="val 16667"/>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31" name="AutoShape 24"/>
            <p:cNvSpPr>
              <a:spLocks noChangeArrowheads="1"/>
            </p:cNvSpPr>
            <p:nvPr/>
          </p:nvSpPr>
          <p:spPr bwMode="gray">
            <a:xfrm>
              <a:off x="1366" y="1735"/>
              <a:ext cx="3068" cy="148"/>
            </a:xfrm>
            <a:prstGeom prst="roundRect">
              <a:avLst>
                <a:gd name="adj" fmla="val 31505"/>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endParaRPr lang="vi-VN">
                <a:latin typeface="Segoe UI" pitchFamily="34" charset="0"/>
                <a:cs typeface="Segoe UI" pitchFamily="34" charset="0"/>
              </a:endParaRPr>
            </a:p>
          </p:txBody>
        </p:sp>
      </p:grpSp>
      <p:sp>
        <p:nvSpPr>
          <p:cNvPr id="32" name="Text Box 25"/>
          <p:cNvSpPr txBox="1">
            <a:spLocks noChangeArrowheads="1"/>
          </p:cNvSpPr>
          <p:nvPr/>
        </p:nvSpPr>
        <p:spPr bwMode="black">
          <a:xfrm>
            <a:off x="2548596" y="5083430"/>
            <a:ext cx="4114800" cy="366713"/>
          </a:xfrm>
          <a:prstGeom prst="rect">
            <a:avLst/>
          </a:prstGeom>
          <a:ln>
            <a:headEnd/>
            <a:tailEnd/>
          </a:ln>
        </p:spPr>
        <p:style>
          <a:lnRef idx="1">
            <a:schemeClr val="dk1"/>
          </a:lnRef>
          <a:fillRef idx="3">
            <a:schemeClr val="dk1"/>
          </a:fillRef>
          <a:effectRef idx="2">
            <a:schemeClr val="dk1"/>
          </a:effectRef>
          <a:fontRef idx="minor">
            <a:schemeClr val="lt1"/>
          </a:fontRef>
        </p:style>
        <p:txBody>
          <a:bodyPr>
            <a:spAutoFit/>
          </a:bodyPr>
          <a:lstStyle/>
          <a:p>
            <a:pPr algn="ctr" eaLnBrk="0" hangingPunct="0">
              <a:defRPr/>
            </a:pPr>
            <a:r>
              <a:rPr lang="en-US" b="1" dirty="0" smtClean="0">
                <a:solidFill>
                  <a:schemeClr val="bg1"/>
                </a:solidFill>
                <a:latin typeface="Segoe UI" pitchFamily="34" charset="0"/>
                <a:cs typeface="Segoe UI" pitchFamily="34" charset="0"/>
              </a:rPr>
              <a:t>Demo</a:t>
            </a:r>
            <a:endParaRPr lang="en-US" b="1" dirty="0">
              <a:solidFill>
                <a:schemeClr val="bg1"/>
              </a:solidFill>
              <a:latin typeface="Segoe UI" pitchFamily="34" charset="0"/>
              <a:cs typeface="Segoe UI" pitchFamily="34" charset="0"/>
            </a:endParaRPr>
          </a:p>
        </p:txBody>
      </p:sp>
      <p:sp>
        <p:nvSpPr>
          <p:cNvPr id="33" name="AutoShape 26"/>
          <p:cNvSpPr>
            <a:spLocks noChangeArrowheads="1"/>
          </p:cNvSpPr>
          <p:nvPr/>
        </p:nvSpPr>
        <p:spPr bwMode="gray">
          <a:xfrm>
            <a:off x="1792946" y="4910393"/>
            <a:ext cx="685800" cy="685800"/>
          </a:xfrm>
          <a:prstGeom prst="diamond">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34" name="Text Box 27"/>
          <p:cNvSpPr txBox="1">
            <a:spLocks noChangeArrowheads="1"/>
          </p:cNvSpPr>
          <p:nvPr/>
        </p:nvSpPr>
        <p:spPr bwMode="black">
          <a:xfrm>
            <a:off x="1946934" y="5008818"/>
            <a:ext cx="360996" cy="461665"/>
          </a:xfrm>
          <a:prstGeom prst="rect">
            <a:avLst/>
          </a:prstGeom>
          <a:ln>
            <a:headEnd/>
            <a:tailEnd/>
          </a:ln>
        </p:spPr>
        <p:style>
          <a:lnRef idx="1">
            <a:schemeClr val="dk1"/>
          </a:lnRef>
          <a:fillRef idx="3">
            <a:schemeClr val="dk1"/>
          </a:fillRef>
          <a:effectRef idx="2">
            <a:schemeClr val="dk1"/>
          </a:effectRef>
          <a:fontRef idx="minor">
            <a:schemeClr val="lt1"/>
          </a:fontRef>
        </p:style>
        <p:txBody>
          <a:bodyPr wrap="none">
            <a:spAutoFit/>
          </a:bodyPr>
          <a:lstStyle/>
          <a:p>
            <a:pPr algn="ctr" eaLnBrk="0" hangingPunct="0"/>
            <a:r>
              <a:rPr lang="en-US" sz="2400" b="1" dirty="0" smtClean="0">
                <a:solidFill>
                  <a:schemeClr val="bg1"/>
                </a:solidFill>
                <a:latin typeface="Segoe UI" pitchFamily="34" charset="0"/>
                <a:cs typeface="Segoe UI" pitchFamily="34" charset="0"/>
              </a:rPr>
              <a:t>5</a:t>
            </a:r>
            <a:endParaRPr lang="en-US" sz="2400" b="1" dirty="0">
              <a:solidFill>
                <a:schemeClr val="bg1"/>
              </a:solidFill>
              <a:latin typeface="Segoe UI" pitchFamily="34" charset="0"/>
              <a:cs typeface="Segoe UI"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Triển</a:t>
            </a:r>
            <a:r>
              <a:rPr lang="en-US" dirty="0" smtClean="0"/>
              <a:t> </a:t>
            </a:r>
            <a:r>
              <a:rPr lang="en-US" dirty="0" err="1" smtClean="0"/>
              <a:t>khai</a:t>
            </a:r>
            <a:r>
              <a:rPr lang="en-US" dirty="0" smtClean="0"/>
              <a:t> </a:t>
            </a:r>
            <a:r>
              <a:rPr lang="en-US" dirty="0" err="1" smtClean="0"/>
              <a:t>và</a:t>
            </a:r>
            <a:r>
              <a:rPr lang="en-US" dirty="0" smtClean="0"/>
              <a:t> </a:t>
            </a:r>
            <a:r>
              <a:rPr lang="en-US" dirty="0" err="1" smtClean="0"/>
              <a:t>đánh</a:t>
            </a:r>
            <a:r>
              <a:rPr lang="en-US" dirty="0" smtClean="0"/>
              <a:t> </a:t>
            </a:r>
            <a:r>
              <a:rPr lang="en-US" dirty="0" err="1" smtClean="0"/>
              <a:t>giá</a:t>
            </a:r>
            <a:endParaRPr lang="en-US" dirty="0"/>
          </a:p>
        </p:txBody>
      </p:sp>
      <p:sp>
        <p:nvSpPr>
          <p:cNvPr id="3" name="Content Placeholder 2"/>
          <p:cNvSpPr>
            <a:spLocks noGrp="1"/>
          </p:cNvSpPr>
          <p:nvPr>
            <p:ph idx="1"/>
          </p:nvPr>
        </p:nvSpPr>
        <p:spPr/>
        <p:txBody>
          <a:bodyPr anchor="ctr">
            <a:noAutofit/>
          </a:bodyPr>
          <a:lstStyle/>
          <a:p>
            <a:pPr>
              <a:buNone/>
            </a:pPr>
            <a:r>
              <a:rPr lang="en-US" sz="4000" dirty="0" smtClean="0"/>
              <a:t>	</a:t>
            </a:r>
            <a:endParaRPr lang="en-US" sz="4000" dirty="0"/>
          </a:p>
        </p:txBody>
      </p:sp>
      <p:sp>
        <p:nvSpPr>
          <p:cNvPr id="4" name="Date Placeholder 3"/>
          <p:cNvSpPr>
            <a:spLocks noGrp="1"/>
          </p:cNvSpPr>
          <p:nvPr>
            <p:ph type="dt" sz="half" idx="10"/>
          </p:nvPr>
        </p:nvSpPr>
        <p:spPr/>
        <p:txBody>
          <a:bodyPr/>
          <a:lstStyle/>
          <a:p>
            <a:fld id="{363E45C6-9571-4178-A8DA-81C5BD399E46}" type="datetime1">
              <a:rPr lang="vi-VN" smtClean="0"/>
              <a:pPr/>
              <a:t>27/02/2013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a:p>
        </p:txBody>
      </p:sp>
      <p:sp>
        <p:nvSpPr>
          <p:cNvPr id="6" name="Content Placeholder 2"/>
          <p:cNvSpPr txBox="1">
            <a:spLocks/>
          </p:cNvSpPr>
          <p:nvPr/>
        </p:nvSpPr>
        <p:spPr>
          <a:xfrm>
            <a:off x="609600" y="2087880"/>
            <a:ext cx="8229600" cy="4389120"/>
          </a:xfrm>
          <a:prstGeom prst="rect">
            <a:avLst/>
          </a:prstGeom>
        </p:spPr>
        <p:txBody>
          <a:bodyPr vert="horz" anchor="ctr">
            <a:no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4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4000" b="0" i="0" u="none" strike="noStrike" kern="1200" cap="none" spc="0" normalizeH="0" baseline="0" noProof="0" dirty="0" err="1" smtClean="0">
                <a:ln>
                  <a:noFill/>
                </a:ln>
                <a:solidFill>
                  <a:schemeClr val="tx1"/>
                </a:solidFill>
                <a:effectLst/>
                <a:uLnTx/>
                <a:uFillTx/>
                <a:latin typeface="+mn-lt"/>
                <a:ea typeface="+mn-ea"/>
                <a:cs typeface="+mn-cs"/>
              </a:rPr>
              <a:t>Đánh</a:t>
            </a:r>
            <a:r>
              <a:rPr kumimoji="0" lang="en-US" sz="4000" b="0" i="0" u="none" strike="noStrike" kern="1200" cap="none" spc="0" normalizeH="0" noProof="0" dirty="0" smtClean="0">
                <a:ln>
                  <a:noFill/>
                </a:ln>
                <a:solidFill>
                  <a:schemeClr val="tx1"/>
                </a:solidFill>
                <a:effectLst/>
                <a:uLnTx/>
                <a:uFillTx/>
                <a:latin typeface="+mn-lt"/>
                <a:ea typeface="+mn-ea"/>
                <a:cs typeface="+mn-cs"/>
              </a:rPr>
              <a:t> </a:t>
            </a:r>
            <a:r>
              <a:rPr kumimoji="0" lang="en-US" sz="4000" b="0" i="0" u="none" strike="noStrike" kern="1200" cap="none" spc="0" normalizeH="0" noProof="0" dirty="0" err="1" smtClean="0">
                <a:ln>
                  <a:noFill/>
                </a:ln>
                <a:solidFill>
                  <a:schemeClr val="tx1"/>
                </a:solidFill>
                <a:effectLst/>
                <a:uLnTx/>
                <a:uFillTx/>
                <a:latin typeface="+mn-lt"/>
                <a:ea typeface="+mn-ea"/>
                <a:cs typeface="+mn-cs"/>
              </a:rPr>
              <a:t>giá</a:t>
            </a:r>
            <a:r>
              <a:rPr kumimoji="0" lang="en-US" sz="4000" b="0" i="0" u="none" strike="noStrike" kern="1200" cap="none" spc="0" normalizeH="0" noProof="0" dirty="0" smtClean="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r>
              <a:rPr kumimoji="0" lang="en-US" sz="4000" b="0" i="0" u="none" strike="noStrike" kern="1200" cap="none" spc="0" normalizeH="0" noProof="0" dirty="0" smtClean="0">
                <a:ln>
                  <a:noFill/>
                </a:ln>
                <a:solidFill>
                  <a:schemeClr val="tx1"/>
                </a:solidFill>
                <a:effectLst/>
                <a:uLnTx/>
                <a:uFillTx/>
                <a:latin typeface="+mn-lt"/>
                <a:ea typeface="+mn-ea"/>
                <a:cs typeface="+mn-cs"/>
              </a:rPr>
              <a:t>Naïve </a:t>
            </a:r>
            <a:r>
              <a:rPr kumimoji="0" lang="en-US" sz="4000" b="0" i="0" u="none" strike="noStrike" kern="1200" cap="none" spc="0" normalizeH="0" noProof="0" dirty="0" err="1" smtClean="0">
                <a:ln>
                  <a:noFill/>
                </a:ln>
                <a:solidFill>
                  <a:schemeClr val="tx1"/>
                </a:solidFill>
                <a:effectLst/>
                <a:uLnTx/>
                <a:uFillTx/>
                <a:latin typeface="+mn-lt"/>
                <a:ea typeface="+mn-ea"/>
                <a:cs typeface="+mn-cs"/>
              </a:rPr>
              <a:t>Bayes</a:t>
            </a:r>
            <a:r>
              <a:rPr kumimoji="0" lang="en-US" sz="4000" b="0" i="0" u="none" strike="noStrike" kern="1200" cap="none" spc="0" normalizeH="0" noProof="0" dirty="0" smtClean="0">
                <a:ln>
                  <a:noFill/>
                </a:ln>
                <a:solidFill>
                  <a:schemeClr val="tx1"/>
                </a:solidFill>
                <a:effectLst/>
                <a:uLnTx/>
                <a:uFillTx/>
                <a:latin typeface="+mn-lt"/>
                <a:ea typeface="+mn-ea"/>
                <a:cs typeface="+mn-cs"/>
              </a:rPr>
              <a:t> </a:t>
            </a:r>
            <a:r>
              <a:rPr kumimoji="0" lang="en-US" sz="4000" b="0" i="0" u="none" strike="noStrike" kern="1200" cap="none" spc="0" normalizeH="0" noProof="0" dirty="0" err="1" smtClean="0">
                <a:ln>
                  <a:noFill/>
                </a:ln>
                <a:solidFill>
                  <a:schemeClr val="tx1"/>
                </a:solidFill>
                <a:effectLst/>
                <a:uLnTx/>
                <a:uFillTx/>
                <a:latin typeface="+mn-lt"/>
                <a:ea typeface="+mn-ea"/>
                <a:cs typeface="+mn-cs"/>
              </a:rPr>
              <a:t>là</a:t>
            </a:r>
            <a:r>
              <a:rPr kumimoji="0" lang="en-US" sz="4000" b="0" i="0" u="none" strike="noStrike" kern="1200" cap="none" spc="0" normalizeH="0" noProof="0" dirty="0" smtClean="0">
                <a:ln>
                  <a:noFill/>
                </a:ln>
                <a:solidFill>
                  <a:schemeClr val="tx1"/>
                </a:solidFill>
                <a:effectLst/>
                <a:uLnTx/>
                <a:uFillTx/>
                <a:latin typeface="+mn-lt"/>
                <a:ea typeface="+mn-ea"/>
                <a:cs typeface="+mn-cs"/>
              </a:rPr>
              <a:t> </a:t>
            </a:r>
            <a:r>
              <a:rPr kumimoji="0" lang="en-US" sz="4000" b="0" i="0" u="none" strike="noStrike" kern="1200" cap="none" spc="0" normalizeH="0" noProof="0" dirty="0" err="1" smtClean="0">
                <a:ln>
                  <a:noFill/>
                </a:ln>
                <a:solidFill>
                  <a:schemeClr val="tx1"/>
                </a:solidFill>
                <a:effectLst/>
                <a:uLnTx/>
                <a:uFillTx/>
                <a:latin typeface="+mn-lt"/>
                <a:ea typeface="+mn-ea"/>
                <a:cs typeface="+mn-cs"/>
              </a:rPr>
              <a:t>một</a:t>
            </a:r>
            <a:r>
              <a:rPr kumimoji="0" lang="en-US" sz="4000" b="0" i="0" u="none" strike="noStrike" kern="1200" cap="none" spc="0" normalizeH="0" noProof="0" dirty="0" smtClean="0">
                <a:ln>
                  <a:noFill/>
                </a:ln>
                <a:solidFill>
                  <a:schemeClr val="tx1"/>
                </a:solidFill>
                <a:effectLst/>
                <a:uLnTx/>
                <a:uFillTx/>
                <a:latin typeface="+mn-lt"/>
                <a:ea typeface="+mn-ea"/>
                <a:cs typeface="+mn-cs"/>
              </a:rPr>
              <a:t> </a:t>
            </a:r>
            <a:r>
              <a:rPr kumimoji="0" lang="en-US" sz="4000" b="0" i="0" u="none" strike="noStrike" kern="1200" cap="none" spc="0" normalizeH="0" noProof="0" dirty="0" err="1" smtClean="0">
                <a:ln>
                  <a:noFill/>
                </a:ln>
                <a:solidFill>
                  <a:schemeClr val="tx1"/>
                </a:solidFill>
                <a:effectLst/>
                <a:uLnTx/>
                <a:uFillTx/>
                <a:latin typeface="+mn-lt"/>
                <a:ea typeface="+mn-ea"/>
                <a:cs typeface="+mn-cs"/>
              </a:rPr>
              <a:t>giải</a:t>
            </a:r>
            <a:r>
              <a:rPr kumimoji="0" lang="en-US" sz="4000" b="0" i="0" u="none" strike="noStrike" kern="1200" cap="none" spc="0" normalizeH="0" noProof="0" dirty="0" smtClean="0">
                <a:ln>
                  <a:noFill/>
                </a:ln>
                <a:solidFill>
                  <a:schemeClr val="tx1"/>
                </a:solidFill>
                <a:effectLst/>
                <a:uLnTx/>
                <a:uFillTx/>
                <a:latin typeface="+mn-lt"/>
                <a:ea typeface="+mn-ea"/>
                <a:cs typeface="+mn-cs"/>
              </a:rPr>
              <a:t> </a:t>
            </a:r>
            <a:r>
              <a:rPr kumimoji="0" lang="en-US" sz="4000" b="0" i="0" u="none" strike="noStrike" kern="1200" cap="none" spc="0" normalizeH="0" noProof="0" dirty="0" err="1" smtClean="0">
                <a:ln>
                  <a:noFill/>
                </a:ln>
                <a:solidFill>
                  <a:schemeClr val="tx1"/>
                </a:solidFill>
                <a:effectLst/>
                <a:uLnTx/>
                <a:uFillTx/>
                <a:latin typeface="+mn-lt"/>
                <a:ea typeface="+mn-ea"/>
                <a:cs typeface="+mn-cs"/>
              </a:rPr>
              <a:t>thuật</a:t>
            </a:r>
            <a:r>
              <a:rPr kumimoji="0" lang="en-US" sz="4000" b="0" i="0" u="none" strike="noStrike" kern="1200" cap="none" spc="0" normalizeH="0" noProof="0" dirty="0" smtClean="0">
                <a:ln>
                  <a:noFill/>
                </a:ln>
                <a:solidFill>
                  <a:schemeClr val="tx1"/>
                </a:solidFill>
                <a:effectLst/>
                <a:uLnTx/>
                <a:uFillTx/>
                <a:latin typeface="+mn-lt"/>
                <a:ea typeface="+mn-ea"/>
                <a:cs typeface="+mn-cs"/>
              </a:rPr>
              <a:t> </a:t>
            </a:r>
            <a:r>
              <a:rPr kumimoji="0" lang="en-US" sz="4000" b="0" i="0" u="none" strike="noStrike" kern="1200" cap="none" spc="0" normalizeH="0" noProof="0" dirty="0" err="1" smtClean="0">
                <a:ln>
                  <a:noFill/>
                </a:ln>
                <a:solidFill>
                  <a:schemeClr val="tx1"/>
                </a:solidFill>
                <a:effectLst/>
                <a:uLnTx/>
                <a:uFillTx/>
                <a:latin typeface="+mn-lt"/>
                <a:ea typeface="+mn-ea"/>
                <a:cs typeface="+mn-cs"/>
              </a:rPr>
              <a:t>có</a:t>
            </a:r>
            <a:r>
              <a:rPr kumimoji="0" lang="en-US" sz="4000" b="0" i="0" u="none" strike="noStrike" kern="1200" cap="none" spc="0" normalizeH="0" noProof="0" dirty="0" smtClean="0">
                <a:ln>
                  <a:noFill/>
                </a:ln>
                <a:solidFill>
                  <a:schemeClr val="tx1"/>
                </a:solidFill>
                <a:effectLst/>
                <a:uLnTx/>
                <a:uFillTx/>
                <a:latin typeface="+mn-lt"/>
                <a:ea typeface="+mn-ea"/>
                <a:cs typeface="+mn-cs"/>
              </a:rPr>
              <a:t> </a:t>
            </a:r>
            <a:r>
              <a:rPr kumimoji="0" lang="en-US" sz="4000" b="0" i="0" u="none" strike="noStrike" kern="1200" cap="none" spc="0" normalizeH="0" noProof="0" dirty="0" err="1" smtClean="0">
                <a:ln>
                  <a:noFill/>
                </a:ln>
                <a:solidFill>
                  <a:schemeClr val="tx1"/>
                </a:solidFill>
                <a:effectLst/>
                <a:uLnTx/>
                <a:uFillTx/>
                <a:latin typeface="+mn-lt"/>
                <a:ea typeface="+mn-ea"/>
                <a:cs typeface="+mn-cs"/>
              </a:rPr>
              <a:t>độ</a:t>
            </a:r>
            <a:r>
              <a:rPr kumimoji="0" lang="en-US" sz="4000" b="0" i="0" u="none" strike="noStrike" kern="1200" cap="none" spc="0" normalizeH="0" noProof="0" dirty="0" smtClean="0">
                <a:ln>
                  <a:noFill/>
                </a:ln>
                <a:solidFill>
                  <a:schemeClr val="tx1"/>
                </a:solidFill>
                <a:effectLst/>
                <a:uLnTx/>
                <a:uFillTx/>
                <a:latin typeface="+mn-lt"/>
                <a:ea typeface="+mn-ea"/>
                <a:cs typeface="+mn-cs"/>
              </a:rPr>
              <a:t> </a:t>
            </a:r>
            <a:r>
              <a:rPr kumimoji="0" lang="en-US" sz="4000" b="0" i="0" u="none" strike="noStrike" kern="1200" cap="none" spc="0" normalizeH="0" noProof="0" dirty="0" err="1" smtClean="0">
                <a:ln>
                  <a:noFill/>
                </a:ln>
                <a:solidFill>
                  <a:schemeClr val="tx1"/>
                </a:solidFill>
                <a:effectLst/>
                <a:uLnTx/>
                <a:uFillTx/>
                <a:latin typeface="+mn-lt"/>
                <a:ea typeface="+mn-ea"/>
                <a:cs typeface="+mn-cs"/>
              </a:rPr>
              <a:t>chín</a:t>
            </a:r>
            <a:r>
              <a:rPr lang="en-US" sz="4000" dirty="0" smtClean="0"/>
              <a:t>h </a:t>
            </a:r>
            <a:r>
              <a:rPr lang="en-US" sz="4000" dirty="0" err="1" smtClean="0"/>
              <a:t>xác</a:t>
            </a:r>
            <a:r>
              <a:rPr lang="en-US" sz="4000" dirty="0" smtClean="0"/>
              <a:t> </a:t>
            </a:r>
            <a:r>
              <a:rPr lang="en-US" sz="4000" dirty="0" err="1" smtClean="0"/>
              <a:t>rất</a:t>
            </a:r>
            <a:r>
              <a:rPr lang="en-US" sz="4000" dirty="0" smtClean="0"/>
              <a:t> </a:t>
            </a:r>
            <a:r>
              <a:rPr lang="en-US" sz="4000" dirty="0" err="1" smtClean="0"/>
              <a:t>cao</a:t>
            </a:r>
            <a:r>
              <a:rPr lang="en-US" sz="4000" dirty="0" smtClean="0"/>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r>
              <a:rPr kumimoji="0" lang="en-US" sz="4000" b="0" i="0" u="none" strike="noStrike" kern="1200" cap="none" spc="0" normalizeH="0" noProof="0" dirty="0" err="1" smtClean="0">
                <a:ln>
                  <a:noFill/>
                </a:ln>
                <a:solidFill>
                  <a:schemeClr val="tx1"/>
                </a:solidFill>
                <a:effectLst/>
                <a:uLnTx/>
                <a:uFillTx/>
                <a:latin typeface="+mn-lt"/>
                <a:ea typeface="+mn-ea"/>
                <a:cs typeface="+mn-cs"/>
              </a:rPr>
              <a:t>Dễ</a:t>
            </a:r>
            <a:r>
              <a:rPr kumimoji="0" lang="en-US" sz="4000" b="0" i="0" u="none" strike="noStrike" kern="1200" cap="none" spc="0" normalizeH="0" noProof="0" dirty="0" smtClean="0">
                <a:ln>
                  <a:noFill/>
                </a:ln>
                <a:solidFill>
                  <a:schemeClr val="tx1"/>
                </a:solidFill>
                <a:effectLst/>
                <a:uLnTx/>
                <a:uFillTx/>
                <a:latin typeface="+mn-lt"/>
                <a:ea typeface="+mn-ea"/>
                <a:cs typeface="+mn-cs"/>
              </a:rPr>
              <a:t> </a:t>
            </a:r>
            <a:r>
              <a:rPr kumimoji="0" lang="en-US" sz="4000" b="0" i="0" u="none" strike="noStrike" kern="1200" cap="none" spc="0" normalizeH="0" noProof="0" dirty="0" err="1" smtClean="0">
                <a:ln>
                  <a:noFill/>
                </a:ln>
                <a:solidFill>
                  <a:schemeClr val="tx1"/>
                </a:solidFill>
                <a:effectLst/>
                <a:uLnTx/>
                <a:uFillTx/>
                <a:latin typeface="+mn-lt"/>
                <a:ea typeface="+mn-ea"/>
                <a:cs typeface="+mn-cs"/>
              </a:rPr>
              <a:t>dàng</a:t>
            </a:r>
            <a:r>
              <a:rPr kumimoji="0" lang="en-US" sz="4000" b="0" i="0" u="none" strike="noStrike" kern="1200" cap="none" spc="0" normalizeH="0" noProof="0" dirty="0" smtClean="0">
                <a:ln>
                  <a:noFill/>
                </a:ln>
                <a:solidFill>
                  <a:schemeClr val="tx1"/>
                </a:solidFill>
                <a:effectLst/>
                <a:uLnTx/>
                <a:uFillTx/>
                <a:latin typeface="+mn-lt"/>
                <a:ea typeface="+mn-ea"/>
                <a:cs typeface="+mn-cs"/>
              </a:rPr>
              <a:t> </a:t>
            </a:r>
            <a:r>
              <a:rPr kumimoji="0" lang="en-US" sz="4000" b="0" i="0" u="none" strike="noStrike" kern="1200" cap="none" spc="0" normalizeH="0" noProof="0" dirty="0" err="1" smtClean="0">
                <a:ln>
                  <a:noFill/>
                </a:ln>
                <a:solidFill>
                  <a:schemeClr val="tx1"/>
                </a:solidFill>
                <a:effectLst/>
                <a:uLnTx/>
                <a:uFillTx/>
                <a:latin typeface="+mn-lt"/>
                <a:ea typeface="+mn-ea"/>
                <a:cs typeface="+mn-cs"/>
              </a:rPr>
              <a:t>cài</a:t>
            </a:r>
            <a:r>
              <a:rPr kumimoji="0" lang="en-US" sz="4000" b="0" i="0" u="none" strike="noStrike" kern="1200" cap="none" spc="0" normalizeH="0" noProof="0" dirty="0" smtClean="0">
                <a:ln>
                  <a:noFill/>
                </a:ln>
                <a:solidFill>
                  <a:schemeClr val="tx1"/>
                </a:solidFill>
                <a:effectLst/>
                <a:uLnTx/>
                <a:uFillTx/>
                <a:latin typeface="+mn-lt"/>
                <a:ea typeface="+mn-ea"/>
                <a:cs typeface="+mn-cs"/>
              </a:rPr>
              <a:t> </a:t>
            </a:r>
            <a:r>
              <a:rPr kumimoji="0" lang="en-US" sz="4000" b="0" i="0" u="none" strike="noStrike" kern="1200" cap="none" spc="0" normalizeH="0" noProof="0" dirty="0" err="1" smtClean="0">
                <a:ln>
                  <a:noFill/>
                </a:ln>
                <a:solidFill>
                  <a:schemeClr val="tx1"/>
                </a:solidFill>
                <a:effectLst/>
                <a:uLnTx/>
                <a:uFillTx/>
                <a:latin typeface="+mn-lt"/>
                <a:ea typeface="+mn-ea"/>
                <a:cs typeface="+mn-cs"/>
              </a:rPr>
              <a:t>đặt</a:t>
            </a:r>
            <a:r>
              <a:rPr kumimoji="0" lang="en-US" sz="4000" b="0" i="0" u="none" strike="noStrike" kern="1200" cap="none" spc="0" normalizeH="0" noProof="0" dirty="0" smtClean="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r>
              <a:rPr lang="en-US" sz="4000" dirty="0" smtClean="0"/>
              <a:t>Cho </a:t>
            </a:r>
            <a:r>
              <a:rPr lang="en-US" sz="4000" dirty="0" err="1" smtClean="0"/>
              <a:t>kết</a:t>
            </a:r>
            <a:r>
              <a:rPr lang="en-US" sz="4000" dirty="0" smtClean="0"/>
              <a:t> </a:t>
            </a:r>
            <a:r>
              <a:rPr lang="en-US" sz="4000" dirty="0" err="1" smtClean="0"/>
              <a:t>quả</a:t>
            </a:r>
            <a:r>
              <a:rPr lang="en-US" sz="4000" dirty="0" smtClean="0"/>
              <a:t> </a:t>
            </a:r>
            <a:r>
              <a:rPr lang="en-US" sz="4000" dirty="0" err="1" smtClean="0"/>
              <a:t>chính</a:t>
            </a:r>
            <a:r>
              <a:rPr lang="en-US" sz="4000" dirty="0" smtClean="0"/>
              <a:t> </a:t>
            </a:r>
            <a:r>
              <a:rPr lang="en-US" sz="4000" dirty="0" err="1" smtClean="0"/>
              <a:t>xác</a:t>
            </a:r>
            <a:r>
              <a:rPr lang="en-US" sz="4000" dirty="0" smtClean="0"/>
              <a:t> </a:t>
            </a:r>
            <a:r>
              <a:rPr lang="en-US" sz="4000" dirty="0" err="1" smtClean="0"/>
              <a:t>khi</a:t>
            </a:r>
            <a:r>
              <a:rPr lang="en-US" sz="4000" dirty="0" smtClean="0"/>
              <a:t> </a:t>
            </a:r>
            <a:r>
              <a:rPr lang="en-US" sz="4000" dirty="0" err="1" smtClean="0"/>
              <a:t>dữ</a:t>
            </a:r>
            <a:r>
              <a:rPr lang="en-US" sz="4000" dirty="0" smtClean="0"/>
              <a:t> </a:t>
            </a:r>
            <a:r>
              <a:rPr lang="en-US" sz="4000" dirty="0" err="1" smtClean="0"/>
              <a:t>liệu</a:t>
            </a:r>
            <a:r>
              <a:rPr lang="en-US" sz="4000" dirty="0" smtClean="0"/>
              <a:t> </a:t>
            </a:r>
            <a:r>
              <a:rPr lang="en-US" sz="4000" dirty="0" err="1" smtClean="0"/>
              <a:t>phân</a:t>
            </a:r>
            <a:r>
              <a:rPr lang="en-US" sz="4000" dirty="0" smtClean="0"/>
              <a:t> </a:t>
            </a:r>
            <a:r>
              <a:rPr lang="en-US" sz="4000" dirty="0" err="1" smtClean="0"/>
              <a:t>lớp</a:t>
            </a:r>
            <a:r>
              <a:rPr lang="en-US" sz="4000" dirty="0" smtClean="0"/>
              <a:t> </a:t>
            </a:r>
            <a:r>
              <a:rPr lang="en-US" sz="4000" dirty="0" err="1" smtClean="0"/>
              <a:t>đồng</a:t>
            </a:r>
            <a:r>
              <a:rPr lang="en-US" sz="4000" dirty="0" smtClean="0"/>
              <a:t> </a:t>
            </a:r>
            <a:r>
              <a:rPr lang="en-US" sz="4000" dirty="0" err="1" smtClean="0"/>
              <a:t>đều</a:t>
            </a:r>
            <a:endParaRPr kumimoji="0" lang="en-US" sz="4000" b="0" i="0" u="none" strike="noStrike" kern="1200" cap="none" spc="0" normalizeH="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Triển</a:t>
            </a:r>
            <a:r>
              <a:rPr lang="en-US" dirty="0" smtClean="0"/>
              <a:t> </a:t>
            </a:r>
            <a:r>
              <a:rPr lang="en-US" dirty="0" err="1" smtClean="0"/>
              <a:t>khai</a:t>
            </a:r>
            <a:r>
              <a:rPr lang="en-US" dirty="0" smtClean="0"/>
              <a:t> </a:t>
            </a:r>
            <a:r>
              <a:rPr lang="en-US" dirty="0" err="1" smtClean="0"/>
              <a:t>và</a:t>
            </a:r>
            <a:r>
              <a:rPr lang="en-US" dirty="0" smtClean="0"/>
              <a:t> </a:t>
            </a:r>
            <a:r>
              <a:rPr lang="en-US" dirty="0" err="1" smtClean="0"/>
              <a:t>đánh</a:t>
            </a:r>
            <a:r>
              <a:rPr lang="en-US" dirty="0" smtClean="0"/>
              <a:t> </a:t>
            </a:r>
            <a:r>
              <a:rPr lang="en-US" dirty="0" err="1" smtClean="0"/>
              <a:t>giá</a:t>
            </a:r>
            <a:endParaRPr lang="en-US" dirty="0"/>
          </a:p>
        </p:txBody>
      </p:sp>
      <p:sp>
        <p:nvSpPr>
          <p:cNvPr id="3" name="Content Placeholder 2"/>
          <p:cNvSpPr>
            <a:spLocks noGrp="1"/>
          </p:cNvSpPr>
          <p:nvPr>
            <p:ph idx="1"/>
          </p:nvPr>
        </p:nvSpPr>
        <p:spPr/>
        <p:txBody>
          <a:bodyPr>
            <a:noAutofit/>
          </a:bodyPr>
          <a:lstStyle/>
          <a:p>
            <a:pPr>
              <a:buNone/>
            </a:pPr>
            <a:r>
              <a:rPr lang="en-US" sz="4000" dirty="0" smtClean="0"/>
              <a:t>	</a:t>
            </a:r>
            <a:r>
              <a:rPr lang="en-US" sz="4000" dirty="0" err="1" smtClean="0"/>
              <a:t>Cây</a:t>
            </a:r>
            <a:r>
              <a:rPr lang="en-US" sz="4000" dirty="0" smtClean="0"/>
              <a:t> </a:t>
            </a:r>
            <a:r>
              <a:rPr lang="en-US" sz="4000" dirty="0" err="1" smtClean="0"/>
              <a:t>quyết</a:t>
            </a:r>
            <a:r>
              <a:rPr lang="en-US" sz="4000" dirty="0" smtClean="0"/>
              <a:t> </a:t>
            </a:r>
            <a:r>
              <a:rPr lang="en-US" sz="4000" dirty="0" err="1" smtClean="0"/>
              <a:t>định</a:t>
            </a:r>
            <a:r>
              <a:rPr lang="en-US" sz="4000" dirty="0" smtClean="0"/>
              <a:t> C4.5</a:t>
            </a:r>
          </a:p>
          <a:p>
            <a:pPr>
              <a:buNone/>
            </a:pPr>
            <a:endParaRPr lang="en-US" sz="4000" dirty="0"/>
          </a:p>
        </p:txBody>
      </p:sp>
      <p:sp>
        <p:nvSpPr>
          <p:cNvPr id="4" name="Date Placeholder 3"/>
          <p:cNvSpPr>
            <a:spLocks noGrp="1"/>
          </p:cNvSpPr>
          <p:nvPr>
            <p:ph type="dt" sz="half" idx="10"/>
          </p:nvPr>
        </p:nvSpPr>
        <p:spPr/>
        <p:txBody>
          <a:bodyPr/>
          <a:lstStyle/>
          <a:p>
            <a:fld id="{363E45C6-9571-4178-A8DA-81C5BD399E46}" type="datetime1">
              <a:rPr lang="vi-VN" smtClean="0"/>
              <a:pPr/>
              <a:t>27/02/2013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a:p>
        </p:txBody>
      </p:sp>
      <p:sp>
        <p:nvSpPr>
          <p:cNvPr id="6" name="Content Placeholder 2"/>
          <p:cNvSpPr txBox="1">
            <a:spLocks/>
          </p:cNvSpPr>
          <p:nvPr/>
        </p:nvSpPr>
        <p:spPr>
          <a:xfrm>
            <a:off x="609600" y="2087880"/>
            <a:ext cx="8229600" cy="4389120"/>
          </a:xfrm>
          <a:prstGeom prst="rect">
            <a:avLst/>
          </a:prstGeom>
        </p:spPr>
        <p:txBody>
          <a:bodyPr vert="horz">
            <a:no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4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9" name="Table 8"/>
          <p:cNvGraphicFramePr>
            <a:graphicFrameLocks noGrp="1"/>
          </p:cNvGraphicFramePr>
          <p:nvPr/>
        </p:nvGraphicFramePr>
        <p:xfrm>
          <a:off x="1066800" y="2743200"/>
          <a:ext cx="6858000" cy="3291840"/>
        </p:xfrm>
        <a:graphic>
          <a:graphicData uri="http://schemas.openxmlformats.org/drawingml/2006/table">
            <a:tbl>
              <a:tblPr firstRow="1" bandRow="1">
                <a:tableStyleId>{5C22544A-7EE6-4342-B048-85BDC9FD1C3A}</a:tableStyleId>
              </a:tblPr>
              <a:tblGrid>
                <a:gridCol w="1714500"/>
                <a:gridCol w="1714500"/>
                <a:gridCol w="1714500"/>
                <a:gridCol w="1714500"/>
              </a:tblGrid>
              <a:tr h="365760">
                <a:tc>
                  <a:txBody>
                    <a:bodyPr/>
                    <a:lstStyle/>
                    <a:p>
                      <a:pPr algn="ctr"/>
                      <a:endParaRPr lang="en-US" sz="1800" dirty="0">
                        <a:latin typeface="Constantia (Body)"/>
                      </a:endParaRPr>
                    </a:p>
                  </a:txBody>
                  <a:tcPr/>
                </a:tc>
                <a:tc>
                  <a:txBody>
                    <a:bodyPr/>
                    <a:lstStyle/>
                    <a:p>
                      <a:pPr algn="ctr"/>
                      <a:r>
                        <a:rPr lang="en-US" sz="1800" dirty="0" err="1" smtClean="0">
                          <a:latin typeface="Constantia (Body)"/>
                        </a:rPr>
                        <a:t>Bộ</a:t>
                      </a:r>
                      <a:r>
                        <a:rPr lang="en-US" sz="1800" baseline="0" dirty="0" smtClean="0">
                          <a:latin typeface="Constantia (Body)"/>
                        </a:rPr>
                        <a:t> 1</a:t>
                      </a:r>
                      <a:endParaRPr lang="en-US" sz="1800" dirty="0">
                        <a:latin typeface="Constantia (Body)"/>
                      </a:endParaRPr>
                    </a:p>
                  </a:txBody>
                  <a:tcPr/>
                </a:tc>
                <a:tc>
                  <a:txBody>
                    <a:bodyPr/>
                    <a:lstStyle/>
                    <a:p>
                      <a:pPr algn="ctr"/>
                      <a:r>
                        <a:rPr lang="en-US" sz="1800" dirty="0" err="1" smtClean="0">
                          <a:latin typeface="Constantia (Body)"/>
                        </a:rPr>
                        <a:t>Bộ</a:t>
                      </a:r>
                      <a:r>
                        <a:rPr lang="en-US" sz="1800" baseline="0" dirty="0" smtClean="0">
                          <a:latin typeface="Constantia (Body)"/>
                        </a:rPr>
                        <a:t> 2 </a:t>
                      </a:r>
                      <a:endParaRPr lang="en-US" sz="1800" dirty="0">
                        <a:latin typeface="Constantia (Body)"/>
                      </a:endParaRPr>
                    </a:p>
                  </a:txBody>
                  <a:tcPr/>
                </a:tc>
                <a:tc>
                  <a:txBody>
                    <a:bodyPr/>
                    <a:lstStyle/>
                    <a:p>
                      <a:pPr algn="ctr"/>
                      <a:r>
                        <a:rPr lang="en-US" sz="1800" dirty="0" err="1" smtClean="0">
                          <a:latin typeface="Constantia (Body)"/>
                        </a:rPr>
                        <a:t>Bộ</a:t>
                      </a:r>
                      <a:r>
                        <a:rPr lang="en-US" sz="1800" baseline="0" dirty="0" smtClean="0">
                          <a:latin typeface="Constantia (Body)"/>
                        </a:rPr>
                        <a:t> 3</a:t>
                      </a:r>
                      <a:endParaRPr lang="en-US" sz="1800" dirty="0">
                        <a:latin typeface="Constantia (Body)"/>
                      </a:endParaRPr>
                    </a:p>
                  </a:txBody>
                  <a:tcPr/>
                </a:tc>
              </a:tr>
              <a:tr h="345831">
                <a:tc>
                  <a:txBody>
                    <a:bodyPr/>
                    <a:lstStyle/>
                    <a:p>
                      <a:pPr algn="ctr"/>
                      <a:r>
                        <a:rPr lang="en-US" sz="1800" dirty="0" smtClean="0">
                          <a:latin typeface="Constantia (Body)"/>
                        </a:rPr>
                        <a:t>True </a:t>
                      </a:r>
                      <a:r>
                        <a:rPr lang="en-US" sz="1800" dirty="0" err="1" smtClean="0">
                          <a:latin typeface="Constantia (Body)"/>
                        </a:rPr>
                        <a:t>Possive</a:t>
                      </a:r>
                      <a:endParaRPr lang="en-US" sz="1800" dirty="0">
                        <a:latin typeface="Constantia (Body)"/>
                      </a:endParaRPr>
                    </a:p>
                  </a:txBody>
                  <a:tcP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108</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115</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234</a:t>
                      </a:r>
                    </a:p>
                  </a:txBody>
                  <a:tcPr marL="68580" marR="68580" marT="0" marB="0"/>
                </a:tc>
              </a:tr>
              <a:tr h="345831">
                <a:tc>
                  <a:txBody>
                    <a:bodyPr/>
                    <a:lstStyle/>
                    <a:p>
                      <a:pPr algn="ctr"/>
                      <a:r>
                        <a:rPr lang="en-US" sz="1800" dirty="0" smtClean="0">
                          <a:latin typeface="Constantia (Body)"/>
                        </a:rPr>
                        <a:t>True</a:t>
                      </a:r>
                      <a:r>
                        <a:rPr lang="en-US" sz="1800" baseline="0" dirty="0" smtClean="0">
                          <a:latin typeface="Constantia (Body)"/>
                        </a:rPr>
                        <a:t> Negative</a:t>
                      </a:r>
                      <a:endParaRPr lang="en-US" sz="1800" dirty="0">
                        <a:latin typeface="Constantia (Body)"/>
                      </a:endParaRPr>
                    </a:p>
                  </a:txBody>
                  <a:tcP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8</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3</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4</a:t>
                      </a:r>
                    </a:p>
                  </a:txBody>
                  <a:tcPr marL="68580" marR="68580" marT="0" marB="0"/>
                </a:tc>
              </a:tr>
              <a:tr h="345831">
                <a:tc>
                  <a:txBody>
                    <a:bodyPr/>
                    <a:lstStyle/>
                    <a:p>
                      <a:pPr algn="ctr"/>
                      <a:r>
                        <a:rPr lang="en-US" sz="1800" dirty="0" smtClean="0">
                          <a:latin typeface="Constantia (Body)"/>
                        </a:rPr>
                        <a:t>False</a:t>
                      </a:r>
                      <a:r>
                        <a:rPr lang="en-US" sz="1800" baseline="0" dirty="0" smtClean="0">
                          <a:latin typeface="Constantia (Body)"/>
                        </a:rPr>
                        <a:t> </a:t>
                      </a:r>
                      <a:r>
                        <a:rPr lang="en-US" sz="1800" baseline="0" dirty="0" err="1" smtClean="0">
                          <a:latin typeface="Constantia (Body)"/>
                        </a:rPr>
                        <a:t>Possive</a:t>
                      </a:r>
                      <a:endParaRPr lang="en-US" sz="1800" dirty="0">
                        <a:latin typeface="Constantia (Body)"/>
                      </a:endParaRPr>
                    </a:p>
                  </a:txBody>
                  <a:tcP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10</a:t>
                      </a:r>
                    </a:p>
                  </a:txBody>
                  <a:tcPr marL="68580" marR="68580" marT="0" marB="0"/>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13</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32</a:t>
                      </a:r>
                    </a:p>
                  </a:txBody>
                  <a:tcPr marL="68580" marR="68580" marT="0" marB="0"/>
                </a:tc>
              </a:tr>
              <a:tr h="345831">
                <a:tc>
                  <a:txBody>
                    <a:bodyPr/>
                    <a:lstStyle/>
                    <a:p>
                      <a:pPr algn="ctr"/>
                      <a:r>
                        <a:rPr lang="en-US" sz="1800" dirty="0" smtClean="0">
                          <a:latin typeface="Constantia (Body)"/>
                        </a:rPr>
                        <a:t>False Negative</a:t>
                      </a:r>
                      <a:endParaRPr lang="en-US" sz="1800" dirty="0">
                        <a:latin typeface="Constantia (Body)"/>
                      </a:endParaRPr>
                    </a:p>
                  </a:txBody>
                  <a:tcP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24</a:t>
                      </a:r>
                    </a:p>
                  </a:txBody>
                  <a:tcPr marL="68580" marR="68580" marT="0" marB="0"/>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19</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30</a:t>
                      </a:r>
                    </a:p>
                  </a:txBody>
                  <a:tcPr marL="68580" marR="68580" marT="0" marB="0"/>
                </a:tc>
              </a:tr>
              <a:tr h="345831">
                <a:tc>
                  <a:txBody>
                    <a:bodyPr/>
                    <a:lstStyle/>
                    <a:p>
                      <a:pPr algn="ctr"/>
                      <a:r>
                        <a:rPr lang="en-US" sz="1800" dirty="0" smtClean="0">
                          <a:latin typeface="Constantia (Body)"/>
                        </a:rPr>
                        <a:t>Precision</a:t>
                      </a:r>
                      <a:endParaRPr lang="en-US" sz="1800" dirty="0">
                        <a:latin typeface="Constantia (Body)"/>
                      </a:endParaRPr>
                    </a:p>
                  </a:txBody>
                  <a:tcP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0.915</a:t>
                      </a:r>
                    </a:p>
                  </a:txBody>
                  <a:tcPr marL="68580" marR="68580" marT="0" marB="0"/>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0.898</a:t>
                      </a:r>
                    </a:p>
                  </a:txBody>
                  <a:tcPr marL="68580" marR="68580" marT="0" marB="0"/>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0.879</a:t>
                      </a:r>
                    </a:p>
                  </a:txBody>
                  <a:tcPr marL="68580" marR="68580" marT="0" marB="0"/>
                </a:tc>
              </a:tr>
              <a:tr h="345831">
                <a:tc>
                  <a:txBody>
                    <a:bodyPr/>
                    <a:lstStyle/>
                    <a:p>
                      <a:pPr algn="ctr"/>
                      <a:r>
                        <a:rPr lang="en-US" sz="1800" dirty="0" smtClean="0">
                          <a:latin typeface="Constantia (Body)"/>
                        </a:rPr>
                        <a:t>Recall</a:t>
                      </a:r>
                      <a:endParaRPr lang="en-US" sz="1800" dirty="0">
                        <a:latin typeface="Constantia (Body)"/>
                      </a:endParaRPr>
                    </a:p>
                  </a:txBody>
                  <a:tcP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0.818</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0.858</a:t>
                      </a:r>
                    </a:p>
                  </a:txBody>
                  <a:tcPr marL="68580" marR="68580" marT="0" marB="0"/>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0.886</a:t>
                      </a:r>
                    </a:p>
                  </a:txBody>
                  <a:tcPr marL="68580" marR="68580" marT="0" marB="0"/>
                </a:tc>
              </a:tr>
              <a:tr h="345831">
                <a:tc>
                  <a:txBody>
                    <a:bodyPr/>
                    <a:lstStyle/>
                    <a:p>
                      <a:pPr algn="ctr"/>
                      <a:r>
                        <a:rPr lang="en-US" sz="1800" dirty="0" smtClean="0">
                          <a:latin typeface="Constantia (Body)"/>
                        </a:rPr>
                        <a:t>F – Measure</a:t>
                      </a:r>
                      <a:endParaRPr lang="en-US" sz="1800" dirty="0">
                        <a:latin typeface="Constantia (Body)"/>
                      </a:endParaRPr>
                    </a:p>
                  </a:txBody>
                  <a:tcP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0.864</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0.878</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0.883</a:t>
                      </a:r>
                    </a:p>
                  </a:txBody>
                  <a:tcPr marL="68580" marR="68580" marT="0" marB="0"/>
                </a:tc>
              </a:tr>
              <a:tr h="345831">
                <a:tc>
                  <a:txBody>
                    <a:bodyPr/>
                    <a:lstStyle/>
                    <a:p>
                      <a:pPr algn="ctr"/>
                      <a:r>
                        <a:rPr lang="en-US" sz="1800" dirty="0" smtClean="0">
                          <a:latin typeface="Constantia (Body)"/>
                        </a:rPr>
                        <a:t>Accuracy</a:t>
                      </a:r>
                      <a:endParaRPr lang="en-US" sz="1800" dirty="0">
                        <a:latin typeface="Constantia (Body)"/>
                      </a:endParaRPr>
                    </a:p>
                  </a:txBody>
                  <a:tcP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0.773</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0.787</a:t>
                      </a:r>
                    </a:p>
                  </a:txBody>
                  <a:tcPr marL="68580" marR="68580" marT="0" marB="0"/>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0.793</a:t>
                      </a:r>
                    </a:p>
                  </a:txBody>
                  <a:tcPr marL="68580" marR="68580" marT="0" marB="0"/>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Triển</a:t>
            </a:r>
            <a:r>
              <a:rPr lang="en-US" dirty="0" smtClean="0"/>
              <a:t> </a:t>
            </a:r>
            <a:r>
              <a:rPr lang="en-US" dirty="0" err="1" smtClean="0"/>
              <a:t>khai</a:t>
            </a:r>
            <a:r>
              <a:rPr lang="en-US" dirty="0" smtClean="0"/>
              <a:t> </a:t>
            </a:r>
            <a:r>
              <a:rPr lang="en-US" dirty="0" err="1" smtClean="0"/>
              <a:t>và</a:t>
            </a:r>
            <a:r>
              <a:rPr lang="en-US" dirty="0" smtClean="0"/>
              <a:t> </a:t>
            </a:r>
            <a:r>
              <a:rPr lang="en-US" dirty="0" err="1" smtClean="0"/>
              <a:t>đánh</a:t>
            </a:r>
            <a:r>
              <a:rPr lang="en-US" dirty="0" smtClean="0"/>
              <a:t> </a:t>
            </a:r>
            <a:r>
              <a:rPr lang="en-US" dirty="0" err="1" smtClean="0"/>
              <a:t>giá</a:t>
            </a:r>
            <a:endParaRPr lang="en-US" dirty="0"/>
          </a:p>
        </p:txBody>
      </p:sp>
      <p:sp>
        <p:nvSpPr>
          <p:cNvPr id="3" name="Content Placeholder 2"/>
          <p:cNvSpPr>
            <a:spLocks noGrp="1"/>
          </p:cNvSpPr>
          <p:nvPr>
            <p:ph idx="1"/>
          </p:nvPr>
        </p:nvSpPr>
        <p:spPr/>
        <p:txBody>
          <a:bodyPr anchor="ctr">
            <a:noAutofit/>
          </a:bodyPr>
          <a:lstStyle/>
          <a:p>
            <a:pPr>
              <a:buNone/>
            </a:pPr>
            <a:r>
              <a:rPr lang="en-US" sz="2400" dirty="0" smtClean="0"/>
              <a:t>	</a:t>
            </a:r>
            <a:r>
              <a:rPr lang="en-US" sz="2400" dirty="0" err="1" smtClean="0"/>
              <a:t>Các</a:t>
            </a:r>
            <a:r>
              <a:rPr lang="en-US" sz="2400" dirty="0" smtClean="0"/>
              <a:t> </a:t>
            </a:r>
            <a:r>
              <a:rPr lang="en-US" sz="2400" dirty="0" err="1" smtClean="0"/>
              <a:t>luật</a:t>
            </a:r>
            <a:r>
              <a:rPr lang="en-US" sz="2400" dirty="0" smtClean="0"/>
              <a:t> </a:t>
            </a:r>
            <a:r>
              <a:rPr lang="en-US" sz="2400" dirty="0" err="1" smtClean="0"/>
              <a:t>tiêu</a:t>
            </a:r>
            <a:r>
              <a:rPr lang="en-US" sz="2400" dirty="0" smtClean="0"/>
              <a:t> </a:t>
            </a:r>
            <a:r>
              <a:rPr lang="en-US" sz="2400" dirty="0" err="1" smtClean="0"/>
              <a:t>biểu</a:t>
            </a:r>
            <a:r>
              <a:rPr lang="en-US" sz="2400" dirty="0" smtClean="0"/>
              <a:t> </a:t>
            </a:r>
            <a:r>
              <a:rPr lang="en-US" sz="2400" dirty="0" err="1" smtClean="0"/>
              <a:t>với</a:t>
            </a:r>
            <a:r>
              <a:rPr lang="en-US" sz="2400" dirty="0" smtClean="0"/>
              <a:t> </a:t>
            </a:r>
            <a:r>
              <a:rPr lang="en-US" sz="2400" dirty="0" err="1" smtClean="0"/>
              <a:t>bệnh</a:t>
            </a:r>
            <a:r>
              <a:rPr lang="en-US" sz="2400" dirty="0" smtClean="0"/>
              <a:t> </a:t>
            </a:r>
            <a:r>
              <a:rPr lang="en-US" sz="2400" dirty="0" err="1" smtClean="0"/>
              <a:t>nhân</a:t>
            </a:r>
            <a:r>
              <a:rPr lang="en-US" sz="2400" dirty="0" smtClean="0"/>
              <a:t> </a:t>
            </a:r>
            <a:r>
              <a:rPr lang="en-US" sz="2400" dirty="0" err="1" smtClean="0"/>
              <a:t>mắc</a:t>
            </a:r>
            <a:r>
              <a:rPr lang="en-US" sz="2400" dirty="0" smtClean="0"/>
              <a:t> </a:t>
            </a:r>
            <a:r>
              <a:rPr lang="en-US" sz="2400" dirty="0" err="1" smtClean="0"/>
              <a:t>bệnh</a:t>
            </a:r>
            <a:endParaRPr lang="en-US" sz="2400" dirty="0" smtClean="0"/>
          </a:p>
          <a:p>
            <a:r>
              <a:rPr lang="en-US" sz="2400" dirty="0" smtClean="0"/>
              <a:t>Glucose = [290,+)</a:t>
            </a:r>
          </a:p>
          <a:p>
            <a:r>
              <a:rPr lang="en-US" sz="2400" dirty="0" smtClean="0"/>
              <a:t>Glucose = [125,290) &amp; </a:t>
            </a:r>
            <a:r>
              <a:rPr lang="en-US" sz="2400" dirty="0" err="1" smtClean="0"/>
              <a:t>Tuoi</a:t>
            </a:r>
            <a:r>
              <a:rPr lang="en-US" sz="2400" dirty="0" smtClean="0"/>
              <a:t> = [80,+)</a:t>
            </a:r>
          </a:p>
          <a:p>
            <a:r>
              <a:rPr lang="en-US" sz="2400" dirty="0" smtClean="0"/>
              <a:t>Glucose = [125,290) &amp; </a:t>
            </a:r>
            <a:r>
              <a:rPr lang="en-US" sz="2400" dirty="0" err="1" smtClean="0"/>
              <a:t>Tuoi</a:t>
            </a:r>
            <a:r>
              <a:rPr lang="en-US" sz="2400" dirty="0" smtClean="0"/>
              <a:t> = [50,60)</a:t>
            </a:r>
          </a:p>
          <a:p>
            <a:r>
              <a:rPr lang="en-US" sz="2400" dirty="0" smtClean="0"/>
              <a:t>Glucose = [125,290) &amp; </a:t>
            </a:r>
            <a:r>
              <a:rPr lang="en-US" sz="2400" dirty="0" err="1" smtClean="0"/>
              <a:t>Tuoi</a:t>
            </a:r>
            <a:r>
              <a:rPr lang="en-US" sz="2400" dirty="0" smtClean="0"/>
              <a:t> = [30,40) &amp; </a:t>
            </a:r>
            <a:r>
              <a:rPr lang="en-US" sz="2400" dirty="0" err="1" smtClean="0"/>
              <a:t>LDL_Cholesterol</a:t>
            </a:r>
            <a:r>
              <a:rPr lang="en-US" sz="2400" dirty="0" smtClean="0"/>
              <a:t> = [0,100)</a:t>
            </a:r>
          </a:p>
          <a:p>
            <a:r>
              <a:rPr lang="en-US" sz="2400" dirty="0" smtClean="0"/>
              <a:t>Glucose = [125,290) &amp; </a:t>
            </a:r>
            <a:r>
              <a:rPr lang="en-US" sz="2400" dirty="0" err="1" smtClean="0"/>
              <a:t>Tuoi</a:t>
            </a:r>
            <a:r>
              <a:rPr lang="en-US" sz="2400" dirty="0" smtClean="0"/>
              <a:t> = [70,80) &amp; Urea = [20,40)</a:t>
            </a:r>
          </a:p>
          <a:p>
            <a:r>
              <a:rPr lang="en-US" sz="2400" dirty="0" smtClean="0"/>
              <a:t>Glucose = [0,125) &amp; PDW = [6,18) &amp; </a:t>
            </a:r>
            <a:r>
              <a:rPr lang="en-US" sz="2400" dirty="0" err="1" smtClean="0"/>
              <a:t>Tuoi</a:t>
            </a:r>
            <a:r>
              <a:rPr lang="en-US" sz="2400" dirty="0" smtClean="0"/>
              <a:t> = [70,80)</a:t>
            </a:r>
          </a:p>
          <a:p>
            <a:pPr>
              <a:buNone/>
            </a:pPr>
            <a:endParaRPr lang="en-US" sz="2400" dirty="0"/>
          </a:p>
        </p:txBody>
      </p:sp>
      <p:sp>
        <p:nvSpPr>
          <p:cNvPr id="4" name="Date Placeholder 3"/>
          <p:cNvSpPr>
            <a:spLocks noGrp="1"/>
          </p:cNvSpPr>
          <p:nvPr>
            <p:ph type="dt" sz="half" idx="10"/>
          </p:nvPr>
        </p:nvSpPr>
        <p:spPr/>
        <p:txBody>
          <a:bodyPr/>
          <a:lstStyle/>
          <a:p>
            <a:fld id="{363E45C6-9571-4178-A8DA-81C5BD399E46}" type="datetime1">
              <a:rPr lang="vi-VN" smtClean="0"/>
              <a:pPr/>
              <a:t>27/02/2013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a:p>
        </p:txBody>
      </p:sp>
      <p:sp>
        <p:nvSpPr>
          <p:cNvPr id="6" name="Content Placeholder 2"/>
          <p:cNvSpPr txBox="1">
            <a:spLocks/>
          </p:cNvSpPr>
          <p:nvPr/>
        </p:nvSpPr>
        <p:spPr>
          <a:xfrm>
            <a:off x="609600" y="2087880"/>
            <a:ext cx="8229600" cy="4389120"/>
          </a:xfrm>
          <a:prstGeom prst="rect">
            <a:avLst/>
          </a:prstGeom>
        </p:spPr>
        <p:txBody>
          <a:bodyPr vert="horz">
            <a:no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4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Triển</a:t>
            </a:r>
            <a:r>
              <a:rPr lang="en-US" dirty="0" smtClean="0"/>
              <a:t> </a:t>
            </a:r>
            <a:r>
              <a:rPr lang="en-US" dirty="0" err="1" smtClean="0"/>
              <a:t>khai</a:t>
            </a:r>
            <a:r>
              <a:rPr lang="en-US" dirty="0" smtClean="0"/>
              <a:t> </a:t>
            </a:r>
            <a:r>
              <a:rPr lang="en-US" dirty="0" err="1" smtClean="0"/>
              <a:t>và</a:t>
            </a:r>
            <a:r>
              <a:rPr lang="en-US" dirty="0" smtClean="0"/>
              <a:t> </a:t>
            </a:r>
            <a:r>
              <a:rPr lang="en-US" dirty="0" err="1" smtClean="0"/>
              <a:t>đánh</a:t>
            </a:r>
            <a:r>
              <a:rPr lang="en-US" dirty="0" smtClean="0"/>
              <a:t> </a:t>
            </a:r>
            <a:r>
              <a:rPr lang="en-US" dirty="0" err="1" smtClean="0"/>
              <a:t>giá</a:t>
            </a:r>
            <a:endParaRPr lang="en-US" dirty="0"/>
          </a:p>
        </p:txBody>
      </p:sp>
      <p:sp>
        <p:nvSpPr>
          <p:cNvPr id="3" name="Content Placeholder 2"/>
          <p:cNvSpPr>
            <a:spLocks noGrp="1"/>
          </p:cNvSpPr>
          <p:nvPr>
            <p:ph idx="1"/>
          </p:nvPr>
        </p:nvSpPr>
        <p:spPr>
          <a:xfrm>
            <a:off x="533400" y="1905000"/>
            <a:ext cx="8229600" cy="4389120"/>
          </a:xfrm>
        </p:spPr>
        <p:txBody>
          <a:bodyPr>
            <a:noAutofit/>
          </a:bodyPr>
          <a:lstStyle/>
          <a:p>
            <a:pPr>
              <a:buNone/>
            </a:pPr>
            <a:r>
              <a:rPr lang="en-US" sz="4000" dirty="0" smtClean="0"/>
              <a:t>	</a:t>
            </a:r>
            <a:r>
              <a:rPr lang="en-US" sz="4000" dirty="0" err="1" smtClean="0"/>
              <a:t>Đánh</a:t>
            </a:r>
            <a:r>
              <a:rPr lang="en-US" sz="4000" dirty="0" smtClean="0"/>
              <a:t> </a:t>
            </a:r>
            <a:r>
              <a:rPr lang="en-US" sz="4000" dirty="0" err="1" smtClean="0"/>
              <a:t>giá</a:t>
            </a:r>
            <a:r>
              <a:rPr lang="en-US" sz="4000" dirty="0" smtClean="0"/>
              <a:t>:</a:t>
            </a:r>
          </a:p>
          <a:p>
            <a:r>
              <a:rPr lang="en-US" sz="4000" dirty="0" err="1" smtClean="0"/>
              <a:t>Tuy</a:t>
            </a:r>
            <a:r>
              <a:rPr lang="en-US" sz="4000" dirty="0" smtClean="0"/>
              <a:t> </a:t>
            </a:r>
            <a:r>
              <a:rPr lang="en-US" sz="4000" dirty="0" err="1" smtClean="0"/>
              <a:t>là</a:t>
            </a:r>
            <a:r>
              <a:rPr lang="en-US" sz="4000" dirty="0" smtClean="0"/>
              <a:t> </a:t>
            </a:r>
            <a:r>
              <a:rPr lang="en-US" sz="4000" dirty="0" err="1" smtClean="0"/>
              <a:t>giải</a:t>
            </a:r>
            <a:r>
              <a:rPr lang="en-US" sz="4000" dirty="0" smtClean="0"/>
              <a:t> </a:t>
            </a:r>
            <a:r>
              <a:rPr lang="en-US" sz="4000" dirty="0" err="1" smtClean="0"/>
              <a:t>thuật</a:t>
            </a:r>
            <a:r>
              <a:rPr lang="en-US" sz="4000" dirty="0" smtClean="0"/>
              <a:t> </a:t>
            </a:r>
            <a:r>
              <a:rPr lang="en-US" sz="4000" dirty="0" err="1" smtClean="0"/>
              <a:t>phức</a:t>
            </a:r>
            <a:r>
              <a:rPr lang="en-US" sz="4000" dirty="0" smtClean="0"/>
              <a:t> </a:t>
            </a:r>
            <a:r>
              <a:rPr lang="en-US" sz="4000" dirty="0" err="1" smtClean="0"/>
              <a:t>tạp</a:t>
            </a:r>
            <a:r>
              <a:rPr lang="en-US" sz="4000" dirty="0" smtClean="0"/>
              <a:t> </a:t>
            </a:r>
            <a:r>
              <a:rPr lang="en-US" sz="4000" dirty="0" err="1" smtClean="0"/>
              <a:t>nhưng</a:t>
            </a:r>
            <a:r>
              <a:rPr lang="en-US" sz="4000" dirty="0" smtClean="0"/>
              <a:t> </a:t>
            </a:r>
            <a:r>
              <a:rPr lang="en-US" sz="4000" dirty="0" err="1" smtClean="0"/>
              <a:t>đã</a:t>
            </a:r>
            <a:r>
              <a:rPr lang="en-US" sz="4000" dirty="0" smtClean="0"/>
              <a:t> </a:t>
            </a:r>
            <a:r>
              <a:rPr lang="en-US" sz="4000" dirty="0" err="1" smtClean="0"/>
              <a:t>được</a:t>
            </a:r>
            <a:r>
              <a:rPr lang="en-US" sz="4000" dirty="0" smtClean="0"/>
              <a:t> </a:t>
            </a:r>
            <a:r>
              <a:rPr lang="en-US" sz="4000" dirty="0" err="1" smtClean="0"/>
              <a:t>hỗ</a:t>
            </a:r>
            <a:r>
              <a:rPr lang="en-US" sz="4000" dirty="0" smtClean="0"/>
              <a:t> </a:t>
            </a:r>
            <a:r>
              <a:rPr lang="en-US" sz="4000" dirty="0" err="1" smtClean="0"/>
              <a:t>trợ</a:t>
            </a:r>
            <a:r>
              <a:rPr lang="en-US" sz="4000" dirty="0" smtClean="0"/>
              <a:t> </a:t>
            </a:r>
            <a:r>
              <a:rPr lang="en-US" sz="4000" dirty="0" err="1" smtClean="0"/>
              <a:t>sẵn</a:t>
            </a:r>
            <a:r>
              <a:rPr lang="en-US" sz="4000" dirty="0" smtClean="0"/>
              <a:t> </a:t>
            </a:r>
            <a:r>
              <a:rPr lang="en-US" sz="4000" dirty="0" err="1" smtClean="0"/>
              <a:t>nên</a:t>
            </a:r>
            <a:r>
              <a:rPr lang="en-US" sz="4000" dirty="0" smtClean="0"/>
              <a:t> </a:t>
            </a:r>
            <a:r>
              <a:rPr lang="en-US" sz="4000" dirty="0" err="1" smtClean="0"/>
              <a:t>người</a:t>
            </a:r>
            <a:r>
              <a:rPr lang="en-US" sz="4000" dirty="0" smtClean="0"/>
              <a:t> </a:t>
            </a:r>
            <a:r>
              <a:rPr lang="en-US" sz="4000" dirty="0" err="1" smtClean="0"/>
              <a:t>dùng</a:t>
            </a:r>
            <a:r>
              <a:rPr lang="en-US" sz="4000" dirty="0" smtClean="0"/>
              <a:t> </a:t>
            </a:r>
            <a:r>
              <a:rPr lang="en-US" sz="4000" dirty="0" err="1" smtClean="0"/>
              <a:t>chỉ</a:t>
            </a:r>
            <a:r>
              <a:rPr lang="en-US" sz="4000" dirty="0" smtClean="0"/>
              <a:t> </a:t>
            </a:r>
            <a:r>
              <a:rPr lang="en-US" sz="4000" dirty="0" err="1" smtClean="0"/>
              <a:t>việc</a:t>
            </a:r>
            <a:r>
              <a:rPr lang="en-US" sz="4000" dirty="0" smtClean="0"/>
              <a:t> </a:t>
            </a:r>
            <a:r>
              <a:rPr lang="en-US" sz="4000" dirty="0" err="1" smtClean="0"/>
              <a:t>sử</a:t>
            </a:r>
            <a:r>
              <a:rPr lang="en-US" sz="4000" dirty="0" smtClean="0"/>
              <a:t> </a:t>
            </a:r>
            <a:r>
              <a:rPr lang="en-US" sz="4000" dirty="0" err="1" smtClean="0"/>
              <a:t>dụng</a:t>
            </a:r>
            <a:r>
              <a:rPr lang="en-US" sz="4000" dirty="0" smtClean="0"/>
              <a:t>.</a:t>
            </a:r>
          </a:p>
          <a:p>
            <a:r>
              <a:rPr lang="en-US" sz="4000" dirty="0" err="1" smtClean="0"/>
              <a:t>Độ</a:t>
            </a:r>
            <a:r>
              <a:rPr lang="en-US" sz="4000" dirty="0" smtClean="0"/>
              <a:t> </a:t>
            </a:r>
            <a:r>
              <a:rPr lang="en-US" sz="4000" dirty="0" err="1" smtClean="0"/>
              <a:t>chính</a:t>
            </a:r>
            <a:r>
              <a:rPr lang="en-US" sz="4000" dirty="0" smtClean="0"/>
              <a:t> </a:t>
            </a:r>
            <a:r>
              <a:rPr lang="en-US" sz="4000" dirty="0" err="1" smtClean="0"/>
              <a:t>xác</a:t>
            </a:r>
            <a:r>
              <a:rPr lang="en-US" sz="4000" dirty="0" smtClean="0"/>
              <a:t> </a:t>
            </a:r>
            <a:r>
              <a:rPr lang="en-US" sz="4000" dirty="0" err="1" smtClean="0"/>
              <a:t>khá</a:t>
            </a:r>
            <a:r>
              <a:rPr lang="en-US" sz="4000" dirty="0" smtClean="0"/>
              <a:t> </a:t>
            </a:r>
            <a:r>
              <a:rPr lang="en-US" sz="4000" dirty="0" err="1" smtClean="0"/>
              <a:t>cao</a:t>
            </a:r>
            <a:r>
              <a:rPr lang="en-US" sz="4000" dirty="0" smtClean="0"/>
              <a:t> </a:t>
            </a:r>
            <a:r>
              <a:rPr lang="en-US" sz="4000" dirty="0" err="1" smtClean="0"/>
              <a:t>và</a:t>
            </a:r>
            <a:r>
              <a:rPr lang="en-US" sz="4000" dirty="0" smtClean="0"/>
              <a:t> </a:t>
            </a:r>
            <a:r>
              <a:rPr lang="en-US" sz="4000" dirty="0" err="1" smtClean="0"/>
              <a:t>khả</a:t>
            </a:r>
            <a:r>
              <a:rPr lang="en-US" sz="4000" dirty="0" smtClean="0"/>
              <a:t> </a:t>
            </a:r>
            <a:r>
              <a:rPr lang="en-US" sz="4000" dirty="0" err="1" smtClean="0"/>
              <a:t>năng</a:t>
            </a:r>
            <a:r>
              <a:rPr lang="en-US" sz="4000" dirty="0" smtClean="0"/>
              <a:t> </a:t>
            </a:r>
            <a:r>
              <a:rPr lang="en-US" sz="4000" dirty="0" err="1" smtClean="0"/>
              <a:t>ứng</a:t>
            </a:r>
            <a:r>
              <a:rPr lang="en-US" sz="4000" dirty="0" smtClean="0"/>
              <a:t> </a:t>
            </a:r>
            <a:r>
              <a:rPr lang="en-US" sz="4000" dirty="0" err="1" smtClean="0"/>
              <a:t>dụng</a:t>
            </a:r>
            <a:r>
              <a:rPr lang="en-US" sz="4000" dirty="0" smtClean="0"/>
              <a:t> </a:t>
            </a:r>
            <a:r>
              <a:rPr lang="en-US" sz="4000" dirty="0" err="1" smtClean="0"/>
              <a:t>vào</a:t>
            </a:r>
            <a:r>
              <a:rPr lang="en-US" sz="4000" dirty="0" smtClean="0"/>
              <a:t> </a:t>
            </a:r>
            <a:r>
              <a:rPr lang="en-US" sz="4000" dirty="0" err="1" smtClean="0"/>
              <a:t>chẩn</a:t>
            </a:r>
            <a:r>
              <a:rPr lang="en-US" sz="4000" dirty="0" smtClean="0"/>
              <a:t> </a:t>
            </a:r>
            <a:r>
              <a:rPr lang="en-US" sz="4000" dirty="0" err="1" smtClean="0"/>
              <a:t>đoán</a:t>
            </a:r>
            <a:r>
              <a:rPr lang="en-US" sz="4000" dirty="0" smtClean="0"/>
              <a:t> </a:t>
            </a:r>
            <a:r>
              <a:rPr lang="en-US" sz="4000" dirty="0" err="1" smtClean="0"/>
              <a:t>rất</a:t>
            </a:r>
            <a:r>
              <a:rPr lang="en-US" sz="4000" dirty="0" smtClean="0"/>
              <a:t> </a:t>
            </a:r>
            <a:r>
              <a:rPr lang="en-US" sz="4000" dirty="0" err="1" smtClean="0"/>
              <a:t>cao</a:t>
            </a:r>
            <a:endParaRPr lang="en-US" sz="4000" dirty="0"/>
          </a:p>
        </p:txBody>
      </p:sp>
      <p:sp>
        <p:nvSpPr>
          <p:cNvPr id="4" name="Date Placeholder 3"/>
          <p:cNvSpPr>
            <a:spLocks noGrp="1"/>
          </p:cNvSpPr>
          <p:nvPr>
            <p:ph type="dt" sz="half" idx="10"/>
          </p:nvPr>
        </p:nvSpPr>
        <p:spPr/>
        <p:txBody>
          <a:bodyPr/>
          <a:lstStyle/>
          <a:p>
            <a:fld id="{363E45C6-9571-4178-A8DA-81C5BD399E46}" type="datetime1">
              <a:rPr lang="vi-VN" smtClean="0"/>
              <a:pPr/>
              <a:t>27/02/2013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23</a:t>
            </a:fld>
            <a:endParaRPr lang="en-US"/>
          </a:p>
        </p:txBody>
      </p:sp>
      <p:sp>
        <p:nvSpPr>
          <p:cNvPr id="6" name="Content Placeholder 2"/>
          <p:cNvSpPr txBox="1">
            <a:spLocks/>
          </p:cNvSpPr>
          <p:nvPr/>
        </p:nvSpPr>
        <p:spPr>
          <a:xfrm>
            <a:off x="609600" y="2087880"/>
            <a:ext cx="8229600" cy="4389120"/>
          </a:xfrm>
          <a:prstGeom prst="rect">
            <a:avLst/>
          </a:prstGeom>
        </p:spPr>
        <p:txBody>
          <a:bodyPr vert="horz">
            <a:no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4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Triển</a:t>
            </a:r>
            <a:r>
              <a:rPr lang="en-US" dirty="0" smtClean="0"/>
              <a:t> </a:t>
            </a:r>
            <a:r>
              <a:rPr lang="en-US" dirty="0" err="1" smtClean="0"/>
              <a:t>khai</a:t>
            </a:r>
            <a:r>
              <a:rPr lang="en-US" dirty="0" smtClean="0"/>
              <a:t> </a:t>
            </a:r>
            <a:r>
              <a:rPr lang="en-US" dirty="0" err="1" smtClean="0"/>
              <a:t>và</a:t>
            </a:r>
            <a:r>
              <a:rPr lang="en-US" dirty="0" smtClean="0"/>
              <a:t> </a:t>
            </a:r>
            <a:r>
              <a:rPr lang="en-US" dirty="0" err="1" smtClean="0"/>
              <a:t>đánh</a:t>
            </a:r>
            <a:r>
              <a:rPr lang="en-US" dirty="0" smtClean="0"/>
              <a:t> </a:t>
            </a:r>
            <a:r>
              <a:rPr lang="en-US" dirty="0" err="1" smtClean="0"/>
              <a:t>giá</a:t>
            </a:r>
            <a:endParaRPr lang="en-US" dirty="0"/>
          </a:p>
        </p:txBody>
      </p:sp>
      <p:sp>
        <p:nvSpPr>
          <p:cNvPr id="3" name="Content Placeholder 2"/>
          <p:cNvSpPr>
            <a:spLocks noGrp="1"/>
          </p:cNvSpPr>
          <p:nvPr>
            <p:ph idx="1"/>
          </p:nvPr>
        </p:nvSpPr>
        <p:spPr/>
        <p:txBody>
          <a:bodyPr>
            <a:noAutofit/>
          </a:bodyPr>
          <a:lstStyle/>
          <a:p>
            <a:pPr>
              <a:buNone/>
            </a:pPr>
            <a:r>
              <a:rPr lang="en-US" sz="4000" dirty="0" smtClean="0"/>
              <a:t>	SVM</a:t>
            </a:r>
          </a:p>
          <a:p>
            <a:pPr>
              <a:buNone/>
            </a:pPr>
            <a:endParaRPr lang="en-US" sz="4000" dirty="0"/>
          </a:p>
        </p:txBody>
      </p:sp>
      <p:sp>
        <p:nvSpPr>
          <p:cNvPr id="4" name="Date Placeholder 3"/>
          <p:cNvSpPr>
            <a:spLocks noGrp="1"/>
          </p:cNvSpPr>
          <p:nvPr>
            <p:ph type="dt" sz="half" idx="10"/>
          </p:nvPr>
        </p:nvSpPr>
        <p:spPr/>
        <p:txBody>
          <a:bodyPr/>
          <a:lstStyle/>
          <a:p>
            <a:fld id="{363E45C6-9571-4178-A8DA-81C5BD399E46}" type="datetime1">
              <a:rPr lang="vi-VN" smtClean="0"/>
              <a:pPr/>
              <a:t>27/02/2013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a:p>
        </p:txBody>
      </p:sp>
      <p:sp>
        <p:nvSpPr>
          <p:cNvPr id="6" name="Content Placeholder 2"/>
          <p:cNvSpPr txBox="1">
            <a:spLocks/>
          </p:cNvSpPr>
          <p:nvPr/>
        </p:nvSpPr>
        <p:spPr>
          <a:xfrm>
            <a:off x="609600" y="2087880"/>
            <a:ext cx="8229600" cy="4389120"/>
          </a:xfrm>
          <a:prstGeom prst="rect">
            <a:avLst/>
          </a:prstGeom>
        </p:spPr>
        <p:txBody>
          <a:bodyPr vert="horz">
            <a:no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4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8" name="Table 7"/>
          <p:cNvGraphicFramePr>
            <a:graphicFrameLocks noGrp="1"/>
          </p:cNvGraphicFramePr>
          <p:nvPr/>
        </p:nvGraphicFramePr>
        <p:xfrm>
          <a:off x="990600" y="2667000"/>
          <a:ext cx="6858000" cy="3291840"/>
        </p:xfrm>
        <a:graphic>
          <a:graphicData uri="http://schemas.openxmlformats.org/drawingml/2006/table">
            <a:tbl>
              <a:tblPr firstRow="1" bandRow="1">
                <a:tableStyleId>{5C22544A-7EE6-4342-B048-85BDC9FD1C3A}</a:tableStyleId>
              </a:tblPr>
              <a:tblGrid>
                <a:gridCol w="1714500"/>
                <a:gridCol w="1714500"/>
                <a:gridCol w="1714500"/>
                <a:gridCol w="1714500"/>
              </a:tblGrid>
              <a:tr h="365760">
                <a:tc>
                  <a:txBody>
                    <a:bodyPr/>
                    <a:lstStyle/>
                    <a:p>
                      <a:pPr algn="ctr"/>
                      <a:endParaRPr lang="en-US" sz="1800" dirty="0">
                        <a:latin typeface="Constantia (Body)"/>
                      </a:endParaRPr>
                    </a:p>
                  </a:txBody>
                  <a:tcPr/>
                </a:tc>
                <a:tc>
                  <a:txBody>
                    <a:bodyPr/>
                    <a:lstStyle/>
                    <a:p>
                      <a:pPr algn="ctr"/>
                      <a:r>
                        <a:rPr lang="en-US" sz="1800" dirty="0" err="1" smtClean="0">
                          <a:latin typeface="Constantia (Body)"/>
                        </a:rPr>
                        <a:t>Bộ</a:t>
                      </a:r>
                      <a:r>
                        <a:rPr lang="en-US" sz="1800" baseline="0" dirty="0" smtClean="0">
                          <a:latin typeface="Constantia (Body)"/>
                        </a:rPr>
                        <a:t> 1</a:t>
                      </a:r>
                      <a:endParaRPr lang="en-US" sz="1800" dirty="0">
                        <a:latin typeface="Constantia (Body)"/>
                      </a:endParaRPr>
                    </a:p>
                  </a:txBody>
                  <a:tcPr/>
                </a:tc>
                <a:tc>
                  <a:txBody>
                    <a:bodyPr/>
                    <a:lstStyle/>
                    <a:p>
                      <a:pPr algn="ctr"/>
                      <a:r>
                        <a:rPr lang="en-US" sz="1800" dirty="0" err="1" smtClean="0">
                          <a:latin typeface="Constantia (Body)"/>
                        </a:rPr>
                        <a:t>Bộ</a:t>
                      </a:r>
                      <a:r>
                        <a:rPr lang="en-US" sz="1800" baseline="0" dirty="0" smtClean="0">
                          <a:latin typeface="Constantia (Body)"/>
                        </a:rPr>
                        <a:t> 2 </a:t>
                      </a:r>
                      <a:endParaRPr lang="en-US" sz="1800" dirty="0">
                        <a:latin typeface="Constantia (Body)"/>
                      </a:endParaRPr>
                    </a:p>
                  </a:txBody>
                  <a:tcPr/>
                </a:tc>
                <a:tc>
                  <a:txBody>
                    <a:bodyPr/>
                    <a:lstStyle/>
                    <a:p>
                      <a:pPr algn="ctr"/>
                      <a:r>
                        <a:rPr lang="en-US" sz="1800" dirty="0" err="1" smtClean="0">
                          <a:latin typeface="Constantia (Body)"/>
                        </a:rPr>
                        <a:t>Bộ</a:t>
                      </a:r>
                      <a:r>
                        <a:rPr lang="en-US" sz="1800" baseline="0" dirty="0" smtClean="0">
                          <a:latin typeface="Constantia (Body)"/>
                        </a:rPr>
                        <a:t> 3</a:t>
                      </a:r>
                      <a:endParaRPr lang="en-US" sz="1800" dirty="0">
                        <a:latin typeface="Constantia (Body)"/>
                      </a:endParaRPr>
                    </a:p>
                  </a:txBody>
                  <a:tcPr/>
                </a:tc>
              </a:tr>
              <a:tr h="345831">
                <a:tc>
                  <a:txBody>
                    <a:bodyPr/>
                    <a:lstStyle/>
                    <a:p>
                      <a:pPr algn="ctr"/>
                      <a:r>
                        <a:rPr lang="en-US" sz="1800" dirty="0" smtClean="0">
                          <a:latin typeface="Constantia (Body)"/>
                        </a:rPr>
                        <a:t>True </a:t>
                      </a:r>
                      <a:r>
                        <a:rPr lang="en-US" sz="1800" dirty="0" err="1" smtClean="0">
                          <a:latin typeface="Constantia (Body)"/>
                        </a:rPr>
                        <a:t>Possive</a:t>
                      </a:r>
                      <a:endParaRPr lang="en-US" sz="1800" dirty="0">
                        <a:latin typeface="Constantia (Body)"/>
                      </a:endParaRPr>
                    </a:p>
                  </a:txBody>
                  <a:tcP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132</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134</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264</a:t>
                      </a:r>
                    </a:p>
                  </a:txBody>
                  <a:tcPr marL="68580" marR="68580" marT="0" marB="0"/>
                </a:tc>
              </a:tr>
              <a:tr h="345831">
                <a:tc>
                  <a:txBody>
                    <a:bodyPr/>
                    <a:lstStyle/>
                    <a:p>
                      <a:pPr algn="ctr"/>
                      <a:r>
                        <a:rPr lang="en-US" sz="1800" dirty="0" smtClean="0">
                          <a:latin typeface="Constantia (Body)"/>
                        </a:rPr>
                        <a:t>True</a:t>
                      </a:r>
                      <a:r>
                        <a:rPr lang="en-US" sz="1800" baseline="0" dirty="0" smtClean="0">
                          <a:latin typeface="Constantia (Body)"/>
                        </a:rPr>
                        <a:t> Negative</a:t>
                      </a:r>
                      <a:endParaRPr lang="en-US" sz="1800" dirty="0">
                        <a:latin typeface="Constantia (Body)"/>
                      </a:endParaRPr>
                    </a:p>
                  </a:txBody>
                  <a:tcP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18</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a:t>
                      </a:r>
                    </a:p>
                  </a:txBody>
                  <a:tcPr marL="68580" marR="68580" marT="0" marB="0"/>
                </a:tc>
              </a:tr>
              <a:tr h="345831">
                <a:tc>
                  <a:txBody>
                    <a:bodyPr/>
                    <a:lstStyle/>
                    <a:p>
                      <a:pPr algn="ctr"/>
                      <a:r>
                        <a:rPr lang="en-US" sz="1800" dirty="0" smtClean="0">
                          <a:latin typeface="Constantia (Body)"/>
                        </a:rPr>
                        <a:t>False</a:t>
                      </a:r>
                      <a:r>
                        <a:rPr lang="en-US" sz="1800" baseline="0" dirty="0" smtClean="0">
                          <a:latin typeface="Constantia (Body)"/>
                        </a:rPr>
                        <a:t> </a:t>
                      </a:r>
                      <a:r>
                        <a:rPr lang="en-US" sz="1800" baseline="0" dirty="0" err="1" smtClean="0">
                          <a:latin typeface="Constantia (Body)"/>
                        </a:rPr>
                        <a:t>Possive</a:t>
                      </a:r>
                      <a:endParaRPr lang="en-US" sz="1800" dirty="0">
                        <a:latin typeface="Constantia (Body)"/>
                      </a:endParaRPr>
                    </a:p>
                  </a:txBody>
                  <a:tcP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16</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36</a:t>
                      </a:r>
                    </a:p>
                  </a:txBody>
                  <a:tcPr marL="68580" marR="68580" marT="0" marB="0"/>
                </a:tc>
              </a:tr>
              <a:tr h="345831">
                <a:tc>
                  <a:txBody>
                    <a:bodyPr/>
                    <a:lstStyle/>
                    <a:p>
                      <a:pPr algn="ctr"/>
                      <a:r>
                        <a:rPr lang="en-US" sz="1800" dirty="0" smtClean="0">
                          <a:latin typeface="Constantia (Body)"/>
                        </a:rPr>
                        <a:t>False Negative</a:t>
                      </a:r>
                      <a:endParaRPr lang="en-US" sz="1800" dirty="0">
                        <a:latin typeface="Constantia (Body)"/>
                      </a:endParaRPr>
                    </a:p>
                  </a:txBody>
                  <a:tcP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18</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a:t>
                      </a:r>
                    </a:p>
                  </a:txBody>
                  <a:tcPr marL="68580" marR="68580" marT="0" marB="0"/>
                </a:tc>
              </a:tr>
              <a:tr h="345831">
                <a:tc>
                  <a:txBody>
                    <a:bodyPr/>
                    <a:lstStyle/>
                    <a:p>
                      <a:pPr algn="ctr"/>
                      <a:r>
                        <a:rPr lang="en-US" sz="1800" dirty="0" smtClean="0">
                          <a:latin typeface="Constantia (Body)"/>
                        </a:rPr>
                        <a:t>Precision</a:t>
                      </a:r>
                      <a:endParaRPr lang="en-US" sz="1800" dirty="0">
                        <a:latin typeface="Constantia (Body)"/>
                      </a:endParaRPr>
                    </a:p>
                  </a:txBody>
                  <a:tcP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0.88</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0.893</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0.88</a:t>
                      </a:r>
                    </a:p>
                  </a:txBody>
                  <a:tcPr marL="68580" marR="68580" marT="0" marB="0"/>
                </a:tc>
              </a:tr>
              <a:tr h="345831">
                <a:tc>
                  <a:txBody>
                    <a:bodyPr/>
                    <a:lstStyle/>
                    <a:p>
                      <a:pPr algn="ctr"/>
                      <a:r>
                        <a:rPr lang="en-US" sz="1800" dirty="0" smtClean="0">
                          <a:latin typeface="Constantia (Body)"/>
                        </a:rPr>
                        <a:t>Recall</a:t>
                      </a:r>
                      <a:endParaRPr lang="en-US" sz="1800" dirty="0">
                        <a:latin typeface="Constantia (Body)"/>
                      </a:endParaRPr>
                    </a:p>
                  </a:txBody>
                  <a:tcP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1</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1</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0.88</a:t>
                      </a:r>
                    </a:p>
                  </a:txBody>
                  <a:tcPr marL="68580" marR="68580" marT="0" marB="0"/>
                </a:tc>
              </a:tr>
              <a:tr h="345831">
                <a:tc>
                  <a:txBody>
                    <a:bodyPr/>
                    <a:lstStyle/>
                    <a:p>
                      <a:pPr algn="ctr"/>
                      <a:r>
                        <a:rPr lang="en-US" sz="1800" dirty="0" smtClean="0">
                          <a:latin typeface="Constantia (Body)"/>
                        </a:rPr>
                        <a:t>F – Measure</a:t>
                      </a:r>
                      <a:endParaRPr lang="en-US" sz="1800" dirty="0">
                        <a:latin typeface="Constantia (Body)"/>
                      </a:endParaRPr>
                    </a:p>
                  </a:txBody>
                  <a:tcP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0.936</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0.943</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1</a:t>
                      </a:r>
                    </a:p>
                  </a:txBody>
                  <a:tcPr marL="68580" marR="68580" marT="0" marB="0"/>
                </a:tc>
              </a:tr>
              <a:tr h="345831">
                <a:tc>
                  <a:txBody>
                    <a:bodyPr/>
                    <a:lstStyle/>
                    <a:p>
                      <a:pPr algn="ctr"/>
                      <a:r>
                        <a:rPr lang="en-US" sz="1800" dirty="0" smtClean="0">
                          <a:latin typeface="Constantia (Body)"/>
                        </a:rPr>
                        <a:t>Accuracy</a:t>
                      </a:r>
                      <a:endParaRPr lang="en-US" sz="1800" dirty="0">
                        <a:latin typeface="Constantia (Body)"/>
                      </a:endParaRPr>
                    </a:p>
                  </a:txBody>
                  <a:tcP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0.88</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0.893</a:t>
                      </a:r>
                    </a:p>
                  </a:txBody>
                  <a:tcPr marL="68580" marR="68580" marT="0" marB="0"/>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0.936</a:t>
                      </a:r>
                    </a:p>
                  </a:txBody>
                  <a:tcPr marL="68580" marR="68580" marT="0" marB="0"/>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Triển</a:t>
            </a:r>
            <a:r>
              <a:rPr lang="en-US" dirty="0" smtClean="0"/>
              <a:t> </a:t>
            </a:r>
            <a:r>
              <a:rPr lang="en-US" dirty="0" err="1" smtClean="0"/>
              <a:t>khai</a:t>
            </a:r>
            <a:r>
              <a:rPr lang="en-US" dirty="0" smtClean="0"/>
              <a:t> </a:t>
            </a:r>
            <a:r>
              <a:rPr lang="en-US" dirty="0" err="1" smtClean="0"/>
              <a:t>và</a:t>
            </a:r>
            <a:r>
              <a:rPr lang="en-US" dirty="0" smtClean="0"/>
              <a:t> </a:t>
            </a:r>
            <a:r>
              <a:rPr lang="en-US" dirty="0" err="1" smtClean="0"/>
              <a:t>đánh</a:t>
            </a:r>
            <a:r>
              <a:rPr lang="en-US" dirty="0" smtClean="0"/>
              <a:t> </a:t>
            </a:r>
            <a:r>
              <a:rPr lang="en-US" dirty="0" err="1" smtClean="0"/>
              <a:t>giá</a:t>
            </a:r>
            <a:endParaRPr lang="en-US" dirty="0"/>
          </a:p>
        </p:txBody>
      </p:sp>
      <p:sp>
        <p:nvSpPr>
          <p:cNvPr id="3" name="Content Placeholder 2"/>
          <p:cNvSpPr>
            <a:spLocks noGrp="1"/>
          </p:cNvSpPr>
          <p:nvPr>
            <p:ph idx="1"/>
          </p:nvPr>
        </p:nvSpPr>
        <p:spPr/>
        <p:txBody>
          <a:bodyPr anchor="ctr">
            <a:noAutofit/>
          </a:bodyPr>
          <a:lstStyle/>
          <a:p>
            <a:pPr>
              <a:buNone/>
            </a:pPr>
            <a:r>
              <a:rPr lang="en-US" sz="4000" dirty="0" smtClean="0"/>
              <a:t>	</a:t>
            </a:r>
            <a:r>
              <a:rPr lang="en-US" sz="4000" dirty="0" err="1" smtClean="0"/>
              <a:t>Đánh</a:t>
            </a:r>
            <a:r>
              <a:rPr lang="en-US" sz="4000" dirty="0" smtClean="0"/>
              <a:t> </a:t>
            </a:r>
            <a:r>
              <a:rPr lang="en-US" sz="4000" dirty="0" err="1" smtClean="0"/>
              <a:t>giá</a:t>
            </a:r>
            <a:r>
              <a:rPr lang="en-US" sz="4000" dirty="0" smtClean="0"/>
              <a:t>:</a:t>
            </a:r>
          </a:p>
          <a:p>
            <a:r>
              <a:rPr lang="en-US" sz="4000" dirty="0" err="1" smtClean="0"/>
              <a:t>Cài</a:t>
            </a:r>
            <a:r>
              <a:rPr lang="en-US" sz="4000" dirty="0" smtClean="0"/>
              <a:t> </a:t>
            </a:r>
            <a:r>
              <a:rPr lang="en-US" sz="4000" dirty="0" err="1" smtClean="0"/>
              <a:t>đặt</a:t>
            </a:r>
            <a:r>
              <a:rPr lang="en-US" sz="4000" dirty="0" smtClean="0"/>
              <a:t> </a:t>
            </a:r>
            <a:r>
              <a:rPr lang="en-US" sz="4000" dirty="0" err="1" smtClean="0"/>
              <a:t>thất</a:t>
            </a:r>
            <a:r>
              <a:rPr lang="en-US" sz="4000" dirty="0" smtClean="0"/>
              <a:t> </a:t>
            </a:r>
            <a:r>
              <a:rPr lang="en-US" sz="4000" dirty="0" err="1" smtClean="0"/>
              <a:t>bại</a:t>
            </a:r>
            <a:r>
              <a:rPr lang="en-US" sz="4000" dirty="0" smtClean="0"/>
              <a:t> do </a:t>
            </a:r>
            <a:r>
              <a:rPr lang="en-US" sz="4000" dirty="0" err="1" smtClean="0"/>
              <a:t>độ</a:t>
            </a:r>
            <a:r>
              <a:rPr lang="en-US" sz="4000" dirty="0" smtClean="0"/>
              <a:t> </a:t>
            </a:r>
            <a:r>
              <a:rPr lang="en-US" sz="4000" dirty="0" err="1" smtClean="0"/>
              <a:t>chênh</a:t>
            </a:r>
            <a:r>
              <a:rPr lang="en-US" sz="4000" dirty="0" smtClean="0"/>
              <a:t> </a:t>
            </a:r>
            <a:r>
              <a:rPr lang="en-US" sz="4000" dirty="0" err="1" smtClean="0"/>
              <a:t>lệch</a:t>
            </a:r>
            <a:r>
              <a:rPr lang="en-US" sz="4000" dirty="0" smtClean="0"/>
              <a:t> </a:t>
            </a:r>
            <a:r>
              <a:rPr lang="en-US" sz="4000" dirty="0" err="1" smtClean="0"/>
              <a:t>phân</a:t>
            </a:r>
            <a:r>
              <a:rPr lang="en-US" sz="4000" dirty="0" smtClean="0"/>
              <a:t> </a:t>
            </a:r>
            <a:r>
              <a:rPr lang="en-US" sz="4000" dirty="0" err="1" smtClean="0"/>
              <a:t>lớp</a:t>
            </a:r>
            <a:r>
              <a:rPr lang="en-US" sz="4000" dirty="0" smtClean="0"/>
              <a:t> </a:t>
            </a:r>
            <a:r>
              <a:rPr lang="en-US" sz="4000" dirty="0" err="1" smtClean="0"/>
              <a:t>trong</a:t>
            </a:r>
            <a:r>
              <a:rPr lang="en-US" sz="4000" dirty="0" smtClean="0"/>
              <a:t> </a:t>
            </a:r>
            <a:r>
              <a:rPr lang="en-US" sz="4000" dirty="0" err="1" smtClean="0"/>
              <a:t>dữ</a:t>
            </a:r>
            <a:r>
              <a:rPr lang="en-US" sz="4000" dirty="0" smtClean="0"/>
              <a:t> </a:t>
            </a:r>
            <a:r>
              <a:rPr lang="en-US" sz="4000" dirty="0" err="1" smtClean="0"/>
              <a:t>liệu</a:t>
            </a:r>
            <a:r>
              <a:rPr lang="en-US" sz="4000" dirty="0" smtClean="0"/>
              <a:t> </a:t>
            </a:r>
            <a:r>
              <a:rPr lang="en-US" sz="4000" dirty="0" err="1" smtClean="0"/>
              <a:t>quá</a:t>
            </a:r>
            <a:r>
              <a:rPr lang="en-US" sz="4000" dirty="0" smtClean="0"/>
              <a:t> </a:t>
            </a:r>
            <a:r>
              <a:rPr lang="en-US" sz="4000" dirty="0" err="1" smtClean="0"/>
              <a:t>lớn</a:t>
            </a:r>
            <a:r>
              <a:rPr lang="en-US" sz="4000" dirty="0" smtClean="0"/>
              <a:t>.</a:t>
            </a:r>
          </a:p>
          <a:p>
            <a:r>
              <a:rPr lang="en-US" sz="4000" dirty="0" err="1" smtClean="0"/>
              <a:t>Được</a:t>
            </a:r>
            <a:r>
              <a:rPr lang="en-US" sz="4000" dirty="0" smtClean="0"/>
              <a:t> </a:t>
            </a:r>
            <a:r>
              <a:rPr lang="en-US" sz="4000" dirty="0" err="1" smtClean="0"/>
              <a:t>đánh</a:t>
            </a:r>
            <a:r>
              <a:rPr lang="en-US" sz="4000" dirty="0" smtClean="0"/>
              <a:t> </a:t>
            </a:r>
            <a:r>
              <a:rPr lang="en-US" sz="4000" dirty="0" err="1" smtClean="0"/>
              <a:t>giá</a:t>
            </a:r>
            <a:r>
              <a:rPr lang="en-US" sz="4000" dirty="0" smtClean="0"/>
              <a:t> </a:t>
            </a:r>
            <a:r>
              <a:rPr lang="en-US" sz="4000" dirty="0" err="1" smtClean="0"/>
              <a:t>là</a:t>
            </a:r>
            <a:r>
              <a:rPr lang="en-US" sz="4000" dirty="0" smtClean="0"/>
              <a:t> </a:t>
            </a:r>
            <a:r>
              <a:rPr lang="en-US" sz="4000" dirty="0" err="1" smtClean="0"/>
              <a:t>giải</a:t>
            </a:r>
            <a:r>
              <a:rPr lang="en-US" sz="4000" dirty="0" smtClean="0"/>
              <a:t> </a:t>
            </a:r>
            <a:r>
              <a:rPr lang="en-US" sz="4000" dirty="0" err="1" smtClean="0"/>
              <a:t>thuật</a:t>
            </a:r>
            <a:r>
              <a:rPr lang="en-US" sz="4000" dirty="0" smtClean="0"/>
              <a:t> </a:t>
            </a:r>
            <a:r>
              <a:rPr lang="en-US" sz="4000" dirty="0" err="1" smtClean="0"/>
              <a:t>tốt</a:t>
            </a:r>
            <a:r>
              <a:rPr lang="en-US" sz="4000" dirty="0" smtClean="0"/>
              <a:t> </a:t>
            </a:r>
            <a:r>
              <a:rPr lang="en-US" sz="4000" dirty="0" err="1" smtClean="0"/>
              <a:t>như</a:t>
            </a:r>
            <a:r>
              <a:rPr lang="en-US" sz="4000" dirty="0" smtClean="0"/>
              <a:t> </a:t>
            </a:r>
            <a:r>
              <a:rPr lang="en-US" sz="4000" dirty="0" err="1" smtClean="0"/>
              <a:t>dữ</a:t>
            </a:r>
            <a:r>
              <a:rPr lang="en-US" sz="4000" dirty="0" smtClean="0"/>
              <a:t> </a:t>
            </a:r>
            <a:r>
              <a:rPr lang="en-US" sz="4000" dirty="0" err="1" smtClean="0"/>
              <a:t>liệu</a:t>
            </a:r>
            <a:r>
              <a:rPr lang="en-US" sz="4000" dirty="0" smtClean="0"/>
              <a:t> </a:t>
            </a:r>
            <a:r>
              <a:rPr lang="en-US" sz="4000" dirty="0" err="1" smtClean="0"/>
              <a:t>phải</a:t>
            </a:r>
            <a:r>
              <a:rPr lang="en-US" sz="4000" dirty="0" smtClean="0"/>
              <a:t> </a:t>
            </a:r>
            <a:r>
              <a:rPr lang="en-US" sz="4000" dirty="0" err="1" smtClean="0"/>
              <a:t>đồng</a:t>
            </a:r>
            <a:r>
              <a:rPr lang="en-US" sz="4000" dirty="0" smtClean="0"/>
              <a:t> </a:t>
            </a:r>
            <a:r>
              <a:rPr lang="en-US" sz="4000" dirty="0" err="1" smtClean="0"/>
              <a:t>đều</a:t>
            </a:r>
            <a:endParaRPr lang="en-US" sz="4000" dirty="0"/>
          </a:p>
        </p:txBody>
      </p:sp>
      <p:sp>
        <p:nvSpPr>
          <p:cNvPr id="4" name="Date Placeholder 3"/>
          <p:cNvSpPr>
            <a:spLocks noGrp="1"/>
          </p:cNvSpPr>
          <p:nvPr>
            <p:ph type="dt" sz="half" idx="10"/>
          </p:nvPr>
        </p:nvSpPr>
        <p:spPr/>
        <p:txBody>
          <a:bodyPr/>
          <a:lstStyle/>
          <a:p>
            <a:fld id="{363E45C6-9571-4178-A8DA-81C5BD399E46}" type="datetime1">
              <a:rPr lang="vi-VN" smtClean="0"/>
              <a:pPr/>
              <a:t>27/02/2013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25</a:t>
            </a:fld>
            <a:endParaRPr lang="en-US"/>
          </a:p>
        </p:txBody>
      </p:sp>
      <p:sp>
        <p:nvSpPr>
          <p:cNvPr id="6" name="Content Placeholder 2"/>
          <p:cNvSpPr txBox="1">
            <a:spLocks/>
          </p:cNvSpPr>
          <p:nvPr/>
        </p:nvSpPr>
        <p:spPr>
          <a:xfrm>
            <a:off x="609600" y="2087880"/>
            <a:ext cx="8229600" cy="4389120"/>
          </a:xfrm>
          <a:prstGeom prst="rect">
            <a:avLst/>
          </a:prstGeom>
        </p:spPr>
        <p:txBody>
          <a:bodyPr vert="horz">
            <a:no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4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Triển</a:t>
            </a:r>
            <a:r>
              <a:rPr lang="en-US" dirty="0" smtClean="0"/>
              <a:t> </a:t>
            </a:r>
            <a:r>
              <a:rPr lang="en-US" dirty="0" err="1" smtClean="0"/>
              <a:t>khai</a:t>
            </a:r>
            <a:r>
              <a:rPr lang="en-US" dirty="0" smtClean="0"/>
              <a:t> </a:t>
            </a:r>
            <a:r>
              <a:rPr lang="en-US" dirty="0" err="1" smtClean="0"/>
              <a:t>và</a:t>
            </a:r>
            <a:r>
              <a:rPr lang="en-US" dirty="0" smtClean="0"/>
              <a:t> </a:t>
            </a:r>
            <a:r>
              <a:rPr lang="en-US" dirty="0" err="1" smtClean="0"/>
              <a:t>đánh</a:t>
            </a:r>
            <a:r>
              <a:rPr lang="en-US" dirty="0" smtClean="0"/>
              <a:t> </a:t>
            </a:r>
            <a:r>
              <a:rPr lang="en-US" dirty="0" err="1" smtClean="0"/>
              <a:t>giá</a:t>
            </a:r>
            <a:endParaRPr lang="en-US" dirty="0"/>
          </a:p>
        </p:txBody>
      </p:sp>
      <p:sp>
        <p:nvSpPr>
          <p:cNvPr id="3" name="Content Placeholder 2"/>
          <p:cNvSpPr>
            <a:spLocks noGrp="1"/>
          </p:cNvSpPr>
          <p:nvPr>
            <p:ph idx="1"/>
          </p:nvPr>
        </p:nvSpPr>
        <p:spPr>
          <a:xfrm>
            <a:off x="457200" y="1981200"/>
            <a:ext cx="8229600" cy="4389120"/>
          </a:xfrm>
        </p:spPr>
        <p:txBody>
          <a:bodyPr>
            <a:noAutofit/>
          </a:bodyPr>
          <a:lstStyle/>
          <a:p>
            <a:pPr>
              <a:buNone/>
            </a:pPr>
            <a:r>
              <a:rPr lang="en-US" sz="4000" dirty="0" smtClean="0"/>
              <a:t>	</a:t>
            </a:r>
            <a:r>
              <a:rPr lang="en-US" sz="4000" dirty="0" err="1" smtClean="0"/>
              <a:t>Kết</a:t>
            </a:r>
            <a:r>
              <a:rPr lang="en-US" sz="4000" dirty="0" smtClean="0"/>
              <a:t> </a:t>
            </a:r>
            <a:r>
              <a:rPr lang="en-US" sz="4000" dirty="0" err="1" smtClean="0"/>
              <a:t>quả</a:t>
            </a:r>
            <a:endParaRPr lang="en-US" sz="4000" dirty="0" smtClean="0"/>
          </a:p>
          <a:p>
            <a:r>
              <a:rPr lang="en-US" sz="4000" dirty="0" err="1" smtClean="0"/>
              <a:t>Xây</a:t>
            </a:r>
            <a:r>
              <a:rPr lang="en-US" sz="4000" dirty="0" smtClean="0"/>
              <a:t> </a:t>
            </a:r>
            <a:r>
              <a:rPr lang="en-US" sz="4000" dirty="0" err="1" smtClean="0"/>
              <a:t>dựng</a:t>
            </a:r>
            <a:r>
              <a:rPr lang="en-US" sz="4000" dirty="0" smtClean="0"/>
              <a:t> </a:t>
            </a:r>
            <a:r>
              <a:rPr lang="en-US" sz="4000" dirty="0" err="1" smtClean="0"/>
              <a:t>được</a:t>
            </a:r>
            <a:r>
              <a:rPr lang="en-US" sz="4000" dirty="0" smtClean="0"/>
              <a:t> </a:t>
            </a:r>
            <a:r>
              <a:rPr lang="en-US" sz="4000" dirty="0" err="1" smtClean="0"/>
              <a:t>mô</a:t>
            </a:r>
            <a:r>
              <a:rPr lang="en-US" sz="4000" dirty="0" smtClean="0"/>
              <a:t> </a:t>
            </a:r>
            <a:r>
              <a:rPr lang="en-US" sz="4000" dirty="0" err="1" smtClean="0"/>
              <a:t>hình</a:t>
            </a:r>
            <a:r>
              <a:rPr lang="en-US" sz="4000" dirty="0" smtClean="0"/>
              <a:t> </a:t>
            </a:r>
            <a:r>
              <a:rPr lang="en-US" sz="4000" dirty="0" err="1" smtClean="0"/>
              <a:t>dữ</a:t>
            </a:r>
            <a:r>
              <a:rPr lang="en-US" sz="4000" dirty="0" smtClean="0"/>
              <a:t> </a:t>
            </a:r>
            <a:r>
              <a:rPr lang="en-US" sz="4000" dirty="0" err="1" smtClean="0"/>
              <a:t>liệu</a:t>
            </a:r>
            <a:r>
              <a:rPr lang="en-US" sz="4000" dirty="0" smtClean="0"/>
              <a:t>.</a:t>
            </a:r>
          </a:p>
          <a:p>
            <a:r>
              <a:rPr lang="en-US" sz="4000" dirty="0" err="1" smtClean="0"/>
              <a:t>Đáp</a:t>
            </a:r>
            <a:r>
              <a:rPr lang="en-US" sz="4000" dirty="0" smtClean="0"/>
              <a:t> </a:t>
            </a:r>
            <a:r>
              <a:rPr lang="en-US" sz="4000" dirty="0" err="1" smtClean="0"/>
              <a:t>ứng</a:t>
            </a:r>
            <a:r>
              <a:rPr lang="en-US" sz="4000" dirty="0" smtClean="0"/>
              <a:t> </a:t>
            </a:r>
            <a:r>
              <a:rPr lang="en-US" sz="4000" dirty="0" err="1" smtClean="0"/>
              <a:t>được</a:t>
            </a:r>
            <a:r>
              <a:rPr lang="en-US" sz="4000" dirty="0" smtClean="0"/>
              <a:t> </a:t>
            </a:r>
            <a:r>
              <a:rPr lang="en-US" sz="4000" dirty="0" err="1" smtClean="0"/>
              <a:t>đủ</a:t>
            </a:r>
            <a:r>
              <a:rPr lang="en-US" sz="4000" dirty="0" smtClean="0"/>
              <a:t> </a:t>
            </a:r>
            <a:r>
              <a:rPr lang="en-US" sz="4000" dirty="0" err="1" smtClean="0"/>
              <a:t>yêu</a:t>
            </a:r>
            <a:r>
              <a:rPr lang="en-US" sz="4000" dirty="0" smtClean="0"/>
              <a:t> </a:t>
            </a:r>
            <a:r>
              <a:rPr lang="en-US" sz="4000" dirty="0" err="1" smtClean="0"/>
              <a:t>cầu</a:t>
            </a:r>
            <a:r>
              <a:rPr lang="en-US" sz="4000" dirty="0" smtClean="0"/>
              <a:t> </a:t>
            </a:r>
            <a:r>
              <a:rPr lang="en-US" sz="4000" dirty="0" err="1" smtClean="0"/>
              <a:t>của</a:t>
            </a:r>
            <a:r>
              <a:rPr lang="en-US" sz="4000" dirty="0" smtClean="0"/>
              <a:t> </a:t>
            </a:r>
            <a:r>
              <a:rPr lang="en-US" sz="4000" dirty="0" err="1" smtClean="0"/>
              <a:t>một</a:t>
            </a:r>
            <a:r>
              <a:rPr lang="en-US" sz="4000" dirty="0" smtClean="0"/>
              <a:t> HHTRQĐLS.</a:t>
            </a:r>
          </a:p>
          <a:p>
            <a:r>
              <a:rPr lang="en-US" sz="4000" dirty="0" err="1" smtClean="0"/>
              <a:t>Cài</a:t>
            </a:r>
            <a:r>
              <a:rPr lang="en-US" sz="4000" dirty="0" smtClean="0"/>
              <a:t> </a:t>
            </a:r>
            <a:r>
              <a:rPr lang="en-US" sz="4000" dirty="0" err="1" smtClean="0"/>
              <a:t>đặt</a:t>
            </a:r>
            <a:r>
              <a:rPr lang="en-US" sz="4000" dirty="0" smtClean="0"/>
              <a:t> </a:t>
            </a:r>
            <a:r>
              <a:rPr lang="en-US" sz="4000" dirty="0" err="1" smtClean="0"/>
              <a:t>thành</a:t>
            </a:r>
            <a:r>
              <a:rPr lang="en-US" sz="4000" dirty="0" smtClean="0"/>
              <a:t> </a:t>
            </a:r>
            <a:r>
              <a:rPr lang="en-US" sz="4000" dirty="0" err="1" smtClean="0"/>
              <a:t>công</a:t>
            </a:r>
            <a:r>
              <a:rPr lang="en-US" sz="4000" dirty="0" smtClean="0"/>
              <a:t> </a:t>
            </a:r>
            <a:r>
              <a:rPr lang="en-US" sz="4000" dirty="0" err="1" smtClean="0"/>
              <a:t>giải</a:t>
            </a:r>
            <a:r>
              <a:rPr lang="en-US" sz="4000" dirty="0" smtClean="0"/>
              <a:t> </a:t>
            </a:r>
            <a:r>
              <a:rPr lang="en-US" sz="4000" dirty="0" err="1" smtClean="0"/>
              <a:t>thuật</a:t>
            </a:r>
            <a:r>
              <a:rPr lang="en-US" sz="4000" dirty="0" smtClean="0"/>
              <a:t> Naïve </a:t>
            </a:r>
            <a:r>
              <a:rPr lang="en-US" sz="4000" dirty="0" err="1" smtClean="0"/>
              <a:t>Bayes</a:t>
            </a:r>
            <a:r>
              <a:rPr lang="en-US" sz="4000" dirty="0" smtClean="0"/>
              <a:t> </a:t>
            </a:r>
            <a:r>
              <a:rPr lang="en-US" sz="4000" dirty="0" err="1" smtClean="0"/>
              <a:t>và</a:t>
            </a:r>
            <a:r>
              <a:rPr lang="en-US" sz="4000" dirty="0" smtClean="0"/>
              <a:t> C4.5</a:t>
            </a:r>
            <a:endParaRPr lang="en-US" sz="4000" dirty="0"/>
          </a:p>
        </p:txBody>
      </p:sp>
      <p:sp>
        <p:nvSpPr>
          <p:cNvPr id="4" name="Date Placeholder 3"/>
          <p:cNvSpPr>
            <a:spLocks noGrp="1"/>
          </p:cNvSpPr>
          <p:nvPr>
            <p:ph type="dt" sz="half" idx="10"/>
          </p:nvPr>
        </p:nvSpPr>
        <p:spPr/>
        <p:txBody>
          <a:bodyPr/>
          <a:lstStyle/>
          <a:p>
            <a:fld id="{363E45C6-9571-4178-A8DA-81C5BD399E46}" type="datetime1">
              <a:rPr lang="vi-VN" smtClean="0"/>
              <a:pPr/>
              <a:t>27/02/2013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Triển</a:t>
            </a:r>
            <a:r>
              <a:rPr lang="en-US" dirty="0" smtClean="0"/>
              <a:t> </a:t>
            </a:r>
            <a:r>
              <a:rPr lang="en-US" dirty="0" err="1" smtClean="0"/>
              <a:t>khai</a:t>
            </a:r>
            <a:r>
              <a:rPr lang="en-US" dirty="0" smtClean="0"/>
              <a:t> </a:t>
            </a:r>
            <a:r>
              <a:rPr lang="en-US" dirty="0" err="1" smtClean="0"/>
              <a:t>và</a:t>
            </a:r>
            <a:r>
              <a:rPr lang="en-US" dirty="0" smtClean="0"/>
              <a:t> </a:t>
            </a:r>
            <a:r>
              <a:rPr lang="en-US" dirty="0" err="1" smtClean="0"/>
              <a:t>đánh</a:t>
            </a:r>
            <a:r>
              <a:rPr lang="en-US" dirty="0" smtClean="0"/>
              <a:t> </a:t>
            </a:r>
            <a:r>
              <a:rPr lang="en-US" dirty="0" err="1" smtClean="0"/>
              <a:t>giá</a:t>
            </a:r>
            <a:endParaRPr lang="en-US" dirty="0"/>
          </a:p>
        </p:txBody>
      </p:sp>
      <p:sp>
        <p:nvSpPr>
          <p:cNvPr id="3" name="Content Placeholder 2"/>
          <p:cNvSpPr>
            <a:spLocks noGrp="1"/>
          </p:cNvSpPr>
          <p:nvPr>
            <p:ph idx="1"/>
          </p:nvPr>
        </p:nvSpPr>
        <p:spPr/>
        <p:txBody>
          <a:bodyPr anchor="ctr">
            <a:noAutofit/>
          </a:bodyPr>
          <a:lstStyle/>
          <a:p>
            <a:pPr>
              <a:buNone/>
            </a:pPr>
            <a:r>
              <a:rPr lang="en-US" sz="3600" dirty="0" smtClean="0"/>
              <a:t>	</a:t>
            </a:r>
            <a:r>
              <a:rPr lang="en-US" sz="3600" dirty="0" err="1" smtClean="0"/>
              <a:t>Hạn</a:t>
            </a:r>
            <a:r>
              <a:rPr lang="en-US" sz="3600" dirty="0" smtClean="0"/>
              <a:t> </a:t>
            </a:r>
            <a:r>
              <a:rPr lang="en-US" sz="3600" dirty="0" err="1" smtClean="0"/>
              <a:t>chế</a:t>
            </a:r>
            <a:r>
              <a:rPr lang="en-US" sz="3600" dirty="0" smtClean="0"/>
              <a:t>:</a:t>
            </a:r>
          </a:p>
          <a:p>
            <a:r>
              <a:rPr lang="en-US" sz="3600" dirty="0" smtClean="0"/>
              <a:t> </a:t>
            </a:r>
            <a:r>
              <a:rPr lang="en-US" sz="3600" dirty="0" err="1" smtClean="0"/>
              <a:t>Cài</a:t>
            </a:r>
            <a:r>
              <a:rPr lang="en-US" sz="3600" dirty="0" smtClean="0"/>
              <a:t> </a:t>
            </a:r>
            <a:r>
              <a:rPr lang="en-US" sz="3600" dirty="0" err="1" smtClean="0"/>
              <a:t>đặt</a:t>
            </a:r>
            <a:r>
              <a:rPr lang="en-US" sz="3600" dirty="0" smtClean="0"/>
              <a:t> </a:t>
            </a:r>
            <a:r>
              <a:rPr lang="en-US" sz="3600" dirty="0" err="1" smtClean="0"/>
              <a:t>thất</a:t>
            </a:r>
            <a:r>
              <a:rPr lang="en-US" sz="3600" dirty="0" smtClean="0"/>
              <a:t> </a:t>
            </a:r>
            <a:r>
              <a:rPr lang="en-US" sz="3600" dirty="0" err="1" smtClean="0"/>
              <a:t>bại</a:t>
            </a:r>
            <a:r>
              <a:rPr lang="en-US" sz="3600" dirty="0" smtClean="0"/>
              <a:t> </a:t>
            </a:r>
            <a:r>
              <a:rPr lang="en-US" sz="3600" dirty="0" err="1" smtClean="0"/>
              <a:t>giải</a:t>
            </a:r>
            <a:r>
              <a:rPr lang="en-US" sz="3600" dirty="0" smtClean="0"/>
              <a:t> </a:t>
            </a:r>
            <a:r>
              <a:rPr lang="en-US" sz="3600" dirty="0" err="1" smtClean="0"/>
              <a:t>thuật</a:t>
            </a:r>
            <a:r>
              <a:rPr lang="en-US" sz="3600" dirty="0" smtClean="0"/>
              <a:t> SVM.</a:t>
            </a:r>
          </a:p>
          <a:p>
            <a:r>
              <a:rPr lang="en-US" sz="3600" dirty="0" smtClean="0"/>
              <a:t> </a:t>
            </a:r>
            <a:r>
              <a:rPr lang="en-US" sz="3600" dirty="0" err="1" smtClean="0"/>
              <a:t>Dữ</a:t>
            </a:r>
            <a:r>
              <a:rPr lang="en-US" sz="3600" dirty="0" smtClean="0"/>
              <a:t> </a:t>
            </a:r>
            <a:r>
              <a:rPr lang="en-US" sz="3600" dirty="0" err="1" smtClean="0"/>
              <a:t>liệu</a:t>
            </a:r>
            <a:r>
              <a:rPr lang="en-US" sz="3600" dirty="0" smtClean="0"/>
              <a:t> </a:t>
            </a:r>
            <a:r>
              <a:rPr lang="en-US" sz="3600" dirty="0" err="1" smtClean="0"/>
              <a:t>phân</a:t>
            </a:r>
            <a:r>
              <a:rPr lang="en-US" sz="3600" dirty="0" smtClean="0"/>
              <a:t> </a:t>
            </a:r>
            <a:r>
              <a:rPr lang="en-US" sz="3600" dirty="0" err="1" smtClean="0"/>
              <a:t>lớp</a:t>
            </a:r>
            <a:r>
              <a:rPr lang="en-US" sz="3600" dirty="0" smtClean="0"/>
              <a:t> </a:t>
            </a:r>
            <a:r>
              <a:rPr lang="en-US" sz="3600" dirty="0" err="1" smtClean="0"/>
              <a:t>không</a:t>
            </a:r>
            <a:r>
              <a:rPr lang="en-US" sz="3600" dirty="0" smtClean="0"/>
              <a:t> </a:t>
            </a:r>
            <a:r>
              <a:rPr lang="en-US" sz="3600" dirty="0" err="1" smtClean="0"/>
              <a:t>đồng</a:t>
            </a:r>
            <a:r>
              <a:rPr lang="en-US" sz="3600" dirty="0" smtClean="0"/>
              <a:t> </a:t>
            </a:r>
            <a:r>
              <a:rPr lang="en-US" sz="3600" dirty="0" err="1" smtClean="0"/>
              <a:t>đều</a:t>
            </a:r>
            <a:r>
              <a:rPr lang="en-US" sz="3600" dirty="0" smtClean="0"/>
              <a:t>.</a:t>
            </a:r>
          </a:p>
          <a:p>
            <a:r>
              <a:rPr lang="en-US" sz="3600" dirty="0" smtClean="0"/>
              <a:t> </a:t>
            </a:r>
            <a:r>
              <a:rPr lang="en-US" sz="3600" dirty="0" err="1" smtClean="0"/>
              <a:t>Kết</a:t>
            </a:r>
            <a:r>
              <a:rPr lang="en-US" sz="3600" dirty="0" smtClean="0"/>
              <a:t> </a:t>
            </a:r>
            <a:r>
              <a:rPr lang="en-US" sz="3600" dirty="0" err="1" smtClean="0"/>
              <a:t>quả</a:t>
            </a:r>
            <a:r>
              <a:rPr lang="en-US" sz="3600" dirty="0" smtClean="0"/>
              <a:t> </a:t>
            </a:r>
            <a:r>
              <a:rPr lang="en-US" sz="3600" dirty="0" err="1" smtClean="0"/>
              <a:t>thu</a:t>
            </a:r>
            <a:r>
              <a:rPr lang="en-US" sz="3600" dirty="0" smtClean="0"/>
              <a:t> </a:t>
            </a:r>
            <a:r>
              <a:rPr lang="en-US" sz="3600" dirty="0" err="1" smtClean="0"/>
              <a:t>được</a:t>
            </a:r>
            <a:r>
              <a:rPr lang="en-US" sz="3600" dirty="0" smtClean="0"/>
              <a:t> </a:t>
            </a:r>
            <a:r>
              <a:rPr lang="en-US" sz="3600" dirty="0" err="1" smtClean="0"/>
              <a:t>mang</a:t>
            </a:r>
            <a:r>
              <a:rPr lang="en-US" sz="3600" dirty="0" smtClean="0"/>
              <a:t> </a:t>
            </a:r>
            <a:r>
              <a:rPr lang="en-US" sz="3600" dirty="0" err="1" smtClean="0"/>
              <a:t>tính</a:t>
            </a:r>
            <a:r>
              <a:rPr lang="en-US" sz="3600" dirty="0" smtClean="0"/>
              <a:t> </a:t>
            </a:r>
            <a:r>
              <a:rPr lang="en-US" sz="3600" dirty="0" err="1" smtClean="0"/>
              <a:t>chủ</a:t>
            </a:r>
            <a:r>
              <a:rPr lang="en-US" sz="3600" dirty="0" smtClean="0"/>
              <a:t> </a:t>
            </a:r>
            <a:r>
              <a:rPr lang="en-US" sz="3600" dirty="0" err="1" smtClean="0"/>
              <a:t>quan</a:t>
            </a:r>
            <a:r>
              <a:rPr lang="en-US" sz="3600" dirty="0" smtClean="0"/>
              <a:t>.</a:t>
            </a:r>
          </a:p>
        </p:txBody>
      </p:sp>
      <p:sp>
        <p:nvSpPr>
          <p:cNvPr id="4" name="Date Placeholder 3"/>
          <p:cNvSpPr>
            <a:spLocks noGrp="1"/>
          </p:cNvSpPr>
          <p:nvPr>
            <p:ph type="dt" sz="half" idx="10"/>
          </p:nvPr>
        </p:nvSpPr>
        <p:spPr/>
        <p:txBody>
          <a:bodyPr/>
          <a:lstStyle/>
          <a:p>
            <a:fld id="{363E45C6-9571-4178-A8DA-81C5BD399E46}" type="datetime1">
              <a:rPr lang="vi-VN" smtClean="0"/>
              <a:pPr/>
              <a:t>27/02/2013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27</a:t>
            </a:fld>
            <a:endParaRPr lang="en-US"/>
          </a:p>
        </p:txBody>
      </p:sp>
      <p:sp>
        <p:nvSpPr>
          <p:cNvPr id="6" name="Content Placeholder 2"/>
          <p:cNvSpPr txBox="1">
            <a:spLocks/>
          </p:cNvSpPr>
          <p:nvPr/>
        </p:nvSpPr>
        <p:spPr>
          <a:xfrm>
            <a:off x="609600" y="2087880"/>
            <a:ext cx="8229600" cy="4389120"/>
          </a:xfrm>
          <a:prstGeom prst="rect">
            <a:avLst/>
          </a:prstGeom>
        </p:spPr>
        <p:txBody>
          <a:bodyPr vert="horz">
            <a:no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4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Triển</a:t>
            </a:r>
            <a:r>
              <a:rPr lang="en-US" dirty="0" smtClean="0"/>
              <a:t> </a:t>
            </a:r>
            <a:r>
              <a:rPr lang="en-US" dirty="0" err="1" smtClean="0"/>
              <a:t>khai</a:t>
            </a:r>
            <a:r>
              <a:rPr lang="en-US" dirty="0" smtClean="0"/>
              <a:t> </a:t>
            </a:r>
            <a:r>
              <a:rPr lang="en-US" dirty="0" err="1" smtClean="0"/>
              <a:t>và</a:t>
            </a:r>
            <a:r>
              <a:rPr lang="en-US" dirty="0" smtClean="0"/>
              <a:t> </a:t>
            </a:r>
            <a:r>
              <a:rPr lang="en-US" dirty="0" err="1" smtClean="0"/>
              <a:t>đánh</a:t>
            </a:r>
            <a:r>
              <a:rPr lang="en-US" dirty="0" smtClean="0"/>
              <a:t> </a:t>
            </a:r>
            <a:r>
              <a:rPr lang="en-US" dirty="0" err="1" smtClean="0"/>
              <a:t>giá</a:t>
            </a:r>
            <a:endParaRPr lang="en-US" dirty="0"/>
          </a:p>
        </p:txBody>
      </p:sp>
      <p:sp>
        <p:nvSpPr>
          <p:cNvPr id="3" name="Content Placeholder 2"/>
          <p:cNvSpPr>
            <a:spLocks noGrp="1"/>
          </p:cNvSpPr>
          <p:nvPr>
            <p:ph idx="1"/>
          </p:nvPr>
        </p:nvSpPr>
        <p:spPr/>
        <p:txBody>
          <a:bodyPr>
            <a:noAutofit/>
          </a:bodyPr>
          <a:lstStyle/>
          <a:p>
            <a:pPr>
              <a:buNone/>
            </a:pPr>
            <a:r>
              <a:rPr lang="en-US" sz="4000" dirty="0" smtClean="0"/>
              <a:t>	</a:t>
            </a:r>
            <a:r>
              <a:rPr lang="en-US" sz="4000" dirty="0" err="1" smtClean="0"/>
              <a:t>Hướng</a:t>
            </a:r>
            <a:r>
              <a:rPr lang="en-US" sz="4000" dirty="0" smtClean="0"/>
              <a:t> </a:t>
            </a:r>
            <a:r>
              <a:rPr lang="en-US" sz="4000" dirty="0" err="1" smtClean="0"/>
              <a:t>phát</a:t>
            </a:r>
            <a:r>
              <a:rPr lang="en-US" sz="4000" dirty="0" smtClean="0"/>
              <a:t> </a:t>
            </a:r>
            <a:r>
              <a:rPr lang="en-US" sz="4000" dirty="0" err="1" smtClean="0"/>
              <a:t>triển</a:t>
            </a:r>
            <a:r>
              <a:rPr lang="en-US" sz="4000" dirty="0" smtClean="0"/>
              <a:t>:</a:t>
            </a:r>
          </a:p>
          <a:p>
            <a:r>
              <a:rPr lang="en-US" sz="4000" dirty="0" err="1" smtClean="0"/>
              <a:t>Phát</a:t>
            </a:r>
            <a:r>
              <a:rPr lang="en-US" sz="4000" dirty="0" smtClean="0"/>
              <a:t> </a:t>
            </a:r>
            <a:r>
              <a:rPr lang="en-US" sz="4000" dirty="0" err="1" smtClean="0"/>
              <a:t>triển</a:t>
            </a:r>
            <a:r>
              <a:rPr lang="en-US" sz="4000" dirty="0" smtClean="0"/>
              <a:t> </a:t>
            </a:r>
            <a:r>
              <a:rPr lang="en-US" sz="4000" dirty="0" err="1" smtClean="0"/>
              <a:t>mô</a:t>
            </a:r>
            <a:r>
              <a:rPr lang="en-US" sz="4000" dirty="0" smtClean="0"/>
              <a:t> </a:t>
            </a:r>
            <a:r>
              <a:rPr lang="en-US" sz="4000" dirty="0" err="1" smtClean="0"/>
              <a:t>hình</a:t>
            </a:r>
            <a:r>
              <a:rPr lang="en-US" sz="4000" dirty="0" smtClean="0"/>
              <a:t> </a:t>
            </a:r>
            <a:r>
              <a:rPr lang="en-US" sz="4000" dirty="0" err="1" smtClean="0"/>
              <a:t>dữ</a:t>
            </a:r>
            <a:r>
              <a:rPr lang="en-US" sz="4000" dirty="0" smtClean="0"/>
              <a:t> </a:t>
            </a:r>
            <a:r>
              <a:rPr lang="en-US" sz="4000" dirty="0" err="1" smtClean="0"/>
              <a:t>liệu</a:t>
            </a:r>
            <a:endParaRPr lang="en-US" sz="4000" dirty="0" smtClean="0"/>
          </a:p>
          <a:p>
            <a:r>
              <a:rPr lang="en-US" sz="4000" dirty="0" err="1" smtClean="0"/>
              <a:t>Cài</a:t>
            </a:r>
            <a:r>
              <a:rPr lang="en-US" sz="4000" dirty="0" smtClean="0"/>
              <a:t> </a:t>
            </a:r>
            <a:r>
              <a:rPr lang="en-US" sz="4000" dirty="0" err="1" smtClean="0"/>
              <a:t>đặt</a:t>
            </a:r>
            <a:r>
              <a:rPr lang="en-US" sz="4000" dirty="0" smtClean="0"/>
              <a:t> </a:t>
            </a:r>
            <a:r>
              <a:rPr lang="en-US" sz="4000" dirty="0" err="1" smtClean="0"/>
              <a:t>thêm</a:t>
            </a:r>
            <a:r>
              <a:rPr lang="en-US" sz="4000" dirty="0" smtClean="0"/>
              <a:t> </a:t>
            </a:r>
            <a:r>
              <a:rPr lang="en-US" sz="4000" dirty="0" err="1" smtClean="0"/>
              <a:t>các</a:t>
            </a:r>
            <a:r>
              <a:rPr lang="en-US" sz="4000" dirty="0" smtClean="0"/>
              <a:t> </a:t>
            </a:r>
            <a:r>
              <a:rPr lang="en-US" sz="4000" dirty="0" err="1" smtClean="0"/>
              <a:t>giải</a:t>
            </a:r>
            <a:r>
              <a:rPr lang="en-US" sz="4000" dirty="0" smtClean="0"/>
              <a:t> </a:t>
            </a:r>
            <a:r>
              <a:rPr lang="en-US" sz="4000" dirty="0" err="1" smtClean="0"/>
              <a:t>thuật</a:t>
            </a:r>
            <a:r>
              <a:rPr lang="en-US" sz="4000" dirty="0" smtClean="0"/>
              <a:t> </a:t>
            </a:r>
            <a:r>
              <a:rPr lang="en-US" sz="4000" dirty="0" err="1" smtClean="0"/>
              <a:t>khác</a:t>
            </a:r>
            <a:endParaRPr lang="en-US" sz="4000" dirty="0" smtClean="0"/>
          </a:p>
          <a:p>
            <a:r>
              <a:rPr lang="en-US" sz="4000" dirty="0" err="1" smtClean="0"/>
              <a:t>Cài</a:t>
            </a:r>
            <a:r>
              <a:rPr lang="en-US" sz="4000" dirty="0" smtClean="0"/>
              <a:t> </a:t>
            </a:r>
            <a:r>
              <a:rPr lang="en-US" sz="4000" dirty="0" err="1" smtClean="0"/>
              <a:t>đặt</a:t>
            </a:r>
            <a:r>
              <a:rPr lang="en-US" sz="4000" dirty="0" smtClean="0"/>
              <a:t> </a:t>
            </a:r>
            <a:r>
              <a:rPr lang="en-US" sz="4000" dirty="0" err="1" smtClean="0"/>
              <a:t>thêm</a:t>
            </a:r>
            <a:r>
              <a:rPr lang="en-US" sz="4000" dirty="0" smtClean="0"/>
              <a:t> </a:t>
            </a:r>
            <a:r>
              <a:rPr lang="en-US" sz="4000" dirty="0" err="1" smtClean="0"/>
              <a:t>tính</a:t>
            </a:r>
            <a:r>
              <a:rPr lang="en-US" sz="4000" dirty="0" smtClean="0"/>
              <a:t> </a:t>
            </a:r>
            <a:r>
              <a:rPr lang="en-US" sz="4000" dirty="0" err="1" smtClean="0"/>
              <a:t>năng</a:t>
            </a:r>
            <a:r>
              <a:rPr lang="en-US" sz="4000" dirty="0" smtClean="0"/>
              <a:t>: </a:t>
            </a:r>
            <a:r>
              <a:rPr lang="en-US" sz="4000" dirty="0" err="1" smtClean="0"/>
              <a:t>chẩn</a:t>
            </a:r>
            <a:r>
              <a:rPr lang="en-US" sz="4000" dirty="0" smtClean="0"/>
              <a:t> </a:t>
            </a:r>
            <a:r>
              <a:rPr lang="en-US" sz="4000" dirty="0" err="1" smtClean="0"/>
              <a:t>đoán</a:t>
            </a:r>
            <a:r>
              <a:rPr lang="en-US" sz="4000" dirty="0" smtClean="0"/>
              <a:t> </a:t>
            </a:r>
            <a:r>
              <a:rPr lang="en-US" sz="4000" dirty="0" err="1" smtClean="0"/>
              <a:t>biến</a:t>
            </a:r>
            <a:r>
              <a:rPr lang="en-US" sz="4000" dirty="0" smtClean="0"/>
              <a:t> </a:t>
            </a:r>
            <a:r>
              <a:rPr lang="en-US" sz="4000" dirty="0" err="1" smtClean="0"/>
              <a:t>chứng</a:t>
            </a:r>
            <a:r>
              <a:rPr lang="en-US" sz="4000" dirty="0" smtClean="0"/>
              <a:t>, </a:t>
            </a:r>
            <a:r>
              <a:rPr lang="en-US" sz="4000" dirty="0" err="1" smtClean="0"/>
              <a:t>dự</a:t>
            </a:r>
            <a:r>
              <a:rPr lang="en-US" sz="4000" dirty="0" smtClean="0"/>
              <a:t> </a:t>
            </a:r>
            <a:r>
              <a:rPr lang="en-US" sz="4000" dirty="0" err="1" smtClean="0"/>
              <a:t>đoán</a:t>
            </a:r>
            <a:r>
              <a:rPr lang="en-US" sz="4000" dirty="0" smtClean="0"/>
              <a:t> </a:t>
            </a:r>
            <a:r>
              <a:rPr lang="en-US" sz="4000" dirty="0" err="1" smtClean="0"/>
              <a:t>năm</a:t>
            </a:r>
            <a:r>
              <a:rPr lang="en-US" sz="4000" dirty="0" smtClean="0"/>
              <a:t> </a:t>
            </a:r>
            <a:r>
              <a:rPr lang="en-US" sz="4000" dirty="0" err="1" smtClean="0"/>
              <a:t>phát</a:t>
            </a:r>
            <a:r>
              <a:rPr lang="en-US" sz="4000" dirty="0" smtClean="0"/>
              <a:t> </a:t>
            </a:r>
            <a:r>
              <a:rPr lang="en-US" sz="4000" dirty="0" err="1" smtClean="0"/>
              <a:t>bệnh</a:t>
            </a:r>
            <a:r>
              <a:rPr lang="en-US" sz="4000" dirty="0" smtClean="0"/>
              <a:t>…</a:t>
            </a:r>
          </a:p>
          <a:p>
            <a:endParaRPr lang="en-US" sz="4000" dirty="0"/>
          </a:p>
        </p:txBody>
      </p:sp>
      <p:sp>
        <p:nvSpPr>
          <p:cNvPr id="4" name="Date Placeholder 3"/>
          <p:cNvSpPr>
            <a:spLocks noGrp="1"/>
          </p:cNvSpPr>
          <p:nvPr>
            <p:ph type="dt" sz="half" idx="10"/>
          </p:nvPr>
        </p:nvSpPr>
        <p:spPr/>
        <p:txBody>
          <a:bodyPr/>
          <a:lstStyle/>
          <a:p>
            <a:fld id="{363E45C6-9571-4178-A8DA-81C5BD399E46}" type="datetime1">
              <a:rPr lang="vi-VN" smtClean="0"/>
              <a:pPr/>
              <a:t>27/02/2013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28</a:t>
            </a:fld>
            <a:endParaRPr lang="en-US"/>
          </a:p>
        </p:txBody>
      </p:sp>
      <p:sp>
        <p:nvSpPr>
          <p:cNvPr id="6" name="Content Placeholder 2"/>
          <p:cNvSpPr txBox="1">
            <a:spLocks/>
          </p:cNvSpPr>
          <p:nvPr/>
        </p:nvSpPr>
        <p:spPr>
          <a:xfrm>
            <a:off x="609600" y="2087880"/>
            <a:ext cx="8229600" cy="4389120"/>
          </a:xfrm>
          <a:prstGeom prst="rect">
            <a:avLst/>
          </a:prstGeom>
        </p:spPr>
        <p:txBody>
          <a:bodyPr vert="horz">
            <a:noAutofit/>
          </a:bodyPr>
          <a:lstStyle/>
          <a:p>
            <a:pPr marL="274320" marR="0" lvl="0" indent="-274320" algn="just"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4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DEMO</a:t>
            </a:r>
            <a:endParaRPr lang="en-US" dirty="0"/>
          </a:p>
        </p:txBody>
      </p:sp>
      <p:sp>
        <p:nvSpPr>
          <p:cNvPr id="4" name="Date Placeholder 3"/>
          <p:cNvSpPr>
            <a:spLocks noGrp="1"/>
          </p:cNvSpPr>
          <p:nvPr>
            <p:ph type="dt" sz="half" idx="10"/>
          </p:nvPr>
        </p:nvSpPr>
        <p:spPr/>
        <p:txBody>
          <a:bodyPr/>
          <a:lstStyle/>
          <a:p>
            <a:fld id="{363E45C6-9571-4178-A8DA-81C5BD399E46}" type="datetime1">
              <a:rPr lang="vi-VN" smtClean="0"/>
              <a:pPr/>
              <a:t>27/02/2013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a:p>
        </p:txBody>
      </p:sp>
      <p:sp>
        <p:nvSpPr>
          <p:cNvPr id="6" name="Content Placeholder 2"/>
          <p:cNvSpPr txBox="1">
            <a:spLocks/>
          </p:cNvSpPr>
          <p:nvPr/>
        </p:nvSpPr>
        <p:spPr>
          <a:xfrm>
            <a:off x="609600" y="2087880"/>
            <a:ext cx="8229600" cy="4389120"/>
          </a:xfrm>
          <a:prstGeom prst="rect">
            <a:avLst/>
          </a:prstGeom>
        </p:spPr>
        <p:txBody>
          <a:bodyPr vert="horz">
            <a:no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4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Content Placeholder 6"/>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Giới</a:t>
            </a:r>
            <a:r>
              <a:rPr lang="en-US" dirty="0" smtClean="0"/>
              <a:t> </a:t>
            </a:r>
            <a:r>
              <a:rPr lang="en-US" dirty="0" err="1" smtClean="0"/>
              <a:t>thiệu</a:t>
            </a:r>
            <a:endParaRPr lang="en-US" dirty="0"/>
          </a:p>
        </p:txBody>
      </p:sp>
      <p:sp>
        <p:nvSpPr>
          <p:cNvPr id="3" name="Content Placeholder 2"/>
          <p:cNvSpPr>
            <a:spLocks noGrp="1"/>
          </p:cNvSpPr>
          <p:nvPr>
            <p:ph idx="1"/>
          </p:nvPr>
        </p:nvSpPr>
        <p:spPr/>
        <p:txBody>
          <a:bodyPr anchor="ctr">
            <a:normAutofit/>
          </a:bodyPr>
          <a:lstStyle/>
          <a:p>
            <a:pPr algn="just"/>
            <a:r>
              <a:rPr lang="en-US" sz="4000" dirty="0" err="1" smtClean="0"/>
              <a:t>Bệnh</a:t>
            </a:r>
            <a:r>
              <a:rPr lang="en-US" sz="4000" dirty="0" smtClean="0"/>
              <a:t> </a:t>
            </a:r>
            <a:r>
              <a:rPr lang="en-US" sz="4000" dirty="0" err="1" smtClean="0"/>
              <a:t>tiểu</a:t>
            </a:r>
            <a:r>
              <a:rPr lang="en-US" sz="4000" dirty="0" smtClean="0"/>
              <a:t> </a:t>
            </a:r>
            <a:r>
              <a:rPr lang="en-US" sz="4000" dirty="0" err="1" smtClean="0"/>
              <a:t>đường</a:t>
            </a:r>
            <a:r>
              <a:rPr lang="en-US" sz="4000" dirty="0" smtClean="0"/>
              <a:t> </a:t>
            </a:r>
            <a:r>
              <a:rPr lang="en-US" sz="4000" dirty="0" err="1" smtClean="0"/>
              <a:t>là</a:t>
            </a:r>
            <a:r>
              <a:rPr lang="en-US" sz="4000" dirty="0" smtClean="0"/>
              <a:t> </a:t>
            </a:r>
            <a:r>
              <a:rPr lang="en-US" sz="4000" dirty="0" err="1" smtClean="0"/>
              <a:t>một</a:t>
            </a:r>
            <a:r>
              <a:rPr lang="en-US" sz="4000" dirty="0" smtClean="0"/>
              <a:t> </a:t>
            </a:r>
            <a:r>
              <a:rPr lang="en-US" sz="4000" dirty="0" err="1" smtClean="0"/>
              <a:t>trong</a:t>
            </a:r>
            <a:r>
              <a:rPr lang="en-US" sz="4000" dirty="0" smtClean="0"/>
              <a:t> </a:t>
            </a:r>
            <a:r>
              <a:rPr lang="en-US" sz="4000" dirty="0" err="1" smtClean="0"/>
              <a:t>những</a:t>
            </a:r>
            <a:r>
              <a:rPr lang="en-US" sz="4000" dirty="0" smtClean="0"/>
              <a:t> </a:t>
            </a:r>
            <a:r>
              <a:rPr lang="en-US" sz="4000" dirty="0" err="1" smtClean="0"/>
              <a:t>căn</a:t>
            </a:r>
            <a:r>
              <a:rPr lang="en-US" sz="4000" dirty="0" smtClean="0"/>
              <a:t> </a:t>
            </a:r>
            <a:r>
              <a:rPr lang="en-US" sz="4000" dirty="0" err="1" smtClean="0"/>
              <a:t>bệnh</a:t>
            </a:r>
            <a:r>
              <a:rPr lang="en-US" sz="4000" dirty="0" smtClean="0"/>
              <a:t> </a:t>
            </a:r>
            <a:r>
              <a:rPr lang="en-US" sz="4000" dirty="0" err="1" smtClean="0"/>
              <a:t>phổ</a:t>
            </a:r>
            <a:r>
              <a:rPr lang="en-US" sz="4000" dirty="0" smtClean="0"/>
              <a:t> </a:t>
            </a:r>
            <a:r>
              <a:rPr lang="en-US" sz="4000" dirty="0" err="1" smtClean="0"/>
              <a:t>biến</a:t>
            </a:r>
            <a:r>
              <a:rPr lang="en-US" sz="4000" dirty="0" smtClean="0"/>
              <a:t> </a:t>
            </a:r>
            <a:r>
              <a:rPr lang="en-US" sz="4000" dirty="0" err="1" smtClean="0"/>
              <a:t>nhất</a:t>
            </a:r>
            <a:r>
              <a:rPr lang="en-US" sz="4000" dirty="0" smtClean="0"/>
              <a:t> </a:t>
            </a:r>
            <a:r>
              <a:rPr lang="en-US" sz="4000" dirty="0" err="1" smtClean="0"/>
              <a:t>của</a:t>
            </a:r>
            <a:r>
              <a:rPr lang="en-US" sz="4000" dirty="0" smtClean="0"/>
              <a:t> </a:t>
            </a:r>
            <a:r>
              <a:rPr lang="en-US" sz="4000" dirty="0" err="1" smtClean="0"/>
              <a:t>thế</a:t>
            </a:r>
            <a:r>
              <a:rPr lang="en-US" sz="4000" dirty="0" smtClean="0"/>
              <a:t> </a:t>
            </a:r>
            <a:r>
              <a:rPr lang="en-US" sz="4000" dirty="0" err="1" smtClean="0"/>
              <a:t>kỉ</a:t>
            </a:r>
            <a:r>
              <a:rPr lang="en-US" sz="4000" dirty="0" smtClean="0"/>
              <a:t> 21.</a:t>
            </a:r>
          </a:p>
          <a:p>
            <a:pPr algn="just"/>
            <a:r>
              <a:rPr lang="en-US" sz="4000" dirty="0" err="1" smtClean="0"/>
              <a:t>Bệnh</a:t>
            </a:r>
            <a:r>
              <a:rPr lang="en-US" sz="4000" dirty="0" smtClean="0"/>
              <a:t> </a:t>
            </a:r>
            <a:r>
              <a:rPr lang="en-US" sz="4000" dirty="0" err="1" smtClean="0"/>
              <a:t>tiểu</a:t>
            </a:r>
            <a:r>
              <a:rPr lang="en-US" sz="4000" dirty="0" smtClean="0"/>
              <a:t> </a:t>
            </a:r>
            <a:r>
              <a:rPr lang="en-US" sz="4000" dirty="0" err="1" smtClean="0"/>
              <a:t>đường</a:t>
            </a:r>
            <a:r>
              <a:rPr lang="en-US" sz="4000" dirty="0" smtClean="0"/>
              <a:t> </a:t>
            </a:r>
            <a:r>
              <a:rPr lang="en-US" sz="4000" dirty="0" err="1" smtClean="0"/>
              <a:t>là</a:t>
            </a:r>
            <a:r>
              <a:rPr lang="en-US" sz="4000" dirty="0" smtClean="0"/>
              <a:t> </a:t>
            </a:r>
            <a:r>
              <a:rPr lang="en-US" sz="4000" dirty="0" err="1" smtClean="0"/>
              <a:t>gì</a:t>
            </a:r>
            <a:r>
              <a:rPr lang="en-US" sz="4000" dirty="0" smtClean="0"/>
              <a:t>?</a:t>
            </a:r>
          </a:p>
          <a:p>
            <a:endParaRPr lang="en-US" sz="4000" dirty="0"/>
          </a:p>
        </p:txBody>
      </p:sp>
      <p:sp>
        <p:nvSpPr>
          <p:cNvPr id="4" name="Date Placeholder 3"/>
          <p:cNvSpPr>
            <a:spLocks noGrp="1"/>
          </p:cNvSpPr>
          <p:nvPr>
            <p:ph type="dt" sz="half" idx="10"/>
          </p:nvPr>
        </p:nvSpPr>
        <p:spPr/>
        <p:txBody>
          <a:bodyPr/>
          <a:lstStyle/>
          <a:p>
            <a:fld id="{363E45C6-9571-4178-A8DA-81C5BD399E46}" type="datetime1">
              <a:rPr lang="vi-VN" smtClean="0"/>
              <a:pPr/>
              <a:t>27/02/2013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Giới</a:t>
            </a:r>
            <a:r>
              <a:rPr lang="en-US" dirty="0" smtClean="0"/>
              <a:t> </a:t>
            </a:r>
            <a:r>
              <a:rPr lang="en-US" dirty="0" err="1" smtClean="0"/>
              <a:t>thiệu</a:t>
            </a:r>
            <a:endParaRPr lang="en-US" dirty="0"/>
          </a:p>
        </p:txBody>
      </p:sp>
      <p:sp>
        <p:nvSpPr>
          <p:cNvPr id="3" name="Content Placeholder 2"/>
          <p:cNvSpPr>
            <a:spLocks noGrp="1"/>
          </p:cNvSpPr>
          <p:nvPr>
            <p:ph idx="1"/>
          </p:nvPr>
        </p:nvSpPr>
        <p:spPr>
          <a:xfrm>
            <a:off x="304800" y="1935480"/>
            <a:ext cx="8534400" cy="4389120"/>
          </a:xfrm>
        </p:spPr>
        <p:txBody>
          <a:bodyPr anchor="ctr">
            <a:normAutofit/>
          </a:bodyPr>
          <a:lstStyle/>
          <a:p>
            <a:pPr>
              <a:lnSpc>
                <a:spcPct val="110000"/>
              </a:lnSpc>
            </a:pPr>
            <a:r>
              <a:rPr lang="en-US" sz="3600" dirty="0" err="1" smtClean="0"/>
              <a:t>Hiện</a:t>
            </a:r>
            <a:r>
              <a:rPr lang="en-US" sz="3600" dirty="0" smtClean="0"/>
              <a:t> nay </a:t>
            </a:r>
            <a:r>
              <a:rPr lang="en-US" sz="3600" dirty="0" err="1" smtClean="0"/>
              <a:t>có</a:t>
            </a:r>
            <a:r>
              <a:rPr lang="en-US" sz="3600" dirty="0" smtClean="0"/>
              <a:t> 2 </a:t>
            </a:r>
            <a:r>
              <a:rPr lang="en-US" sz="3600" dirty="0" err="1" smtClean="0"/>
              <a:t>loại</a:t>
            </a:r>
            <a:r>
              <a:rPr lang="en-US" sz="3600" dirty="0" smtClean="0"/>
              <a:t> </a:t>
            </a:r>
            <a:r>
              <a:rPr lang="en-US" sz="3600" dirty="0" err="1" smtClean="0"/>
              <a:t>bệnh</a:t>
            </a:r>
            <a:r>
              <a:rPr lang="en-US" sz="3600" dirty="0" smtClean="0"/>
              <a:t> </a:t>
            </a:r>
            <a:r>
              <a:rPr lang="en-US" sz="3600" dirty="0" err="1" smtClean="0"/>
              <a:t>tiểu</a:t>
            </a:r>
            <a:r>
              <a:rPr lang="en-US" sz="3600" dirty="0" smtClean="0"/>
              <a:t> </a:t>
            </a:r>
            <a:r>
              <a:rPr lang="en-US" sz="3600" dirty="0" err="1" smtClean="0"/>
              <a:t>đường</a:t>
            </a:r>
            <a:r>
              <a:rPr lang="en-US" sz="3600" dirty="0" smtClean="0"/>
              <a:t>:</a:t>
            </a:r>
          </a:p>
          <a:p>
            <a:pPr>
              <a:buNone/>
            </a:pPr>
            <a:r>
              <a:rPr lang="en-US" sz="3600" dirty="0" smtClean="0"/>
              <a:t>	+ </a:t>
            </a:r>
            <a:r>
              <a:rPr lang="en-US" sz="3600" dirty="0" err="1" smtClean="0"/>
              <a:t>Tiểu</a:t>
            </a:r>
            <a:r>
              <a:rPr lang="en-US" sz="3600" dirty="0" smtClean="0"/>
              <a:t> </a:t>
            </a:r>
            <a:r>
              <a:rPr lang="en-US" sz="3600" dirty="0" err="1" smtClean="0"/>
              <a:t>đường</a:t>
            </a:r>
            <a:r>
              <a:rPr lang="en-US" sz="3600" dirty="0" smtClean="0"/>
              <a:t> </a:t>
            </a:r>
            <a:r>
              <a:rPr lang="en-US" sz="3600" dirty="0" err="1" smtClean="0"/>
              <a:t>dạng</a:t>
            </a:r>
            <a:r>
              <a:rPr lang="en-US" sz="3600" dirty="0" smtClean="0"/>
              <a:t> 1: </a:t>
            </a:r>
            <a:r>
              <a:rPr lang="en-US" sz="3600" dirty="0" err="1" smtClean="0"/>
              <a:t>chiếm</a:t>
            </a:r>
            <a:r>
              <a:rPr lang="en-US" sz="3600" dirty="0" smtClean="0"/>
              <a:t> 5 – 10%.</a:t>
            </a:r>
          </a:p>
          <a:p>
            <a:pPr>
              <a:buNone/>
            </a:pPr>
            <a:r>
              <a:rPr lang="en-US" sz="3600" dirty="0" smtClean="0"/>
              <a:t>	+ </a:t>
            </a:r>
            <a:r>
              <a:rPr lang="en-US" sz="3600" dirty="0" err="1" smtClean="0"/>
              <a:t>Tiểu</a:t>
            </a:r>
            <a:r>
              <a:rPr lang="en-US" sz="3600" dirty="0" smtClean="0"/>
              <a:t> </a:t>
            </a:r>
            <a:r>
              <a:rPr lang="en-US" sz="3600" dirty="0" err="1" smtClean="0"/>
              <a:t>đường</a:t>
            </a:r>
            <a:r>
              <a:rPr lang="en-US" sz="3600" dirty="0" smtClean="0"/>
              <a:t> </a:t>
            </a:r>
            <a:r>
              <a:rPr lang="en-US" sz="3600" dirty="0" err="1" smtClean="0"/>
              <a:t>dạng</a:t>
            </a:r>
            <a:r>
              <a:rPr lang="en-US" sz="3600" dirty="0" smtClean="0"/>
              <a:t> 2: </a:t>
            </a:r>
            <a:r>
              <a:rPr lang="en-US" sz="3600" dirty="0" err="1" smtClean="0"/>
              <a:t>chiếm</a:t>
            </a:r>
            <a:r>
              <a:rPr lang="en-US" sz="3600" dirty="0" smtClean="0"/>
              <a:t> 90 – 95%</a:t>
            </a:r>
          </a:p>
          <a:p>
            <a:pPr>
              <a:buNone/>
            </a:pPr>
            <a:r>
              <a:rPr lang="en-US" sz="3600" dirty="0" smtClean="0"/>
              <a:t>	+ </a:t>
            </a:r>
            <a:r>
              <a:rPr lang="en-US" sz="3600" dirty="0" err="1" smtClean="0"/>
              <a:t>Ngoài</a:t>
            </a:r>
            <a:r>
              <a:rPr lang="en-US" sz="3600" dirty="0" smtClean="0"/>
              <a:t> </a:t>
            </a:r>
            <a:r>
              <a:rPr lang="en-US" sz="3600" dirty="0" err="1" smtClean="0"/>
              <a:t>ra</a:t>
            </a:r>
            <a:r>
              <a:rPr lang="en-US" sz="3600" dirty="0" smtClean="0"/>
              <a:t> </a:t>
            </a:r>
            <a:r>
              <a:rPr lang="en-US" sz="3600" dirty="0" err="1" smtClean="0"/>
              <a:t>còn</a:t>
            </a:r>
            <a:r>
              <a:rPr lang="en-US" sz="3600" dirty="0" smtClean="0"/>
              <a:t> </a:t>
            </a:r>
            <a:r>
              <a:rPr lang="en-US" sz="3600" dirty="0" err="1" smtClean="0"/>
              <a:t>có</a:t>
            </a:r>
            <a:r>
              <a:rPr lang="en-US" sz="3600" dirty="0" smtClean="0"/>
              <a:t> </a:t>
            </a:r>
            <a:r>
              <a:rPr lang="en-US" sz="3600" dirty="0" err="1" smtClean="0"/>
              <a:t>tiểu</a:t>
            </a:r>
            <a:r>
              <a:rPr lang="en-US" sz="3600" dirty="0" smtClean="0"/>
              <a:t> </a:t>
            </a:r>
            <a:r>
              <a:rPr lang="en-US" sz="3600" dirty="0" err="1" smtClean="0"/>
              <a:t>đường</a:t>
            </a:r>
            <a:r>
              <a:rPr lang="en-US" sz="3600" dirty="0" smtClean="0"/>
              <a:t> </a:t>
            </a:r>
            <a:r>
              <a:rPr lang="en-US" sz="3600" dirty="0" err="1" smtClean="0"/>
              <a:t>thai</a:t>
            </a:r>
            <a:r>
              <a:rPr lang="en-US" sz="3600" dirty="0" smtClean="0"/>
              <a:t> </a:t>
            </a:r>
            <a:r>
              <a:rPr lang="en-US" sz="3600" dirty="0" err="1" smtClean="0"/>
              <a:t>kỳ</a:t>
            </a:r>
            <a:r>
              <a:rPr lang="en-US" sz="3600" dirty="0" smtClean="0"/>
              <a:t>: </a:t>
            </a:r>
            <a:r>
              <a:rPr lang="en-US" sz="3600" dirty="0" err="1" smtClean="0"/>
              <a:t>chiếm</a:t>
            </a:r>
            <a:r>
              <a:rPr lang="en-US" sz="3600" dirty="0" smtClean="0"/>
              <a:t> 3 – 5%</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27/02/2013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Giới</a:t>
            </a:r>
            <a:r>
              <a:rPr lang="en-US" dirty="0" smtClean="0"/>
              <a:t> </a:t>
            </a:r>
            <a:r>
              <a:rPr lang="en-US" dirty="0" err="1" smtClean="0"/>
              <a:t>thiệu</a:t>
            </a:r>
            <a:endParaRPr lang="en-US" dirty="0"/>
          </a:p>
        </p:txBody>
      </p:sp>
      <p:sp>
        <p:nvSpPr>
          <p:cNvPr id="3" name="Content Placeholder 2"/>
          <p:cNvSpPr>
            <a:spLocks noGrp="1"/>
          </p:cNvSpPr>
          <p:nvPr>
            <p:ph idx="1"/>
          </p:nvPr>
        </p:nvSpPr>
        <p:spPr/>
        <p:txBody>
          <a:bodyPr anchor="ctr">
            <a:normAutofit/>
          </a:bodyPr>
          <a:lstStyle/>
          <a:p>
            <a:r>
              <a:rPr lang="en-US" sz="3600" dirty="0" smtClean="0"/>
              <a:t>Tại Việt Nam hiện nay có 1.7 </a:t>
            </a:r>
            <a:r>
              <a:rPr lang="en-US" sz="3600" dirty="0" smtClean="0"/>
              <a:t>triệu</a:t>
            </a:r>
            <a:r>
              <a:rPr lang="en-US" sz="3600" dirty="0"/>
              <a:t> </a:t>
            </a:r>
            <a:r>
              <a:rPr lang="en-US" sz="3600" dirty="0" smtClean="0"/>
              <a:t>người </a:t>
            </a:r>
            <a:r>
              <a:rPr lang="en-US" sz="3600" dirty="0" smtClean="0"/>
              <a:t>mắc bệnh tiểu đường (2011)</a:t>
            </a:r>
          </a:p>
          <a:p>
            <a:r>
              <a:rPr lang="en-US" sz="3600" dirty="0" err="1" smtClean="0"/>
              <a:t>Việc</a:t>
            </a:r>
            <a:r>
              <a:rPr lang="en-US" sz="3600" dirty="0" smtClean="0"/>
              <a:t> </a:t>
            </a:r>
            <a:r>
              <a:rPr lang="en-US" sz="3600" dirty="0" err="1" smtClean="0"/>
              <a:t>điều</a:t>
            </a:r>
            <a:r>
              <a:rPr lang="en-US" sz="3600" dirty="0" smtClean="0"/>
              <a:t> </a:t>
            </a:r>
            <a:r>
              <a:rPr lang="en-US" sz="3600" dirty="0" err="1" smtClean="0"/>
              <a:t>trị</a:t>
            </a:r>
            <a:r>
              <a:rPr lang="en-US" sz="3600" dirty="0" smtClean="0"/>
              <a:t>, </a:t>
            </a:r>
            <a:r>
              <a:rPr lang="en-US" sz="3600" dirty="0" err="1" smtClean="0"/>
              <a:t>phát</a:t>
            </a:r>
            <a:r>
              <a:rPr lang="en-US" sz="3600" dirty="0" smtClean="0"/>
              <a:t> </a:t>
            </a:r>
            <a:r>
              <a:rPr lang="en-US" sz="3600" dirty="0" err="1" smtClean="0"/>
              <a:t>hiện</a:t>
            </a:r>
            <a:r>
              <a:rPr lang="en-US" sz="3600" dirty="0" smtClean="0"/>
              <a:t> </a:t>
            </a:r>
            <a:r>
              <a:rPr lang="en-US" sz="3600" dirty="0" err="1" smtClean="0"/>
              <a:t>sớm</a:t>
            </a:r>
            <a:r>
              <a:rPr lang="en-US" sz="3600" dirty="0" smtClean="0"/>
              <a:t> </a:t>
            </a:r>
            <a:r>
              <a:rPr lang="en-US" sz="3600" dirty="0" err="1" smtClean="0"/>
              <a:t>và</a:t>
            </a:r>
            <a:r>
              <a:rPr lang="en-US" sz="3600" dirty="0" smtClean="0"/>
              <a:t> ý </a:t>
            </a:r>
            <a:r>
              <a:rPr lang="en-US" sz="3600" dirty="0" err="1" smtClean="0"/>
              <a:t>thức</a:t>
            </a:r>
            <a:r>
              <a:rPr lang="en-US" sz="3600" dirty="0" smtClean="0"/>
              <a:t> </a:t>
            </a:r>
            <a:r>
              <a:rPr lang="en-US" sz="3600" dirty="0" err="1" smtClean="0"/>
              <a:t>phòng</a:t>
            </a:r>
            <a:r>
              <a:rPr lang="en-US" sz="3600" dirty="0" smtClean="0"/>
              <a:t> </a:t>
            </a:r>
            <a:r>
              <a:rPr lang="en-US" sz="3600" dirty="0" err="1" smtClean="0"/>
              <a:t>bệnh</a:t>
            </a:r>
            <a:r>
              <a:rPr lang="en-US" sz="3600" dirty="0" smtClean="0"/>
              <a:t> </a:t>
            </a:r>
            <a:r>
              <a:rPr lang="en-US" sz="3600" dirty="0" err="1" smtClean="0"/>
              <a:t>tại</a:t>
            </a:r>
            <a:r>
              <a:rPr lang="en-US" sz="3600" dirty="0" smtClean="0"/>
              <a:t> </a:t>
            </a:r>
            <a:r>
              <a:rPr lang="en-US" sz="3600" dirty="0" err="1" smtClean="0"/>
              <a:t>nước</a:t>
            </a:r>
            <a:r>
              <a:rPr lang="en-US" sz="3600" dirty="0" smtClean="0"/>
              <a:t> </a:t>
            </a:r>
            <a:r>
              <a:rPr lang="en-US" sz="3600" dirty="0" err="1" smtClean="0"/>
              <a:t>ta</a:t>
            </a:r>
            <a:r>
              <a:rPr lang="en-US" sz="3600" dirty="0" smtClean="0"/>
              <a:t> </a:t>
            </a:r>
            <a:r>
              <a:rPr lang="en-US" sz="3600" dirty="0" err="1" smtClean="0"/>
              <a:t>vẫn</a:t>
            </a:r>
            <a:r>
              <a:rPr lang="en-US" sz="3600" dirty="0" smtClean="0"/>
              <a:t> </a:t>
            </a:r>
            <a:r>
              <a:rPr lang="en-US" sz="3600" dirty="0" err="1" smtClean="0"/>
              <a:t>còn</a:t>
            </a:r>
            <a:r>
              <a:rPr lang="en-US" sz="3600" dirty="0" smtClean="0"/>
              <a:t> </a:t>
            </a:r>
            <a:r>
              <a:rPr lang="en-US" sz="3600" dirty="0" err="1" smtClean="0"/>
              <a:t>rất</a:t>
            </a:r>
            <a:r>
              <a:rPr lang="en-US" sz="3600" dirty="0" smtClean="0"/>
              <a:t> </a:t>
            </a:r>
            <a:r>
              <a:rPr lang="en-US" sz="3600" dirty="0" err="1" smtClean="0"/>
              <a:t>yếu</a:t>
            </a:r>
            <a:r>
              <a:rPr lang="en-US" sz="3600" dirty="0" smtClean="0"/>
              <a:t>.</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27/02/2013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Giới</a:t>
            </a:r>
            <a:r>
              <a:rPr lang="en-US" dirty="0" smtClean="0"/>
              <a:t> </a:t>
            </a:r>
            <a:r>
              <a:rPr lang="en-US" dirty="0" err="1" smtClean="0"/>
              <a:t>thiệu</a:t>
            </a:r>
            <a:endParaRPr lang="en-US" dirty="0"/>
          </a:p>
        </p:txBody>
      </p:sp>
      <p:sp>
        <p:nvSpPr>
          <p:cNvPr id="3" name="Content Placeholder 2"/>
          <p:cNvSpPr>
            <a:spLocks noGrp="1"/>
          </p:cNvSpPr>
          <p:nvPr>
            <p:ph idx="1"/>
          </p:nvPr>
        </p:nvSpPr>
        <p:spPr/>
        <p:txBody>
          <a:bodyPr>
            <a:normAutofit lnSpcReduction="10000"/>
          </a:bodyPr>
          <a:lstStyle/>
          <a:p>
            <a:r>
              <a:rPr lang="en-US" sz="4000" dirty="0" smtClean="0"/>
              <a:t> Chi </a:t>
            </a:r>
            <a:r>
              <a:rPr lang="en-US" sz="4000" dirty="0" err="1" smtClean="0"/>
              <a:t>phí</a:t>
            </a:r>
            <a:r>
              <a:rPr lang="en-US" sz="4000" dirty="0" smtClean="0"/>
              <a:t> </a:t>
            </a:r>
            <a:r>
              <a:rPr lang="en-US" sz="4000" dirty="0" err="1" smtClean="0"/>
              <a:t>cho</a:t>
            </a:r>
            <a:r>
              <a:rPr lang="en-US" sz="4000" dirty="0" smtClean="0"/>
              <a:t> </a:t>
            </a:r>
            <a:r>
              <a:rPr lang="en-US" sz="4000" dirty="0" err="1" smtClean="0"/>
              <a:t>việc</a:t>
            </a:r>
            <a:r>
              <a:rPr lang="en-US" sz="4000" dirty="0" smtClean="0"/>
              <a:t> </a:t>
            </a:r>
            <a:r>
              <a:rPr lang="en-US" sz="4000" dirty="0" err="1" smtClean="0"/>
              <a:t>phòng</a:t>
            </a:r>
            <a:r>
              <a:rPr lang="en-US" sz="4000" dirty="0" smtClean="0"/>
              <a:t> </a:t>
            </a:r>
            <a:r>
              <a:rPr lang="en-US" sz="4000" dirty="0" err="1" smtClean="0"/>
              <a:t>bệnh</a:t>
            </a:r>
            <a:r>
              <a:rPr lang="en-US" sz="4000" dirty="0" smtClean="0"/>
              <a:t> </a:t>
            </a:r>
            <a:r>
              <a:rPr lang="en-US" sz="4000" dirty="0" err="1" smtClean="0"/>
              <a:t>tiểu</a:t>
            </a:r>
            <a:r>
              <a:rPr lang="en-US" sz="4000" dirty="0" smtClean="0"/>
              <a:t> </a:t>
            </a:r>
            <a:r>
              <a:rPr lang="en-US" sz="4000" dirty="0" err="1" smtClean="0"/>
              <a:t>đường</a:t>
            </a:r>
            <a:r>
              <a:rPr lang="en-US" sz="4000" dirty="0" smtClean="0"/>
              <a:t> </a:t>
            </a:r>
            <a:r>
              <a:rPr lang="en-US" sz="4000" dirty="0" err="1" smtClean="0"/>
              <a:t>thấp</a:t>
            </a:r>
            <a:r>
              <a:rPr lang="en-US" sz="4000" dirty="0" smtClean="0"/>
              <a:t> </a:t>
            </a:r>
            <a:r>
              <a:rPr lang="en-US" sz="4000" dirty="0" err="1" smtClean="0"/>
              <a:t>hơn</a:t>
            </a:r>
            <a:r>
              <a:rPr lang="en-US" sz="4000" dirty="0" smtClean="0"/>
              <a:t> so </a:t>
            </a:r>
            <a:r>
              <a:rPr lang="en-US" sz="4000" dirty="0" err="1" smtClean="0"/>
              <a:t>với</a:t>
            </a:r>
            <a:r>
              <a:rPr lang="en-US" sz="4000" dirty="0" smtClean="0"/>
              <a:t> chi </a:t>
            </a:r>
            <a:r>
              <a:rPr lang="en-US" sz="4000" dirty="0" err="1" smtClean="0"/>
              <a:t>phí</a:t>
            </a:r>
            <a:r>
              <a:rPr lang="en-US" sz="4000" dirty="0" smtClean="0"/>
              <a:t> </a:t>
            </a:r>
            <a:r>
              <a:rPr lang="en-US" sz="4000" dirty="0" err="1" smtClean="0"/>
              <a:t>điều</a:t>
            </a:r>
            <a:r>
              <a:rPr lang="en-US" sz="4000" dirty="0" smtClean="0"/>
              <a:t> </a:t>
            </a:r>
            <a:r>
              <a:rPr lang="en-US" sz="4000" dirty="0" err="1" smtClean="0"/>
              <a:t>trị</a:t>
            </a:r>
            <a:r>
              <a:rPr lang="en-US" sz="4000" dirty="0" smtClean="0"/>
              <a:t> “</a:t>
            </a:r>
            <a:r>
              <a:rPr lang="en-US" sz="4000" dirty="0" err="1" smtClean="0"/>
              <a:t>biến</a:t>
            </a:r>
            <a:r>
              <a:rPr lang="en-US" sz="4000" dirty="0" smtClean="0"/>
              <a:t> </a:t>
            </a:r>
            <a:r>
              <a:rPr lang="en-US" sz="4000" dirty="0" err="1" smtClean="0"/>
              <a:t>chứng</a:t>
            </a:r>
            <a:r>
              <a:rPr lang="en-US" sz="4000" dirty="0" smtClean="0"/>
              <a:t>” </a:t>
            </a:r>
            <a:r>
              <a:rPr lang="en-US" sz="4000" dirty="0" err="1" smtClean="0"/>
              <a:t>của</a:t>
            </a:r>
            <a:r>
              <a:rPr lang="en-US" sz="4000" dirty="0" smtClean="0"/>
              <a:t> </a:t>
            </a:r>
            <a:r>
              <a:rPr lang="en-US" sz="4000" dirty="0" err="1" smtClean="0"/>
              <a:t>bệnh</a:t>
            </a:r>
            <a:r>
              <a:rPr lang="en-US" sz="4000" dirty="0" smtClean="0"/>
              <a:t> </a:t>
            </a:r>
            <a:r>
              <a:rPr lang="en-US" sz="4000" dirty="0" err="1" smtClean="0"/>
              <a:t>tiểu</a:t>
            </a:r>
            <a:r>
              <a:rPr lang="en-US" sz="4000" dirty="0" smtClean="0"/>
              <a:t> </a:t>
            </a:r>
            <a:r>
              <a:rPr lang="en-US" sz="4000" dirty="0" err="1" smtClean="0"/>
              <a:t>đường</a:t>
            </a:r>
            <a:r>
              <a:rPr lang="en-US" sz="4000" dirty="0" smtClean="0"/>
              <a:t> </a:t>
            </a:r>
            <a:r>
              <a:rPr lang="en-US" sz="4000" dirty="0" err="1" smtClean="0"/>
              <a:t>từ</a:t>
            </a:r>
            <a:r>
              <a:rPr lang="en-US" sz="4000" dirty="0" smtClean="0"/>
              <a:t> 2 – 3 </a:t>
            </a:r>
            <a:r>
              <a:rPr lang="en-US" sz="4000" dirty="0" err="1" smtClean="0"/>
              <a:t>lần</a:t>
            </a:r>
            <a:r>
              <a:rPr lang="en-US" sz="4000" dirty="0" smtClean="0"/>
              <a:t>.</a:t>
            </a:r>
          </a:p>
          <a:p>
            <a:r>
              <a:rPr lang="en-US" sz="4000" dirty="0" smtClean="0"/>
              <a:t> Do </a:t>
            </a:r>
            <a:r>
              <a:rPr lang="en-US" sz="4000" dirty="0" err="1" smtClean="0"/>
              <a:t>đó</a:t>
            </a:r>
            <a:r>
              <a:rPr lang="en-US" sz="4000" dirty="0" smtClean="0"/>
              <a:t>, </a:t>
            </a:r>
            <a:r>
              <a:rPr lang="en-US" sz="4000" dirty="0" err="1" smtClean="0"/>
              <a:t>việc</a:t>
            </a:r>
            <a:r>
              <a:rPr lang="en-US" sz="4000" dirty="0" smtClean="0"/>
              <a:t> </a:t>
            </a:r>
            <a:r>
              <a:rPr lang="en-US" sz="4000" dirty="0" err="1" smtClean="0"/>
              <a:t>xây</a:t>
            </a:r>
            <a:r>
              <a:rPr lang="en-US" sz="4000" dirty="0" smtClean="0"/>
              <a:t> </a:t>
            </a:r>
            <a:r>
              <a:rPr lang="en-US" sz="4000" dirty="0" err="1" smtClean="0"/>
              <a:t>dựng</a:t>
            </a:r>
            <a:r>
              <a:rPr lang="en-US" sz="4000" dirty="0" smtClean="0"/>
              <a:t> </a:t>
            </a:r>
            <a:r>
              <a:rPr lang="en-US" sz="4000" dirty="0" err="1" smtClean="0"/>
              <a:t>một</a:t>
            </a:r>
            <a:r>
              <a:rPr lang="en-US" sz="4000" dirty="0" smtClean="0"/>
              <a:t> </a:t>
            </a:r>
            <a:r>
              <a:rPr lang="en-US" sz="4000" dirty="0" err="1" smtClean="0"/>
              <a:t>hệ</a:t>
            </a:r>
            <a:r>
              <a:rPr lang="en-US" sz="4000" dirty="0" smtClean="0"/>
              <a:t> </a:t>
            </a:r>
            <a:r>
              <a:rPr lang="en-US" sz="4000" dirty="0" err="1" smtClean="0"/>
              <a:t>thống</a:t>
            </a:r>
            <a:r>
              <a:rPr lang="en-US" sz="4000" dirty="0" smtClean="0"/>
              <a:t> </a:t>
            </a:r>
            <a:r>
              <a:rPr lang="en-US" sz="4000" dirty="0" err="1" smtClean="0"/>
              <a:t>phát</a:t>
            </a:r>
            <a:r>
              <a:rPr lang="en-US" sz="4000" dirty="0" smtClean="0"/>
              <a:t> </a:t>
            </a:r>
            <a:r>
              <a:rPr lang="en-US" sz="4000" dirty="0" err="1" smtClean="0"/>
              <a:t>hiện</a:t>
            </a:r>
            <a:r>
              <a:rPr lang="en-US" sz="4000" dirty="0" smtClean="0"/>
              <a:t> </a:t>
            </a:r>
            <a:r>
              <a:rPr lang="en-US" sz="4000" dirty="0" err="1" smtClean="0"/>
              <a:t>bệnh</a:t>
            </a:r>
            <a:r>
              <a:rPr lang="en-US" sz="4000" dirty="0" smtClean="0"/>
              <a:t> </a:t>
            </a:r>
            <a:r>
              <a:rPr lang="en-US" sz="4000" dirty="0" err="1" smtClean="0"/>
              <a:t>là</a:t>
            </a:r>
            <a:r>
              <a:rPr lang="en-US" sz="4000" dirty="0" smtClean="0"/>
              <a:t> </a:t>
            </a:r>
            <a:r>
              <a:rPr lang="en-US" sz="4000" dirty="0" err="1" smtClean="0"/>
              <a:t>hoàn</a:t>
            </a:r>
            <a:r>
              <a:rPr lang="en-US" sz="4000" dirty="0" smtClean="0"/>
              <a:t> </a:t>
            </a:r>
            <a:r>
              <a:rPr lang="en-US" sz="4000" dirty="0" err="1" smtClean="0"/>
              <a:t>toàn</a:t>
            </a:r>
            <a:r>
              <a:rPr lang="en-US" sz="4000" dirty="0" smtClean="0"/>
              <a:t> </a:t>
            </a:r>
            <a:r>
              <a:rPr lang="en-US" sz="4000" dirty="0" err="1" smtClean="0"/>
              <a:t>cần</a:t>
            </a:r>
            <a:r>
              <a:rPr lang="en-US" sz="4000" dirty="0" smtClean="0"/>
              <a:t> </a:t>
            </a:r>
            <a:r>
              <a:rPr lang="en-US" sz="4000" dirty="0" err="1" smtClean="0"/>
              <a:t>thiết</a:t>
            </a:r>
            <a:endParaRPr lang="en-US" sz="4000" dirty="0"/>
          </a:p>
        </p:txBody>
      </p:sp>
      <p:sp>
        <p:nvSpPr>
          <p:cNvPr id="4" name="Date Placeholder 3"/>
          <p:cNvSpPr>
            <a:spLocks noGrp="1"/>
          </p:cNvSpPr>
          <p:nvPr>
            <p:ph type="dt" sz="half" idx="10"/>
          </p:nvPr>
        </p:nvSpPr>
        <p:spPr/>
        <p:txBody>
          <a:bodyPr/>
          <a:lstStyle/>
          <a:p>
            <a:fld id="{363E45C6-9571-4178-A8DA-81C5BD399E46}" type="datetime1">
              <a:rPr lang="vi-VN" smtClean="0"/>
              <a:pPr/>
              <a:t>27/02/2013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Data Mining </a:t>
            </a:r>
            <a:r>
              <a:rPr lang="en-US" dirty="0" err="1" smtClean="0"/>
              <a:t>và</a:t>
            </a:r>
            <a:r>
              <a:rPr lang="en-US" dirty="0" smtClean="0"/>
              <a:t> y </a:t>
            </a:r>
            <a:r>
              <a:rPr lang="en-US" dirty="0" err="1" smtClean="0"/>
              <a:t>học</a:t>
            </a:r>
            <a:endParaRPr lang="en-US" dirty="0"/>
          </a:p>
        </p:txBody>
      </p:sp>
      <p:sp>
        <p:nvSpPr>
          <p:cNvPr id="3" name="Content Placeholder 2"/>
          <p:cNvSpPr>
            <a:spLocks noGrp="1"/>
          </p:cNvSpPr>
          <p:nvPr>
            <p:ph idx="1"/>
          </p:nvPr>
        </p:nvSpPr>
        <p:spPr/>
        <p:txBody>
          <a:bodyPr anchor="t">
            <a:noAutofit/>
          </a:bodyPr>
          <a:lstStyle/>
          <a:p>
            <a:r>
              <a:rPr lang="en-US" sz="4000" dirty="0" smtClean="0"/>
              <a:t> </a:t>
            </a:r>
            <a:r>
              <a:rPr lang="en-US" sz="4000" dirty="0" err="1" smtClean="0"/>
              <a:t>Việc</a:t>
            </a:r>
            <a:r>
              <a:rPr lang="en-US" sz="4000" dirty="0" smtClean="0"/>
              <a:t> </a:t>
            </a:r>
            <a:r>
              <a:rPr lang="en-US" sz="4000" dirty="0" err="1" smtClean="0"/>
              <a:t>ứng</a:t>
            </a:r>
            <a:r>
              <a:rPr lang="en-US" sz="4000" dirty="0" smtClean="0"/>
              <a:t> </a:t>
            </a:r>
            <a:r>
              <a:rPr lang="en-US" sz="4000" dirty="0" err="1" smtClean="0"/>
              <a:t>dụng</a:t>
            </a:r>
            <a:r>
              <a:rPr lang="en-US" sz="4000" dirty="0" smtClean="0"/>
              <a:t> Data Mining </a:t>
            </a:r>
            <a:r>
              <a:rPr lang="en-US" sz="4000" dirty="0" err="1" smtClean="0"/>
              <a:t>vào</a:t>
            </a:r>
            <a:r>
              <a:rPr lang="en-US" sz="4000" dirty="0" smtClean="0"/>
              <a:t> y </a:t>
            </a:r>
            <a:r>
              <a:rPr lang="en-US" sz="4000" dirty="0" err="1" smtClean="0"/>
              <a:t>học</a:t>
            </a:r>
            <a:r>
              <a:rPr lang="en-US" sz="4000" dirty="0" smtClean="0"/>
              <a:t> </a:t>
            </a:r>
            <a:r>
              <a:rPr lang="en-US" sz="4000" dirty="0" err="1" smtClean="0"/>
              <a:t>còn</a:t>
            </a:r>
            <a:r>
              <a:rPr lang="en-US" sz="4000" dirty="0" smtClean="0"/>
              <a:t> </a:t>
            </a:r>
            <a:r>
              <a:rPr lang="en-US" sz="4000" dirty="0" err="1" smtClean="0"/>
              <a:t>được</a:t>
            </a:r>
            <a:r>
              <a:rPr lang="en-US" sz="4000" dirty="0" smtClean="0"/>
              <a:t> </a:t>
            </a:r>
            <a:r>
              <a:rPr lang="en-US" sz="4000" dirty="0" err="1" smtClean="0"/>
              <a:t>gọi</a:t>
            </a:r>
            <a:r>
              <a:rPr lang="en-US" sz="4000" dirty="0" smtClean="0"/>
              <a:t> </a:t>
            </a:r>
            <a:r>
              <a:rPr lang="en-US" sz="4000" dirty="0" err="1" smtClean="0"/>
              <a:t>là</a:t>
            </a:r>
            <a:r>
              <a:rPr lang="en-US" sz="4000" dirty="0" smtClean="0"/>
              <a:t> Evidence Based Medicine </a:t>
            </a:r>
            <a:r>
              <a:rPr lang="en-US" sz="4000" dirty="0" err="1" smtClean="0"/>
              <a:t>đã</a:t>
            </a:r>
            <a:r>
              <a:rPr lang="en-US" sz="4000" dirty="0" smtClean="0"/>
              <a:t> </a:t>
            </a:r>
            <a:r>
              <a:rPr lang="en-US" sz="4000" dirty="0" err="1" smtClean="0"/>
              <a:t>xuất</a:t>
            </a:r>
            <a:r>
              <a:rPr lang="en-US" sz="4000" dirty="0" smtClean="0"/>
              <a:t> </a:t>
            </a:r>
            <a:r>
              <a:rPr lang="en-US" sz="4000" dirty="0" err="1" smtClean="0"/>
              <a:t>hiện</a:t>
            </a:r>
            <a:r>
              <a:rPr lang="en-US" sz="4000" dirty="0" smtClean="0"/>
              <a:t> </a:t>
            </a:r>
            <a:r>
              <a:rPr lang="en-US" sz="4000" dirty="0" err="1" smtClean="0"/>
              <a:t>từ</a:t>
            </a:r>
            <a:r>
              <a:rPr lang="en-US" sz="4000" dirty="0" smtClean="0"/>
              <a:t> </a:t>
            </a:r>
            <a:r>
              <a:rPr lang="en-US" sz="4000" dirty="0" err="1" smtClean="0"/>
              <a:t>nhiều</a:t>
            </a:r>
            <a:r>
              <a:rPr lang="en-US" sz="4000" dirty="0" smtClean="0"/>
              <a:t> </a:t>
            </a:r>
            <a:r>
              <a:rPr lang="en-US" sz="4000" dirty="0" err="1" smtClean="0"/>
              <a:t>thế</a:t>
            </a:r>
            <a:r>
              <a:rPr lang="en-US" sz="4000" dirty="0" smtClean="0"/>
              <a:t> </a:t>
            </a:r>
            <a:r>
              <a:rPr lang="en-US" sz="4000" dirty="0" err="1" smtClean="0"/>
              <a:t>kỉ</a:t>
            </a:r>
            <a:r>
              <a:rPr lang="en-US" sz="4000" dirty="0" smtClean="0"/>
              <a:t> </a:t>
            </a:r>
            <a:r>
              <a:rPr lang="en-US" sz="4000" dirty="0" err="1" smtClean="0"/>
              <a:t>trước</a:t>
            </a:r>
            <a:r>
              <a:rPr lang="en-US" sz="4000" dirty="0" smtClean="0"/>
              <a:t>.</a:t>
            </a:r>
          </a:p>
          <a:p>
            <a:r>
              <a:rPr lang="en-US" sz="4000" dirty="0" smtClean="0"/>
              <a:t> </a:t>
            </a:r>
            <a:r>
              <a:rPr lang="en-US" sz="4000" dirty="0" err="1" smtClean="0"/>
              <a:t>Tiểu</a:t>
            </a:r>
            <a:r>
              <a:rPr lang="en-US" sz="4000" dirty="0" smtClean="0"/>
              <a:t> </a:t>
            </a:r>
            <a:r>
              <a:rPr lang="en-US" sz="4000" dirty="0" err="1" smtClean="0"/>
              <a:t>biểu</a:t>
            </a:r>
            <a:r>
              <a:rPr lang="en-US" sz="4000" dirty="0" smtClean="0"/>
              <a:t> </a:t>
            </a:r>
            <a:r>
              <a:rPr lang="en-US" sz="4000" dirty="0" err="1" smtClean="0"/>
              <a:t>nhất</a:t>
            </a:r>
            <a:r>
              <a:rPr lang="en-US" sz="4000" dirty="0" smtClean="0"/>
              <a:t> </a:t>
            </a:r>
            <a:r>
              <a:rPr lang="en-US" sz="4000" dirty="0" err="1" smtClean="0"/>
              <a:t>là</a:t>
            </a:r>
            <a:r>
              <a:rPr lang="en-US" sz="4000" dirty="0" smtClean="0"/>
              <a:t> </a:t>
            </a:r>
            <a:r>
              <a:rPr lang="en-US" sz="4000" dirty="0" err="1" smtClean="0"/>
              <a:t>công</a:t>
            </a:r>
            <a:r>
              <a:rPr lang="en-US" sz="4000" dirty="0" smtClean="0"/>
              <a:t> </a:t>
            </a:r>
            <a:r>
              <a:rPr lang="en-US" sz="4000" dirty="0" err="1" smtClean="0"/>
              <a:t>trình</a:t>
            </a:r>
            <a:r>
              <a:rPr lang="en-US" sz="4000" dirty="0" smtClean="0"/>
              <a:t> </a:t>
            </a:r>
            <a:r>
              <a:rPr lang="en-US" sz="4000" dirty="0" err="1" smtClean="0"/>
              <a:t>của</a:t>
            </a:r>
            <a:r>
              <a:rPr lang="en-US" sz="4000" dirty="0" smtClean="0"/>
              <a:t> 2 </a:t>
            </a:r>
            <a:r>
              <a:rPr lang="en-US" sz="4000" dirty="0" err="1" smtClean="0"/>
              <a:t>tác</a:t>
            </a:r>
            <a:r>
              <a:rPr lang="en-US" sz="4000" dirty="0" smtClean="0"/>
              <a:t> </a:t>
            </a:r>
            <a:r>
              <a:rPr lang="en-US" sz="4000" dirty="0" err="1" smtClean="0"/>
              <a:t>giả</a:t>
            </a:r>
            <a:r>
              <a:rPr lang="en-US" sz="4000" dirty="0" smtClean="0"/>
              <a:t> John Snow </a:t>
            </a:r>
            <a:r>
              <a:rPr lang="en-US" sz="4000" dirty="0" err="1" smtClean="0"/>
              <a:t>và</a:t>
            </a:r>
            <a:r>
              <a:rPr lang="en-US" sz="4000" dirty="0" smtClean="0"/>
              <a:t> Florence </a:t>
            </a:r>
            <a:r>
              <a:rPr lang="en-US" sz="4000" dirty="0" err="1" smtClean="0"/>
              <a:t>Nightngale</a:t>
            </a:r>
            <a:r>
              <a:rPr lang="en-US" sz="4000" dirty="0" smtClean="0"/>
              <a:t>.</a:t>
            </a:r>
          </a:p>
          <a:p>
            <a:endParaRPr lang="en-US" sz="4000" dirty="0"/>
          </a:p>
        </p:txBody>
      </p:sp>
      <p:sp>
        <p:nvSpPr>
          <p:cNvPr id="4" name="Date Placeholder 3"/>
          <p:cNvSpPr>
            <a:spLocks noGrp="1"/>
          </p:cNvSpPr>
          <p:nvPr>
            <p:ph type="dt" sz="half" idx="10"/>
          </p:nvPr>
        </p:nvSpPr>
        <p:spPr/>
        <p:txBody>
          <a:bodyPr/>
          <a:lstStyle/>
          <a:p>
            <a:fld id="{363E45C6-9571-4178-A8DA-81C5BD399E46}" type="datetime1">
              <a:rPr lang="vi-VN" smtClean="0"/>
              <a:pPr/>
              <a:t>27/02/2013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Data Mining </a:t>
            </a:r>
            <a:r>
              <a:rPr lang="en-US" dirty="0" err="1" smtClean="0"/>
              <a:t>và</a:t>
            </a:r>
            <a:r>
              <a:rPr lang="en-US" dirty="0" smtClean="0"/>
              <a:t> y </a:t>
            </a:r>
            <a:r>
              <a:rPr lang="en-US" dirty="0" err="1" smtClean="0"/>
              <a:t>học</a:t>
            </a:r>
            <a:endParaRPr lang="en-US" dirty="0"/>
          </a:p>
        </p:txBody>
      </p:sp>
      <p:sp>
        <p:nvSpPr>
          <p:cNvPr id="4" name="Date Placeholder 3"/>
          <p:cNvSpPr>
            <a:spLocks noGrp="1"/>
          </p:cNvSpPr>
          <p:nvPr>
            <p:ph type="dt" sz="half" idx="10"/>
          </p:nvPr>
        </p:nvSpPr>
        <p:spPr/>
        <p:txBody>
          <a:bodyPr/>
          <a:lstStyle/>
          <a:p>
            <a:fld id="{363E45C6-9571-4178-A8DA-81C5BD399E46}" type="datetime1">
              <a:rPr lang="vi-VN" smtClean="0"/>
              <a:pPr/>
              <a:t>27/02/2013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pic>
        <p:nvPicPr>
          <p:cNvPr id="1026" name="Picture 2"/>
          <p:cNvPicPr>
            <a:picLocks noGrp="1" noChangeAspect="1" noChangeArrowheads="1"/>
          </p:cNvPicPr>
          <p:nvPr>
            <p:ph idx="1"/>
          </p:nvPr>
        </p:nvPicPr>
        <p:blipFill>
          <a:blip r:embed="rId3"/>
          <a:srcRect/>
          <a:stretch>
            <a:fillRect/>
          </a:stretch>
        </p:blipFill>
        <p:spPr bwMode="auto">
          <a:xfrm>
            <a:off x="2590800" y="2057400"/>
            <a:ext cx="4364312" cy="4191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Data Mining </a:t>
            </a:r>
            <a:r>
              <a:rPr lang="en-US" dirty="0" err="1" smtClean="0"/>
              <a:t>và</a:t>
            </a:r>
            <a:r>
              <a:rPr lang="en-US" dirty="0" smtClean="0"/>
              <a:t> y </a:t>
            </a:r>
            <a:r>
              <a:rPr lang="en-US" dirty="0" err="1" smtClean="0"/>
              <a:t>học</a:t>
            </a:r>
            <a:endParaRPr lang="en-US" dirty="0"/>
          </a:p>
        </p:txBody>
      </p:sp>
      <p:sp>
        <p:nvSpPr>
          <p:cNvPr id="3" name="Content Placeholder 2"/>
          <p:cNvSpPr>
            <a:spLocks noGrp="1"/>
          </p:cNvSpPr>
          <p:nvPr>
            <p:ph idx="1"/>
          </p:nvPr>
        </p:nvSpPr>
        <p:spPr/>
        <p:txBody>
          <a:bodyPr>
            <a:normAutofit/>
          </a:bodyPr>
          <a:lstStyle/>
          <a:p>
            <a:r>
              <a:rPr lang="en-US" sz="2400" dirty="0" smtClean="0"/>
              <a:t> </a:t>
            </a:r>
            <a:r>
              <a:rPr lang="en-US" sz="2400" i="1" dirty="0" err="1" smtClean="0"/>
              <a:t>Ngăn</a:t>
            </a:r>
            <a:r>
              <a:rPr lang="en-US" sz="2400" i="1" dirty="0" smtClean="0"/>
              <a:t> </a:t>
            </a:r>
            <a:r>
              <a:rPr lang="en-US" sz="2400" i="1" dirty="0" err="1" smtClean="0"/>
              <a:t>ngừa</a:t>
            </a:r>
            <a:r>
              <a:rPr lang="en-US" sz="2400" i="1" dirty="0" smtClean="0"/>
              <a:t> </a:t>
            </a:r>
            <a:r>
              <a:rPr lang="en-US" sz="2400" i="1" dirty="0" err="1" smtClean="0"/>
              <a:t>các</a:t>
            </a:r>
            <a:r>
              <a:rPr lang="en-US" sz="2400" i="1" dirty="0" smtClean="0"/>
              <a:t> </a:t>
            </a:r>
            <a:r>
              <a:rPr lang="en-US" sz="2400" i="1" dirty="0" err="1" smtClean="0"/>
              <a:t>lỗi</a:t>
            </a:r>
            <a:r>
              <a:rPr lang="en-US" sz="2400" i="1" dirty="0" smtClean="0"/>
              <a:t> hay </a:t>
            </a:r>
            <a:r>
              <a:rPr lang="en-US" sz="2400" i="1" dirty="0" err="1" smtClean="0"/>
              <a:t>mắc</a:t>
            </a:r>
            <a:r>
              <a:rPr lang="en-US" sz="2400" i="1" dirty="0" smtClean="0"/>
              <a:t> </a:t>
            </a:r>
            <a:r>
              <a:rPr lang="en-US" sz="2400" i="1" dirty="0" err="1" smtClean="0"/>
              <a:t>phải</a:t>
            </a:r>
            <a:r>
              <a:rPr lang="en-US" sz="2400" i="1" dirty="0" smtClean="0"/>
              <a:t> </a:t>
            </a:r>
            <a:r>
              <a:rPr lang="en-US" sz="2400" i="1" dirty="0" err="1" smtClean="0"/>
              <a:t>trong</a:t>
            </a:r>
            <a:r>
              <a:rPr lang="en-US" sz="2400" i="1" dirty="0" smtClean="0"/>
              <a:t> </a:t>
            </a:r>
            <a:r>
              <a:rPr lang="en-US" sz="2400" i="1" dirty="0" err="1" smtClean="0"/>
              <a:t>quá</a:t>
            </a:r>
            <a:r>
              <a:rPr lang="en-US" sz="2400" i="1" dirty="0" smtClean="0"/>
              <a:t> </a:t>
            </a:r>
            <a:r>
              <a:rPr lang="en-US" sz="2400" i="1" dirty="0" err="1" smtClean="0"/>
              <a:t>trình</a:t>
            </a:r>
            <a:r>
              <a:rPr lang="en-US" sz="2400" i="1" dirty="0" smtClean="0"/>
              <a:t> </a:t>
            </a:r>
            <a:r>
              <a:rPr lang="en-US" sz="2400" i="1" dirty="0" err="1" smtClean="0"/>
              <a:t>chăm</a:t>
            </a:r>
            <a:r>
              <a:rPr lang="en-US" sz="2400" i="1" dirty="0" smtClean="0"/>
              <a:t> </a:t>
            </a:r>
            <a:r>
              <a:rPr lang="en-US" sz="2400" i="1" dirty="0" err="1" smtClean="0"/>
              <a:t>sóc</a:t>
            </a:r>
            <a:r>
              <a:rPr lang="en-US" sz="2400" i="1" dirty="0" smtClean="0"/>
              <a:t> </a:t>
            </a:r>
            <a:r>
              <a:rPr lang="en-US" sz="2400" i="1" dirty="0" err="1" smtClean="0"/>
              <a:t>bệnh</a:t>
            </a:r>
            <a:r>
              <a:rPr lang="en-US" sz="2400" i="1" dirty="0" smtClean="0"/>
              <a:t> </a:t>
            </a:r>
            <a:r>
              <a:rPr lang="en-US" sz="2400" i="1" dirty="0" err="1" smtClean="0"/>
              <a:t>nhân</a:t>
            </a:r>
            <a:r>
              <a:rPr lang="en-US" sz="2400" dirty="0" smtClean="0"/>
              <a:t>.</a:t>
            </a:r>
          </a:p>
          <a:p>
            <a:r>
              <a:rPr lang="en-US" sz="2400" i="1" dirty="0" err="1" smtClean="0"/>
              <a:t>Hoạch</a:t>
            </a:r>
            <a:r>
              <a:rPr lang="en-US" sz="2400" i="1" dirty="0" smtClean="0"/>
              <a:t> </a:t>
            </a:r>
            <a:r>
              <a:rPr lang="en-US" sz="2400" i="1" dirty="0" err="1" smtClean="0"/>
              <a:t>định</a:t>
            </a:r>
            <a:r>
              <a:rPr lang="en-US" sz="2400" i="1" dirty="0" smtClean="0"/>
              <a:t> </a:t>
            </a:r>
            <a:r>
              <a:rPr lang="en-US" sz="2400" i="1" dirty="0" err="1" smtClean="0"/>
              <a:t>các</a:t>
            </a:r>
            <a:r>
              <a:rPr lang="en-US" sz="2400" i="1" dirty="0" smtClean="0"/>
              <a:t> </a:t>
            </a:r>
            <a:r>
              <a:rPr lang="en-US" sz="2400" i="1" dirty="0" err="1" smtClean="0"/>
              <a:t>chính</a:t>
            </a:r>
            <a:r>
              <a:rPr lang="en-US" sz="2400" i="1" dirty="0" smtClean="0"/>
              <a:t> </a:t>
            </a:r>
            <a:r>
              <a:rPr lang="en-US" sz="2400" i="1" dirty="0" err="1" smtClean="0"/>
              <a:t>sách</a:t>
            </a:r>
            <a:r>
              <a:rPr lang="en-US" sz="2400" i="1" dirty="0" smtClean="0"/>
              <a:t> </a:t>
            </a:r>
            <a:r>
              <a:rPr lang="en-US" sz="2400" i="1" dirty="0" err="1" smtClean="0"/>
              <a:t>trong</a:t>
            </a:r>
            <a:r>
              <a:rPr lang="en-US" sz="2400" i="1" dirty="0" smtClean="0"/>
              <a:t> y </a:t>
            </a:r>
            <a:r>
              <a:rPr lang="en-US" sz="2400" i="1" dirty="0" err="1" smtClean="0"/>
              <a:t>tế</a:t>
            </a:r>
            <a:r>
              <a:rPr lang="en-US" sz="2400" dirty="0" smtClean="0"/>
              <a:t>.</a:t>
            </a:r>
          </a:p>
          <a:p>
            <a:r>
              <a:rPr lang="en-US" sz="2400" i="1" dirty="0" err="1" smtClean="0"/>
              <a:t>Phát</a:t>
            </a:r>
            <a:r>
              <a:rPr lang="en-US" sz="2400" i="1" dirty="0" smtClean="0"/>
              <a:t> </a:t>
            </a:r>
            <a:r>
              <a:rPr lang="en-US" sz="2400" i="1" dirty="0" err="1" smtClean="0"/>
              <a:t>hiện</a:t>
            </a:r>
            <a:r>
              <a:rPr lang="en-US" sz="2400" i="1" dirty="0" smtClean="0"/>
              <a:t> </a:t>
            </a:r>
            <a:r>
              <a:rPr lang="en-US" sz="2400" i="1" dirty="0" err="1" smtClean="0"/>
              <a:t>các</a:t>
            </a:r>
            <a:r>
              <a:rPr lang="en-US" sz="2400" i="1" dirty="0" smtClean="0"/>
              <a:t> </a:t>
            </a:r>
            <a:r>
              <a:rPr lang="en-US" sz="2400" i="1" dirty="0" err="1" smtClean="0"/>
              <a:t>gian</a:t>
            </a:r>
            <a:r>
              <a:rPr lang="en-US" sz="2400" i="1" dirty="0" smtClean="0"/>
              <a:t> </a:t>
            </a:r>
            <a:r>
              <a:rPr lang="en-US" sz="2400" i="1" dirty="0" err="1" smtClean="0"/>
              <a:t>lận</a:t>
            </a:r>
            <a:r>
              <a:rPr lang="en-US" sz="2400" i="1" dirty="0" smtClean="0"/>
              <a:t> </a:t>
            </a:r>
            <a:r>
              <a:rPr lang="en-US" sz="2400" i="1" dirty="0" err="1" smtClean="0"/>
              <a:t>trong</a:t>
            </a:r>
            <a:r>
              <a:rPr lang="en-US" sz="2400" i="1" dirty="0" smtClean="0"/>
              <a:t> </a:t>
            </a:r>
            <a:r>
              <a:rPr lang="en-US" sz="2400" i="1" dirty="0" err="1" smtClean="0"/>
              <a:t>bảo</a:t>
            </a:r>
            <a:r>
              <a:rPr lang="en-US" sz="2400" i="1" dirty="0" smtClean="0"/>
              <a:t> </a:t>
            </a:r>
            <a:r>
              <a:rPr lang="en-US" sz="2400" i="1" dirty="0" err="1" smtClean="0"/>
              <a:t>hiểm</a:t>
            </a:r>
            <a:r>
              <a:rPr lang="en-US" sz="2400" i="1" dirty="0" smtClean="0"/>
              <a:t> y </a:t>
            </a:r>
            <a:r>
              <a:rPr lang="en-US" sz="2400" i="1" dirty="0" err="1" smtClean="0"/>
              <a:t>tế</a:t>
            </a:r>
            <a:r>
              <a:rPr lang="en-US" sz="2400" i="1" dirty="0" smtClean="0"/>
              <a:t>.</a:t>
            </a:r>
          </a:p>
          <a:p>
            <a:r>
              <a:rPr lang="en-US" sz="2400" i="1" dirty="0" err="1" smtClean="0"/>
              <a:t>Phát</a:t>
            </a:r>
            <a:r>
              <a:rPr lang="en-US" sz="2400" i="1" dirty="0" smtClean="0"/>
              <a:t> </a:t>
            </a:r>
            <a:r>
              <a:rPr lang="en-US" sz="2400" i="1" dirty="0" err="1" smtClean="0"/>
              <a:t>hiện</a:t>
            </a:r>
            <a:r>
              <a:rPr lang="en-US" sz="2400" i="1" dirty="0" smtClean="0"/>
              <a:t> </a:t>
            </a:r>
            <a:r>
              <a:rPr lang="en-US" sz="2400" i="1" dirty="0" err="1" smtClean="0"/>
              <a:t>và</a:t>
            </a:r>
            <a:r>
              <a:rPr lang="en-US" sz="2400" i="1" dirty="0" smtClean="0"/>
              <a:t> </a:t>
            </a:r>
            <a:r>
              <a:rPr lang="en-US" sz="2400" i="1" dirty="0" err="1" smtClean="0"/>
              <a:t>ngăn</a:t>
            </a:r>
            <a:r>
              <a:rPr lang="en-US" sz="2400" i="1" dirty="0" smtClean="0"/>
              <a:t> </a:t>
            </a:r>
            <a:r>
              <a:rPr lang="en-US" sz="2400" i="1" dirty="0" err="1" smtClean="0"/>
              <a:t>chặn</a:t>
            </a:r>
            <a:r>
              <a:rPr lang="en-US" sz="2400" i="1" dirty="0" smtClean="0"/>
              <a:t> </a:t>
            </a:r>
            <a:r>
              <a:rPr lang="en-US" sz="2400" i="1" dirty="0" err="1" smtClean="0"/>
              <a:t>dịch</a:t>
            </a:r>
            <a:r>
              <a:rPr lang="en-US" sz="2400" i="1" dirty="0" smtClean="0"/>
              <a:t> </a:t>
            </a:r>
            <a:r>
              <a:rPr lang="en-US" sz="2400" i="1" dirty="0" err="1" smtClean="0"/>
              <a:t>bệnh</a:t>
            </a:r>
            <a:r>
              <a:rPr lang="en-US" sz="2400" i="1" dirty="0" smtClean="0"/>
              <a:t>.</a:t>
            </a:r>
          </a:p>
          <a:p>
            <a:r>
              <a:rPr lang="en-US" sz="2400" i="1" dirty="0" err="1" smtClean="0"/>
              <a:t>Quản</a:t>
            </a:r>
            <a:r>
              <a:rPr lang="en-US" sz="2400" i="1" dirty="0" smtClean="0"/>
              <a:t> </a:t>
            </a:r>
            <a:r>
              <a:rPr lang="en-US" sz="2400" i="1" dirty="0" err="1" smtClean="0"/>
              <a:t>lý</a:t>
            </a:r>
            <a:r>
              <a:rPr lang="en-US" sz="2400" i="1" dirty="0" smtClean="0"/>
              <a:t> </a:t>
            </a:r>
            <a:r>
              <a:rPr lang="en-US" sz="2400" i="1" dirty="0" err="1" smtClean="0"/>
              <a:t>dịch</a:t>
            </a:r>
            <a:r>
              <a:rPr lang="en-US" sz="2400" i="1" dirty="0" smtClean="0"/>
              <a:t> </a:t>
            </a:r>
            <a:r>
              <a:rPr lang="en-US" sz="2400" i="1" dirty="0" err="1" smtClean="0"/>
              <a:t>bệnh</a:t>
            </a:r>
            <a:r>
              <a:rPr lang="en-US" sz="2400" i="1" dirty="0" smtClean="0"/>
              <a:t> </a:t>
            </a:r>
            <a:r>
              <a:rPr lang="en-US" sz="2400" i="1" dirty="0" err="1" smtClean="0"/>
              <a:t>và</a:t>
            </a:r>
            <a:r>
              <a:rPr lang="en-US" sz="2400" i="1" dirty="0" smtClean="0"/>
              <a:t> </a:t>
            </a:r>
            <a:r>
              <a:rPr lang="en-US" sz="2400" i="1" dirty="0" err="1" smtClean="0"/>
              <a:t>đưa</a:t>
            </a:r>
            <a:r>
              <a:rPr lang="en-US" sz="2400" i="1" dirty="0" smtClean="0"/>
              <a:t> </a:t>
            </a:r>
            <a:r>
              <a:rPr lang="en-US" sz="2400" i="1" dirty="0" err="1" smtClean="0"/>
              <a:t>ra</a:t>
            </a:r>
            <a:r>
              <a:rPr lang="en-US" sz="2400" i="1" dirty="0" smtClean="0"/>
              <a:t> </a:t>
            </a:r>
            <a:r>
              <a:rPr lang="en-US" sz="2400" i="1" dirty="0" err="1" smtClean="0"/>
              <a:t>các</a:t>
            </a:r>
            <a:r>
              <a:rPr lang="en-US" sz="2400" i="1" dirty="0" smtClean="0"/>
              <a:t> </a:t>
            </a:r>
            <a:r>
              <a:rPr lang="en-US" sz="2400" i="1" dirty="0" err="1" smtClean="0"/>
              <a:t>chính</a:t>
            </a:r>
            <a:r>
              <a:rPr lang="en-US" sz="2400" i="1" dirty="0" smtClean="0"/>
              <a:t> </a:t>
            </a:r>
            <a:r>
              <a:rPr lang="en-US" sz="2400" i="1" dirty="0" err="1" smtClean="0"/>
              <a:t>sách</a:t>
            </a:r>
            <a:r>
              <a:rPr lang="en-US" sz="2400" i="1" dirty="0" smtClean="0"/>
              <a:t> </a:t>
            </a:r>
            <a:r>
              <a:rPr lang="en-US" sz="2400" i="1" dirty="0" err="1" smtClean="0"/>
              <a:t>trong</a:t>
            </a:r>
            <a:r>
              <a:rPr lang="en-US" sz="2400" i="1" dirty="0" smtClean="0"/>
              <a:t> y </a:t>
            </a:r>
            <a:r>
              <a:rPr lang="en-US" sz="2400" i="1" dirty="0" err="1" smtClean="0"/>
              <a:t>tế</a:t>
            </a:r>
            <a:r>
              <a:rPr lang="en-US" sz="2400" i="1" dirty="0" smtClean="0"/>
              <a:t>.</a:t>
            </a:r>
          </a:p>
          <a:p>
            <a:r>
              <a:rPr lang="en-US" sz="2400" i="1" dirty="0" err="1" smtClean="0"/>
              <a:t>Xây</a:t>
            </a:r>
            <a:r>
              <a:rPr lang="en-US" sz="2400" i="1" dirty="0" smtClean="0"/>
              <a:t> </a:t>
            </a:r>
            <a:r>
              <a:rPr lang="en-US" sz="2400" i="1" dirty="0" err="1" smtClean="0"/>
              <a:t>dựng</a:t>
            </a:r>
            <a:r>
              <a:rPr lang="en-US" sz="2400" i="1" dirty="0" smtClean="0"/>
              <a:t> </a:t>
            </a:r>
            <a:r>
              <a:rPr lang="en-US" sz="2400" i="1" dirty="0" err="1" smtClean="0"/>
              <a:t>hệ</a:t>
            </a:r>
            <a:r>
              <a:rPr lang="en-US" sz="2400" i="1" dirty="0" smtClean="0"/>
              <a:t> </a:t>
            </a:r>
            <a:r>
              <a:rPr lang="en-US" sz="2400" i="1" dirty="0" err="1" smtClean="0"/>
              <a:t>thống</a:t>
            </a:r>
            <a:r>
              <a:rPr lang="en-US" sz="2400" i="1" dirty="0" smtClean="0"/>
              <a:t> </a:t>
            </a:r>
            <a:r>
              <a:rPr lang="en-US" sz="2400" i="1" dirty="0" err="1" smtClean="0"/>
              <a:t>chẩn</a:t>
            </a:r>
            <a:r>
              <a:rPr lang="en-US" sz="2400" i="1" dirty="0" smtClean="0"/>
              <a:t> </a:t>
            </a:r>
            <a:r>
              <a:rPr lang="en-US" sz="2400" i="1" dirty="0" err="1" smtClean="0"/>
              <a:t>đoán</a:t>
            </a:r>
            <a:r>
              <a:rPr lang="en-US" sz="2400" i="1" dirty="0" smtClean="0"/>
              <a:t> </a:t>
            </a:r>
            <a:r>
              <a:rPr lang="en-US" sz="2400" i="1" dirty="0" err="1" smtClean="0"/>
              <a:t>không</a:t>
            </a:r>
            <a:r>
              <a:rPr lang="en-US" sz="2400" i="1" dirty="0" smtClean="0"/>
              <a:t> </a:t>
            </a:r>
            <a:r>
              <a:rPr lang="en-US" sz="2400" i="1" dirty="0" err="1" smtClean="0"/>
              <a:t>gây</a:t>
            </a:r>
            <a:r>
              <a:rPr lang="en-US" sz="2400" i="1" dirty="0" smtClean="0"/>
              <a:t> </a:t>
            </a:r>
            <a:r>
              <a:rPr lang="en-US" sz="2400" i="1" dirty="0" err="1" smtClean="0"/>
              <a:t>hại</a:t>
            </a:r>
            <a:r>
              <a:rPr lang="en-US" sz="2400" i="1" dirty="0" smtClean="0"/>
              <a:t> </a:t>
            </a:r>
            <a:r>
              <a:rPr lang="en-US" sz="2400" i="1" dirty="0" err="1" smtClean="0"/>
              <a:t>cho</a:t>
            </a:r>
            <a:r>
              <a:rPr lang="en-US" sz="2400" i="1" dirty="0" smtClean="0"/>
              <a:t> </a:t>
            </a:r>
            <a:r>
              <a:rPr lang="en-US" sz="2400" i="1" dirty="0" err="1" smtClean="0"/>
              <a:t>bệnh</a:t>
            </a:r>
            <a:r>
              <a:rPr lang="en-US" sz="2400" i="1" dirty="0" smtClean="0"/>
              <a:t> </a:t>
            </a:r>
            <a:r>
              <a:rPr lang="en-US" sz="2400" i="1" dirty="0" err="1" smtClean="0"/>
              <a:t>nhân</a:t>
            </a:r>
            <a:r>
              <a:rPr lang="en-US" sz="2400" i="1" dirty="0" smtClean="0"/>
              <a:t>.</a:t>
            </a:r>
          </a:p>
          <a:p>
            <a:r>
              <a:rPr lang="en-US" sz="2400" i="1" dirty="0" err="1" smtClean="0"/>
              <a:t>Phân</a:t>
            </a:r>
            <a:r>
              <a:rPr lang="en-US" sz="2400" i="1" dirty="0" smtClean="0"/>
              <a:t> </a:t>
            </a:r>
            <a:r>
              <a:rPr lang="en-US" sz="2400" i="1" dirty="0" err="1" smtClean="0"/>
              <a:t>loại</a:t>
            </a:r>
            <a:r>
              <a:rPr lang="en-US" sz="2400" i="1" dirty="0" smtClean="0"/>
              <a:t> </a:t>
            </a:r>
            <a:r>
              <a:rPr lang="en-US" sz="2400" i="1" dirty="0" err="1" smtClean="0"/>
              <a:t>tác</a:t>
            </a:r>
            <a:r>
              <a:rPr lang="en-US" sz="2400" i="1" dirty="0" smtClean="0"/>
              <a:t> </a:t>
            </a:r>
            <a:r>
              <a:rPr lang="en-US" sz="2400" i="1" dirty="0" err="1" smtClean="0"/>
              <a:t>dụng</a:t>
            </a:r>
            <a:r>
              <a:rPr lang="en-US" sz="2400" i="1" dirty="0" smtClean="0"/>
              <a:t> </a:t>
            </a:r>
            <a:r>
              <a:rPr lang="en-US" sz="2400" i="1" dirty="0" err="1" smtClean="0"/>
              <a:t>phụ</a:t>
            </a:r>
            <a:r>
              <a:rPr lang="en-US" sz="2400" i="1" dirty="0" smtClean="0"/>
              <a:t> </a:t>
            </a:r>
            <a:r>
              <a:rPr lang="en-US" sz="2400" i="1" dirty="0" err="1" smtClean="0"/>
              <a:t>của</a:t>
            </a:r>
            <a:r>
              <a:rPr lang="en-US" sz="2400" i="1" dirty="0" smtClean="0"/>
              <a:t> </a:t>
            </a:r>
            <a:r>
              <a:rPr lang="en-US" sz="2400" i="1" dirty="0" err="1" smtClean="0"/>
              <a:t>các</a:t>
            </a:r>
            <a:r>
              <a:rPr lang="en-US" sz="2400" i="1" dirty="0" smtClean="0"/>
              <a:t> </a:t>
            </a:r>
            <a:r>
              <a:rPr lang="en-US" sz="2400" i="1" dirty="0" err="1" smtClean="0"/>
              <a:t>loại</a:t>
            </a:r>
            <a:r>
              <a:rPr lang="en-US" sz="2400" i="1" dirty="0" smtClean="0"/>
              <a:t> </a:t>
            </a:r>
            <a:r>
              <a:rPr lang="en-US" sz="2400" i="1" dirty="0" err="1" smtClean="0"/>
              <a:t>thuốc</a:t>
            </a:r>
            <a:r>
              <a:rPr lang="en-US" sz="2400" i="1" dirty="0" smtClean="0"/>
              <a:t>.</a:t>
            </a:r>
            <a:endParaRPr lang="en-US" sz="2400" i="1" dirty="0"/>
          </a:p>
        </p:txBody>
      </p:sp>
      <p:sp>
        <p:nvSpPr>
          <p:cNvPr id="4" name="Date Placeholder 3"/>
          <p:cNvSpPr>
            <a:spLocks noGrp="1"/>
          </p:cNvSpPr>
          <p:nvPr>
            <p:ph type="dt" sz="half" idx="10"/>
          </p:nvPr>
        </p:nvSpPr>
        <p:spPr/>
        <p:txBody>
          <a:bodyPr/>
          <a:lstStyle/>
          <a:p>
            <a:fld id="{363E45C6-9571-4178-A8DA-81C5BD399E46}" type="datetime1">
              <a:rPr lang="vi-VN" smtClean="0"/>
              <a:pPr/>
              <a:t>27/02/2013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2012</TotalTime>
  <Words>2207</Words>
  <Application>Microsoft Office PowerPoint</Application>
  <PresentationFormat>On-screen Show (4:3)</PresentationFormat>
  <Paragraphs>409</Paragraphs>
  <Slides>29</Slides>
  <Notes>28</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Flow</vt:lpstr>
      <vt:lpstr>ỨNG DỤNG DATA MINING XÂY DỰNG HỆ HỖ TRỢ RA QUYẾT ĐỊNH KHÁM CHỮA BỆNH TIỂU ĐƯỜNG</vt:lpstr>
      <vt:lpstr>Nội dung</vt:lpstr>
      <vt:lpstr>Giới thiệu</vt:lpstr>
      <vt:lpstr>Giới thiệu</vt:lpstr>
      <vt:lpstr>Giới thiệu</vt:lpstr>
      <vt:lpstr>Giới thiệu</vt:lpstr>
      <vt:lpstr>Data Mining và y học</vt:lpstr>
      <vt:lpstr>Data Mining và y học</vt:lpstr>
      <vt:lpstr>Data Mining và y học</vt:lpstr>
      <vt:lpstr>Data Mining và y học</vt:lpstr>
      <vt:lpstr>Dữ liệu</vt:lpstr>
      <vt:lpstr>Dữ liệu</vt:lpstr>
      <vt:lpstr>Dữ liệu</vt:lpstr>
      <vt:lpstr>Dữ liệu</vt:lpstr>
      <vt:lpstr>Triển khai và đánh giá</vt:lpstr>
      <vt:lpstr>Triển khai và đánh giá</vt:lpstr>
      <vt:lpstr>Triển khai và đánh giá</vt:lpstr>
      <vt:lpstr>Triển khai và đánh giá</vt:lpstr>
      <vt:lpstr>Triển khai và đánh giá</vt:lpstr>
      <vt:lpstr>Triển khai và đánh giá</vt:lpstr>
      <vt:lpstr>Triển khai và đánh giá</vt:lpstr>
      <vt:lpstr>Triển khai và đánh giá</vt:lpstr>
      <vt:lpstr>Triển khai và đánh giá</vt:lpstr>
      <vt:lpstr>Triển khai và đánh giá</vt:lpstr>
      <vt:lpstr>Triển khai và đánh giá</vt:lpstr>
      <vt:lpstr>Triển khai và đánh giá</vt:lpstr>
      <vt:lpstr>Triển khai và đánh giá</vt:lpstr>
      <vt:lpstr>Triển khai và đánh giá</vt:lpstr>
      <vt:lpstr>DEMO</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CONTROL</dc:title>
  <dc:creator>NguyenVanLam</dc:creator>
  <cp:lastModifiedBy>Binh</cp:lastModifiedBy>
  <cp:revision>194</cp:revision>
  <dcterms:created xsi:type="dcterms:W3CDTF">2006-08-16T00:00:00Z</dcterms:created>
  <dcterms:modified xsi:type="dcterms:W3CDTF">2013-02-27T05:23:08Z</dcterms:modified>
</cp:coreProperties>
</file>