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2" r:id="rId6"/>
    <p:sldId id="296" r:id="rId7"/>
    <p:sldId id="297" r:id="rId8"/>
    <p:sldId id="298" r:id="rId9"/>
    <p:sldId id="301" r:id="rId10"/>
    <p:sldId id="303" r:id="rId11"/>
    <p:sldId id="299" r:id="rId12"/>
    <p:sldId id="300" r:id="rId13"/>
    <p:sldId id="304" r:id="rId14"/>
    <p:sldId id="305" r:id="rId15"/>
    <p:sldId id="306" r:id="rId16"/>
    <p:sldId id="307" r:id="rId17"/>
    <p:sldId id="308" r:id="rId18"/>
    <p:sldId id="309" r:id="rId19"/>
    <p:sldId id="317" r:id="rId20"/>
    <p:sldId id="310" r:id="rId21"/>
    <p:sldId id="311" r:id="rId22"/>
    <p:sldId id="312" r:id="rId23"/>
    <p:sldId id="313" r:id="rId24"/>
    <p:sldId id="314" r:id="rId25"/>
    <p:sldId id="315" r:id="rId26"/>
    <p:sldId id="316" r:id="rId27"/>
    <p:sldId id="284" r:id="rId28"/>
    <p:sldId id="285" r:id="rId29"/>
    <p:sldId id="286" r:id="rId30"/>
    <p:sldId id="287"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2903" autoAdjust="0"/>
  </p:normalViewPr>
  <p:slideViewPr>
    <p:cSldViewPr>
      <p:cViewPr>
        <p:scale>
          <a:sx n="50" d="100"/>
          <a:sy n="50" d="100"/>
        </p:scale>
        <p:origin x="-19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overlap val="100"/>
        <c:axId val="62472576"/>
        <c:axId val="62474496"/>
      </c:barChart>
      <c:catAx>
        <c:axId val="62472576"/>
        <c:scaling>
          <c:orientation val="minMax"/>
        </c:scaling>
        <c:axPos val="b"/>
        <c:tickLblPos val="nextTo"/>
        <c:crossAx val="62474496"/>
        <c:crosses val="autoZero"/>
        <c:auto val="1"/>
        <c:lblAlgn val="ctr"/>
        <c:lblOffset val="100"/>
      </c:catAx>
      <c:valAx>
        <c:axId val="62474496"/>
        <c:scaling>
          <c:orientation val="minMax"/>
        </c:scaling>
        <c:axPos val="l"/>
        <c:majorGridlines/>
        <c:numFmt formatCode="0%" sourceLinked="1"/>
        <c:tickLblPos val="nextTo"/>
        <c:crossAx val="62472576"/>
        <c:crosses val="autoZero"/>
        <c:crossBetween val="between"/>
      </c:valAx>
    </c:plotArea>
    <c:legend>
      <c:legendPos val="r"/>
      <c:layout>
        <c:manualLayout>
          <c:xMode val="edge"/>
          <c:yMode val="edge"/>
          <c:x val="0.68288214652516266"/>
          <c:y val="0.26443742881196458"/>
          <c:w val="0.3062482882574461"/>
          <c:h val="0.31703709206160552"/>
        </c:manualLayout>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c:v>
                </c:pt>
                <c:pt idx="1">
                  <c:v>0.77800000000000002</c:v>
                </c:pt>
                <c:pt idx="2">
                  <c:v>0.84099999999999997</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0.76500000000000001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0.71799999999999997</c:v>
                </c:pt>
                <c:pt idx="1">
                  <c:v>0.80800000000000005</c:v>
                </c:pt>
                <c:pt idx="2">
                  <c:v>0.78400000000000003</c:v>
                </c:pt>
              </c:numCache>
            </c:numRef>
          </c:val>
        </c:ser>
        <c:dLbls/>
        <c:axId val="97560448"/>
        <c:axId val="97561984"/>
      </c:barChart>
      <c:catAx>
        <c:axId val="97560448"/>
        <c:scaling>
          <c:orientation val="minMax"/>
        </c:scaling>
        <c:axPos val="b"/>
        <c:majorTickMark val="none"/>
        <c:tickLblPos val="nextTo"/>
        <c:txPr>
          <a:bodyPr/>
          <a:lstStyle/>
          <a:p>
            <a:pPr>
              <a:defRPr sz="2000"/>
            </a:pPr>
            <a:endParaRPr lang="en-US"/>
          </a:p>
        </c:txPr>
        <c:crossAx val="97561984"/>
        <c:crosses val="autoZero"/>
        <c:auto val="1"/>
        <c:lblAlgn val="ctr"/>
        <c:lblOffset val="100"/>
      </c:catAx>
      <c:valAx>
        <c:axId val="97561984"/>
        <c:scaling>
          <c:orientation val="minMax"/>
        </c:scaling>
        <c:axPos val="l"/>
        <c:majorGridlines/>
        <c:numFmt formatCode="General" sourceLinked="1"/>
        <c:majorTickMark val="none"/>
        <c:tickLblPos val="nextTo"/>
        <c:txPr>
          <a:bodyPr/>
          <a:lstStyle/>
          <a:p>
            <a:pPr>
              <a:defRPr sz="2000"/>
            </a:pPr>
            <a:endParaRPr lang="en-US"/>
          </a:p>
        </c:txPr>
        <c:crossAx val="97560448"/>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0.82499999999999996</c:v>
                </c:pt>
                <c:pt idx="2">
                  <c:v>0.93700000000000006</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0.76500000000000001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0.71799999999999997</c:v>
                </c:pt>
                <c:pt idx="1">
                  <c:v>0.82</c:v>
                </c:pt>
                <c:pt idx="2">
                  <c:v>0.80800000000000005</c:v>
                </c:pt>
              </c:numCache>
            </c:numRef>
          </c:val>
        </c:ser>
        <c:dLbls/>
        <c:axId val="111334912"/>
        <c:axId val="112875008"/>
      </c:barChart>
      <c:catAx>
        <c:axId val="111334912"/>
        <c:scaling>
          <c:orientation val="minMax"/>
        </c:scaling>
        <c:axPos val="b"/>
        <c:majorTickMark val="none"/>
        <c:tickLblPos val="nextTo"/>
        <c:txPr>
          <a:bodyPr/>
          <a:lstStyle/>
          <a:p>
            <a:pPr>
              <a:defRPr sz="2000"/>
            </a:pPr>
            <a:endParaRPr lang="en-US"/>
          </a:p>
        </c:txPr>
        <c:crossAx val="112875008"/>
        <c:crosses val="autoZero"/>
        <c:auto val="1"/>
        <c:lblAlgn val="ctr"/>
        <c:lblOffset val="100"/>
      </c:catAx>
      <c:valAx>
        <c:axId val="112875008"/>
        <c:scaling>
          <c:orientation val="minMax"/>
        </c:scaling>
        <c:axPos val="l"/>
        <c:majorGridlines/>
        <c:numFmt formatCode="General" sourceLinked="1"/>
        <c:majorTickMark val="none"/>
        <c:tickLblPos val="nextTo"/>
        <c:txPr>
          <a:bodyPr/>
          <a:lstStyle/>
          <a:p>
            <a:pPr>
              <a:defRPr sz="2000"/>
            </a:pPr>
            <a:endParaRPr lang="en-US"/>
          </a:p>
        </c:txPr>
        <c:crossAx val="11133491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0.66700000000000004</c:v>
                </c:pt>
                <c:pt idx="1">
                  <c:v>0.58699999999999997</c:v>
                </c:pt>
                <c:pt idx="2">
                  <c:v>0.27900000000000003</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0.66200000000000003</c:v>
                </c:pt>
                <c:pt idx="1">
                  <c:v>0.8</c:v>
                </c:pt>
                <c:pt idx="2">
                  <c:v>0.47599999999999998</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0.72699999999999998</c:v>
                </c:pt>
                <c:pt idx="1">
                  <c:v>0.63800000000000001</c:v>
                </c:pt>
                <c:pt idx="2">
                  <c:v>0.39600000000000002</c:v>
                </c:pt>
              </c:numCache>
            </c:numRef>
          </c:val>
        </c:ser>
        <c:dLbls/>
        <c:axId val="45911424"/>
        <c:axId val="58932608"/>
      </c:barChart>
      <c:catAx>
        <c:axId val="45911424"/>
        <c:scaling>
          <c:orientation val="minMax"/>
        </c:scaling>
        <c:axPos val="b"/>
        <c:majorTickMark val="none"/>
        <c:tickLblPos val="nextTo"/>
        <c:txPr>
          <a:bodyPr/>
          <a:lstStyle/>
          <a:p>
            <a:pPr>
              <a:defRPr sz="2000"/>
            </a:pPr>
            <a:endParaRPr lang="en-US"/>
          </a:p>
        </c:txPr>
        <c:crossAx val="58932608"/>
        <c:crosses val="autoZero"/>
        <c:auto val="1"/>
        <c:lblAlgn val="ctr"/>
        <c:lblOffset val="100"/>
      </c:catAx>
      <c:valAx>
        <c:axId val="58932608"/>
        <c:scaling>
          <c:orientation val="minMax"/>
        </c:scaling>
        <c:axPos val="l"/>
        <c:majorGridlines/>
        <c:numFmt formatCode="General" sourceLinked="1"/>
        <c:majorTickMark val="none"/>
        <c:tickLblPos val="nextTo"/>
        <c:txPr>
          <a:bodyPr/>
          <a:lstStyle/>
          <a:p>
            <a:pPr>
              <a:defRPr sz="2000"/>
            </a:pPr>
            <a:endParaRPr lang="en-US"/>
          </a:p>
        </c:txPr>
        <c:crossAx val="45911424"/>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13/03/2013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a:t>
            </a:r>
            <a:r>
              <a:rPr lang="en-US" baseline="0" dirty="0" smtClean="0"/>
              <a:t>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HHTRQĐ.</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tri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giúp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kê</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2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tăng</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Trong</a:t>
            </a:r>
            <a:r>
              <a:rPr lang="en-US" sz="1200" baseline="0" dirty="0" smtClean="0"/>
              <a:t> </a:t>
            </a:r>
            <a:r>
              <a:rPr lang="en-US" sz="1200" baseline="0" dirty="0" err="1" smtClean="0"/>
              <a:t>chương</a:t>
            </a:r>
            <a:r>
              <a:rPr lang="en-US" sz="1200" baseline="0" dirty="0" smtClean="0"/>
              <a:t> 3,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giải</a:t>
            </a:r>
            <a:r>
              <a:rPr lang="en-US" sz="1200" baseline="0" dirty="0" smtClean="0"/>
              <a:t> </a:t>
            </a:r>
            <a:r>
              <a:rPr lang="en-US" sz="1200" baseline="0" dirty="0" err="1" smtClean="0"/>
              <a:t>thích</a:t>
            </a:r>
            <a:r>
              <a:rPr lang="en-US" sz="1200" baseline="0" dirty="0" smtClean="0"/>
              <a:t> </a:t>
            </a:r>
            <a:r>
              <a:rPr lang="en-US" sz="1200" baseline="0" dirty="0" err="1" smtClean="0"/>
              <a:t>vì</a:t>
            </a:r>
            <a:r>
              <a:rPr lang="en-US" sz="1200" baseline="0" dirty="0" smtClean="0"/>
              <a:t> </a:t>
            </a:r>
            <a:r>
              <a:rPr lang="en-US" sz="1200" baseline="0" dirty="0" err="1" smtClean="0"/>
              <a:t>sao</a:t>
            </a:r>
            <a:r>
              <a:rPr lang="en-US" sz="1200" baseline="0" dirty="0" smtClean="0"/>
              <a:t> </a:t>
            </a:r>
            <a:r>
              <a:rPr lang="en-US" sz="1200" baseline="0" dirty="0" err="1" smtClean="0"/>
              <a:t>lại</a:t>
            </a:r>
            <a:r>
              <a:rPr lang="en-US" sz="1200" baseline="0" dirty="0" smtClean="0"/>
              <a:t> </a:t>
            </a:r>
            <a:r>
              <a:rPr lang="en-US" sz="1200" baseline="0" dirty="0" err="1" smtClean="0"/>
              <a:t>nói</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Mục</a:t>
            </a:r>
            <a:r>
              <a:rPr lang="en-US" sz="1200" baseline="0" dirty="0" smtClean="0"/>
              <a:t> </a:t>
            </a:r>
            <a:r>
              <a:rPr lang="en-US" sz="1200" baseline="0" dirty="0" err="1" smtClean="0"/>
              <a:t>tiêu</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là</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chương</a:t>
            </a:r>
            <a:r>
              <a:rPr lang="en-US" sz="1200" baseline="0" dirty="0" smtClean="0"/>
              <a:t> </a:t>
            </a:r>
            <a:r>
              <a:rPr lang="en-US" sz="1200" baseline="0" dirty="0" err="1" smtClean="0"/>
              <a:t>trình</a:t>
            </a:r>
            <a:r>
              <a:rPr lang="en-US" sz="1200" baseline="0" dirty="0" smtClean="0"/>
              <a:t>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cho</a:t>
            </a:r>
            <a:r>
              <a:rPr lang="en-US" sz="1200" baseline="0" dirty="0" smtClean="0"/>
              <a:t> </a:t>
            </a:r>
            <a:r>
              <a:rPr lang="en-US" sz="1200" baseline="0" dirty="0" err="1" smtClean="0"/>
              <a:t>phép</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tiêu</a:t>
            </a:r>
            <a:r>
              <a:rPr lang="en-US" sz="1200" baseline="0" dirty="0" smtClean="0"/>
              <a:t> </a:t>
            </a:r>
            <a:r>
              <a:rPr lang="en-US" sz="1200" baseline="0" dirty="0" err="1" smtClean="0"/>
              <a:t>biểu</a:t>
            </a:r>
            <a:r>
              <a:rPr lang="en-US" sz="1200" baseline="0" dirty="0" smtClean="0"/>
              <a:t> </a:t>
            </a:r>
            <a:r>
              <a:rPr lang="en-US" sz="1200" baseline="0" dirty="0" err="1" smtClean="0"/>
              <a:t>sau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đầu</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Xây</a:t>
            </a:r>
            <a:r>
              <a:rPr lang="en-US" sz="1200" baseline="0" dirty="0" smtClean="0"/>
              <a:t> </a:t>
            </a:r>
            <a:r>
              <a:rPr lang="en-US" sz="1200" baseline="0" dirty="0" err="1" smtClean="0"/>
              <a:t>dựng,kiểm</a:t>
            </a:r>
            <a:r>
              <a:rPr lang="en-US" sz="1200" baseline="0" dirty="0" smtClean="0"/>
              <a:t> </a:t>
            </a:r>
            <a:r>
              <a:rPr lang="en-US" sz="1200" baseline="0" dirty="0" err="1" smtClean="0"/>
              <a:t>thử</a:t>
            </a:r>
            <a:r>
              <a:rPr lang="en-US" sz="1200" baseline="0" dirty="0" smtClean="0"/>
              <a:t> </a:t>
            </a:r>
            <a:r>
              <a:rPr lang="en-US" sz="1200" baseline="0" dirty="0" err="1" smtClean="0"/>
              <a:t>và</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khả</a:t>
            </a:r>
            <a:r>
              <a:rPr lang="en-US" sz="1200" baseline="0" dirty="0" smtClean="0"/>
              <a:t> </a:t>
            </a:r>
            <a:r>
              <a:rPr lang="en-US" sz="1200" baseline="0" dirty="0" err="1" smtClean="0"/>
              <a:t>năng</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khoảng</a:t>
            </a:r>
            <a:r>
              <a:rPr lang="en-US" sz="1200" baseline="0" dirty="0" smtClean="0"/>
              <a:t> 10.000 </a:t>
            </a:r>
            <a:r>
              <a:rPr lang="en-US" sz="1200" baseline="0" dirty="0" err="1" smtClean="0"/>
              <a:t>bộ</a:t>
            </a:r>
            <a:r>
              <a:rPr lang="en-US" sz="1200" baseline="0" dirty="0" smtClean="0"/>
              <a:t> </a:t>
            </a:r>
            <a:r>
              <a:rPr lang="en-US" sz="1200" baseline="0" dirty="0" err="1" smtClean="0"/>
              <a:t>và</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r>
              <a:rPr lang="en-US" sz="1200" baseline="0" dirty="0" smtClean="0"/>
              <a:t> </a:t>
            </a:r>
            <a:r>
              <a:rPr lang="en-US" sz="1200" baseline="0" dirty="0" err="1" smtClean="0"/>
              <a:t>khoảng</a:t>
            </a:r>
            <a:r>
              <a:rPr lang="en-US" sz="1200" baseline="0" dirty="0" smtClean="0"/>
              <a:t> 150.000 </a:t>
            </a:r>
            <a:r>
              <a:rPr lang="en-US" sz="1200" baseline="0" dirty="0" err="1" smtClean="0"/>
              <a:t>bộ</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13/03/2013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13/03/2013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13/03/2013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13/03/2013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13/03/2013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13/03/2013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13/03/2013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13/03/2013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13/03/2013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13/03/2013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13/03/2013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wikipedia.org/wiki/Ti%E1%BB%83u_%C4%91%C6%B0%E1%BB%9D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i.wikipedia.org/wiki/Ti%E1%BB%83u_%C4%91%C6%B0%E1%BB%9D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13/03/2013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endParaRPr lang="en-US" sz="3100" dirty="0" smtClean="0"/>
          </a:p>
          <a:p>
            <a:pPr>
              <a:buNone/>
            </a:pPr>
            <a:r>
              <a:rPr lang="en-US" sz="3600" dirty="0" smtClean="0"/>
              <a:t>	</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a:t>
            </a:r>
            <a:r>
              <a:rPr lang="en-US" sz="3600" dirty="0" smtClean="0"/>
              <a:t>+ Binning </a:t>
            </a:r>
            <a:r>
              <a:rPr lang="en-US" sz="3600" dirty="0" smtClean="0">
                <a:hlinkClick r:id="rId3" action="ppaction://hlinksldjump"/>
              </a:rPr>
              <a:t>[5]</a:t>
            </a:r>
            <a:r>
              <a:rPr lang="en-US" sz="3600" dirty="0" smtClean="0"/>
              <a:t>.</a:t>
            </a:r>
          </a:p>
          <a:p>
            <a:pPr>
              <a:buNone/>
            </a:pPr>
            <a:r>
              <a:rPr lang="en-US" sz="3600" dirty="0" smtClean="0"/>
              <a:t>	</a:t>
            </a:r>
            <a:r>
              <a:rPr lang="en-US" sz="3600" dirty="0" smtClean="0"/>
              <a:t>+ </a:t>
            </a:r>
            <a:r>
              <a:rPr lang="en-US" sz="3600" dirty="0" err="1" smtClean="0"/>
              <a:t>Tùy</a:t>
            </a:r>
            <a:r>
              <a:rPr lang="en-US" sz="3600" dirty="0" smtClean="0"/>
              <a:t> </a:t>
            </a:r>
            <a:r>
              <a:rPr lang="en-US" sz="3600" dirty="0" err="1" smtClean="0"/>
              <a:t>chọn</a:t>
            </a:r>
            <a:r>
              <a:rPr lang="en-US" sz="3600" dirty="0" smtClean="0"/>
              <a:t>.</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a:t>
            </a:r>
            <a:r>
              <a:rPr lang="en-US" sz="3600" dirty="0" smtClean="0"/>
              <a:t>Naïve </a:t>
            </a:r>
            <a:r>
              <a:rPr lang="en-US" sz="3600" dirty="0" err="1" smtClean="0"/>
              <a:t>Bayes</a:t>
            </a:r>
            <a:r>
              <a:rPr lang="en-US" sz="3600" dirty="0" smtClean="0"/>
              <a:t> </a:t>
            </a:r>
            <a:r>
              <a:rPr lang="en-US" sz="3600" dirty="0" smtClean="0"/>
              <a:t>(</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a:t>
            </a:r>
            <a:r>
              <a:rPr lang="en-US" sz="3600" dirty="0" smtClean="0"/>
              <a:t>C4.5 (</a:t>
            </a:r>
            <a:r>
              <a:rPr lang="en-US" sz="3600" dirty="0" err="1" smtClean="0"/>
              <a:t>Accord.Net</a:t>
            </a:r>
            <a:r>
              <a:rPr lang="en-US" sz="3600" dirty="0" smtClean="0"/>
              <a:t>).</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endParaRPr lang="en-US" sz="3600" dirty="0" smtClean="0"/>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endParaRPr lang="en-US" sz="3600" dirty="0" smtClean="0"/>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endParaRPr lang="en-US" sz="3600" dirty="0" smtClean="0"/>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endParaRPr lang="en-US" sz="3600" dirty="0" smtClean="0"/>
          </a:p>
          <a:p>
            <a:pPr>
              <a:buNone/>
            </a:pPr>
            <a:r>
              <a:rPr lang="en-US" sz="3600" dirty="0" smtClean="0"/>
              <a:t>	</a:t>
            </a:r>
            <a:r>
              <a:rPr lang="en-US" sz="3600" dirty="0" err="1" smtClean="0"/>
              <a:t>Cấu</a:t>
            </a:r>
            <a:r>
              <a:rPr lang="en-US" sz="3600" dirty="0" smtClean="0"/>
              <a:t> </a:t>
            </a:r>
            <a:r>
              <a:rPr lang="en-US" sz="3600" dirty="0" err="1" smtClean="0"/>
              <a:t>trúc</a:t>
            </a:r>
            <a:r>
              <a:rPr lang="en-US" sz="3600" dirty="0" smtClean="0"/>
              <a:t> </a:t>
            </a:r>
            <a:r>
              <a:rPr lang="en-US" sz="3600" dirty="0" err="1" smtClean="0"/>
              <a:t>chung</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Quản</a:t>
            </a:r>
            <a:r>
              <a:rPr lang="en-US" sz="3600" dirty="0" smtClean="0"/>
              <a:t> </a:t>
            </a:r>
            <a:r>
              <a:rPr lang="en-US" sz="3600" dirty="0" err="1" smtClean="0"/>
              <a:t>lý</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đối</a:t>
            </a:r>
            <a:r>
              <a:rPr lang="en-US" sz="3600" dirty="0" smtClean="0"/>
              <a:t> </a:t>
            </a:r>
            <a:r>
              <a:rPr lang="en-US" sz="3600" dirty="0" err="1" smtClean="0"/>
              <a:t>thoại</a:t>
            </a:r>
            <a:endParaRPr lang="en-US" sz="3600" dirty="0" smtClean="0"/>
          </a:p>
          <a:p>
            <a:r>
              <a:rPr lang="en-US" sz="3600" dirty="0" err="1" smtClean="0"/>
              <a:t>Quản</a:t>
            </a:r>
            <a:r>
              <a:rPr lang="en-US" sz="3600" dirty="0" smtClean="0"/>
              <a:t> </a:t>
            </a:r>
            <a:r>
              <a:rPr lang="en-US" sz="3600" dirty="0" err="1" smtClean="0"/>
              <a:t>lý</a:t>
            </a:r>
            <a:r>
              <a:rPr lang="en-US" sz="3600" dirty="0" smtClean="0"/>
              <a:t> tri </a:t>
            </a:r>
            <a:r>
              <a:rPr lang="en-US" sz="3600" dirty="0" err="1" smtClean="0"/>
              <a:t>thức</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smtClean="0"/>
          </a:p>
          <a:p>
            <a:r>
              <a:rPr lang="en-US" sz="3600" dirty="0" err="1" smtClean="0"/>
              <a:t>Bộ</a:t>
            </a:r>
            <a:r>
              <a:rPr lang="en-US" sz="3600" dirty="0" smtClean="0"/>
              <a:t> </a:t>
            </a:r>
            <a:r>
              <a:rPr lang="en-US" sz="3600" dirty="0" smtClean="0"/>
              <a:t>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1026" name="Picture 2"/>
          <p:cNvPicPr>
            <a:picLocks noChangeAspect="1" noChangeArrowheads="1"/>
          </p:cNvPicPr>
          <p:nvPr/>
        </p:nvPicPr>
        <p:blipFill>
          <a:blip r:embed="rId3"/>
          <a:srcRect/>
          <a:stretch>
            <a:fillRect/>
          </a:stretch>
        </p:blipFill>
        <p:spPr bwMode="auto">
          <a:xfrm>
            <a:off x="1371600" y="2514599"/>
            <a:ext cx="7010400" cy="40999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endParaRPr lang="en-US" sz="3600" dirty="0" smtClean="0"/>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smtClean="0"/>
              <a:t>Cho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đồng</a:t>
            </a:r>
            <a:r>
              <a:rPr lang="en-US" sz="3600" dirty="0" smtClean="0"/>
              <a:t> </a:t>
            </a:r>
            <a:r>
              <a:rPr lang="en-US" sz="3600" dirty="0" err="1" smtClean="0"/>
              <a:t>đều</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endParaRPr lang="en-US" sz="3600" dirty="0" smtClean="0"/>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endParaRPr lang="en-US" sz="3600" dirty="0" smtClean="0"/>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 </a:t>
            </a:r>
            <a:r>
              <a:rPr lang="en-US" sz="3600" dirty="0" err="1" smtClean="0"/>
              <a:t>hiểu</a:t>
            </a:r>
            <a:r>
              <a:rPr lang="en-US" sz="3600" dirty="0" smtClean="0"/>
              <a:t> </a:t>
            </a:r>
            <a:r>
              <a:rPr lang="en-US" sz="3600" dirty="0" err="1" smtClean="0"/>
              <a:t>được</a:t>
            </a:r>
            <a:r>
              <a:rPr lang="en-US" sz="3600" dirty="0" smtClean="0"/>
              <a:t>.</a:t>
            </a:r>
          </a:p>
          <a:p>
            <a:pPr>
              <a:defRPr/>
            </a:pPr>
            <a:r>
              <a:rPr lang="en-US" sz="3600" dirty="0" err="1" smtClean="0"/>
              <a:t>Biễu</a:t>
            </a:r>
            <a:r>
              <a:rPr lang="en-US" sz="3600" dirty="0" smtClean="0"/>
              <a:t> </a:t>
            </a:r>
            <a:r>
              <a:rPr lang="en-US" sz="3600" dirty="0" err="1" smtClean="0"/>
              <a:t>diễn</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646331"/>
          </a:xfrm>
          <a:prstGeom prst="rect">
            <a:avLst/>
          </a:prstGeom>
          <a:noFill/>
        </p:spPr>
        <p:txBody>
          <a:bodyPr wrap="square" rtlCol="0">
            <a:spAutoFit/>
          </a:bodyPr>
          <a:lstStyle/>
          <a:p>
            <a:r>
              <a:rPr lang="en-US" dirty="0" smtClean="0">
                <a:hlinkClick r:id="rId3"/>
              </a:rPr>
              <a:t>http://vi.wikipedia.org/wiki/Ti%E1%BB%83u_%C4%91%C6%B0%E1%BB%9Dng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646331"/>
          </a:xfrm>
          <a:prstGeom prst="rect">
            <a:avLst/>
          </a:prstGeom>
        </p:spPr>
        <p:txBody>
          <a:bodyPr wrap="square">
            <a:spAutoFit/>
          </a:bodyPr>
          <a:lstStyle/>
          <a:p>
            <a:r>
              <a:rPr lang="en-US" dirty="0" smtClean="0">
                <a:hlinkClick r:id="rId3"/>
              </a:rPr>
              <a:t>http://vi.wikipedia.org/wiki/Ti%E1%BB%83u_%C4%91%C6%B0%E1%BB%9Dng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đề</a:t>
            </a:r>
            <a:r>
              <a:rPr lang="en-US" sz="3600" dirty="0" smtClean="0"/>
              <a:t> </a:t>
            </a:r>
            <a:r>
              <a:rPr lang="en-US" sz="3600" dirty="0" err="1" smtClean="0"/>
              <a:t>tài</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endParaRPr lang="en-US" sz="3600" dirty="0" smtClean="0"/>
          </a:p>
          <a:p>
            <a:r>
              <a:rPr lang="en-US" sz="3600" dirty="0" smtClean="0"/>
              <a:t> </a:t>
            </a:r>
            <a:r>
              <a:rPr lang="en-US" sz="3600" dirty="0" err="1" smtClean="0"/>
              <a:t>Xây</a:t>
            </a:r>
            <a:r>
              <a:rPr lang="en-US" sz="3600" dirty="0" smtClean="0"/>
              <a:t> </a:t>
            </a:r>
            <a:r>
              <a:rPr lang="en-US" sz="3600" dirty="0" err="1" smtClean="0"/>
              <a:t>dựng</a:t>
            </a:r>
            <a:r>
              <a:rPr lang="en-US" sz="3600" dirty="0" err="1" smtClean="0"/>
              <a:t>,</a:t>
            </a:r>
            <a:r>
              <a:rPr lang="en-US" sz="3600" dirty="0" err="1" smtClean="0"/>
              <a:t>kiếm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mô</a:t>
            </a:r>
            <a:r>
              <a:rPr lang="en-US" sz="3600" dirty="0" smtClean="0"/>
              <a:t> </a:t>
            </a:r>
            <a:r>
              <a:rPr lang="en-US" sz="3600" dirty="0" err="1" smtClean="0"/>
              <a:t>hình</a:t>
            </a:r>
            <a:r>
              <a:rPr lang="en-US" sz="3600" dirty="0" smtClean="0"/>
              <a:t>.</a:t>
            </a:r>
          </a:p>
          <a:p>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smtClean="0"/>
              <a:t>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13/03/2013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3370</TotalTime>
  <Words>3270</Words>
  <Application>Microsoft Office PowerPoint</Application>
  <PresentationFormat>On-screen Show (4:3)</PresentationFormat>
  <Paragraphs>373</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459</cp:revision>
  <dcterms:created xsi:type="dcterms:W3CDTF">2006-08-16T00:00:00Z</dcterms:created>
  <dcterms:modified xsi:type="dcterms:W3CDTF">2013-03-13T15:58:27Z</dcterms:modified>
</cp:coreProperties>
</file>