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ixie One"/>
      <p:regular r:id="rId17"/>
    </p:embeddedFont>
    <p:embeddedFont>
      <p:font typeface="Inconsolat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ixieOn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consolata-bold.fntdata"/><Relationship Id="rId6" Type="http://schemas.openxmlformats.org/officeDocument/2006/relationships/slide" Target="slides/slide1.xml"/><Relationship Id="rId18" Type="http://schemas.openxmlformats.org/officeDocument/2006/relationships/font" Target="fonts/Inconsolat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9739df86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9739df86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9739df86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9739df86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9739df86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9739df86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739df86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739df86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739df8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739df8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9739df86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9739df86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9739df86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9739df86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9739df86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9739df86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9739df86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9739df86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9739df86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9739df86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32E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44" name="Google Shape;244;p1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3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/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40" name="Google Shape;140;p7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4" name="Google Shape;164;p7"/>
          <p:cNvSpPr txBox="1"/>
          <p:nvPr>
            <p:ph idx="2" type="body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5" name="Google Shape;165;p7"/>
          <p:cNvSpPr txBox="1"/>
          <p:nvPr>
            <p:ph idx="3" type="body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2" name="Google Shape;192;p8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95" name="Google Shape;195;p9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2E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READMES.md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Gerenciamento de Pacote</a:t>
            </a:r>
            <a:endParaRPr b="1" sz="2400"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900" y="1728804"/>
            <a:ext cx="4934200" cy="2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OBRIGADO!</a:t>
            </a:r>
            <a:endParaRPr b="1" sz="4800"/>
          </a:p>
        </p:txBody>
      </p:sp>
      <p:sp>
        <p:nvSpPr>
          <p:cNvPr id="334" name="Google Shape;334;p23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Motivação</a:t>
            </a:r>
            <a:endParaRPr b="1" sz="2400"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1750800" y="1650150"/>
            <a:ext cx="5642400" cy="23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“Projetos Open-source utilizam o README.md para descrever os detalhes de uso e contribuições para o projeto. Dessa forma, um README.md mal redigido pode ser um fator que faz o usuário desistir de utilizar o projeto.”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idx="4294967295" type="title"/>
          </p:nvPr>
        </p:nvSpPr>
        <p:spPr>
          <a:xfrm>
            <a:off x="-179075" y="184785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Objetivo</a:t>
            </a:r>
            <a:endParaRPr b="1" sz="3000"/>
          </a:p>
        </p:txBody>
      </p:sp>
      <p:sp>
        <p:nvSpPr>
          <p:cNvPr id="284" name="Google Shape;284;p15"/>
          <p:cNvSpPr txBox="1"/>
          <p:nvPr>
            <p:ph idx="4294967295" type="body"/>
          </p:nvPr>
        </p:nvSpPr>
        <p:spPr>
          <a:xfrm>
            <a:off x="4960475" y="1062325"/>
            <a:ext cx="33606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A nossa proposta é de analisar como os READMEs geralmente são escritos e evidenciar as práticas mais comuns, pois não existe um guia definitivo para isso.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Coleta de Dados</a:t>
            </a:r>
            <a:endParaRPr b="1" sz="2400"/>
          </a:p>
        </p:txBody>
      </p:sp>
      <p:sp>
        <p:nvSpPr>
          <p:cNvPr id="290" name="Google Shape;290;p16"/>
          <p:cNvSpPr txBox="1"/>
          <p:nvPr>
            <p:ph idx="1" type="body"/>
          </p:nvPr>
        </p:nvSpPr>
        <p:spPr>
          <a:xfrm>
            <a:off x="1750800" y="1935925"/>
            <a:ext cx="56424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Foram coletados 85 arquivos README.md de projetos de linguagem específica iOS. O projetos são de Frameworks e bibliotecas iOS.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Análises Desenvolvidas</a:t>
            </a:r>
            <a:endParaRPr b="1" sz="2400"/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1750800" y="1398725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pt-BR"/>
              <a:t>Estrutura do arquivo </a:t>
            </a:r>
            <a:r>
              <a:rPr lang="pt-BR"/>
              <a:t>README.md 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◌"/>
            </a:pPr>
            <a:r>
              <a:rPr lang="pt-BR">
                <a:solidFill>
                  <a:schemeClr val="lt1"/>
                </a:solidFill>
              </a:rPr>
              <a:t>Os títulos de seções mais comuns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◌"/>
            </a:pPr>
            <a:r>
              <a:rPr lang="pt-BR">
                <a:solidFill>
                  <a:schemeClr val="lt1"/>
                </a:solidFill>
              </a:rPr>
              <a:t>O tamanho dos arquivos 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◌"/>
            </a:pPr>
            <a:r>
              <a:rPr lang="pt-BR">
                <a:solidFill>
                  <a:schemeClr val="lt1"/>
                </a:solidFill>
              </a:rPr>
              <a:t>Número de seções	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pt-BR">
                <a:solidFill>
                  <a:schemeClr val="lt1"/>
                </a:solidFill>
              </a:rPr>
              <a:t>Gerenciamento de pacotes 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◌"/>
            </a:pPr>
            <a:r>
              <a:rPr lang="pt-BR"/>
              <a:t>F</a:t>
            </a:r>
            <a:r>
              <a:rPr lang="pt-BR"/>
              <a:t>erramentas de gerenciamento de pacotes mais adotadas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Análises Desenvolvidas</a:t>
            </a:r>
            <a:endParaRPr b="1" sz="2400"/>
          </a:p>
        </p:txBody>
      </p:sp>
      <p:sp>
        <p:nvSpPr>
          <p:cNvPr id="302" name="Google Shape;302;p18"/>
          <p:cNvSpPr txBox="1"/>
          <p:nvPr>
            <p:ph idx="1" type="body"/>
          </p:nvPr>
        </p:nvSpPr>
        <p:spPr>
          <a:xfrm>
            <a:off x="1750800" y="14673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pt-BR"/>
              <a:t>Licença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◌"/>
            </a:pPr>
            <a:r>
              <a:rPr lang="pt-BR"/>
              <a:t>Qual a licença usada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Os títulos de seções mais comuns</a:t>
            </a:r>
            <a:endParaRPr b="1" sz="2400"/>
          </a:p>
        </p:txBody>
      </p:sp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75" y="1524424"/>
            <a:ext cx="4715850" cy="31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Tamanho dos Arquivos README.md</a:t>
            </a:r>
            <a:endParaRPr b="1" sz="2400"/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54550"/>
            <a:ext cx="4191125" cy="2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013" y="3906638"/>
            <a:ext cx="22764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000" y="1422313"/>
            <a:ext cx="13525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Número de Seções</a:t>
            </a:r>
            <a:endParaRPr b="1" sz="2400"/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563" y="1665975"/>
            <a:ext cx="4516875" cy="29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