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67" r:id="rId10"/>
    <p:sldId id="270" r:id="rId11"/>
    <p:sldId id="283" r:id="rId12"/>
    <p:sldId id="27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973" autoAdjust="0"/>
  </p:normalViewPr>
  <p:slideViewPr>
    <p:cSldViewPr snapToGrid="0">
      <p:cViewPr varScale="1">
        <p:scale>
          <a:sx n="90" d="100"/>
          <a:sy n="90" d="100"/>
        </p:scale>
        <p:origin x="2976" y="30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e dupros" userId="12d903bf2c65eacd" providerId="LiveId" clId="{61341A35-DA1A-4482-821E-531B5CD22CB5}"/>
    <pc:docChg chg="custSel delSld modSld">
      <pc:chgData name="fabrice dupros" userId="12d903bf2c65eacd" providerId="LiveId" clId="{61341A35-DA1A-4482-821E-531B5CD22CB5}" dt="2025-02-11T00:25:04.040" v="15" actId="6549"/>
      <pc:docMkLst>
        <pc:docMk/>
      </pc:docMkLst>
      <pc:sldChg chg="modSp mod">
        <pc:chgData name="fabrice dupros" userId="12d903bf2c65eacd" providerId="LiveId" clId="{61341A35-DA1A-4482-821E-531B5CD22CB5}" dt="2025-02-11T00:24:36.649" v="14" actId="313"/>
        <pc:sldMkLst>
          <pc:docMk/>
          <pc:sldMk cId="3371898859" sldId="258"/>
        </pc:sldMkLst>
        <pc:spChg chg="mod">
          <ac:chgData name="fabrice dupros" userId="12d903bf2c65eacd" providerId="LiveId" clId="{61341A35-DA1A-4482-821E-531B5CD22CB5}" dt="2025-02-11T00:24:36.649" v="14" actId="313"/>
          <ac:spMkLst>
            <pc:docMk/>
            <pc:sldMk cId="3371898859" sldId="258"/>
            <ac:spMk id="10" creationId="{120D80C7-CA06-3778-D08A-CC76CB7ABA80}"/>
          </ac:spMkLst>
        </pc:spChg>
      </pc:sldChg>
      <pc:sldChg chg="modNotesTx">
        <pc:chgData name="fabrice dupros" userId="12d903bf2c65eacd" providerId="LiveId" clId="{61341A35-DA1A-4482-821E-531B5CD22CB5}" dt="2025-02-11T00:25:04.040" v="15" actId="6549"/>
        <pc:sldMkLst>
          <pc:docMk/>
          <pc:sldMk cId="4047744487" sldId="267"/>
        </pc:sldMkLst>
      </pc:sldChg>
      <pc:sldChg chg="del">
        <pc:chgData name="fabrice dupros" userId="12d903bf2c65eacd" providerId="LiveId" clId="{61341A35-DA1A-4482-821E-531B5CD22CB5}" dt="2025-02-11T00:23:32.070" v="1" actId="47"/>
        <pc:sldMkLst>
          <pc:docMk/>
          <pc:sldMk cId="3561116141" sldId="268"/>
        </pc:sldMkLst>
      </pc:sldChg>
      <pc:sldChg chg="del">
        <pc:chgData name="fabrice dupros" userId="12d903bf2c65eacd" providerId="LiveId" clId="{61341A35-DA1A-4482-821E-531B5CD22CB5}" dt="2025-02-11T00:23:28.579" v="0" actId="47"/>
        <pc:sldMkLst>
          <pc:docMk/>
          <pc:sldMk cId="2713889508" sldId="273"/>
        </pc:sldMkLst>
      </pc:sldChg>
      <pc:sldChg chg="del">
        <pc:chgData name="fabrice dupros" userId="12d903bf2c65eacd" providerId="LiveId" clId="{61341A35-DA1A-4482-821E-531B5CD22CB5}" dt="2025-02-11T00:23:28.579" v="0" actId="47"/>
        <pc:sldMkLst>
          <pc:docMk/>
          <pc:sldMk cId="485266486" sldId="274"/>
        </pc:sldMkLst>
      </pc:sldChg>
      <pc:sldChg chg="del">
        <pc:chgData name="fabrice dupros" userId="12d903bf2c65eacd" providerId="LiveId" clId="{61341A35-DA1A-4482-821E-531B5CD22CB5}" dt="2025-02-11T00:23:28.579" v="0" actId="47"/>
        <pc:sldMkLst>
          <pc:docMk/>
          <pc:sldMk cId="1362599844" sldId="276"/>
        </pc:sldMkLst>
      </pc:sldChg>
      <pc:sldChg chg="del">
        <pc:chgData name="fabrice dupros" userId="12d903bf2c65eacd" providerId="LiveId" clId="{61341A35-DA1A-4482-821E-531B5CD22CB5}" dt="2025-02-11T00:23:28.579" v="0" actId="47"/>
        <pc:sldMkLst>
          <pc:docMk/>
          <pc:sldMk cId="1857109735" sldId="277"/>
        </pc:sldMkLst>
      </pc:sldChg>
      <pc:sldChg chg="del">
        <pc:chgData name="fabrice dupros" userId="12d903bf2c65eacd" providerId="LiveId" clId="{61341A35-DA1A-4482-821E-531B5CD22CB5}" dt="2025-02-11T00:23:28.579" v="0" actId="47"/>
        <pc:sldMkLst>
          <pc:docMk/>
          <pc:sldMk cId="687491527" sldId="278"/>
        </pc:sldMkLst>
      </pc:sldChg>
      <pc:sldChg chg="del">
        <pc:chgData name="fabrice dupros" userId="12d903bf2c65eacd" providerId="LiveId" clId="{61341A35-DA1A-4482-821E-531B5CD22CB5}" dt="2025-02-11T00:23:28.579" v="0" actId="47"/>
        <pc:sldMkLst>
          <pc:docMk/>
          <pc:sldMk cId="3054426603" sldId="279"/>
        </pc:sldMkLst>
      </pc:sldChg>
      <pc:sldChg chg="del">
        <pc:chgData name="fabrice dupros" userId="12d903bf2c65eacd" providerId="LiveId" clId="{61341A35-DA1A-4482-821E-531B5CD22CB5}" dt="2025-02-11T00:23:28.579" v="0" actId="47"/>
        <pc:sldMkLst>
          <pc:docMk/>
          <pc:sldMk cId="2222045759" sldId="280"/>
        </pc:sldMkLst>
      </pc:sldChg>
      <pc:sldChg chg="del">
        <pc:chgData name="fabrice dupros" userId="12d903bf2c65eacd" providerId="LiveId" clId="{61341A35-DA1A-4482-821E-531B5CD22CB5}" dt="2025-02-11T00:23:28.579" v="0" actId="47"/>
        <pc:sldMkLst>
          <pc:docMk/>
          <pc:sldMk cId="492755210" sldId="281"/>
        </pc:sldMkLst>
      </pc:sldChg>
      <pc:sldChg chg="del">
        <pc:chgData name="fabrice dupros" userId="12d903bf2c65eacd" providerId="LiveId" clId="{61341A35-DA1A-4482-821E-531B5CD22CB5}" dt="2025-02-11T00:23:28.579" v="0" actId="47"/>
        <pc:sldMkLst>
          <pc:docMk/>
          <pc:sldMk cId="4090234088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E7B8A-5356-4530-846C-8AB06A1014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1D57A-B2B1-4BCF-A70F-3FC2D07A9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1D57A-B2B1-4BCF-A70F-3FC2D07A9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1D57A-B2B1-4BCF-A70F-3FC2D07A91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3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1D57A-B2B1-4BCF-A70F-3FC2D07A91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4AA6F-301B-7A9F-7B22-26473A4B3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0C63AE-DA3F-95E4-F8C1-52423E4CE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CC2EC8-88E0-22A5-EAED-A2C40452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512CDD-A039-B007-8F42-E1017D59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1EF3E-01B4-1ACC-AC7A-30F51624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0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32C52-A234-00FA-5C14-26F62801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CCD360-7CCD-8813-0097-6E74A2925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B26B07-6FFE-0C23-441C-55700748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08186-2544-AFEB-F2D0-DB29D8CF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DE79A-DB89-27C4-1122-28DCAE5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F33A61-6CC8-9415-8FEF-42C78A618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9C3DCA-151A-87DD-A0B1-2192A97C5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AAA96-38C9-6EDC-8FBA-5B72718A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983B1-90BF-B992-2CC6-F7ED2821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44FCEA-85F3-0EEB-1878-0192094A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61F8C-DA4B-367A-693F-1D0ED136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04F8A-41C6-4F51-4835-B9187D17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B4D095-4CB1-C4B6-75E6-85FE52AC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B0243-979B-FDF3-FC2C-86716A1A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E82117-FE30-2A89-0B86-519C4A55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0ED94-9298-5F88-7656-E13632FE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E9BE62-4CC5-CBFA-6E4D-1879E056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84881E-9AFF-D08A-B88A-AA58019D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86DEF4-0F0C-7988-D39E-4C199776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305C3-1A12-277C-417D-B2300E74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5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1B69E-B926-189A-A665-26B4FD2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B8F0F-D28C-1659-9389-454BDE6F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04F8D9-7C64-E880-C8CF-1D50AF9D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3B33AA-F08D-C42A-7F48-C14DABE3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55B27D-A115-8044-DF36-0931ED80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0B70E6-F709-DA0C-2E84-65B42DBF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3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E21D9-3706-2D91-29C1-FCE28408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031821-2B04-4B30-0742-4C99589D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FC2AF-65EA-E283-885E-75379E4A7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209C3A-A124-A54C-D5DF-8874B19B3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2A9B05-835B-F8E6-2B99-9A0BDCB78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1A67D4-804C-41D2-AFC6-D273F432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52C1BB-1653-FC52-52C3-8C7E982D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D0E703-B4C2-F248-2443-E141B6C6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23018-A75E-A157-7EF5-9FEDDEEB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77B709-D06E-9520-7F09-BD7F0CED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4251C6-7A07-0A15-8D03-A4490C87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F69C88-2FA5-3AEC-25FC-4DF3CF05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5C75CA-BFBA-7F8A-1804-527F1F9B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A85F5C-EE67-679B-C532-260400C8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B672D8-4F40-E4B2-B285-AF7C244B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2C224-21F4-9C68-7679-2FC3284C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31236-9E88-FB71-3170-7D7CBB3E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AA8010-72B7-5DEF-85D5-41F6DB5D8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193DED-BCF0-60AC-6829-819D1ADB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47152F-F1C9-BB8E-5992-1D2154D3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4427DE-6991-FC3A-391D-306D3E2B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57CBC-7CF1-DF83-A3C6-1C163E3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3292CA-F848-6925-1633-6179748A9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123660-5FC6-7020-9F3D-2B73F307D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0FECD5-364A-8E03-2440-9AA437C6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74A8BB-FAE3-D346-00C4-86F7C63F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D1A4F7-0F78-895B-BB85-3EEA5650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A8CC0D-5830-E0EC-7778-60447A03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B35E2C-445D-8FBA-ACEE-4AB775B1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BA152E-B317-DD9F-8C9F-56B028A1F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66002-E42E-860D-12A2-9591C09D4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B89AB-B16C-B3FD-4242-4A51F54CE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9190-02F3-336B-5B29-8E78E8A01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TP1</a:t>
            </a:r>
            <a:br>
              <a:rPr lang="en-US" dirty="0"/>
            </a:br>
            <a:r>
              <a:rPr lang="en-US" dirty="0" err="1"/>
              <a:t>Analyse</a:t>
            </a:r>
            <a:r>
              <a:rPr lang="en-US" dirty="0"/>
              <a:t> Numérique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649DFF-6B89-CED2-494A-B122A012C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Résolution</a:t>
            </a:r>
            <a:r>
              <a:rPr lang="en-US" dirty="0"/>
              <a:t> de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linéaires</a:t>
            </a:r>
            <a:endParaRPr lang="en-US" dirty="0"/>
          </a:p>
        </p:txBody>
      </p:sp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614E38F1-2D89-B817-A697-3130304BD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4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38002-D1BA-8E00-AD86-3D861D245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9539FEC8-2C0C-43FB-FD46-BD6F95257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1F33DAE-E170-BB97-89C2-B8590F8811B1}"/>
              </a:ext>
            </a:extLst>
          </p:cNvPr>
          <p:cNvSpPr txBox="1"/>
          <p:nvPr/>
        </p:nvSpPr>
        <p:spPr>
          <a:xfrm>
            <a:off x="252132" y="242046"/>
            <a:ext cx="9125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/>
              <a:t>Exemple</a:t>
            </a:r>
            <a:r>
              <a:rPr lang="en-US" sz="3200" u="sng" dirty="0"/>
              <a:t> B, matrices </a:t>
            </a:r>
            <a:r>
              <a:rPr lang="en-US" sz="3200" u="sng" dirty="0" err="1"/>
              <a:t>triangulaires</a:t>
            </a:r>
            <a:r>
              <a:rPr lang="en-US" sz="3200" u="sng" dirty="0"/>
              <a:t> </a:t>
            </a:r>
            <a:r>
              <a:rPr lang="en-US" sz="3200" u="sng" dirty="0" err="1"/>
              <a:t>supérieures</a:t>
            </a:r>
            <a:endParaRPr lang="en-US" sz="3200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29EFD7-701F-9C45-865B-6D05E2F50D12}"/>
              </a:ext>
            </a:extLst>
          </p:cNvPr>
          <p:cNvSpPr txBox="1"/>
          <p:nvPr/>
        </p:nvSpPr>
        <p:spPr>
          <a:xfrm>
            <a:off x="574512" y="1835573"/>
            <a:ext cx="665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Implementer la resolution du </a:t>
            </a:r>
            <a:r>
              <a:rPr lang="en-US" sz="2400" dirty="0" err="1"/>
              <a:t>système</a:t>
            </a:r>
            <a:r>
              <a:rPr lang="en-US" sz="2400" dirty="0"/>
              <a:t> </a:t>
            </a:r>
            <a:r>
              <a:rPr lang="en-US" sz="2400" dirty="0" err="1"/>
              <a:t>suivant</a:t>
            </a:r>
            <a:r>
              <a:rPr lang="en-US" sz="2400" dirty="0"/>
              <a:t> (cf. </a:t>
            </a:r>
            <a:r>
              <a:rPr lang="en-US" sz="2400" dirty="0" err="1"/>
              <a:t>exemple</a:t>
            </a:r>
            <a:r>
              <a:rPr lang="en-US" sz="2400" dirty="0"/>
              <a:t> du </a:t>
            </a:r>
            <a:r>
              <a:rPr lang="en-US" sz="2400" dirty="0" err="1"/>
              <a:t>cours</a:t>
            </a:r>
            <a:r>
              <a:rPr lang="en-US" sz="2400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78E71B-96E6-8729-DA82-01CAC750E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15" y="3081240"/>
            <a:ext cx="4520361" cy="161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3ABD9-52B3-BEBF-A63D-D2512609A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02268720-3FFC-9077-20AE-30CD17C2B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823F920-0AA1-3DD3-45A1-F17BBBB9BCDF}"/>
              </a:ext>
            </a:extLst>
          </p:cNvPr>
          <p:cNvSpPr txBox="1"/>
          <p:nvPr/>
        </p:nvSpPr>
        <p:spPr>
          <a:xfrm>
            <a:off x="252132" y="242046"/>
            <a:ext cx="9125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/>
              <a:t>Exemple</a:t>
            </a:r>
            <a:r>
              <a:rPr lang="en-US" sz="3200" u="sng" dirty="0"/>
              <a:t> C, Pivot de Gauss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BC0A63-DA01-93DE-6C7F-9AA55225A825}"/>
              </a:ext>
            </a:extLst>
          </p:cNvPr>
          <p:cNvSpPr txBox="1"/>
          <p:nvPr/>
        </p:nvSpPr>
        <p:spPr>
          <a:xfrm>
            <a:off x="574512" y="1835574"/>
            <a:ext cx="959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Implementer la resolution du </a:t>
            </a:r>
            <a:r>
              <a:rPr lang="en-US" sz="2400" dirty="0" err="1"/>
              <a:t>système</a:t>
            </a:r>
            <a:r>
              <a:rPr lang="en-US" sz="2400" dirty="0"/>
              <a:t> </a:t>
            </a:r>
            <a:r>
              <a:rPr lang="en-US" sz="2400" dirty="0" err="1"/>
              <a:t>suivant</a:t>
            </a:r>
            <a:r>
              <a:rPr lang="en-US" sz="2400" dirty="0"/>
              <a:t> (cf. </a:t>
            </a:r>
            <a:r>
              <a:rPr lang="en-US" sz="2400" dirty="0" err="1"/>
              <a:t>cours</a:t>
            </a:r>
            <a:r>
              <a:rPr lang="en-US" sz="2400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EE55F4-5DF3-A4BB-EB42-0D7DD4226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6" y="2837865"/>
            <a:ext cx="572532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4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FBB83-0047-4E2F-DAC2-7D2E0F239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489BA05A-C2E3-0B0D-D2FA-F91176641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A2D1F18-5B84-FC00-6182-8B773E8221A1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/>
              <a:t>Exemple</a:t>
            </a:r>
            <a:r>
              <a:rPr lang="en-US" sz="3200" u="sng" dirty="0"/>
              <a:t> D*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94EA2C6-68FE-22FD-AE81-B33CF1AB2BFF}"/>
              </a:ext>
            </a:extLst>
          </p:cNvPr>
          <p:cNvSpPr txBox="1"/>
          <p:nvPr/>
        </p:nvSpPr>
        <p:spPr>
          <a:xfrm>
            <a:off x="574512" y="1835573"/>
            <a:ext cx="11488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Etendre</a:t>
            </a:r>
            <a:r>
              <a:rPr lang="en-US" sz="2400" dirty="0"/>
              <a:t> et </a:t>
            </a:r>
            <a:r>
              <a:rPr lang="en-US" sz="2400" dirty="0" err="1"/>
              <a:t>généraliser</a:t>
            </a:r>
            <a:r>
              <a:rPr lang="en-US" sz="2400" dirty="0"/>
              <a:t> les </a:t>
            </a:r>
            <a:r>
              <a:rPr lang="en-US" sz="2400" dirty="0" err="1"/>
              <a:t>exemples</a:t>
            </a:r>
            <a:r>
              <a:rPr lang="en-US" sz="2400" dirty="0"/>
              <a:t> B et C (</a:t>
            </a:r>
            <a:r>
              <a:rPr lang="en-US" sz="2400" dirty="0" err="1"/>
              <a:t>matrice</a:t>
            </a:r>
            <a:r>
              <a:rPr lang="en-US" sz="2400" dirty="0"/>
              <a:t> </a:t>
            </a:r>
            <a:r>
              <a:rPr lang="en-US" sz="2400" dirty="0" err="1"/>
              <a:t>aléatoire</a:t>
            </a:r>
            <a:r>
              <a:rPr lang="en-US" sz="2400" dirty="0"/>
              <a:t> de taille 100)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lecture du </a:t>
            </a:r>
            <a:r>
              <a:rPr lang="en-US" sz="2400" dirty="0" err="1"/>
              <a:t>fichier</a:t>
            </a:r>
            <a:r>
              <a:rPr lang="en-US" sz="2400" dirty="0"/>
              <a:t> </a:t>
            </a:r>
            <a:r>
              <a:rPr lang="en-US" sz="2400" dirty="0" err="1"/>
              <a:t>contenant</a:t>
            </a:r>
            <a:r>
              <a:rPr lang="en-US" sz="2400" dirty="0"/>
              <a:t> U : </a:t>
            </a:r>
            <a:r>
              <a:rPr lang="en-US" sz="2400" b="1" dirty="0" err="1"/>
              <a:t>np.loadtxt</a:t>
            </a:r>
            <a:r>
              <a:rPr lang="en-US" sz="2400" b="1" dirty="0"/>
              <a:t>(“matrice_upper_100.txt”)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Lecture du </a:t>
            </a:r>
            <a:r>
              <a:rPr lang="en-US" sz="2400" dirty="0" err="1"/>
              <a:t>ficher</a:t>
            </a:r>
            <a:r>
              <a:rPr lang="en-US" sz="2400" dirty="0"/>
              <a:t> </a:t>
            </a:r>
            <a:r>
              <a:rPr lang="en-US" sz="2400" dirty="0" err="1"/>
              <a:t>contenant</a:t>
            </a:r>
            <a:r>
              <a:rPr lang="en-US" sz="2400" dirty="0"/>
              <a:t> A : </a:t>
            </a:r>
            <a:r>
              <a:rPr lang="en-US" sz="2400" b="1" dirty="0" err="1"/>
              <a:t>np.loadtxt</a:t>
            </a:r>
            <a:r>
              <a:rPr lang="en-US" sz="2400" b="1" dirty="0"/>
              <a:t>(“matrice_100.txt”)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Lecture du </a:t>
            </a:r>
            <a:r>
              <a:rPr lang="en-US" sz="2400" dirty="0" err="1"/>
              <a:t>ficher</a:t>
            </a:r>
            <a:r>
              <a:rPr lang="en-US" sz="2400" dirty="0"/>
              <a:t> </a:t>
            </a:r>
            <a:r>
              <a:rPr lang="en-US" sz="2400" dirty="0" err="1"/>
              <a:t>contenant</a:t>
            </a:r>
            <a:r>
              <a:rPr lang="en-US" sz="2400" dirty="0"/>
              <a:t> b : </a:t>
            </a:r>
            <a:r>
              <a:rPr lang="en-US" sz="2400" b="1" dirty="0" err="1"/>
              <a:t>np.loadtxt</a:t>
            </a:r>
            <a:r>
              <a:rPr lang="en-US" sz="2400" b="1" dirty="0"/>
              <a:t>(“rhs_100.txt”)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207820-5142-7E39-295F-8D8374E2C3C1}"/>
              </a:ext>
            </a:extLst>
          </p:cNvPr>
          <p:cNvSpPr txBox="1"/>
          <p:nvPr/>
        </p:nvSpPr>
        <p:spPr>
          <a:xfrm>
            <a:off x="574512" y="4549676"/>
            <a:ext cx="1148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Calculer</a:t>
            </a:r>
            <a:r>
              <a:rPr lang="en-US" sz="2400" dirty="0"/>
              <a:t> de </a:t>
            </a:r>
            <a:r>
              <a:rPr lang="en-US" sz="2400" dirty="0" err="1"/>
              <a:t>l’erreur</a:t>
            </a:r>
            <a:r>
              <a:rPr lang="en-US" sz="2400" dirty="0"/>
              <a:t> relative entre solution de reference et </a:t>
            </a:r>
            <a:r>
              <a:rPr lang="en-US" sz="2400" dirty="0" err="1"/>
              <a:t>l’algorithme</a:t>
            </a:r>
            <a:r>
              <a:rPr lang="en-US" sz="2400" dirty="0"/>
              <a:t> </a:t>
            </a:r>
            <a:r>
              <a:rPr lang="en-US" sz="2400" dirty="0" err="1"/>
              <a:t>implémenté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324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EEBA2-B85E-76D5-1876-3A695A5FA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B2749-5D67-E6C6-4564-B8AC6AC21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</a:t>
            </a:r>
          </a:p>
        </p:txBody>
      </p:sp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82F86DEA-702F-AEB9-9E61-715AB81E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99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DC0B6-979F-A07F-01F3-66EA714B3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06D83F13-079B-EB81-9951-3FCE129C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812F71-6B39-6F0F-8E59-E141543F2FFB}"/>
              </a:ext>
            </a:extLst>
          </p:cNvPr>
          <p:cNvSpPr txBox="1"/>
          <p:nvPr/>
        </p:nvSpPr>
        <p:spPr>
          <a:xfrm>
            <a:off x="252132" y="242046"/>
            <a:ext cx="243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Rappels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27B873-537C-E56B-9AC9-98C80178AF39}"/>
              </a:ext>
            </a:extLst>
          </p:cNvPr>
          <p:cNvSpPr txBox="1"/>
          <p:nvPr/>
        </p:nvSpPr>
        <p:spPr>
          <a:xfrm>
            <a:off x="317125" y="2438400"/>
            <a:ext cx="6655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Normes</a:t>
            </a:r>
            <a:r>
              <a:rPr lang="en-US" sz="2400" dirty="0"/>
              <a:t>  et </a:t>
            </a:r>
            <a:r>
              <a:rPr lang="en-US" sz="2400" dirty="0" err="1"/>
              <a:t>conditionnements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Systèmes</a:t>
            </a:r>
            <a:r>
              <a:rPr lang="en-US" sz="2400" dirty="0"/>
              <a:t> </a:t>
            </a:r>
            <a:r>
              <a:rPr lang="en-US" sz="2400" dirty="0" err="1"/>
              <a:t>Triangulaires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Méthode</a:t>
            </a:r>
            <a:r>
              <a:rPr lang="en-US" sz="2400" dirty="0"/>
              <a:t> de Gauss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5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36083-931D-5D46-3FF9-83B10A9B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B00ACE1C-69B1-2128-C32F-39B90408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3AB59AD-B276-CCBF-9F0A-ADFC7B8C64E7}"/>
              </a:ext>
            </a:extLst>
          </p:cNvPr>
          <p:cNvSpPr txBox="1"/>
          <p:nvPr/>
        </p:nvSpPr>
        <p:spPr>
          <a:xfrm>
            <a:off x="252131" y="242047"/>
            <a:ext cx="713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Rappels / </a:t>
            </a:r>
            <a:r>
              <a:rPr lang="en-US" sz="3200" u="sng" dirty="0" err="1"/>
              <a:t>normes</a:t>
            </a:r>
            <a:endParaRPr lang="en-US" sz="3200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7D04C6-CE98-15E1-0FA5-3D9613CEB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83" y="1476964"/>
            <a:ext cx="5969375" cy="359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8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9E85-A274-EE91-8A2C-944BD0CAA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607F273F-4EA1-1C73-C9BE-FA46D6CB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9421DC3-1C56-F5E4-247A-7FDC25D3D66E}"/>
              </a:ext>
            </a:extLst>
          </p:cNvPr>
          <p:cNvSpPr txBox="1"/>
          <p:nvPr/>
        </p:nvSpPr>
        <p:spPr>
          <a:xfrm>
            <a:off x="252131" y="242047"/>
            <a:ext cx="713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Rappels / </a:t>
            </a:r>
            <a:r>
              <a:rPr lang="en-US" sz="3200" u="sng" dirty="0" err="1"/>
              <a:t>conditionnement</a:t>
            </a:r>
            <a:endParaRPr lang="en-US" sz="3200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11DA9A-56DC-6B42-B199-B269733DE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8" y="893512"/>
            <a:ext cx="9102820" cy="22349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0DA2458-36F2-416B-832C-901780176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7" y="3637176"/>
            <a:ext cx="10837440" cy="16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3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1FCC2-FCAD-438F-06C0-408036502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81B00460-4AF2-CF46-D13B-FE3C2F3E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5178B62-6B77-BA8D-5939-98E370E63AC3}"/>
              </a:ext>
            </a:extLst>
          </p:cNvPr>
          <p:cNvSpPr txBox="1"/>
          <p:nvPr/>
        </p:nvSpPr>
        <p:spPr>
          <a:xfrm>
            <a:off x="252131" y="242047"/>
            <a:ext cx="713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Rappels / </a:t>
            </a:r>
            <a:r>
              <a:rPr lang="en-US" sz="3200" u="sng" dirty="0" err="1"/>
              <a:t>Formule</a:t>
            </a:r>
            <a:r>
              <a:rPr lang="en-US" sz="3200" u="sng" dirty="0"/>
              <a:t> de </a:t>
            </a:r>
            <a:r>
              <a:rPr lang="en-US" sz="3200" u="sng" dirty="0" err="1"/>
              <a:t>descente</a:t>
            </a:r>
            <a:r>
              <a:rPr lang="en-US" sz="3200" u="sng" dirty="0"/>
              <a:t> (L)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F17A39-8265-960E-7397-506EEE53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70" t="32239" r="4635"/>
          <a:stretch/>
        </p:blipFill>
        <p:spPr>
          <a:xfrm>
            <a:off x="6096000" y="2776818"/>
            <a:ext cx="5315870" cy="1119454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5058F33-6EAE-A846-B2A8-ABCF63FCD332}"/>
              </a:ext>
            </a:extLst>
          </p:cNvPr>
          <p:cNvCxnSpPr/>
          <p:nvPr/>
        </p:nvCxnSpPr>
        <p:spPr>
          <a:xfrm>
            <a:off x="5249333" y="1300480"/>
            <a:ext cx="0" cy="4768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687DF6C0-8493-4FA3-8FE9-679235E6F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0471"/>
            <a:ext cx="5002357" cy="19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7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3D591-F3E1-549A-5757-EE0DE0EBA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31687334-37F4-AD87-8C1F-0D29EF5F3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7B17F22-6DDE-E90C-8CCA-AEFC6AE1A2D1}"/>
              </a:ext>
            </a:extLst>
          </p:cNvPr>
          <p:cNvSpPr txBox="1"/>
          <p:nvPr/>
        </p:nvSpPr>
        <p:spPr>
          <a:xfrm>
            <a:off x="252131" y="242047"/>
            <a:ext cx="713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Rappels / </a:t>
            </a:r>
            <a:r>
              <a:rPr lang="en-US" sz="3200" u="sng" dirty="0" err="1"/>
              <a:t>Formule</a:t>
            </a:r>
            <a:r>
              <a:rPr lang="en-US" sz="3200" u="sng" dirty="0"/>
              <a:t> de </a:t>
            </a:r>
            <a:r>
              <a:rPr lang="en-US" sz="3200" u="sng" dirty="0" err="1"/>
              <a:t>remontée</a:t>
            </a:r>
            <a:r>
              <a:rPr lang="en-US" sz="3200" u="sng" dirty="0"/>
              <a:t> (U)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1687D7D-9203-6E75-54FE-09E8F5705852}"/>
              </a:ext>
            </a:extLst>
          </p:cNvPr>
          <p:cNvCxnSpPr/>
          <p:nvPr/>
        </p:nvCxnSpPr>
        <p:spPr>
          <a:xfrm>
            <a:off x="5249333" y="1300480"/>
            <a:ext cx="0" cy="4768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5FE2C65D-B405-0358-A352-005E808E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1" y="2605367"/>
            <a:ext cx="4626879" cy="16472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28EB20-8025-9D2C-79C9-EA4FE2150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171" y="2927991"/>
            <a:ext cx="6151938" cy="10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6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E8758-3CE4-E0D9-E935-F43F4AEFE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BE4840F8-8156-A818-476A-A6FECDD16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040F4D-C309-6A5C-6F48-4452AE4FCD1E}"/>
              </a:ext>
            </a:extLst>
          </p:cNvPr>
          <p:cNvSpPr txBox="1"/>
          <p:nvPr/>
        </p:nvSpPr>
        <p:spPr>
          <a:xfrm>
            <a:off x="252131" y="242047"/>
            <a:ext cx="713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Rappels / </a:t>
            </a:r>
            <a:r>
              <a:rPr lang="en-US" sz="3200" u="sng" dirty="0" err="1"/>
              <a:t>méthode</a:t>
            </a:r>
            <a:r>
              <a:rPr lang="en-US" sz="3200" u="sng" dirty="0"/>
              <a:t> de Gauss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411D6E-244B-21C7-AA8A-EBE09882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1" y="978153"/>
            <a:ext cx="10836675" cy="826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4906764-B47A-15BB-4738-32D75E604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9" y="2175983"/>
            <a:ext cx="9066663" cy="20657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C392186-6E06-C9E5-6702-194EEF3E4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21" y="4613507"/>
            <a:ext cx="11031939" cy="8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3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13EE8-6980-8D20-3D17-3B1CA17B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6DA2C83D-5AE0-4E2D-CD03-C10A8DEAC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EB46E-C0A1-58D7-4C2F-F43AA51D17C2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Cadre du TP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0D80C7-CA06-3778-D08A-CC76CB7ABA80}"/>
              </a:ext>
            </a:extLst>
          </p:cNvPr>
          <p:cNvSpPr txBox="1"/>
          <p:nvPr/>
        </p:nvSpPr>
        <p:spPr>
          <a:xfrm>
            <a:off x="317125" y="2438400"/>
            <a:ext cx="8454735" cy="208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Notebook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Utilisation</a:t>
            </a:r>
            <a:r>
              <a:rPr lang="en-US" sz="2400" dirty="0"/>
              <a:t> de </a:t>
            </a:r>
            <a:r>
              <a:rPr lang="en-US" sz="2400" dirty="0" err="1"/>
              <a:t>NumPY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Implementation des </a:t>
            </a:r>
            <a:r>
              <a:rPr lang="en-US" sz="2400" dirty="0" err="1"/>
              <a:t>exemples</a:t>
            </a:r>
            <a:r>
              <a:rPr lang="en-US" sz="2400" dirty="0"/>
              <a:t> </a:t>
            </a:r>
            <a:r>
              <a:rPr lang="en-US" sz="2400" dirty="0" err="1"/>
              <a:t>issus</a:t>
            </a:r>
            <a:r>
              <a:rPr lang="en-US" sz="2400" dirty="0"/>
              <a:t> du TD/Cours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9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C18ED-8A71-130B-5B3F-1A7062BC9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0FE73FDB-E632-DC29-CB15-BE4F13B0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5AA1808-C41B-A601-65B7-128139C0AE0E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/>
              <a:t>Exemple</a:t>
            </a:r>
            <a:r>
              <a:rPr lang="en-US" sz="3200" u="sng" dirty="0"/>
              <a:t> A, manipulations simples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34C68B-8B8E-EE36-5343-00016138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574" b="14522"/>
          <a:stretch/>
        </p:blipFill>
        <p:spPr>
          <a:xfrm>
            <a:off x="684000" y="3056469"/>
            <a:ext cx="9096587" cy="2301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8D0D71-590B-0DFA-67D4-F446991F3BE5}"/>
              </a:ext>
            </a:extLst>
          </p:cNvPr>
          <p:cNvSpPr txBox="1"/>
          <p:nvPr/>
        </p:nvSpPr>
        <p:spPr>
          <a:xfrm>
            <a:off x="574512" y="1835573"/>
            <a:ext cx="1038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Calculer</a:t>
            </a:r>
            <a:r>
              <a:rPr lang="en-US" sz="2400" dirty="0"/>
              <a:t> les </a:t>
            </a:r>
            <a:r>
              <a:rPr lang="en-US" sz="2400" dirty="0" err="1"/>
              <a:t>normes</a:t>
            </a:r>
            <a:r>
              <a:rPr lang="en-US" sz="2400" dirty="0"/>
              <a:t> et les </a:t>
            </a:r>
            <a:r>
              <a:rPr lang="en-US" sz="2400" dirty="0" err="1"/>
              <a:t>conditionnements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utilisant</a:t>
            </a:r>
            <a:r>
              <a:rPr lang="en-US" sz="2400" dirty="0"/>
              <a:t> les </a:t>
            </a:r>
            <a:r>
              <a:rPr lang="en-US" sz="2400" dirty="0" err="1"/>
              <a:t>fonctions</a:t>
            </a:r>
            <a:r>
              <a:rPr lang="en-US" sz="2400" dirty="0"/>
              <a:t> Python (cf. </a:t>
            </a:r>
            <a:r>
              <a:rPr lang="en-US" sz="2400" dirty="0" err="1"/>
              <a:t>Exercice</a:t>
            </a:r>
            <a:r>
              <a:rPr lang="en-US" sz="2400" dirty="0"/>
              <a:t> 1 du TD1)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4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204</Words>
  <Application>Microsoft Office PowerPoint</Application>
  <PresentationFormat>Grand écran</PresentationFormat>
  <Paragraphs>34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Thème Office</vt:lpstr>
      <vt:lpstr>TP1 Analyse Numérique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fabrice dupros</dc:creator>
  <cp:lastModifiedBy>fabrice dupros</cp:lastModifiedBy>
  <cp:revision>1</cp:revision>
  <dcterms:created xsi:type="dcterms:W3CDTF">2025-02-09T13:24:01Z</dcterms:created>
  <dcterms:modified xsi:type="dcterms:W3CDTF">2025-02-11T00:25:10Z</dcterms:modified>
</cp:coreProperties>
</file>