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1" r:id="rId1"/>
    <p:sldMasterId id="2147483693" r:id="rId2"/>
    <p:sldMasterId id="2147483705" r:id="rId3"/>
  </p:sldMasterIdLst>
  <p:notesMasterIdLst>
    <p:notesMasterId r:id="rId7"/>
  </p:notesMasterIdLst>
  <p:handoutMasterIdLst>
    <p:handoutMasterId r:id="rId8"/>
  </p:handoutMasterIdLst>
  <p:sldIdLst>
    <p:sldId id="334" r:id="rId4"/>
    <p:sldId id="348" r:id="rId5"/>
    <p:sldId id="349" r:id="rId6"/>
  </p:sldIdLst>
  <p:sldSz cx="9144000" cy="6858000" type="screen4x3"/>
  <p:notesSz cx="6985000" cy="9283700"/>
  <p:defaultTextStyle>
    <a:defPPr>
      <a:defRPr lang="en-US"/>
    </a:defPPr>
    <a:lvl1pPr algn="l" rtl="0" eaLnBrk="0" fontAlgn="base" hangingPunct="0">
      <a:spcBef>
        <a:spcPct val="0"/>
      </a:spcBef>
      <a:spcAft>
        <a:spcPct val="0"/>
      </a:spcAft>
      <a:defRPr sz="2400" kern="1200">
        <a:solidFill>
          <a:schemeClr val="tx1"/>
        </a:solidFill>
        <a:latin typeface="Times"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 charset="0"/>
        <a:ea typeface="+mn-ea"/>
        <a:cs typeface="+mn-cs"/>
      </a:defRPr>
    </a:lvl5pPr>
    <a:lvl6pPr marL="2286000" algn="l" defTabSz="914400" rtl="0" eaLnBrk="1" latinLnBrk="0" hangingPunct="1">
      <a:defRPr sz="2400" kern="1200">
        <a:solidFill>
          <a:schemeClr val="tx1"/>
        </a:solidFill>
        <a:latin typeface="Times" pitchFamily="1" charset="0"/>
        <a:ea typeface="+mn-ea"/>
        <a:cs typeface="+mn-cs"/>
      </a:defRPr>
    </a:lvl6pPr>
    <a:lvl7pPr marL="2743200" algn="l" defTabSz="914400" rtl="0" eaLnBrk="1" latinLnBrk="0" hangingPunct="1">
      <a:defRPr sz="2400" kern="1200">
        <a:solidFill>
          <a:schemeClr val="tx1"/>
        </a:solidFill>
        <a:latin typeface="Times" pitchFamily="1" charset="0"/>
        <a:ea typeface="+mn-ea"/>
        <a:cs typeface="+mn-cs"/>
      </a:defRPr>
    </a:lvl7pPr>
    <a:lvl8pPr marL="3200400" algn="l" defTabSz="914400" rtl="0" eaLnBrk="1" latinLnBrk="0" hangingPunct="1">
      <a:defRPr sz="2400" kern="1200">
        <a:solidFill>
          <a:schemeClr val="tx1"/>
        </a:solidFill>
        <a:latin typeface="Times" pitchFamily="1" charset="0"/>
        <a:ea typeface="+mn-ea"/>
        <a:cs typeface="+mn-cs"/>
      </a:defRPr>
    </a:lvl8pPr>
    <a:lvl9pPr marL="3657600" algn="l" defTabSz="914400" rtl="0" eaLnBrk="1" latinLnBrk="0" hangingPunct="1">
      <a:defRPr sz="2400" kern="1200">
        <a:solidFill>
          <a:schemeClr val="tx1"/>
        </a:solidFill>
        <a:latin typeface="Times"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8C600"/>
    <a:srgbClr val="FF99FF"/>
    <a:srgbClr val="FF9933"/>
    <a:srgbClr val="FFCC00"/>
    <a:srgbClr val="008000"/>
    <a:srgbClr val="66FFCC"/>
    <a:srgbClr val="FFFFFF"/>
    <a:srgbClr val="99C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169" autoAdjust="0"/>
  </p:normalViewPr>
  <p:slideViewPr>
    <p:cSldViewPr showGuides="1">
      <p:cViewPr>
        <p:scale>
          <a:sx n="54" d="100"/>
          <a:sy n="54" d="100"/>
        </p:scale>
        <p:origin x="-1044"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9878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54" tIns="46177" rIns="92354" bIns="46177" numCol="1" anchor="t" anchorCtr="0" compatLnSpc="1">
            <a:prstTxWarp prst="textNoShape">
              <a:avLst/>
            </a:prstTxWarp>
          </a:bodyPr>
          <a:lstStyle>
            <a:lvl1pPr defTabSz="923925">
              <a:defRPr sz="1200">
                <a:latin typeface="Helvetica" pitchFamily="1" charset="0"/>
              </a:defRPr>
            </a:lvl1pPr>
          </a:lstStyle>
          <a:p>
            <a:endParaRPr lang="en-GB"/>
          </a:p>
        </p:txBody>
      </p:sp>
      <p:sp>
        <p:nvSpPr>
          <p:cNvPr id="79875" name="Rectangle 3"/>
          <p:cNvSpPr>
            <a:spLocks noGrp="1" noChangeArrowheads="1"/>
          </p:cNvSpPr>
          <p:nvPr>
            <p:ph type="dt" sz="quarter" idx="1"/>
          </p:nvPr>
        </p:nvSpPr>
        <p:spPr bwMode="auto">
          <a:xfrm>
            <a:off x="3944938" y="0"/>
            <a:ext cx="3074987"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54" tIns="46177" rIns="92354" bIns="46177" numCol="1" anchor="t" anchorCtr="0" compatLnSpc="1">
            <a:prstTxWarp prst="textNoShape">
              <a:avLst/>
            </a:prstTxWarp>
          </a:bodyPr>
          <a:lstStyle>
            <a:lvl1pPr algn="r" defTabSz="923925">
              <a:defRPr sz="1200">
                <a:latin typeface="Helvetica" pitchFamily="1" charset="0"/>
              </a:defRPr>
            </a:lvl1pPr>
          </a:lstStyle>
          <a:p>
            <a:endParaRPr lang="en-GB"/>
          </a:p>
        </p:txBody>
      </p:sp>
      <p:sp>
        <p:nvSpPr>
          <p:cNvPr id="79876" name="Rectangle 4"/>
          <p:cNvSpPr>
            <a:spLocks noGrp="1" noChangeArrowheads="1"/>
          </p:cNvSpPr>
          <p:nvPr>
            <p:ph type="ftr" sz="quarter" idx="2"/>
          </p:nvPr>
        </p:nvSpPr>
        <p:spPr bwMode="auto">
          <a:xfrm>
            <a:off x="0" y="8847138"/>
            <a:ext cx="2998788"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54" tIns="46177" rIns="92354" bIns="46177" numCol="1" anchor="b" anchorCtr="0" compatLnSpc="1">
            <a:prstTxWarp prst="textNoShape">
              <a:avLst/>
            </a:prstTxWarp>
          </a:bodyPr>
          <a:lstStyle>
            <a:lvl1pPr defTabSz="923925">
              <a:defRPr sz="1200">
                <a:latin typeface="Helvetica" pitchFamily="1" charset="0"/>
              </a:defRPr>
            </a:lvl1pPr>
          </a:lstStyle>
          <a:p>
            <a:endParaRPr lang="en-GB"/>
          </a:p>
        </p:txBody>
      </p:sp>
      <p:sp>
        <p:nvSpPr>
          <p:cNvPr id="79877" name="Rectangle 5"/>
          <p:cNvSpPr>
            <a:spLocks noGrp="1" noChangeArrowheads="1"/>
          </p:cNvSpPr>
          <p:nvPr>
            <p:ph type="sldNum" sz="quarter" idx="3"/>
          </p:nvPr>
        </p:nvSpPr>
        <p:spPr bwMode="auto">
          <a:xfrm>
            <a:off x="3944938" y="8847138"/>
            <a:ext cx="3074987"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54" tIns="46177" rIns="92354" bIns="46177" numCol="1" anchor="b" anchorCtr="0" compatLnSpc="1">
            <a:prstTxWarp prst="textNoShape">
              <a:avLst/>
            </a:prstTxWarp>
          </a:bodyPr>
          <a:lstStyle>
            <a:lvl1pPr algn="r" defTabSz="923925">
              <a:defRPr sz="1200">
                <a:latin typeface="Helvetica" pitchFamily="1" charset="0"/>
              </a:defRPr>
            </a:lvl1pPr>
          </a:lstStyle>
          <a:p>
            <a:fld id="{0830FACE-A43C-456E-88DF-4212EFFEA954}" type="slidenum">
              <a:rPr lang="en-GB"/>
              <a:pPr/>
              <a:t>‹#›</a:t>
            </a:fld>
            <a:endParaRPr lang="en-GB"/>
          </a:p>
        </p:txBody>
      </p:sp>
    </p:spTree>
    <p:extLst>
      <p:ext uri="{BB962C8B-B14F-4D97-AF65-F5344CB8AC3E}">
        <p14:creationId xmlns:p14="http://schemas.microsoft.com/office/powerpoint/2010/main" val="3700356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9878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54" tIns="46177" rIns="92354" bIns="46177" numCol="1" anchor="t" anchorCtr="0" compatLnSpc="1">
            <a:prstTxWarp prst="textNoShape">
              <a:avLst/>
            </a:prstTxWarp>
          </a:bodyPr>
          <a:lstStyle>
            <a:lvl1pPr defTabSz="923925">
              <a:defRPr sz="1200">
                <a:latin typeface="Helvetica" pitchFamily="1" charset="0"/>
              </a:defRPr>
            </a:lvl1pPr>
          </a:lstStyle>
          <a:p>
            <a:endParaRPr lang="en-GB"/>
          </a:p>
        </p:txBody>
      </p:sp>
      <p:sp>
        <p:nvSpPr>
          <p:cNvPr id="90115" name="Rectangle 3"/>
          <p:cNvSpPr>
            <a:spLocks noGrp="1" noChangeArrowheads="1"/>
          </p:cNvSpPr>
          <p:nvPr>
            <p:ph type="dt" idx="1"/>
          </p:nvPr>
        </p:nvSpPr>
        <p:spPr bwMode="auto">
          <a:xfrm>
            <a:off x="3944938" y="0"/>
            <a:ext cx="3074987"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54" tIns="46177" rIns="92354" bIns="46177" numCol="1" anchor="t" anchorCtr="0" compatLnSpc="1">
            <a:prstTxWarp prst="textNoShape">
              <a:avLst/>
            </a:prstTxWarp>
          </a:bodyPr>
          <a:lstStyle>
            <a:lvl1pPr algn="r" defTabSz="923925">
              <a:defRPr sz="1200">
                <a:latin typeface="Helvetica" pitchFamily="1" charset="0"/>
              </a:defRPr>
            </a:lvl1pPr>
          </a:lstStyle>
          <a:p>
            <a:endParaRPr lang="en-GB"/>
          </a:p>
        </p:txBody>
      </p:sp>
      <p:sp>
        <p:nvSpPr>
          <p:cNvPr id="90116" name="Rectangle 4"/>
          <p:cNvSpPr>
            <a:spLocks noGrp="1" noRot="1" noChangeAspect="1" noChangeArrowheads="1" noTextEdit="1"/>
          </p:cNvSpPr>
          <p:nvPr>
            <p:ph type="sldImg" idx="2"/>
          </p:nvPr>
        </p:nvSpPr>
        <p:spPr bwMode="auto">
          <a:xfrm>
            <a:off x="1181100" y="712788"/>
            <a:ext cx="4660900" cy="34956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7" name="Rectangle 5"/>
          <p:cNvSpPr>
            <a:spLocks noGrp="1" noChangeArrowheads="1"/>
          </p:cNvSpPr>
          <p:nvPr>
            <p:ph type="body" sz="quarter" idx="3"/>
          </p:nvPr>
        </p:nvSpPr>
        <p:spPr bwMode="auto">
          <a:xfrm>
            <a:off x="947738" y="4424363"/>
            <a:ext cx="5126037" cy="413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54" tIns="46177" rIns="92354" bIns="46177" numCol="1" anchor="t" anchorCtr="0" compatLnSpc="1">
            <a:prstTxWarp prst="textNoShape">
              <a:avLst/>
            </a:prstTxWarp>
          </a:bodyPr>
          <a:lstStyle/>
          <a:p>
            <a:pPr lvl="0"/>
            <a:r>
              <a:rPr lang="en-GB" smtClean="0"/>
              <a:t>Click to edit Master text styles</a:t>
            </a:r>
          </a:p>
          <a:p>
            <a:pPr lvl="0"/>
            <a:r>
              <a:rPr lang="en-GB" smtClean="0"/>
              <a:t>Second level</a:t>
            </a:r>
          </a:p>
          <a:p>
            <a:pPr lvl="0"/>
            <a:r>
              <a:rPr lang="en-GB" smtClean="0"/>
              <a:t>Third level</a:t>
            </a:r>
          </a:p>
          <a:p>
            <a:pPr lvl="0"/>
            <a:r>
              <a:rPr lang="en-GB" smtClean="0"/>
              <a:t>Fourth level</a:t>
            </a:r>
          </a:p>
          <a:p>
            <a:pPr lvl="0"/>
            <a:r>
              <a:rPr lang="en-GB" smtClean="0"/>
              <a:t>Fifth level</a:t>
            </a:r>
          </a:p>
        </p:txBody>
      </p:sp>
      <p:sp>
        <p:nvSpPr>
          <p:cNvPr id="90118" name="Rectangle 6"/>
          <p:cNvSpPr>
            <a:spLocks noGrp="1" noChangeArrowheads="1"/>
          </p:cNvSpPr>
          <p:nvPr>
            <p:ph type="ftr" sz="quarter" idx="4"/>
          </p:nvPr>
        </p:nvSpPr>
        <p:spPr bwMode="auto">
          <a:xfrm>
            <a:off x="0" y="8847138"/>
            <a:ext cx="2998788"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54" tIns="46177" rIns="92354" bIns="46177" numCol="1" anchor="b" anchorCtr="0" compatLnSpc="1">
            <a:prstTxWarp prst="textNoShape">
              <a:avLst/>
            </a:prstTxWarp>
          </a:bodyPr>
          <a:lstStyle>
            <a:lvl1pPr defTabSz="923925">
              <a:defRPr sz="1200">
                <a:latin typeface="Helvetica" pitchFamily="1" charset="0"/>
              </a:defRPr>
            </a:lvl1pPr>
          </a:lstStyle>
          <a:p>
            <a:endParaRPr lang="en-GB"/>
          </a:p>
        </p:txBody>
      </p:sp>
      <p:sp>
        <p:nvSpPr>
          <p:cNvPr id="90119" name="Rectangle 7"/>
          <p:cNvSpPr>
            <a:spLocks noGrp="1" noChangeArrowheads="1"/>
          </p:cNvSpPr>
          <p:nvPr>
            <p:ph type="sldNum" sz="quarter" idx="5"/>
          </p:nvPr>
        </p:nvSpPr>
        <p:spPr bwMode="auto">
          <a:xfrm>
            <a:off x="3944938" y="8847138"/>
            <a:ext cx="3074987"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54" tIns="46177" rIns="92354" bIns="46177" numCol="1" anchor="b" anchorCtr="0" compatLnSpc="1">
            <a:prstTxWarp prst="textNoShape">
              <a:avLst/>
            </a:prstTxWarp>
          </a:bodyPr>
          <a:lstStyle>
            <a:lvl1pPr algn="r" defTabSz="923925">
              <a:defRPr sz="1200">
                <a:latin typeface="Helvetica" pitchFamily="1" charset="0"/>
              </a:defRPr>
            </a:lvl1pPr>
          </a:lstStyle>
          <a:p>
            <a:fld id="{BC4308F6-7504-405D-B1BC-57B75797A76A}" type="slidenum">
              <a:rPr lang="en-GB"/>
              <a:pPr/>
              <a:t>‹#›</a:t>
            </a:fld>
            <a:endParaRPr lang="en-GB"/>
          </a:p>
        </p:txBody>
      </p:sp>
    </p:spTree>
    <p:extLst>
      <p:ext uri="{BB962C8B-B14F-4D97-AF65-F5344CB8AC3E}">
        <p14:creationId xmlns:p14="http://schemas.microsoft.com/office/powerpoint/2010/main" val="8954005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latin typeface="Times New Roman" pitchFamily="18" charset="0"/>
              </a:rPr>
              <a:t>“Scientists spend an increasing amount of time building and using software. However, most scientists are never taught how to do this efficiently. As a result, many are unaware of tools and practices that would allow them to write more reliable and maintainable code with less effort. We describe a set of best practices for scientific software development that have solid foundations in research and experience, and that improve scientists' productivity and the reliability of their software.”</a:t>
            </a:r>
          </a:p>
          <a:p>
            <a:r>
              <a:rPr lang="en-GB" altLang="en-US" dirty="0" smtClean="0">
                <a:latin typeface="Times New Roman" pitchFamily="18" charset="0"/>
              </a:rPr>
              <a:t>1. Write programs for people, not computers</a:t>
            </a:r>
          </a:p>
          <a:p>
            <a:r>
              <a:rPr lang="en-GB" altLang="en-US" dirty="0" smtClean="0">
                <a:latin typeface="Times New Roman" pitchFamily="18" charset="0"/>
              </a:rPr>
              <a:t>(a) A program should not require its readers to hold more than a handful of facts in memory at once</a:t>
            </a:r>
          </a:p>
          <a:p>
            <a:r>
              <a:rPr lang="en-GB" altLang="en-US" dirty="0" smtClean="0">
                <a:latin typeface="Times New Roman" pitchFamily="18" charset="0"/>
              </a:rPr>
              <a:t>(b) Make names consistent, distinctive, and meaningful</a:t>
            </a:r>
          </a:p>
          <a:p>
            <a:r>
              <a:rPr lang="en-GB" altLang="en-US" dirty="0" smtClean="0">
                <a:latin typeface="Times New Roman" pitchFamily="18" charset="0"/>
              </a:rPr>
              <a:t>(c) Make code style and formatting consistent</a:t>
            </a:r>
          </a:p>
          <a:p>
            <a:r>
              <a:rPr lang="en-GB" altLang="en-US" dirty="0" smtClean="0">
                <a:latin typeface="Times New Roman" pitchFamily="18" charset="0"/>
              </a:rPr>
              <a:t>2. Let the computer do the work.</a:t>
            </a:r>
          </a:p>
          <a:p>
            <a:r>
              <a:rPr lang="en-GB" altLang="en-US" dirty="0" smtClean="0">
                <a:latin typeface="Times New Roman" pitchFamily="18" charset="0"/>
              </a:rPr>
              <a:t>(a) Make the computer repeat tasks.</a:t>
            </a:r>
          </a:p>
          <a:p>
            <a:r>
              <a:rPr lang="en-GB" altLang="en-US" dirty="0" smtClean="0">
                <a:latin typeface="Times New Roman" pitchFamily="18" charset="0"/>
              </a:rPr>
              <a:t>(b) Save recent commands in a ﬁle for re-use.</a:t>
            </a:r>
          </a:p>
          <a:p>
            <a:r>
              <a:rPr lang="en-GB" altLang="en-US" dirty="0" smtClean="0">
                <a:latin typeface="Times New Roman" pitchFamily="18" charset="0"/>
              </a:rPr>
              <a:t>(c) Use a build tool to automate workﬂows.</a:t>
            </a:r>
          </a:p>
          <a:p>
            <a:r>
              <a:rPr lang="en-GB" altLang="en-US" dirty="0" smtClean="0">
                <a:latin typeface="Times New Roman" pitchFamily="18" charset="0"/>
              </a:rPr>
              <a:t>3. Make incremental changes.</a:t>
            </a:r>
          </a:p>
          <a:p>
            <a:r>
              <a:rPr lang="en-GB" altLang="en-US" dirty="0" smtClean="0">
                <a:latin typeface="Times New Roman" pitchFamily="18" charset="0"/>
              </a:rPr>
              <a:t>(a) Work in small steps with frequent feedback and course correction.</a:t>
            </a:r>
          </a:p>
          <a:p>
            <a:r>
              <a:rPr lang="en-GB" altLang="en-US" dirty="0" smtClean="0">
                <a:latin typeface="Times New Roman" pitchFamily="18" charset="0"/>
              </a:rPr>
              <a:t>(b) Use a version control system.</a:t>
            </a:r>
          </a:p>
          <a:p>
            <a:r>
              <a:rPr lang="en-GB" altLang="en-US" dirty="0" smtClean="0">
                <a:latin typeface="Times New Roman" pitchFamily="18" charset="0"/>
              </a:rPr>
              <a:t>(c) Put everything that has been created manually in version control.</a:t>
            </a:r>
          </a:p>
          <a:p>
            <a:r>
              <a:rPr lang="en-GB" altLang="en-US" dirty="0" smtClean="0">
                <a:latin typeface="Times New Roman" pitchFamily="18" charset="0"/>
              </a:rPr>
              <a:t>4. Don’t repeat yourself (or others).</a:t>
            </a:r>
          </a:p>
          <a:p>
            <a:r>
              <a:rPr lang="en-GB" altLang="en-US" dirty="0" smtClean="0">
                <a:latin typeface="Times New Roman" pitchFamily="18" charset="0"/>
              </a:rPr>
              <a:t>(a) Every piece of data must have a single authoritative representation in the system.</a:t>
            </a:r>
          </a:p>
          <a:p>
            <a:r>
              <a:rPr lang="en-GB" altLang="en-US" dirty="0" smtClean="0">
                <a:latin typeface="Times New Roman" pitchFamily="18" charset="0"/>
              </a:rPr>
              <a:t>(b) Modularize code rather than copying and pasting.</a:t>
            </a:r>
          </a:p>
          <a:p>
            <a:r>
              <a:rPr lang="en-GB" altLang="en-US" dirty="0" smtClean="0">
                <a:latin typeface="Times New Roman" pitchFamily="18" charset="0"/>
              </a:rPr>
              <a:t>(c) Re-use code instead of rewriting it.</a:t>
            </a:r>
          </a:p>
          <a:p>
            <a:r>
              <a:rPr lang="en-GB" altLang="en-US" dirty="0" smtClean="0">
                <a:latin typeface="Times New Roman" pitchFamily="18" charset="0"/>
              </a:rPr>
              <a:t>5. Plan for mistakes.</a:t>
            </a:r>
          </a:p>
          <a:p>
            <a:r>
              <a:rPr lang="en-GB" altLang="en-US" dirty="0" smtClean="0">
                <a:latin typeface="Times New Roman" pitchFamily="18" charset="0"/>
              </a:rPr>
              <a:t>(a) Add assertions to programs to check their operation.</a:t>
            </a:r>
          </a:p>
          <a:p>
            <a:r>
              <a:rPr lang="en-GB" altLang="en-US" dirty="0" smtClean="0">
                <a:latin typeface="Times New Roman" pitchFamily="18" charset="0"/>
              </a:rPr>
              <a:t>(b) Use an oﬀ-the-shelf unit testing library.</a:t>
            </a:r>
          </a:p>
          <a:p>
            <a:r>
              <a:rPr lang="en-GB" altLang="en-US" dirty="0" smtClean="0">
                <a:latin typeface="Times New Roman" pitchFamily="18" charset="0"/>
              </a:rPr>
              <a:t>(c) Turn bugs into test cases.</a:t>
            </a:r>
          </a:p>
          <a:p>
            <a:r>
              <a:rPr lang="en-GB" altLang="en-US" dirty="0" smtClean="0">
                <a:latin typeface="Times New Roman" pitchFamily="18" charset="0"/>
              </a:rPr>
              <a:t>(d) Use a symbolic debugger.</a:t>
            </a:r>
          </a:p>
          <a:p>
            <a:r>
              <a:rPr lang="en-GB" altLang="en-US" dirty="0" smtClean="0">
                <a:latin typeface="Times New Roman" pitchFamily="18" charset="0"/>
              </a:rPr>
              <a:t>6. Optimize software only after it works correctly.</a:t>
            </a:r>
          </a:p>
          <a:p>
            <a:r>
              <a:rPr lang="en-GB" altLang="en-US" dirty="0" smtClean="0">
                <a:latin typeface="Times New Roman" pitchFamily="18" charset="0"/>
              </a:rPr>
              <a:t>(a) Use a proﬁler to identify bottlenecks.</a:t>
            </a:r>
          </a:p>
          <a:p>
            <a:r>
              <a:rPr lang="en-GB" altLang="en-US" dirty="0" smtClean="0">
                <a:latin typeface="Times New Roman" pitchFamily="18" charset="0"/>
              </a:rPr>
              <a:t>(b) Write code in the highest-level language possible.</a:t>
            </a:r>
          </a:p>
          <a:p>
            <a:r>
              <a:rPr lang="en-GB" altLang="en-US" dirty="0" smtClean="0">
                <a:latin typeface="Times New Roman" pitchFamily="18" charset="0"/>
              </a:rPr>
              <a:t>7. Document design and purpose, not mechanics.</a:t>
            </a:r>
          </a:p>
          <a:p>
            <a:r>
              <a:rPr lang="en-GB" altLang="en-US" dirty="0" smtClean="0">
                <a:latin typeface="Times New Roman" pitchFamily="18" charset="0"/>
              </a:rPr>
              <a:t>(a) Document interfaces and reasons, not implementations.</a:t>
            </a:r>
          </a:p>
          <a:p>
            <a:r>
              <a:rPr lang="en-GB" altLang="en-US" dirty="0" smtClean="0">
                <a:latin typeface="Times New Roman" pitchFamily="18" charset="0"/>
              </a:rPr>
              <a:t>(b) Refactor code in preference to explaining how it works.</a:t>
            </a:r>
          </a:p>
          <a:p>
            <a:r>
              <a:rPr lang="en-GB" altLang="en-US" dirty="0" smtClean="0">
                <a:latin typeface="Times New Roman" pitchFamily="18" charset="0"/>
              </a:rPr>
              <a:t>(c) Embed the documentation for a piece of software in that software.</a:t>
            </a:r>
          </a:p>
          <a:p>
            <a:r>
              <a:rPr lang="en-GB" altLang="en-US" dirty="0" smtClean="0">
                <a:latin typeface="Times New Roman" pitchFamily="18" charset="0"/>
              </a:rPr>
              <a:t>8. Collaborate.</a:t>
            </a:r>
          </a:p>
          <a:p>
            <a:r>
              <a:rPr lang="en-GB" altLang="en-US" dirty="0" smtClean="0">
                <a:latin typeface="Times New Roman" pitchFamily="18" charset="0"/>
              </a:rPr>
              <a:t>(a) Use pre-merge code reviews.</a:t>
            </a:r>
          </a:p>
          <a:p>
            <a:r>
              <a:rPr lang="en-GB" altLang="en-US" dirty="0" smtClean="0">
                <a:latin typeface="Times New Roman" pitchFamily="18" charset="0"/>
              </a:rPr>
              <a:t>(b) Use pair programming when bringing someone new up to speed and when tackling</a:t>
            </a:r>
          </a:p>
          <a:p>
            <a:r>
              <a:rPr lang="en-GB" altLang="en-US" dirty="0" smtClean="0">
                <a:latin typeface="Times New Roman" pitchFamily="18" charset="0"/>
              </a:rPr>
              <a:t>particularly tricky problems.</a:t>
            </a:r>
          </a:p>
          <a:p>
            <a:r>
              <a:rPr lang="en-GB" altLang="en-US" dirty="0" smtClean="0">
                <a:latin typeface="Times New Roman" pitchFamily="18" charset="0"/>
              </a:rPr>
              <a:t>(c) Use an issue tracking tool</a:t>
            </a:r>
          </a:p>
          <a:p>
            <a:endParaRPr lang="en-GB" altLang="en-US" dirty="0" smtClean="0">
              <a:latin typeface="Times New Roman" pitchFamily="18" charset="0"/>
            </a:endParaRPr>
          </a:p>
        </p:txBody>
      </p:sp>
      <p:sp>
        <p:nvSpPr>
          <p:cNvPr id="4" name="Slide Number Placeholder 3"/>
          <p:cNvSpPr>
            <a:spLocks noGrp="1"/>
          </p:cNvSpPr>
          <p:nvPr>
            <p:ph type="sldNum" sz="quarter" idx="10"/>
          </p:nvPr>
        </p:nvSpPr>
        <p:spPr/>
        <p:txBody>
          <a:bodyPr/>
          <a:lstStyle/>
          <a:p>
            <a:fld id="{BC4308F6-7504-405D-B1BC-57B75797A76A}" type="slidenum">
              <a:rPr lang="en-GB" smtClean="0"/>
              <a:pPr/>
              <a:t>1</a:t>
            </a:fld>
            <a:endParaRPr lang="en-GB"/>
          </a:p>
        </p:txBody>
      </p:sp>
    </p:spTree>
    <p:extLst>
      <p:ext uri="{BB962C8B-B14F-4D97-AF65-F5344CB8AC3E}">
        <p14:creationId xmlns:p14="http://schemas.microsoft.com/office/powerpoint/2010/main" val="3378169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latin typeface="Times New Roman" pitchFamily="18" charset="0"/>
              </a:rPr>
              <a:t>Track how results were produced. This includes: data files, parameters, command-line parameters, configuration files, URLs of</a:t>
            </a:r>
            <a:r>
              <a:rPr lang="en-GB" altLang="en-US" baseline="0" dirty="0" smtClean="0">
                <a:latin typeface="Times New Roman" pitchFamily="18" charset="0"/>
              </a:rPr>
              <a:t> online data sources, software versions etc.</a:t>
            </a:r>
            <a:endParaRPr lang="en-GB" altLang="en-US" dirty="0" smtClean="0">
              <a:latin typeface="Times New Roman" pitchFamily="18" charset="0"/>
            </a:endParaRPr>
          </a:p>
          <a:p>
            <a:r>
              <a:rPr lang="en-GB" altLang="en-US" dirty="0" smtClean="0">
                <a:latin typeface="Times New Roman" pitchFamily="18" charset="0"/>
              </a:rPr>
              <a:t>Automate</a:t>
            </a:r>
            <a:r>
              <a:rPr lang="en-GB" altLang="en-US" baseline="0" dirty="0" smtClean="0">
                <a:latin typeface="Times New Roman" pitchFamily="18" charset="0"/>
              </a:rPr>
              <a:t> manual data manipulation steps – shell scripts, Python scripts, pipelines e.g. </a:t>
            </a:r>
            <a:r>
              <a:rPr lang="en-GB" altLang="en-US" dirty="0" smtClean="0">
                <a:latin typeface="Times New Roman" pitchFamily="18" charset="0"/>
              </a:rPr>
              <a:t>e.g. </a:t>
            </a:r>
            <a:r>
              <a:rPr lang="en-GB" altLang="en-US" dirty="0" err="1" smtClean="0">
                <a:latin typeface="Times New Roman" pitchFamily="18" charset="0"/>
              </a:rPr>
              <a:t>sed</a:t>
            </a:r>
            <a:r>
              <a:rPr lang="en-GB" altLang="en-US" dirty="0" smtClean="0">
                <a:latin typeface="Times New Roman" pitchFamily="18" charset="0"/>
              </a:rPr>
              <a:t>, </a:t>
            </a:r>
            <a:r>
              <a:rPr lang="en-GB" altLang="en-US" dirty="0" err="1" smtClean="0">
                <a:latin typeface="Times New Roman" pitchFamily="18" charset="0"/>
              </a:rPr>
              <a:t>awk</a:t>
            </a:r>
            <a:r>
              <a:rPr lang="en-GB" altLang="en-US" dirty="0" smtClean="0">
                <a:latin typeface="Times New Roman" pitchFamily="18" charset="0"/>
              </a:rPr>
              <a:t>, </a:t>
            </a:r>
            <a:r>
              <a:rPr lang="en-GB" altLang="en-US" dirty="0" err="1" smtClean="0">
                <a:latin typeface="Times New Roman" pitchFamily="18" charset="0"/>
              </a:rPr>
              <a:t>grep</a:t>
            </a:r>
            <a:r>
              <a:rPr lang="en-GB" altLang="en-US" dirty="0" smtClean="0">
                <a:latin typeface="Times New Roman" pitchFamily="18" charset="0"/>
              </a:rPr>
              <a:t>, head, tail, sort,</a:t>
            </a:r>
          </a:p>
          <a:p>
            <a:r>
              <a:rPr lang="en-GB" altLang="en-US" dirty="0" smtClean="0">
                <a:latin typeface="Times New Roman" pitchFamily="18" charset="0"/>
              </a:rPr>
              <a:t>If</a:t>
            </a:r>
            <a:r>
              <a:rPr lang="en-GB" altLang="en-US" baseline="0" dirty="0" smtClean="0">
                <a:latin typeface="Times New Roman" pitchFamily="18" charset="0"/>
              </a:rPr>
              <a:t> a file format supports meta-data then use it to record – who, when, what version of software produced it etc.</a:t>
            </a:r>
          </a:p>
          <a:p>
            <a:r>
              <a:rPr lang="en-GB" altLang="en-US" baseline="0" dirty="0" smtClean="0">
                <a:latin typeface="Times New Roman" pitchFamily="18" charset="0"/>
              </a:rPr>
              <a:t>If you are defining your own file format, then add this meta-data.</a:t>
            </a:r>
          </a:p>
          <a:p>
            <a:endParaRPr lang="en-GB" altLang="en-US" dirty="0" smtClean="0">
              <a:latin typeface="Times New Roman" pitchFamily="18" charset="0"/>
            </a:endParaRPr>
          </a:p>
        </p:txBody>
      </p:sp>
      <p:sp>
        <p:nvSpPr>
          <p:cNvPr id="4" name="Slide Number Placeholder 3"/>
          <p:cNvSpPr>
            <a:spLocks noGrp="1"/>
          </p:cNvSpPr>
          <p:nvPr>
            <p:ph type="sldNum" sz="quarter" idx="10"/>
          </p:nvPr>
        </p:nvSpPr>
        <p:spPr/>
        <p:txBody>
          <a:bodyPr/>
          <a:lstStyle/>
          <a:p>
            <a:fld id="{BC4308F6-7504-405D-B1BC-57B75797A76A}" type="slidenum">
              <a:rPr lang="en-GB" smtClean="0"/>
              <a:pPr/>
              <a:t>2</a:t>
            </a:fld>
            <a:endParaRPr lang="en-GB"/>
          </a:p>
        </p:txBody>
      </p:sp>
    </p:spTree>
    <p:extLst>
      <p:ext uri="{BB962C8B-B14F-4D97-AF65-F5344CB8AC3E}">
        <p14:creationId xmlns:p14="http://schemas.microsoft.com/office/powerpoint/2010/main" val="3378169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“A few months from now, you may not remember what you were up to when you created a particular set of files, or you may not remember what conclusions you drew. You will either have to then spend time reconstructing your previous experiments or lose whatever insights you gained from those experiments.”</a:t>
            </a:r>
          </a:p>
          <a:p>
            <a:endParaRPr lang="en-GB" dirty="0"/>
          </a:p>
        </p:txBody>
      </p:sp>
      <p:sp>
        <p:nvSpPr>
          <p:cNvPr id="4" name="Slide Number Placeholder 3"/>
          <p:cNvSpPr>
            <a:spLocks noGrp="1"/>
          </p:cNvSpPr>
          <p:nvPr>
            <p:ph type="sldNum" sz="quarter" idx="10"/>
          </p:nvPr>
        </p:nvSpPr>
        <p:spPr/>
        <p:txBody>
          <a:bodyPr/>
          <a:lstStyle/>
          <a:p>
            <a:fld id="{BC4308F6-7504-405D-B1BC-57B75797A76A}" type="slidenum">
              <a:rPr lang="en-GB" smtClean="0"/>
              <a:pPr/>
              <a:t>3</a:t>
            </a:fld>
            <a:endParaRPr lang="en-GB"/>
          </a:p>
        </p:txBody>
      </p:sp>
    </p:spTree>
    <p:extLst>
      <p:ext uri="{BB962C8B-B14F-4D97-AF65-F5344CB8AC3E}">
        <p14:creationId xmlns:p14="http://schemas.microsoft.com/office/powerpoint/2010/main" val="2985979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6630"/>
            <a:ext cx="7848600" cy="1927225"/>
          </a:xfrm>
        </p:spPr>
        <p:txBody>
          <a:bodyPr anchor="b">
            <a:noAutofit/>
          </a:bodyPr>
          <a:lstStyle>
            <a:lvl1pPr>
              <a:defRPr sz="5400" cap="none" normalizeH="0"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10230"/>
            <a:ext cx="6400800" cy="628901"/>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340355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Picture 9" descr="nerc-long-logo-2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000" y="5019675"/>
            <a:ext cx="2540000" cy="520700"/>
          </a:xfrm>
          <a:prstGeom prst="rect">
            <a:avLst/>
          </a:prstGeom>
        </p:spPr>
      </p:pic>
      <p:pic>
        <p:nvPicPr>
          <p:cNvPr id="11" name="Picture 10" descr="CRAY-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2186" y="5969000"/>
            <a:ext cx="2807791" cy="531051"/>
          </a:xfrm>
          <a:prstGeom prst="rect">
            <a:avLst/>
          </a:prstGeom>
        </p:spPr>
      </p:pic>
      <p:pic>
        <p:nvPicPr>
          <p:cNvPr id="12" name="Picture 11" descr="epsrclogoweb.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531" y="4858484"/>
            <a:ext cx="2616232" cy="871434"/>
          </a:xfrm>
          <a:prstGeom prst="rect">
            <a:avLst/>
          </a:prstGeom>
        </p:spPr>
      </p:pic>
    </p:spTree>
    <p:extLst>
      <p:ext uri="{BB962C8B-B14F-4D97-AF65-F5344CB8AC3E}">
        <p14:creationId xmlns:p14="http://schemas.microsoft.com/office/powerpoint/2010/main" val="18978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53712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620340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7612"/>
            <a:ext cx="7848600" cy="1927225"/>
          </a:xfrm>
        </p:spPr>
        <p:txBody>
          <a:bodyPr anchor="b">
            <a:noAutofit/>
          </a:bodyPr>
          <a:lstStyle>
            <a:lvl1pPr>
              <a:defRPr sz="5400" cap="none" normalizeH="0"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891212"/>
            <a:ext cx="6400800" cy="628901"/>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37845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descr="epsrclogoweb.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6781" y="570543"/>
            <a:ext cx="2616232" cy="871434"/>
          </a:xfrm>
          <a:prstGeom prst="rect">
            <a:avLst/>
          </a:prstGeom>
        </p:spPr>
      </p:pic>
      <p:pic>
        <p:nvPicPr>
          <p:cNvPr id="9" name="Picture 8" descr="nerclogo1000.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051" y="570543"/>
            <a:ext cx="2810645" cy="885353"/>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73132C3-466D-EB4C-A942-AD4AB1C0C7A2}" type="datetimeFigureOut">
              <a:rPr lang="en-US" smtClean="0"/>
              <a:t>6/9/2014</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CE7E94FF-7BF1-494A-9722-638A8AFA7F4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74273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normAutofit/>
          </a:bodyPr>
          <a:lstStyle>
            <a:lvl1pPr algn="ctr">
              <a:defRPr lang="en-US" sz="3600" dirty="0"/>
            </a:lvl1pPr>
          </a:lstStyle>
          <a:p>
            <a:r>
              <a:rPr lang="en-US" smtClean="0"/>
              <a:t>Click to edit Master title style</a:t>
            </a:r>
            <a:endParaRPr lang="en-US" dirty="0"/>
          </a:p>
        </p:txBody>
      </p:sp>
      <p:sp>
        <p:nvSpPr>
          <p:cNvPr id="3" name="Subtitle 2"/>
          <p:cNvSpPr>
            <a:spLocks noGrp="1"/>
          </p:cNvSpPr>
          <p:nvPr>
            <p:ph type="subTitle" idx="1"/>
          </p:nvPr>
        </p:nvSpPr>
        <p:spPr>
          <a:xfrm>
            <a:off x="1371600" y="39624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r>
              <a:rPr lang="en-US" smtClean="0">
                <a:solidFill>
                  <a:srgbClr val="005596"/>
                </a:solidFill>
              </a:rPr>
              <a:t>Cray Inc. Property</a:t>
            </a:r>
            <a:endParaRPr lang="en-US">
              <a:solidFill>
                <a:srgbClr val="005596"/>
              </a:solidFill>
            </a:endParaRPr>
          </a:p>
        </p:txBody>
      </p:sp>
      <p:sp>
        <p:nvSpPr>
          <p:cNvPr id="8" name="Slide Number Placeholder 5"/>
          <p:cNvSpPr>
            <a:spLocks noGrp="1"/>
          </p:cNvSpPr>
          <p:nvPr>
            <p:ph type="sldNum" sz="quarter" idx="4"/>
          </p:nvPr>
        </p:nvSpPr>
        <p:spPr>
          <a:xfrm>
            <a:off x="8839200" y="6553200"/>
            <a:ext cx="228600" cy="228600"/>
          </a:xfrm>
          <a:prstGeom prst="ellipse">
            <a:avLst/>
          </a:prstGeom>
          <a:ln w="12700">
            <a:solidFill>
              <a:schemeClr val="tx1">
                <a:lumMod val="50000"/>
                <a:lumOff val="50000"/>
              </a:schemeClr>
            </a:solidFill>
          </a:ln>
        </p:spPr>
        <p:style>
          <a:lnRef idx="2">
            <a:schemeClr val="accent1"/>
          </a:lnRef>
          <a:fillRef idx="1">
            <a:schemeClr val="lt1"/>
          </a:fillRef>
          <a:effectRef idx="0">
            <a:schemeClr val="accent1"/>
          </a:effectRef>
          <a:fontRef idx="none"/>
        </p:style>
        <p:txBody>
          <a:bodyPr vert="horz" lIns="0" tIns="0" rIns="0" bIns="0" rtlCol="0" anchor="ctr"/>
          <a:lstStyle>
            <a:lvl1pPr algn="ctr">
              <a:defRPr sz="800" b="1">
                <a:solidFill>
                  <a:schemeClr val="accent5"/>
                </a:solidFill>
                <a:latin typeface="Century Gothic" pitchFamily="34" charset="0"/>
              </a:defRPr>
            </a:lvl1pPr>
          </a:lstStyle>
          <a:p>
            <a:pPr>
              <a:defRPr/>
            </a:pPr>
            <a:fld id="{63D1FA0B-6D7B-4C44-9F14-1985DBA75D98}" type="slidenum">
              <a:rPr lang="en-US" smtClean="0">
                <a:solidFill>
                  <a:srgbClr val="005596"/>
                </a:solidFill>
              </a:rPr>
              <a:pPr>
                <a:defRPr/>
              </a:pPr>
              <a:t>‹#›</a:t>
            </a:fld>
            <a:endParaRPr lang="en-US" dirty="0">
              <a:solidFill>
                <a:srgbClr val="005596"/>
              </a:solidFill>
            </a:endParaRPr>
          </a:p>
        </p:txBody>
      </p:sp>
    </p:spTree>
    <p:extLst>
      <p:ext uri="{BB962C8B-B14F-4D97-AF65-F5344CB8AC3E}">
        <p14:creationId xmlns:p14="http://schemas.microsoft.com/office/powerpoint/2010/main" val="332003862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p>
            <a:r>
              <a:rPr lang="en-US" smtClean="0">
                <a:solidFill>
                  <a:srgbClr val="005596"/>
                </a:solidFill>
              </a:rPr>
              <a:t>Cray Inc. Property</a:t>
            </a:r>
            <a:endParaRPr lang="en-US" dirty="0">
              <a:solidFill>
                <a:srgbClr val="005596"/>
              </a:solidFill>
            </a:endParaRPr>
          </a:p>
        </p:txBody>
      </p:sp>
      <p:sp>
        <p:nvSpPr>
          <p:cNvPr id="7" name="Slide Number Placeholder 5"/>
          <p:cNvSpPr>
            <a:spLocks noGrp="1"/>
          </p:cNvSpPr>
          <p:nvPr>
            <p:ph type="sldNum" sz="quarter" idx="4"/>
          </p:nvPr>
        </p:nvSpPr>
        <p:spPr>
          <a:xfrm>
            <a:off x="8839200" y="6553200"/>
            <a:ext cx="228600" cy="228600"/>
          </a:xfrm>
          <a:prstGeom prst="ellipse">
            <a:avLst/>
          </a:prstGeom>
          <a:ln w="12700">
            <a:solidFill>
              <a:schemeClr val="tx1">
                <a:lumMod val="50000"/>
                <a:lumOff val="50000"/>
              </a:schemeClr>
            </a:solidFill>
          </a:ln>
        </p:spPr>
        <p:style>
          <a:lnRef idx="2">
            <a:schemeClr val="accent1"/>
          </a:lnRef>
          <a:fillRef idx="1">
            <a:schemeClr val="lt1"/>
          </a:fillRef>
          <a:effectRef idx="0">
            <a:schemeClr val="accent1"/>
          </a:effectRef>
          <a:fontRef idx="none"/>
        </p:style>
        <p:txBody>
          <a:bodyPr vert="horz" lIns="0" tIns="0" rIns="0" bIns="0" rtlCol="0" anchor="ctr"/>
          <a:lstStyle>
            <a:lvl1pPr algn="ctr">
              <a:defRPr sz="800" b="1">
                <a:solidFill>
                  <a:schemeClr val="accent5"/>
                </a:solidFill>
                <a:latin typeface="Century Gothic" pitchFamily="34" charset="0"/>
              </a:defRPr>
            </a:lvl1pPr>
          </a:lstStyle>
          <a:p>
            <a:pPr>
              <a:defRPr/>
            </a:pPr>
            <a:fld id="{3C38547A-1ACD-4006-BA3C-BA65DFD8CED0}" type="slidenum">
              <a:rPr lang="en-US" smtClean="0">
                <a:solidFill>
                  <a:srgbClr val="005596"/>
                </a:solidFill>
              </a:rPr>
              <a:pPr>
                <a:defRPr/>
              </a:pPr>
              <a:t>‹#›</a:t>
            </a:fld>
            <a:endParaRPr lang="en-US" dirty="0">
              <a:solidFill>
                <a:srgbClr val="005596"/>
              </a:solidFill>
            </a:endParaRPr>
          </a:p>
        </p:txBody>
      </p:sp>
      <p:sp>
        <p:nvSpPr>
          <p:cNvPr id="10" name="Text Placeholder 9"/>
          <p:cNvSpPr>
            <a:spLocks noGrp="1"/>
          </p:cNvSpPr>
          <p:nvPr>
            <p:ph type="body" sz="quarter" idx="12"/>
          </p:nvPr>
        </p:nvSpPr>
        <p:spPr>
          <a:xfrm>
            <a:off x="152400" y="1295400"/>
            <a:ext cx="87630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2122788"/>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Slide Number Placeholder 5"/>
          <p:cNvSpPr>
            <a:spLocks noGrp="1"/>
          </p:cNvSpPr>
          <p:nvPr>
            <p:ph type="sldNum" sz="quarter" idx="4"/>
          </p:nvPr>
        </p:nvSpPr>
        <p:spPr>
          <a:xfrm>
            <a:off x="8839200" y="6553200"/>
            <a:ext cx="228600" cy="228600"/>
          </a:xfrm>
          <a:prstGeom prst="ellipse">
            <a:avLst/>
          </a:prstGeom>
          <a:ln w="12700">
            <a:solidFill>
              <a:schemeClr val="tx1">
                <a:lumMod val="50000"/>
                <a:lumOff val="50000"/>
              </a:schemeClr>
            </a:solidFill>
          </a:ln>
        </p:spPr>
        <p:style>
          <a:lnRef idx="2">
            <a:schemeClr val="accent1"/>
          </a:lnRef>
          <a:fillRef idx="1">
            <a:schemeClr val="lt1"/>
          </a:fillRef>
          <a:effectRef idx="0">
            <a:schemeClr val="accent1"/>
          </a:effectRef>
          <a:fontRef idx="none"/>
        </p:style>
        <p:txBody>
          <a:bodyPr vert="horz" lIns="0" tIns="0" rIns="0" bIns="0" rtlCol="0" anchor="ctr"/>
          <a:lstStyle>
            <a:lvl1pPr algn="ctr">
              <a:defRPr sz="800" b="1">
                <a:solidFill>
                  <a:schemeClr val="accent5"/>
                </a:solidFill>
                <a:latin typeface="Century Gothic" pitchFamily="34" charset="0"/>
              </a:defRPr>
            </a:lvl1pPr>
          </a:lstStyle>
          <a:p>
            <a:pPr>
              <a:defRPr/>
            </a:pPr>
            <a:fld id="{D505C863-2CE5-41D4-9A34-1C6D7786FC48}" type="slidenum">
              <a:rPr lang="en-US" smtClean="0">
                <a:solidFill>
                  <a:srgbClr val="005596"/>
                </a:solidFill>
              </a:rPr>
              <a:pPr>
                <a:defRPr/>
              </a:pPr>
              <a:t>‹#›</a:t>
            </a:fld>
            <a:endParaRPr lang="en-US" dirty="0">
              <a:solidFill>
                <a:srgbClr val="005596"/>
              </a:solidFill>
            </a:endParaRPr>
          </a:p>
        </p:txBody>
      </p:sp>
    </p:spTree>
    <p:extLst>
      <p:ext uri="{BB962C8B-B14F-4D97-AF65-F5344CB8AC3E}">
        <p14:creationId xmlns:p14="http://schemas.microsoft.com/office/powerpoint/2010/main" val="125624394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1" name="Content Placeholder 8"/>
          <p:cNvSpPr>
            <a:spLocks noGrp="1"/>
          </p:cNvSpPr>
          <p:nvPr>
            <p:ph sz="quarter" idx="13"/>
          </p:nvPr>
        </p:nvSpPr>
        <p:spPr>
          <a:xfrm>
            <a:off x="152400" y="1295400"/>
            <a:ext cx="87630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5"/>
          <p:cNvSpPr>
            <a:spLocks noGrp="1"/>
          </p:cNvSpPr>
          <p:nvPr>
            <p:ph type="sldNum" sz="quarter" idx="4294967295"/>
          </p:nvPr>
        </p:nvSpPr>
        <p:spPr>
          <a:xfrm>
            <a:off x="8839200" y="6629400"/>
            <a:ext cx="228600" cy="228600"/>
          </a:xfrm>
        </p:spPr>
        <p:txBody>
          <a:bodyPr/>
          <a:lstStyle/>
          <a:p>
            <a:fld id="{F040BB64-8804-472C-89C9-1468A4B407E9}" type="slidenum">
              <a:rPr lang="en-US" smtClean="0">
                <a:solidFill>
                  <a:srgbClr val="005596"/>
                </a:solidFill>
              </a:rPr>
              <a:pPr/>
              <a:t>‹#›</a:t>
            </a:fld>
            <a:endParaRPr lang="en-US" dirty="0">
              <a:solidFill>
                <a:srgbClr val="005596"/>
              </a:solidFill>
            </a:endParaRPr>
          </a:p>
        </p:txBody>
      </p:sp>
      <p:sp>
        <p:nvSpPr>
          <p:cNvPr id="10" name="Date Placeholder 3"/>
          <p:cNvSpPr>
            <a:spLocks noGrp="1"/>
          </p:cNvSpPr>
          <p:nvPr>
            <p:ph type="dt" sz="half" idx="10"/>
          </p:nvPr>
        </p:nvSpPr>
        <p:spPr>
          <a:xfrm>
            <a:off x="0" y="6629400"/>
            <a:ext cx="2133600" cy="228600"/>
          </a:xfrm>
          <a:prstGeom prst="rect">
            <a:avLst/>
          </a:prstGeom>
        </p:spPr>
        <p:txBody>
          <a:bodyPr/>
          <a:lstStyle/>
          <a:p>
            <a:pPr defTabSz="914400"/>
            <a:fld id="{4C37430B-8345-48D6-8478-D21144D0C925}" type="datetime1">
              <a:rPr lang="en-US" smtClean="0">
                <a:solidFill>
                  <a:srgbClr val="005596"/>
                </a:solidFill>
              </a:rPr>
              <a:pPr defTabSz="914400"/>
              <a:t>6/9/2014</a:t>
            </a:fld>
            <a:endParaRPr lang="en-US">
              <a:solidFill>
                <a:srgbClr val="005596"/>
              </a:solidFill>
            </a:endParaRPr>
          </a:p>
        </p:txBody>
      </p:sp>
      <p:sp>
        <p:nvSpPr>
          <p:cNvPr id="12" name="Footer Placeholder 4"/>
          <p:cNvSpPr>
            <a:spLocks noGrp="1"/>
          </p:cNvSpPr>
          <p:nvPr>
            <p:ph type="ftr" sz="quarter" idx="11"/>
          </p:nvPr>
        </p:nvSpPr>
        <p:spPr>
          <a:xfrm>
            <a:off x="3124200" y="6629400"/>
            <a:ext cx="2895600" cy="228600"/>
          </a:xfrm>
        </p:spPr>
        <p:txBody>
          <a:bodyPr/>
          <a:lstStyle/>
          <a:p>
            <a:r>
              <a:rPr lang="en-US" smtClean="0">
                <a:solidFill>
                  <a:srgbClr val="005596"/>
                </a:solidFill>
              </a:rPr>
              <a:t>Cray Inc. Property</a:t>
            </a:r>
            <a:endParaRPr lang="en-US">
              <a:solidFill>
                <a:srgbClr val="005596"/>
              </a:solidFill>
            </a:endParaRPr>
          </a:p>
        </p:txBody>
      </p:sp>
    </p:spTree>
    <p:extLst>
      <p:ext uri="{BB962C8B-B14F-4D97-AF65-F5344CB8AC3E}">
        <p14:creationId xmlns:p14="http://schemas.microsoft.com/office/powerpoint/2010/main" val="2109573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B3AADCBB-3292-4C70-BBC1-B70D83C23A97}" type="datetime1">
              <a:rPr lang="en-GB" smtClean="0"/>
              <a:pPr/>
              <a:t>09/06/2014</a:t>
            </a:fld>
            <a:endParaRPr lang="en-GB">
              <a:solidFill>
                <a:schemeClr val="bg1"/>
              </a:solidFill>
            </a:endParaRPr>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solidFill>
                <a:srgbClr val="FFFFFF"/>
              </a:solidFill>
            </a:endParaRPr>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398E73A6-1934-41E1-9D07-5B6E60A62255}" type="slidenum">
              <a:rPr lang="en-GB" smtClean="0"/>
              <a:pPr/>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txBox="1">
            <a:spLocks/>
          </p:cNvSpPr>
          <p:nvPr userDrawn="1"/>
        </p:nvSpPr>
        <p:spPr>
          <a:xfrm>
            <a:off x="3419872" y="3472"/>
            <a:ext cx="4114800" cy="329184"/>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rgbClr val="FFFFFF"/>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 charset="0"/>
                <a:ea typeface="+mn-ea"/>
                <a:cs typeface="+mn-cs"/>
              </a:defRPr>
            </a:lvl5pPr>
            <a:lvl6pPr marL="2286000" algn="l" defTabSz="914400" rtl="0" eaLnBrk="1" latinLnBrk="0" hangingPunct="1">
              <a:defRPr sz="2400" kern="1200">
                <a:solidFill>
                  <a:schemeClr val="tx1"/>
                </a:solidFill>
                <a:latin typeface="Times" pitchFamily="1" charset="0"/>
                <a:ea typeface="+mn-ea"/>
                <a:cs typeface="+mn-cs"/>
              </a:defRPr>
            </a:lvl6pPr>
            <a:lvl7pPr marL="2743200" algn="l" defTabSz="914400" rtl="0" eaLnBrk="1" latinLnBrk="0" hangingPunct="1">
              <a:defRPr sz="2400" kern="1200">
                <a:solidFill>
                  <a:schemeClr val="tx1"/>
                </a:solidFill>
                <a:latin typeface="Times" pitchFamily="1" charset="0"/>
                <a:ea typeface="+mn-ea"/>
                <a:cs typeface="+mn-cs"/>
              </a:defRPr>
            </a:lvl7pPr>
            <a:lvl8pPr marL="3200400" algn="l" defTabSz="914400" rtl="0" eaLnBrk="1" latinLnBrk="0" hangingPunct="1">
              <a:defRPr sz="2400" kern="1200">
                <a:solidFill>
                  <a:schemeClr val="tx1"/>
                </a:solidFill>
                <a:latin typeface="Times" pitchFamily="1" charset="0"/>
                <a:ea typeface="+mn-ea"/>
                <a:cs typeface="+mn-cs"/>
              </a:defRPr>
            </a:lvl8pPr>
            <a:lvl9pPr marL="3657600" algn="l" defTabSz="914400" rtl="0" eaLnBrk="1" latinLnBrk="0" hangingPunct="1">
              <a:defRPr sz="2400" kern="1200">
                <a:solidFill>
                  <a:schemeClr val="tx1"/>
                </a:solidFill>
                <a:latin typeface="Times" pitchFamily="1" charset="0"/>
                <a:ea typeface="+mn-ea"/>
                <a:cs typeface="+mn-cs"/>
              </a:defRPr>
            </a:lvl9pPr>
          </a:lstStyle>
          <a:p>
            <a:r>
              <a:rPr lang="en-GB" dirty="0" err="1" smtClean="0"/>
              <a:t>SeIUCCR</a:t>
            </a:r>
            <a:r>
              <a:rPr lang="en-GB" dirty="0" smtClean="0"/>
              <a:t> Summer School</a:t>
            </a:r>
            <a:endParaRPr lang="en-GB" dirty="0">
              <a:solidFill>
                <a:schemeClr val="tx1"/>
              </a:solidFill>
            </a:endParaRPr>
          </a:p>
        </p:txBody>
      </p:sp>
    </p:spTree>
    <p:extLst>
      <p:ext uri="{BB962C8B-B14F-4D97-AF65-F5344CB8AC3E}">
        <p14:creationId xmlns:p14="http://schemas.microsoft.com/office/powerpoint/2010/main" val="637473406"/>
      </p:ext>
    </p:extLst>
  </p:cSld>
  <p:clrMapOvr>
    <a:overrideClrMapping bg1="dk1" tx1="lt1" bg2="dk2" tx2="lt2" accent1="accent1" accent2="accent2" accent3="accent3" accent4="accent4" accent5="accent5" accent6="accent6" hlink="hlink" folHlink="folHlink"/>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434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50715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792810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019671"/>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00821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142836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9.png"/><Relationship Id="rId5" Type="http://schemas.openxmlformats.org/officeDocument/2006/relationships/theme" Target="../theme/theme3.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457200" y="533399"/>
            <a:ext cx="8229600" cy="94840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19559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9" name="Picture 8" descr="epcc_logo.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174143" y="5989464"/>
            <a:ext cx="1931719" cy="627038"/>
          </a:xfrm>
          <a:prstGeom prst="rect">
            <a:avLst/>
          </a:prstGeom>
        </p:spPr>
      </p:pic>
      <p:pic>
        <p:nvPicPr>
          <p:cNvPr id="11" name="Picture 10" descr="uoe_logo.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22568" y="5902300"/>
            <a:ext cx="786898" cy="786898"/>
          </a:xfrm>
          <a:prstGeom prst="rect">
            <a:avLst/>
          </a:prstGeom>
        </p:spPr>
      </p:pic>
      <p:pic>
        <p:nvPicPr>
          <p:cNvPr id="8" name="Picture 7" descr="archer_logo_large.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99222" y="5795798"/>
            <a:ext cx="2716666" cy="893400"/>
          </a:xfrm>
          <a:prstGeom prst="rect">
            <a:avLst/>
          </a:prstGeom>
        </p:spPr>
      </p:pic>
    </p:spTree>
    <p:extLst>
      <p:ext uri="{BB962C8B-B14F-4D97-AF65-F5344CB8AC3E}">
        <p14:creationId xmlns:p14="http://schemas.microsoft.com/office/powerpoint/2010/main" val="351303231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hdr="0" dt="0"/>
  <p:txStyles>
    <p:titleStyle>
      <a:lvl1pPr algn="l" defTabSz="914400" rtl="0" eaLnBrk="1" latinLnBrk="0" hangingPunct="1">
        <a:spcBef>
          <a:spcPct val="0"/>
        </a:spcBef>
        <a:buNone/>
        <a:defRPr sz="4000" kern="1200" spc="-100" baseline="0">
          <a:solidFill>
            <a:schemeClr val="tx2">
              <a:lumMod val="75000"/>
            </a:schemeClr>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399"/>
            <a:ext cx="8229600" cy="94840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19559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epcc_logo.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174143" y="5989464"/>
            <a:ext cx="1931719" cy="627038"/>
          </a:xfrm>
          <a:prstGeom prst="rect">
            <a:avLst/>
          </a:prstGeom>
        </p:spPr>
      </p:pic>
      <p:pic>
        <p:nvPicPr>
          <p:cNvPr id="11" name="Picture 10" descr="uoe_logo.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22568" y="5902300"/>
            <a:ext cx="786898" cy="786898"/>
          </a:xfrm>
          <a:prstGeom prst="rect">
            <a:avLst/>
          </a:prstGeom>
        </p:spPr>
      </p:pic>
      <p:pic>
        <p:nvPicPr>
          <p:cNvPr id="8" name="Picture 7" descr="archer_logo_large.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99222" y="5795798"/>
            <a:ext cx="2716666" cy="893400"/>
          </a:xfrm>
          <a:prstGeom prst="rect">
            <a:avLst/>
          </a:prstGeom>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spcBef>
          <a:spcPct val="0"/>
        </a:spcBef>
        <a:buNone/>
        <a:defRPr sz="4000" kern="1200" spc="-100" baseline="0">
          <a:solidFill>
            <a:schemeClr val="tx2">
              <a:lumMod val="75000"/>
            </a:schemeClr>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152400"/>
            <a:ext cx="7315200" cy="838200"/>
          </a:xfrm>
          <a:prstGeom prst="rect">
            <a:avLst/>
          </a:prstGeom>
        </p:spPr>
        <p:txBody>
          <a:bodyPr vert="horz" lIns="0" tIns="0" rIns="0" bIns="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 y="1295400"/>
            <a:ext cx="8763000" cy="5257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629400"/>
            <a:ext cx="2895600" cy="228600"/>
          </a:xfrm>
          <a:prstGeom prst="rect">
            <a:avLst/>
          </a:prstGeom>
        </p:spPr>
        <p:txBody>
          <a:bodyPr vert="horz" lIns="91440" tIns="45720" rIns="91440" bIns="45720" rtlCol="0" anchor="ctr"/>
          <a:lstStyle>
            <a:lvl1pPr algn="ctr">
              <a:defRPr sz="800" b="1">
                <a:solidFill>
                  <a:schemeClr val="accent5"/>
                </a:solidFill>
                <a:latin typeface="Century Gothic" pitchFamily="34" charset="0"/>
              </a:defRPr>
            </a:lvl1pPr>
          </a:lstStyle>
          <a:p>
            <a:pPr defTabSz="914400" fontAlgn="base">
              <a:spcBef>
                <a:spcPct val="0"/>
              </a:spcBef>
              <a:spcAft>
                <a:spcPct val="0"/>
              </a:spcAft>
              <a:defRPr/>
            </a:pPr>
            <a:r>
              <a:rPr lang="en-US" smtClean="0">
                <a:solidFill>
                  <a:srgbClr val="005596"/>
                </a:solidFill>
              </a:rPr>
              <a:t>Cray Inc. Property</a:t>
            </a:r>
            <a:endParaRPr lang="en-US" dirty="0">
              <a:solidFill>
                <a:srgbClr val="005596"/>
              </a:solidFill>
            </a:endParaRPr>
          </a:p>
        </p:txBody>
      </p:sp>
      <p:sp>
        <p:nvSpPr>
          <p:cNvPr id="6" name="Slide Number Placeholder 5"/>
          <p:cNvSpPr>
            <a:spLocks noGrp="1"/>
          </p:cNvSpPr>
          <p:nvPr>
            <p:ph type="sldNum" sz="quarter" idx="4"/>
          </p:nvPr>
        </p:nvSpPr>
        <p:spPr>
          <a:xfrm>
            <a:off x="8839200" y="6553200"/>
            <a:ext cx="228600" cy="228600"/>
          </a:xfrm>
          <a:prstGeom prst="ellipse">
            <a:avLst/>
          </a:prstGeom>
          <a:ln w="12700">
            <a:solidFill>
              <a:schemeClr val="tx1">
                <a:lumMod val="50000"/>
                <a:lumOff val="50000"/>
              </a:schemeClr>
            </a:solidFill>
          </a:ln>
        </p:spPr>
        <p:style>
          <a:lnRef idx="2">
            <a:schemeClr val="accent1"/>
          </a:lnRef>
          <a:fillRef idx="1">
            <a:schemeClr val="lt1"/>
          </a:fillRef>
          <a:effectRef idx="0">
            <a:schemeClr val="accent1"/>
          </a:effectRef>
          <a:fontRef idx="none"/>
        </p:style>
        <p:txBody>
          <a:bodyPr vert="horz" lIns="0" tIns="0" rIns="0" bIns="0" rtlCol="0" anchor="ctr"/>
          <a:lstStyle>
            <a:lvl1pPr algn="ctr">
              <a:defRPr sz="800" b="1">
                <a:solidFill>
                  <a:schemeClr val="accent5"/>
                </a:solidFill>
                <a:latin typeface="Century Gothic" pitchFamily="34" charset="0"/>
              </a:defRPr>
            </a:lvl1pPr>
          </a:lstStyle>
          <a:p>
            <a:pPr defTabSz="914400" fontAlgn="base">
              <a:spcBef>
                <a:spcPct val="0"/>
              </a:spcBef>
              <a:spcAft>
                <a:spcPct val="0"/>
              </a:spcAft>
              <a:defRPr/>
            </a:pPr>
            <a:fld id="{E7C75AF8-13CD-496C-B9FA-929C8E35DADA}" type="slidenum">
              <a:rPr lang="en-US" smtClean="0">
                <a:solidFill>
                  <a:srgbClr val="005596"/>
                </a:solidFill>
              </a:rPr>
              <a:pPr defTabSz="914400" fontAlgn="base">
                <a:spcBef>
                  <a:spcPct val="0"/>
                </a:spcBef>
                <a:spcAft>
                  <a:spcPct val="0"/>
                </a:spcAft>
                <a:defRPr/>
              </a:pPr>
              <a:t>‹#›</a:t>
            </a:fld>
            <a:endParaRPr lang="en-US" dirty="0">
              <a:solidFill>
                <a:srgbClr val="005596"/>
              </a:solidFill>
            </a:endParaRPr>
          </a:p>
        </p:txBody>
      </p:sp>
    </p:spTree>
    <p:extLst>
      <p:ext uri="{BB962C8B-B14F-4D97-AF65-F5344CB8AC3E}">
        <p14:creationId xmlns:p14="http://schemas.microsoft.com/office/powerpoint/2010/main" val="3667817650"/>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Lst>
  <p:transition>
    <p:fade/>
  </p:transition>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2600" b="1" kern="1200" spc="-30" baseline="0">
          <a:solidFill>
            <a:schemeClr val="accent5"/>
          </a:solidFill>
          <a:latin typeface="Arial" pitchFamily="34" charset="0"/>
          <a:ea typeface="+mj-ea"/>
          <a:cs typeface="Arial" pitchFamily="34" charset="0"/>
        </a:defRPr>
      </a:lvl1pPr>
    </p:titleStyle>
    <p:bodyStyle>
      <a:lvl1pPr marL="283464" indent="-283464" algn="l" defTabSz="914400" rtl="0" eaLnBrk="1" latinLnBrk="0" hangingPunct="1">
        <a:lnSpc>
          <a:spcPct val="85000"/>
        </a:lnSpc>
        <a:spcBef>
          <a:spcPts val="150"/>
        </a:spcBef>
        <a:spcAft>
          <a:spcPts val="150"/>
        </a:spcAft>
        <a:buClr>
          <a:schemeClr val="accent2"/>
        </a:buClr>
        <a:buSzPct val="100000"/>
        <a:buFont typeface="Arial" pitchFamily="34" charset="0"/>
        <a:buChar char="●"/>
        <a:defRPr sz="2400" b="1" kern="1200" spc="-30" baseline="0">
          <a:solidFill>
            <a:schemeClr val="tx1">
              <a:lumMod val="65000"/>
              <a:lumOff val="35000"/>
            </a:schemeClr>
          </a:solidFill>
          <a:latin typeface="Arial" pitchFamily="34" charset="0"/>
          <a:ea typeface="+mn-ea"/>
          <a:cs typeface="Arial" pitchFamily="34" charset="0"/>
        </a:defRPr>
      </a:lvl1pPr>
      <a:lvl2pPr marL="649224" indent="-285750" algn="l" defTabSz="914400" rtl="0" eaLnBrk="1" latinLnBrk="0" hangingPunct="1">
        <a:lnSpc>
          <a:spcPct val="85000"/>
        </a:lnSpc>
        <a:spcBef>
          <a:spcPts val="150"/>
        </a:spcBef>
        <a:spcAft>
          <a:spcPts val="150"/>
        </a:spcAft>
        <a:buClr>
          <a:schemeClr val="accent2"/>
        </a:buClr>
        <a:buSzPct val="85000"/>
        <a:buFont typeface="Calibri" pitchFamily="34" charset="0"/>
        <a:buChar char="●"/>
        <a:defRPr lang="en-US" sz="2000" kern="1200" dirty="0" smtClean="0">
          <a:solidFill>
            <a:schemeClr val="tx1">
              <a:lumMod val="50000"/>
              <a:lumOff val="50000"/>
            </a:schemeClr>
          </a:solidFill>
          <a:latin typeface="Arial" pitchFamily="34" charset="0"/>
          <a:ea typeface="+mn-ea"/>
          <a:cs typeface="Arial" pitchFamily="34" charset="0"/>
        </a:defRPr>
      </a:lvl2pPr>
      <a:lvl3pPr marL="914400" indent="-228600" algn="l" defTabSz="914400" rtl="0" eaLnBrk="1" latinLnBrk="0" hangingPunct="1">
        <a:lnSpc>
          <a:spcPct val="85000"/>
        </a:lnSpc>
        <a:spcBef>
          <a:spcPts val="150"/>
        </a:spcBef>
        <a:spcAft>
          <a:spcPts val="150"/>
        </a:spcAft>
        <a:buClr>
          <a:schemeClr val="tx2">
            <a:lumMod val="60000"/>
            <a:lumOff val="40000"/>
          </a:schemeClr>
        </a:buClr>
        <a:buSzPct val="85000"/>
        <a:buFont typeface="Calibri" pitchFamily="34" charset="0"/>
        <a:buChar char="●"/>
        <a:defRPr lang="en-US" sz="1800" kern="1200" dirty="0" smtClean="0">
          <a:solidFill>
            <a:schemeClr val="tx1">
              <a:lumMod val="50000"/>
              <a:lumOff val="50000"/>
            </a:schemeClr>
          </a:solidFill>
          <a:latin typeface="Arial" pitchFamily="34" charset="0"/>
          <a:ea typeface="+mn-ea"/>
          <a:cs typeface="Arial" pitchFamily="34" charset="0"/>
        </a:defRPr>
      </a:lvl3pPr>
      <a:lvl4pPr marL="1188720" indent="-228600" algn="l" defTabSz="914400" rtl="0" eaLnBrk="1" latinLnBrk="0" hangingPunct="1">
        <a:lnSpc>
          <a:spcPct val="85000"/>
        </a:lnSpc>
        <a:spcBef>
          <a:spcPts val="150"/>
        </a:spcBef>
        <a:spcAft>
          <a:spcPts val="150"/>
        </a:spcAft>
        <a:buClr>
          <a:schemeClr val="tx2">
            <a:lumMod val="60000"/>
            <a:lumOff val="40000"/>
          </a:schemeClr>
        </a:buClr>
        <a:buSzPct val="85000"/>
        <a:buFont typeface="Calibri" pitchFamily="34" charset="0"/>
        <a:buChar char="●"/>
        <a:defRPr lang="en-US" sz="1600" kern="1200" dirty="0" smtClean="0">
          <a:solidFill>
            <a:schemeClr val="tx1">
              <a:lumMod val="50000"/>
              <a:lumOff val="50000"/>
            </a:schemeClr>
          </a:solidFill>
          <a:latin typeface="Arial" pitchFamily="34" charset="0"/>
          <a:ea typeface="+mn-ea"/>
          <a:cs typeface="Arial" pitchFamily="34" charset="0"/>
        </a:defRPr>
      </a:lvl4pPr>
      <a:lvl5pPr marL="1463040" indent="-228600" algn="l" defTabSz="914400" rtl="0" eaLnBrk="1" latinLnBrk="0" hangingPunct="1">
        <a:lnSpc>
          <a:spcPct val="85000"/>
        </a:lnSpc>
        <a:spcBef>
          <a:spcPts val="150"/>
        </a:spcBef>
        <a:spcAft>
          <a:spcPts val="150"/>
        </a:spcAft>
        <a:buClr>
          <a:schemeClr val="tx2">
            <a:lumMod val="60000"/>
            <a:lumOff val="40000"/>
          </a:schemeClr>
        </a:buClr>
        <a:buSzPct val="85000"/>
        <a:buFont typeface="Calibri" pitchFamily="34" charset="0"/>
        <a:buChar char="●"/>
        <a:defRPr lang="en-US" sz="1600" kern="1200" dirty="0">
          <a:solidFill>
            <a:schemeClr val="tx1">
              <a:lumMod val="50000"/>
              <a:lumOff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x.doi.org/10.1371/journal.pbio.100174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x.doi.org/10.1371/journal.pcbi.100328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x.doi.org/10.1371/journal.pcbi.100042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Best practices for scientific </a:t>
            </a:r>
            <a:r>
              <a:rPr lang="en-GB" dirty="0" smtClean="0"/>
              <a:t>computing</a:t>
            </a:r>
            <a:endParaRPr lang="en-GB" dirty="0"/>
          </a:p>
        </p:txBody>
      </p:sp>
      <p:sp>
        <p:nvSpPr>
          <p:cNvPr id="3" name="Content Placeholder 2"/>
          <p:cNvSpPr>
            <a:spLocks noGrp="1"/>
          </p:cNvSpPr>
          <p:nvPr>
            <p:ph idx="1"/>
          </p:nvPr>
        </p:nvSpPr>
        <p:spPr>
          <a:xfrm>
            <a:off x="457200" y="1412776"/>
            <a:ext cx="8229600" cy="4195598"/>
          </a:xfrm>
        </p:spPr>
        <p:txBody>
          <a:bodyPr>
            <a:noAutofit/>
          </a:bodyPr>
          <a:lstStyle/>
          <a:p>
            <a:pPr marL="457200" indent="-457200">
              <a:buFont typeface="+mj-lt"/>
              <a:buAutoNum type="arabicPeriod"/>
            </a:pPr>
            <a:r>
              <a:rPr lang="en-GB" dirty="0"/>
              <a:t>Write programs for people, not computers</a:t>
            </a:r>
          </a:p>
          <a:p>
            <a:pPr marL="457200" indent="-457200">
              <a:buFont typeface="+mj-lt"/>
              <a:buAutoNum type="arabicPeriod"/>
            </a:pPr>
            <a:r>
              <a:rPr lang="en-GB" dirty="0"/>
              <a:t>Let the computer do the work</a:t>
            </a:r>
          </a:p>
          <a:p>
            <a:pPr marL="457200" indent="-457200">
              <a:buFont typeface="+mj-lt"/>
              <a:buAutoNum type="arabicPeriod"/>
            </a:pPr>
            <a:r>
              <a:rPr lang="en-GB" dirty="0"/>
              <a:t>Make incremental changes</a:t>
            </a:r>
          </a:p>
          <a:p>
            <a:pPr marL="457200" indent="-457200">
              <a:buFont typeface="+mj-lt"/>
              <a:buAutoNum type="arabicPeriod"/>
            </a:pPr>
            <a:r>
              <a:rPr lang="en-GB" dirty="0"/>
              <a:t>Don’t repeat yourself (or </a:t>
            </a:r>
            <a:r>
              <a:rPr lang="en-GB" dirty="0" smtClean="0"/>
              <a:t>others</a:t>
            </a:r>
            <a:r>
              <a:rPr lang="en-GB" dirty="0"/>
              <a:t>)</a:t>
            </a:r>
          </a:p>
          <a:p>
            <a:pPr marL="457200" indent="-457200">
              <a:buFont typeface="+mj-lt"/>
              <a:buAutoNum type="arabicPeriod"/>
            </a:pPr>
            <a:r>
              <a:rPr lang="en-GB" dirty="0"/>
              <a:t>Plan for mistakes</a:t>
            </a:r>
          </a:p>
          <a:p>
            <a:pPr marL="457200" indent="-457200">
              <a:buFont typeface="+mj-lt"/>
              <a:buAutoNum type="arabicPeriod"/>
            </a:pPr>
            <a:r>
              <a:rPr lang="en-GB" dirty="0"/>
              <a:t>Optimize software only after it works correctly</a:t>
            </a:r>
          </a:p>
          <a:p>
            <a:pPr marL="457200" indent="-457200">
              <a:buFont typeface="+mj-lt"/>
              <a:buAutoNum type="arabicPeriod"/>
            </a:pPr>
            <a:r>
              <a:rPr lang="en-GB" dirty="0"/>
              <a:t>Document design and purpose, not mechanics</a:t>
            </a:r>
          </a:p>
          <a:p>
            <a:pPr marL="457200" indent="-457200">
              <a:buFont typeface="+mj-lt"/>
              <a:buAutoNum type="arabicPeriod"/>
            </a:pPr>
            <a:r>
              <a:rPr lang="en-GB" dirty="0" smtClean="0"/>
              <a:t>Collaborate</a:t>
            </a:r>
            <a:endParaRPr lang="en-GB" dirty="0"/>
          </a:p>
          <a:p>
            <a:pPr marL="0" indent="0">
              <a:buNone/>
            </a:pPr>
            <a:endParaRPr lang="en-GB" sz="1400" dirty="0" smtClean="0"/>
          </a:p>
          <a:p>
            <a:pPr marL="0" indent="0">
              <a:buNone/>
            </a:pPr>
            <a:r>
              <a:rPr lang="en-GB" sz="1100" dirty="0"/>
              <a:t>Wilson G, </a:t>
            </a:r>
            <a:r>
              <a:rPr lang="en-GB" sz="1100" dirty="0" err="1"/>
              <a:t>Aruliah</a:t>
            </a:r>
            <a:r>
              <a:rPr lang="en-GB" sz="1100" dirty="0"/>
              <a:t> DA, Brown CT, </a:t>
            </a:r>
            <a:r>
              <a:rPr lang="en-GB" sz="1100" dirty="0" err="1"/>
              <a:t>Chue</a:t>
            </a:r>
            <a:r>
              <a:rPr lang="en-GB" sz="1100" dirty="0"/>
              <a:t> Hong NP, Davis M, et al. (2014) Best Practices for Scientific Computing. </a:t>
            </a:r>
            <a:r>
              <a:rPr lang="en-GB" sz="1100" dirty="0" err="1"/>
              <a:t>PLoS</a:t>
            </a:r>
            <a:r>
              <a:rPr lang="en-GB" sz="1100" dirty="0"/>
              <a:t> </a:t>
            </a:r>
            <a:r>
              <a:rPr lang="en-GB" sz="1100" dirty="0" err="1"/>
              <a:t>Biol</a:t>
            </a:r>
            <a:r>
              <a:rPr lang="en-GB" sz="1100" dirty="0"/>
              <a:t> 12(1): e1001745. </a:t>
            </a:r>
            <a:r>
              <a:rPr lang="en-GB" sz="1100" dirty="0" smtClean="0"/>
              <a:t>doi:10.1371/journal.pbio.1001745. </a:t>
            </a:r>
            <a:r>
              <a:rPr lang="en-GB" sz="1100" dirty="0" smtClean="0">
                <a:hlinkClick r:id="rId3"/>
              </a:rPr>
              <a:t>http</a:t>
            </a:r>
            <a:r>
              <a:rPr lang="en-GB" sz="1100" dirty="0">
                <a:hlinkClick r:id="rId3"/>
              </a:rPr>
              <a:t>://</a:t>
            </a:r>
            <a:r>
              <a:rPr lang="en-GB" sz="1100" dirty="0" smtClean="0">
                <a:hlinkClick r:id="rId3"/>
              </a:rPr>
              <a:t>dx.doi.org/10.1371/journal.pbio.1001745</a:t>
            </a:r>
            <a:r>
              <a:rPr lang="en-GB" sz="1100" dirty="0" smtClean="0"/>
              <a:t>. </a:t>
            </a:r>
            <a:endParaRPr lang="en-GB" sz="1100" dirty="0"/>
          </a:p>
          <a:p>
            <a:endParaRPr lang="en-GB" dirty="0"/>
          </a:p>
          <a:p>
            <a:endParaRPr lang="en-GB" dirty="0"/>
          </a:p>
        </p:txBody>
      </p:sp>
    </p:spTree>
    <p:extLst>
      <p:ext uri="{BB962C8B-B14F-4D97-AF65-F5344CB8AC3E}">
        <p14:creationId xmlns:p14="http://schemas.microsoft.com/office/powerpoint/2010/main" val="356395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a:t>Ten simple rules for reproducible </a:t>
            </a:r>
            <a:r>
              <a:rPr lang="en-GB" altLang="en-US" smtClean="0"/>
              <a:t>computational </a:t>
            </a:r>
            <a:r>
              <a:rPr lang="en-GB" altLang="en-US"/>
              <a:t>research</a:t>
            </a:r>
            <a:endParaRPr lang="en-GB"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en-GB" sz="1800" dirty="0"/>
              <a:t>For every result, keep track of how it was produced</a:t>
            </a:r>
          </a:p>
          <a:p>
            <a:pPr marL="457200" indent="-457200">
              <a:buFont typeface="+mj-lt"/>
              <a:buAutoNum type="arabicPeriod"/>
            </a:pPr>
            <a:r>
              <a:rPr lang="en-GB" sz="1800" dirty="0"/>
              <a:t>Avoid manual data manipulation steps</a:t>
            </a:r>
          </a:p>
          <a:p>
            <a:pPr marL="457200" indent="-457200">
              <a:buFont typeface="+mj-lt"/>
              <a:buAutoNum type="arabicPeriod"/>
            </a:pPr>
            <a:r>
              <a:rPr lang="en-GB" sz="1800" dirty="0"/>
              <a:t>Archive the exact versions of all external programs used</a:t>
            </a:r>
          </a:p>
          <a:p>
            <a:pPr marL="457200" indent="-457200">
              <a:buFont typeface="+mj-lt"/>
              <a:buAutoNum type="arabicPeriod"/>
            </a:pPr>
            <a:r>
              <a:rPr lang="en-GB" sz="1800" dirty="0"/>
              <a:t>Version control all custom scripts</a:t>
            </a:r>
          </a:p>
          <a:p>
            <a:pPr marL="457200" indent="-457200">
              <a:buFont typeface="+mj-lt"/>
              <a:buAutoNum type="arabicPeriod"/>
            </a:pPr>
            <a:r>
              <a:rPr lang="en-GB" sz="1800" dirty="0"/>
              <a:t>Record all intermediate results, when possible in standardized formats</a:t>
            </a:r>
          </a:p>
          <a:p>
            <a:pPr marL="457200" indent="-457200">
              <a:buFont typeface="+mj-lt"/>
              <a:buAutoNum type="arabicPeriod"/>
            </a:pPr>
            <a:r>
              <a:rPr lang="en-GB" sz="1800" dirty="0"/>
              <a:t>For analyses that include randomness, note underlying random seeds</a:t>
            </a:r>
          </a:p>
          <a:p>
            <a:pPr marL="457200" indent="-457200">
              <a:buFont typeface="+mj-lt"/>
              <a:buAutoNum type="arabicPeriod"/>
            </a:pPr>
            <a:r>
              <a:rPr lang="en-GB" sz="1800" dirty="0"/>
              <a:t>Always store raw data behind plots</a:t>
            </a:r>
          </a:p>
          <a:p>
            <a:pPr marL="457200" indent="-457200">
              <a:buFont typeface="+mj-lt"/>
              <a:buAutoNum type="arabicPeriod"/>
            </a:pPr>
            <a:r>
              <a:rPr lang="en-GB" sz="1800" dirty="0"/>
              <a:t>Generate hierarchical analysis output, allowing layers of increasing detail to be inspected</a:t>
            </a:r>
          </a:p>
          <a:p>
            <a:pPr marL="457200" indent="-457200">
              <a:buFont typeface="+mj-lt"/>
              <a:buAutoNum type="arabicPeriod"/>
            </a:pPr>
            <a:r>
              <a:rPr lang="en-GB" sz="1800" dirty="0"/>
              <a:t>Connect textual statements to underlying results</a:t>
            </a:r>
          </a:p>
          <a:p>
            <a:pPr marL="457200" indent="-457200">
              <a:buFont typeface="+mj-lt"/>
              <a:buAutoNum type="arabicPeriod"/>
            </a:pPr>
            <a:r>
              <a:rPr lang="en-GB" sz="1800" dirty="0"/>
              <a:t>Provide public access to scripts, runs, and results</a:t>
            </a:r>
          </a:p>
          <a:p>
            <a:endParaRPr lang="en-GB" sz="1100" dirty="0" smtClean="0"/>
          </a:p>
          <a:p>
            <a:pPr marL="0" indent="0">
              <a:buNone/>
            </a:pPr>
            <a:r>
              <a:rPr lang="en-GB" sz="1100" dirty="0" err="1"/>
              <a:t>Sandve</a:t>
            </a:r>
            <a:r>
              <a:rPr lang="en-GB" sz="1100" dirty="0"/>
              <a:t> GK, </a:t>
            </a:r>
            <a:r>
              <a:rPr lang="en-GB" sz="1100" dirty="0" err="1"/>
              <a:t>Nekrutenko</a:t>
            </a:r>
            <a:r>
              <a:rPr lang="en-GB" sz="1100" dirty="0"/>
              <a:t> A, Taylor J, </a:t>
            </a:r>
            <a:r>
              <a:rPr lang="en-GB" sz="1100" dirty="0" err="1"/>
              <a:t>Hovig</a:t>
            </a:r>
            <a:r>
              <a:rPr lang="en-GB" sz="1100" dirty="0"/>
              <a:t> E (2013) Ten Simple Rules for Reproducible Computational Research. </a:t>
            </a:r>
            <a:r>
              <a:rPr lang="en-GB" sz="1100" dirty="0" err="1"/>
              <a:t>PLoS</a:t>
            </a:r>
            <a:r>
              <a:rPr lang="en-GB" sz="1100" dirty="0"/>
              <a:t> </a:t>
            </a:r>
            <a:r>
              <a:rPr lang="en-GB" sz="1100" dirty="0" err="1"/>
              <a:t>Comput</a:t>
            </a:r>
            <a:r>
              <a:rPr lang="en-GB" sz="1100" dirty="0"/>
              <a:t> </a:t>
            </a:r>
            <a:r>
              <a:rPr lang="en-GB" sz="1100" dirty="0" err="1"/>
              <a:t>Biol</a:t>
            </a:r>
            <a:r>
              <a:rPr lang="en-GB" sz="1100" dirty="0"/>
              <a:t> 9(10): e1003285. </a:t>
            </a:r>
            <a:r>
              <a:rPr lang="en-GB" sz="1100" dirty="0" smtClean="0"/>
              <a:t>doi:10.1371/journal.pcbi.1003285. </a:t>
            </a:r>
            <a:r>
              <a:rPr lang="en-GB" sz="1100" dirty="0" smtClean="0">
                <a:hlinkClick r:id="rId3"/>
              </a:rPr>
              <a:t>http</a:t>
            </a:r>
            <a:r>
              <a:rPr lang="en-GB" sz="1100" dirty="0">
                <a:hlinkClick r:id="rId3"/>
              </a:rPr>
              <a:t>://</a:t>
            </a:r>
            <a:r>
              <a:rPr lang="en-GB" sz="1100" dirty="0" smtClean="0">
                <a:hlinkClick r:id="rId3"/>
              </a:rPr>
              <a:t>dx.doi.org/10.1371/journal.pcbi.1003285</a:t>
            </a:r>
            <a:r>
              <a:rPr lang="en-GB" sz="1100" dirty="0" smtClean="0"/>
              <a:t>. </a:t>
            </a:r>
            <a:endParaRPr lang="en-GB" sz="1800" dirty="0"/>
          </a:p>
          <a:p>
            <a:endParaRPr lang="en-GB" sz="1800" dirty="0"/>
          </a:p>
        </p:txBody>
      </p:sp>
    </p:spTree>
    <p:extLst>
      <p:ext uri="{BB962C8B-B14F-4D97-AF65-F5344CB8AC3E}">
        <p14:creationId xmlns:p14="http://schemas.microsoft.com/office/powerpoint/2010/main" val="141599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bother?</a:t>
            </a:r>
            <a:endParaRPr lang="en-GB" dirty="0"/>
          </a:p>
        </p:txBody>
      </p:sp>
      <p:sp>
        <p:nvSpPr>
          <p:cNvPr id="3" name="Content Placeholder 2"/>
          <p:cNvSpPr>
            <a:spLocks noGrp="1"/>
          </p:cNvSpPr>
          <p:nvPr>
            <p:ph idx="1"/>
          </p:nvPr>
        </p:nvSpPr>
        <p:spPr/>
        <p:txBody>
          <a:bodyPr>
            <a:normAutofit fontScale="92500" lnSpcReduction="20000"/>
          </a:bodyPr>
          <a:lstStyle/>
          <a:p>
            <a:r>
              <a:rPr lang="en-GB" dirty="0"/>
              <a:t>P</a:t>
            </a:r>
            <a:r>
              <a:rPr lang="en-GB" dirty="0" smtClean="0"/>
              <a:t>oor </a:t>
            </a:r>
            <a:r>
              <a:rPr lang="en-GB" dirty="0"/>
              <a:t>organizational </a:t>
            </a:r>
            <a:r>
              <a:rPr lang="en-GB"/>
              <a:t>choices </a:t>
            </a:r>
            <a:r>
              <a:rPr lang="en-GB" smtClean="0"/>
              <a:t>can lead </a:t>
            </a:r>
            <a:r>
              <a:rPr lang="en-GB" dirty="0"/>
              <a:t>to significantly slower </a:t>
            </a:r>
            <a:r>
              <a:rPr lang="en-GB"/>
              <a:t>research </a:t>
            </a:r>
            <a:r>
              <a:rPr lang="en-GB" smtClean="0"/>
              <a:t>progress</a:t>
            </a:r>
            <a:endParaRPr lang="en-GB" dirty="0" smtClean="0"/>
          </a:p>
          <a:p>
            <a:r>
              <a:rPr lang="en-GB" dirty="0" smtClean="0"/>
              <a:t>Help someone </a:t>
            </a:r>
            <a:r>
              <a:rPr lang="en-GB" dirty="0"/>
              <a:t>unfamiliar with your project </a:t>
            </a:r>
            <a:r>
              <a:rPr lang="en-GB" dirty="0" smtClean="0"/>
              <a:t>look </a:t>
            </a:r>
            <a:r>
              <a:rPr lang="en-GB" dirty="0"/>
              <a:t>at your </a:t>
            </a:r>
            <a:r>
              <a:rPr lang="en-GB" dirty="0" smtClean="0"/>
              <a:t>files </a:t>
            </a:r>
            <a:r>
              <a:rPr lang="en-GB" dirty="0"/>
              <a:t>and understand in detail what you did and </a:t>
            </a:r>
            <a:r>
              <a:rPr lang="en-GB" dirty="0" smtClean="0"/>
              <a:t>why</a:t>
            </a:r>
          </a:p>
          <a:p>
            <a:pPr lvl="1"/>
            <a:r>
              <a:rPr lang="en-GB" dirty="0" smtClean="0"/>
              <a:t>Researchers, collaborators, students, research supervisors, PIs</a:t>
            </a:r>
          </a:p>
          <a:p>
            <a:pPr lvl="1"/>
            <a:r>
              <a:rPr lang="en-GB" dirty="0" smtClean="0"/>
              <a:t>You!</a:t>
            </a:r>
          </a:p>
          <a:p>
            <a:r>
              <a:rPr lang="en-GB" dirty="0" smtClean="0"/>
              <a:t>Help </a:t>
            </a:r>
            <a:r>
              <a:rPr lang="en-GB" dirty="0"/>
              <a:t>yourself do things over and over </a:t>
            </a:r>
            <a:r>
              <a:rPr lang="en-GB" dirty="0" smtClean="0"/>
              <a:t>again</a:t>
            </a:r>
            <a:endParaRPr lang="en-GB" dirty="0"/>
          </a:p>
          <a:p>
            <a:pPr lvl="1"/>
            <a:r>
              <a:rPr lang="en-GB" dirty="0"/>
              <a:t> </a:t>
            </a:r>
            <a:r>
              <a:rPr lang="en-GB" dirty="0" smtClean="0"/>
              <a:t>Correct </a:t>
            </a:r>
            <a:r>
              <a:rPr lang="en-GB" dirty="0"/>
              <a:t>flaws in the initial preparation of the data being </a:t>
            </a:r>
            <a:r>
              <a:rPr lang="en-GB" dirty="0" smtClean="0"/>
              <a:t>analysed</a:t>
            </a:r>
            <a:endParaRPr lang="en-GB" dirty="0"/>
          </a:p>
          <a:p>
            <a:pPr lvl="1"/>
            <a:r>
              <a:rPr lang="en-GB" dirty="0"/>
              <a:t> </a:t>
            </a:r>
            <a:r>
              <a:rPr lang="en-GB" dirty="0" smtClean="0"/>
              <a:t>Update </a:t>
            </a:r>
            <a:r>
              <a:rPr lang="en-GB" dirty="0"/>
              <a:t>when you get access to new data</a:t>
            </a:r>
          </a:p>
          <a:p>
            <a:pPr lvl="1"/>
            <a:r>
              <a:rPr lang="en-GB" dirty="0"/>
              <a:t> </a:t>
            </a:r>
            <a:r>
              <a:rPr lang="en-GB" dirty="0" smtClean="0"/>
              <a:t>Broaden </a:t>
            </a:r>
            <a:r>
              <a:rPr lang="en-GB" dirty="0"/>
              <a:t>parameterizations of a particular </a:t>
            </a:r>
            <a:r>
              <a:rPr lang="en-GB" dirty="0" smtClean="0"/>
              <a:t>model</a:t>
            </a:r>
          </a:p>
          <a:p>
            <a:pPr marL="274320" lvl="1" indent="0">
              <a:buNone/>
            </a:pPr>
            <a:endParaRPr lang="en-GB" dirty="0" smtClean="0"/>
          </a:p>
          <a:p>
            <a:pPr marL="274320" lvl="1" indent="0">
              <a:buNone/>
            </a:pPr>
            <a:endParaRPr lang="en-GB" dirty="0" smtClean="0"/>
          </a:p>
          <a:p>
            <a:pPr marL="0" indent="0">
              <a:buNone/>
            </a:pPr>
            <a:r>
              <a:rPr lang="en-GB" sz="1300" dirty="0" smtClean="0"/>
              <a:t>Noble </a:t>
            </a:r>
            <a:r>
              <a:rPr lang="en-GB" sz="1300" dirty="0"/>
              <a:t>WS (2009) A Quick Guide to Organizing Computational Biology Projects. </a:t>
            </a:r>
            <a:r>
              <a:rPr lang="en-GB" sz="1300" dirty="0" err="1"/>
              <a:t>PLoS</a:t>
            </a:r>
            <a:r>
              <a:rPr lang="en-GB" sz="1300" dirty="0"/>
              <a:t> </a:t>
            </a:r>
            <a:r>
              <a:rPr lang="en-GB" sz="1300" dirty="0" err="1"/>
              <a:t>Comput</a:t>
            </a:r>
            <a:r>
              <a:rPr lang="en-GB" sz="1300" dirty="0"/>
              <a:t> </a:t>
            </a:r>
            <a:r>
              <a:rPr lang="en-GB" sz="1300" dirty="0" err="1"/>
              <a:t>Biol</a:t>
            </a:r>
            <a:r>
              <a:rPr lang="en-GB" sz="1300" dirty="0"/>
              <a:t> 5(7): e1000424. doi:10.1371/journal.pcbi.1000424. </a:t>
            </a:r>
            <a:r>
              <a:rPr lang="en-GB" sz="1300" dirty="0">
                <a:hlinkClick r:id="rId3"/>
              </a:rPr>
              <a:t>http://dx.doi.org/10.1371/journal.pcbi.1000424</a:t>
            </a:r>
            <a:r>
              <a:rPr lang="en-GB" sz="1300" dirty="0" smtClean="0"/>
              <a:t>.</a:t>
            </a:r>
            <a:r>
              <a:rPr lang="en-GB" sz="1300" dirty="0"/>
              <a:t> </a:t>
            </a:r>
            <a:endParaRPr lang="en-GB" dirty="0"/>
          </a:p>
          <a:p>
            <a:endParaRPr lang="en-GB" dirty="0" smtClean="0"/>
          </a:p>
          <a:p>
            <a:endParaRPr lang="en-GB" dirty="0" smtClean="0"/>
          </a:p>
          <a:p>
            <a:endParaRPr lang="en-GB" dirty="0"/>
          </a:p>
          <a:p>
            <a:endParaRPr lang="en-GB" dirty="0"/>
          </a:p>
        </p:txBody>
      </p:sp>
    </p:spTree>
    <p:extLst>
      <p:ext uri="{BB962C8B-B14F-4D97-AF65-F5344CB8AC3E}">
        <p14:creationId xmlns:p14="http://schemas.microsoft.com/office/powerpoint/2010/main" val="373976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epcc_minimal">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epcc_minimal">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1_CUG_2012_slide_theme">
  <a:themeElements>
    <a:clrScheme name="YarcData &amp; Cray 2012_02_16">
      <a:dk1>
        <a:sysClr val="windowText" lastClr="000000"/>
      </a:dk1>
      <a:lt1>
        <a:srgbClr val="FFFFFF"/>
      </a:lt1>
      <a:dk2>
        <a:srgbClr val="2D393F"/>
      </a:dk2>
      <a:lt2>
        <a:srgbClr val="FFFFFF"/>
      </a:lt2>
      <a:accent1>
        <a:srgbClr val="8D941E"/>
      </a:accent1>
      <a:accent2>
        <a:srgbClr val="DD7E0E"/>
      </a:accent2>
      <a:accent3>
        <a:srgbClr val="E5B02B"/>
      </a:accent3>
      <a:accent4>
        <a:srgbClr val="A03722"/>
      </a:accent4>
      <a:accent5>
        <a:srgbClr val="005596"/>
      </a:accent5>
      <a:accent6>
        <a:srgbClr val="B6B491"/>
      </a:accent6>
      <a:hlink>
        <a:srgbClr val="0070C0"/>
      </a:hlink>
      <a:folHlink>
        <a:srgbClr val="3A577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CCPForge Presentation 16-01-14</Template>
  <TotalTime>2032</TotalTime>
  <Words>909</Words>
  <Application>Microsoft Office PowerPoint</Application>
  <PresentationFormat>On-screen Show (4:3)</PresentationFormat>
  <Paragraphs>80</Paragraphs>
  <Slides>3</Slides>
  <Notes>3</Notes>
  <HiddenSlides>0</HiddenSlides>
  <MMClips>0</MMClips>
  <ScaleCrop>false</ScaleCrop>
  <HeadingPairs>
    <vt:vector size="4" baseType="variant">
      <vt:variant>
        <vt:lpstr>Theme</vt:lpstr>
      </vt:variant>
      <vt:variant>
        <vt:i4>3</vt:i4>
      </vt:variant>
      <vt:variant>
        <vt:lpstr>Slide Titles</vt:lpstr>
      </vt:variant>
      <vt:variant>
        <vt:i4>3</vt:i4>
      </vt:variant>
    </vt:vector>
  </HeadingPairs>
  <TitlesOfParts>
    <vt:vector size="6" baseType="lpstr">
      <vt:lpstr>1_epcc_minimal</vt:lpstr>
      <vt:lpstr>epcc_minimal</vt:lpstr>
      <vt:lpstr>1_CUG_2012_slide_theme</vt:lpstr>
      <vt:lpstr>Best practices for scientific computing</vt:lpstr>
      <vt:lpstr>Ten simple rules for reproducible computational research</vt:lpstr>
      <vt:lpstr>Why bother?</vt:lpstr>
    </vt:vector>
  </TitlesOfParts>
  <Company>EPCC EPCC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EPCC EPCC</dc:creator>
  <cp:lastModifiedBy>mjj</cp:lastModifiedBy>
  <cp:revision>182</cp:revision>
  <cp:lastPrinted>2011-04-13T15:11:51Z</cp:lastPrinted>
  <dcterms:created xsi:type="dcterms:W3CDTF">2006-03-21T15:46:19Z</dcterms:created>
  <dcterms:modified xsi:type="dcterms:W3CDTF">2014-06-09T15:34:23Z</dcterms:modified>
</cp:coreProperties>
</file>