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1" r:id="rId1"/>
    <p:sldMasterId id="2147483693" r:id="rId2"/>
    <p:sldMasterId id="2147483705" r:id="rId3"/>
    <p:sldMasterId id="2147483710" r:id="rId4"/>
  </p:sldMasterIdLst>
  <p:notesMasterIdLst>
    <p:notesMasterId r:id="rId14"/>
  </p:notesMasterIdLst>
  <p:handoutMasterIdLst>
    <p:handoutMasterId r:id="rId15"/>
  </p:handoutMasterIdLst>
  <p:sldIdLst>
    <p:sldId id="350" r:id="rId5"/>
    <p:sldId id="356" r:id="rId6"/>
    <p:sldId id="351" r:id="rId7"/>
    <p:sldId id="352" r:id="rId8"/>
    <p:sldId id="353" r:id="rId9"/>
    <p:sldId id="355" r:id="rId10"/>
    <p:sldId id="357" r:id="rId11"/>
    <p:sldId id="358" r:id="rId12"/>
    <p:sldId id="359" r:id="rId13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8C600"/>
    <a:srgbClr val="FF99FF"/>
    <a:srgbClr val="FF9933"/>
    <a:srgbClr val="FFCC00"/>
    <a:srgbClr val="008000"/>
    <a:srgbClr val="66FFCC"/>
    <a:srgbClr val="FFFFFF"/>
    <a:srgbClr val="99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0169" autoAdjust="0"/>
  </p:normalViewPr>
  <p:slideViewPr>
    <p:cSldViewPr showGuides="1">
      <p:cViewPr>
        <p:scale>
          <a:sx n="54" d="100"/>
          <a:sy n="54" d="100"/>
        </p:scale>
        <p:origin x="-70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Helvetica" pitchFamily="1" charset="0"/>
              </a:defRPr>
            </a:lvl1pPr>
          </a:lstStyle>
          <a:p>
            <a:endParaRPr lang="en-GB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4938" y="0"/>
            <a:ext cx="307498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Helvetica" pitchFamily="1" charset="0"/>
              </a:defRPr>
            </a:lvl1pPr>
          </a:lstStyle>
          <a:p>
            <a:endParaRPr lang="en-GB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7138"/>
            <a:ext cx="2998788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Helvetica" pitchFamily="1" charset="0"/>
              </a:defRPr>
            </a:lvl1pPr>
          </a:lstStyle>
          <a:p>
            <a:endParaRPr lang="en-GB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4938" y="8847138"/>
            <a:ext cx="3074987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Helvetica" pitchFamily="1" charset="0"/>
              </a:defRPr>
            </a:lvl1pPr>
          </a:lstStyle>
          <a:p>
            <a:fld id="{0830FACE-A43C-456E-88DF-4212EFFEA95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356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Helvetica" pitchFamily="1" charset="0"/>
              </a:defRPr>
            </a:lvl1pPr>
          </a:lstStyle>
          <a:p>
            <a:endParaRPr lang="en-GB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4938" y="0"/>
            <a:ext cx="307498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Helvetica" pitchFamily="1" charset="0"/>
              </a:defRPr>
            </a:lvl1pPr>
          </a:lstStyle>
          <a:p>
            <a:endParaRPr lang="en-GB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12788"/>
            <a:ext cx="4660900" cy="3495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424363"/>
            <a:ext cx="5126037" cy="413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0"/>
            <a:r>
              <a:rPr lang="en-GB" smtClean="0"/>
              <a:t>Second level</a:t>
            </a:r>
          </a:p>
          <a:p>
            <a:pPr lvl="0"/>
            <a:r>
              <a:rPr lang="en-GB" smtClean="0"/>
              <a:t>Third level</a:t>
            </a:r>
          </a:p>
          <a:p>
            <a:pPr lvl="0"/>
            <a:r>
              <a:rPr lang="en-GB" smtClean="0"/>
              <a:t>Fourth level</a:t>
            </a:r>
          </a:p>
          <a:p>
            <a:pPr lvl="0"/>
            <a:r>
              <a:rPr lang="en-GB" smtClean="0"/>
              <a:t>Fifth level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7138"/>
            <a:ext cx="2998788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Helvetica" pitchFamily="1" charset="0"/>
              </a:defRPr>
            </a:lvl1pPr>
          </a:lstStyle>
          <a:p>
            <a:endParaRPr lang="en-GB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4938" y="8847138"/>
            <a:ext cx="3074987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Helvetica" pitchFamily="1" charset="0"/>
              </a:defRPr>
            </a:lvl1pPr>
          </a:lstStyle>
          <a:p>
            <a:fld id="{BC4308F6-7504-405D-B1BC-57B75797A76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4005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39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37" indent="-171437">
              <a:buFontTx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282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941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>
                <a:solidFill>
                  <a:prstClr val="black"/>
                </a:solidFill>
              </a:rPr>
              <a:pPr/>
              <a:t>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49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663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normalizeH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0230"/>
            <a:ext cx="6400800" cy="628901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40355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nerc-long-logo-2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5019675"/>
            <a:ext cx="2540000" cy="520700"/>
          </a:xfrm>
          <a:prstGeom prst="rect">
            <a:avLst/>
          </a:prstGeom>
        </p:spPr>
      </p:pic>
      <p:pic>
        <p:nvPicPr>
          <p:cNvPr id="11" name="Picture 10" descr="CRAY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86" y="5969000"/>
            <a:ext cx="2807791" cy="531051"/>
          </a:xfrm>
          <a:prstGeom prst="rect">
            <a:avLst/>
          </a:prstGeom>
        </p:spPr>
      </p:pic>
      <p:pic>
        <p:nvPicPr>
          <p:cNvPr id="12" name="Picture 11" descr="epsrclogoweb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31" y="4858484"/>
            <a:ext cx="2616232" cy="87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3712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0340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7612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normalizeH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91212"/>
            <a:ext cx="6400800" cy="628901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7845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epsrclogowe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81" y="570543"/>
            <a:ext cx="2616232" cy="871434"/>
          </a:xfrm>
          <a:prstGeom prst="rect">
            <a:avLst/>
          </a:prstGeom>
        </p:spPr>
      </p:pic>
      <p:pic>
        <p:nvPicPr>
          <p:cNvPr id="9" name="Picture 8" descr="nerclogo1000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51" y="570543"/>
            <a:ext cx="2810645" cy="8853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73132C3-466D-EB4C-A942-AD4AB1C0C7A2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CE7E94FF-7BF1-494A-9722-638A8AFA7F4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27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>
            <a:normAutofit/>
          </a:bodyPr>
          <a:lstStyle>
            <a:lvl1pPr algn="ctr">
              <a:defRPr lang="en-US" sz="3600" dirty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5596"/>
                </a:solidFill>
              </a:rPr>
              <a:t>Cray Inc. Property</a:t>
            </a:r>
            <a:endParaRPr lang="en-US">
              <a:solidFill>
                <a:srgbClr val="00559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63D1FA0B-6D7B-4C44-9F14-1985DBA75D98}" type="slidenum">
              <a:rPr lang="en-US" smtClean="0">
                <a:solidFill>
                  <a:srgbClr val="0055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55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38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5596"/>
                </a:solidFill>
              </a:rPr>
              <a:t>Cray Inc. Property</a:t>
            </a:r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3C38547A-1ACD-4006-BA3C-BA65DFD8CED0}" type="slidenum">
              <a:rPr lang="en-US" smtClean="0">
                <a:solidFill>
                  <a:srgbClr val="0055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52400" y="1295400"/>
            <a:ext cx="87630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227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srgbClr val="0055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55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243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3"/>
          </p:nvPr>
        </p:nvSpPr>
        <p:spPr>
          <a:xfrm>
            <a:off x="152400" y="1295400"/>
            <a:ext cx="87630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839200" y="6629400"/>
            <a:ext cx="228600" cy="228600"/>
          </a:xfrm>
        </p:spPr>
        <p:txBody>
          <a:bodyPr/>
          <a:lstStyle/>
          <a:p>
            <a:fld id="{F040BB64-8804-472C-89C9-1468A4B407E9}" type="slidenum">
              <a:rPr lang="en-US" smtClean="0">
                <a:solidFill>
                  <a:srgbClr val="005596"/>
                </a:solidFill>
              </a:rPr>
              <a:pPr/>
              <a:t>‹#›</a:t>
            </a:fld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 defTabSz="914400"/>
            <a:fld id="{4C37430B-8345-48D6-8478-D21144D0C925}" type="datetime1">
              <a:rPr lang="en-US" smtClean="0">
                <a:solidFill>
                  <a:srgbClr val="005596"/>
                </a:solidFill>
              </a:rPr>
              <a:pPr defTabSz="914400"/>
              <a:t>5/30/2014</a:t>
            </a:fld>
            <a:endParaRPr lang="en-US">
              <a:solidFill>
                <a:srgbClr val="005596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228600"/>
          </a:xfrm>
        </p:spPr>
        <p:txBody>
          <a:bodyPr/>
          <a:lstStyle/>
          <a:p>
            <a:r>
              <a:rPr lang="en-US" smtClean="0">
                <a:solidFill>
                  <a:srgbClr val="005596"/>
                </a:solidFill>
              </a:rPr>
              <a:t>Cray Inc. Property</a:t>
            </a:r>
            <a:endParaRPr lang="en-US">
              <a:solidFill>
                <a:srgbClr val="0055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57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131763"/>
            <a:ext cx="6886575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E47C-0217-49B3-970F-DB4ECF0A17E8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03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B3AADCBB-3292-4C70-BBC1-B70D83C23A97}" type="datetime1">
              <a:rPr lang="en-GB" smtClean="0"/>
              <a:pPr/>
              <a:t>30/05/2014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398E73A6-1934-41E1-9D07-5B6E60A6225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419872" y="3472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SeIUCCR</a:t>
            </a:r>
            <a:r>
              <a:rPr lang="en-GB" dirty="0" smtClean="0"/>
              <a:t> Summer School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473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34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50715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2810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01967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00821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42836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9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Picture 8" descr="epcc_logo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143" y="5989464"/>
            <a:ext cx="1931719" cy="627038"/>
          </a:xfrm>
          <a:prstGeom prst="rect">
            <a:avLst/>
          </a:prstGeom>
        </p:spPr>
      </p:pic>
      <p:pic>
        <p:nvPicPr>
          <p:cNvPr id="11" name="Picture 10" descr="uoe_logo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568" y="5902300"/>
            <a:ext cx="786898" cy="786898"/>
          </a:xfrm>
          <a:prstGeom prst="rect">
            <a:avLst/>
          </a:prstGeom>
        </p:spPr>
      </p:pic>
      <p:pic>
        <p:nvPicPr>
          <p:cNvPr id="8" name="Picture 7" descr="archer_logo_large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2" y="5795798"/>
            <a:ext cx="2716666" cy="89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3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9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epcc_logo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143" y="5989464"/>
            <a:ext cx="1931719" cy="627038"/>
          </a:xfrm>
          <a:prstGeom prst="rect">
            <a:avLst/>
          </a:prstGeom>
        </p:spPr>
      </p:pic>
      <p:pic>
        <p:nvPicPr>
          <p:cNvPr id="11" name="Picture 10" descr="uoe_logo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568" y="5902300"/>
            <a:ext cx="786898" cy="786898"/>
          </a:xfrm>
          <a:prstGeom prst="rect">
            <a:avLst/>
          </a:prstGeom>
        </p:spPr>
      </p:pic>
      <p:pic>
        <p:nvPicPr>
          <p:cNvPr id="8" name="Picture 7" descr="archer_logo_large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2" y="5795798"/>
            <a:ext cx="2716666" cy="89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315200" cy="838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7630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5596"/>
                </a:solidFill>
              </a:rPr>
              <a:t>Cray Inc. Property</a:t>
            </a:r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7C75AF8-13CD-496C-B9FA-929C8E35DADA}" type="slidenum">
              <a:rPr lang="en-US" smtClean="0">
                <a:solidFill>
                  <a:srgbClr val="005596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55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81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600" b="1" kern="1200" spc="-30" baseline="0">
          <a:solidFill>
            <a:schemeClr val="accent5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83464" indent="-283464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accent2"/>
        </a:buClr>
        <a:buSzPct val="100000"/>
        <a:buFont typeface="Arial" pitchFamily="34" charset="0"/>
        <a:buChar char="●"/>
        <a:defRPr sz="2400" b="1" kern="1200" spc="-3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649224" indent="-28575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accent2"/>
        </a:buClr>
        <a:buSzPct val="85000"/>
        <a:buFont typeface="Calibri" pitchFamily="34" charset="0"/>
        <a:buChar char="●"/>
        <a:defRPr lang="en-US" sz="20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91440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18872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6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46304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600" kern="1200" dirty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13811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31763"/>
            <a:ext cx="688657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1600200"/>
            <a:ext cx="8353425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42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E0C9E47C-0217-49B3-970F-DB4ECF0A17E8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45426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FF0000"/>
                </a:solidFill>
                <a:latin typeface="Calibri"/>
              </a:rPr>
              <a:t>Software Sustainability Institute</a:t>
            </a:r>
          </a:p>
        </p:txBody>
      </p:sp>
      <p:pic>
        <p:nvPicPr>
          <p:cNvPr id="9" name="Picture 8" descr="White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49111" y="144884"/>
            <a:ext cx="1251859" cy="9209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381875" y="1066503"/>
            <a:ext cx="1679575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300" b="1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www.software.ac.uk</a:t>
            </a:r>
            <a:endParaRPr lang="en-GB" sz="1300" b="1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6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cher.ac.uk/training/virtual/" TargetMode="External"/><Relationship Id="rId2" Type="http://schemas.openxmlformats.org/officeDocument/2006/relationships/hyperlink" Target="http://www.archer.ac.uk/training/feedbac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cher.ac.uk/safe" TargetMode="External"/><Relationship Id="rId2" Type="http://schemas.openxmlformats.org/officeDocument/2006/relationships/hyperlink" Target="mailto:support@archer.ac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rcher.ac.uk/documentation/" TargetMode="External"/><Relationship Id="rId4" Type="http://schemas.openxmlformats.org/officeDocument/2006/relationships/hyperlink" Target="http://www.archer.ac.uk/community/techforu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cher.ac.uk/train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pcc.ed.ac.uk/msc/" TargetMode="External"/><Relationship Id="rId5" Type="http://schemas.openxmlformats.org/officeDocument/2006/relationships/hyperlink" Target="http://www.archer.ac.uk/training/virtual/" TargetMode="External"/><Relationship Id="rId4" Type="http://schemas.openxmlformats.org/officeDocument/2006/relationships/hyperlink" Target="http://www.archer.ac.uk/community/techforu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rcher.ac.uk/community/eCS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://software-carpentry.org/lessons.html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://software-carpentry.org/bootcamp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13" Type="http://schemas.openxmlformats.org/officeDocument/2006/relationships/image" Target="../media/image27.jpg"/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12" Type="http://schemas.openxmlformats.org/officeDocument/2006/relationships/image" Target="../media/image2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0.jpg"/><Relationship Id="rId11" Type="http://schemas.openxmlformats.org/officeDocument/2006/relationships/image" Target="../media/image25.jpg"/><Relationship Id="rId5" Type="http://schemas.openxmlformats.org/officeDocument/2006/relationships/image" Target="../media/image19.jpg"/><Relationship Id="rId10" Type="http://schemas.openxmlformats.org/officeDocument/2006/relationships/image" Target="../media/image24.jpg"/><Relationship Id="rId4" Type="http://schemas.openxmlformats.org/officeDocument/2006/relationships/image" Target="../media/image18.jpg"/><Relationship Id="rId9" Type="http://schemas.openxmlformats.org/officeDocument/2006/relationships/image" Target="../media/image23.jpg"/><Relationship Id="rId14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Iterative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600" dirty="0" smtClean="0"/>
          </a:p>
          <a:p>
            <a:pPr marL="0" indent="0" algn="ctr">
              <a:buNone/>
            </a:pPr>
            <a:r>
              <a:rPr lang="en-GB" sz="3600" dirty="0" smtClean="0"/>
              <a:t>Not just for software!</a:t>
            </a:r>
          </a:p>
          <a:p>
            <a:pPr algn="ctr"/>
            <a:endParaRPr lang="en-GB" sz="3600" dirty="0"/>
          </a:p>
          <a:p>
            <a:pPr marL="0" indent="0" algn="ctr">
              <a:buNone/>
            </a:pPr>
            <a:r>
              <a:rPr lang="en-GB" sz="3600" dirty="0" smtClean="0"/>
              <a:t>What did you think of this boot camp?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86199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Feedback and follow-up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sz="3200" dirty="0" smtClean="0">
                <a:hlinkClick r:id="rId2"/>
              </a:rPr>
              <a:t>http</a:t>
            </a:r>
            <a:r>
              <a:rPr lang="en-GB" sz="3200" dirty="0">
                <a:hlinkClick r:id="rId2"/>
              </a:rPr>
              <a:t>://</a:t>
            </a:r>
            <a:r>
              <a:rPr lang="en-GB" sz="3200" dirty="0" smtClean="0">
                <a:hlinkClick r:id="rId2"/>
              </a:rPr>
              <a:t>www.archer.ac.uk/training/feedback/</a:t>
            </a:r>
            <a:endParaRPr lang="en-GB" sz="3200" dirty="0"/>
          </a:p>
          <a:p>
            <a:endParaRPr lang="en-GB" sz="3200" dirty="0"/>
          </a:p>
          <a:p>
            <a:r>
              <a:rPr lang="en-GB" sz="3200" dirty="0" smtClean="0"/>
              <a:t>You can ask questions at all virtual tutorials</a:t>
            </a:r>
          </a:p>
          <a:p>
            <a:pPr lvl="1"/>
            <a:r>
              <a:rPr lang="en-GB" sz="2800" dirty="0">
                <a:hlinkClick r:id="rId3"/>
              </a:rPr>
              <a:t>http://</a:t>
            </a:r>
            <a:r>
              <a:rPr lang="en-GB" sz="2800" dirty="0" smtClean="0">
                <a:hlinkClick r:id="rId3"/>
              </a:rPr>
              <a:t>www.archer.ac.uk/training/virtual/</a:t>
            </a:r>
            <a:r>
              <a:rPr lang="en-GB" sz="2800" dirty="0"/>
              <a:t> 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60428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access to ARCHER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43400"/>
          </a:xfrm>
        </p:spPr>
        <p:txBody>
          <a:bodyPr>
            <a:normAutofit fontScale="85000" lnSpcReduction="20000"/>
          </a:bodyPr>
          <a:lstStyle/>
          <a:p>
            <a:r>
              <a:rPr lang="en-GB" sz="2800" dirty="0"/>
              <a:t>Standard research grant</a:t>
            </a:r>
          </a:p>
          <a:p>
            <a:pPr lvl="1"/>
            <a:r>
              <a:rPr lang="en-GB" sz="2400" dirty="0" smtClean="0"/>
              <a:t>Request </a:t>
            </a:r>
            <a:r>
              <a:rPr lang="en-GB" sz="2400" dirty="0"/>
              <a:t>Technical Assessment using form on ARCHER </a:t>
            </a:r>
            <a:r>
              <a:rPr lang="en-GB" sz="2400" dirty="0" smtClean="0"/>
              <a:t>website</a:t>
            </a:r>
          </a:p>
          <a:p>
            <a:pPr lvl="1"/>
            <a:r>
              <a:rPr lang="en-GB" sz="2400" dirty="0" smtClean="0"/>
              <a:t>Submit </a:t>
            </a:r>
            <a:r>
              <a:rPr lang="en-GB" sz="2400" dirty="0"/>
              <a:t>completed TA with notional cost in </a:t>
            </a:r>
            <a:r>
              <a:rPr lang="en-GB" sz="2400" dirty="0" smtClean="0"/>
              <a:t>Je-S</a:t>
            </a:r>
            <a:endParaRPr lang="en-GB" sz="2400" dirty="0"/>
          </a:p>
          <a:p>
            <a:pPr lvl="1"/>
            <a:r>
              <a:rPr lang="en-GB" sz="2400" dirty="0" smtClean="0"/>
              <a:t>Apply </a:t>
            </a:r>
            <a:r>
              <a:rPr lang="en-GB" sz="2400" dirty="0"/>
              <a:t>for time for maximum of 2 </a:t>
            </a:r>
            <a:r>
              <a:rPr lang="en-GB" sz="2400" dirty="0" smtClean="0"/>
              <a:t>years</a:t>
            </a:r>
          </a:p>
          <a:p>
            <a:pPr lvl="5"/>
            <a:endParaRPr lang="en-GB" sz="1700" dirty="0"/>
          </a:p>
          <a:p>
            <a:r>
              <a:rPr lang="en-GB" sz="2800" dirty="0" smtClean="0"/>
              <a:t>ARCHER </a:t>
            </a:r>
            <a:r>
              <a:rPr lang="en-GB" sz="2800" dirty="0"/>
              <a:t>Resource Allocation Panel (</a:t>
            </a:r>
            <a:r>
              <a:rPr lang="en-GB" sz="2800" dirty="0" smtClean="0"/>
              <a:t>RAP)</a:t>
            </a:r>
          </a:p>
          <a:p>
            <a:pPr lvl="1"/>
            <a:r>
              <a:rPr lang="en-GB" sz="2400" dirty="0" smtClean="0"/>
              <a:t>Request </a:t>
            </a:r>
            <a:r>
              <a:rPr lang="en-GB" sz="2400" dirty="0"/>
              <a:t>Technical Assessment using form on ARCHER website</a:t>
            </a:r>
          </a:p>
          <a:p>
            <a:pPr lvl="1"/>
            <a:r>
              <a:rPr lang="en-GB" sz="2400" dirty="0" smtClean="0"/>
              <a:t>Submit </a:t>
            </a:r>
            <a:r>
              <a:rPr lang="en-GB" sz="2400" dirty="0"/>
              <a:t>completed TA with RAP </a:t>
            </a:r>
            <a:r>
              <a:rPr lang="en-GB" sz="2400" dirty="0" smtClean="0"/>
              <a:t>form</a:t>
            </a:r>
          </a:p>
          <a:p>
            <a:pPr lvl="1"/>
            <a:r>
              <a:rPr lang="en-GB" sz="2400" dirty="0" smtClean="0"/>
              <a:t>Every 4 months</a:t>
            </a:r>
          </a:p>
          <a:p>
            <a:pPr lvl="7"/>
            <a:endParaRPr lang="en-GB" sz="1700" dirty="0"/>
          </a:p>
          <a:p>
            <a:r>
              <a:rPr lang="en-GB" sz="2800" dirty="0" smtClean="0"/>
              <a:t>Application </a:t>
            </a:r>
            <a:r>
              <a:rPr lang="en-GB" sz="2800" dirty="0"/>
              <a:t>for computer time </a:t>
            </a:r>
            <a:r>
              <a:rPr lang="en-GB" sz="2800" dirty="0" smtClean="0"/>
              <a:t>only</a:t>
            </a:r>
            <a:endParaRPr lang="en-GB" sz="2800" dirty="0"/>
          </a:p>
          <a:p>
            <a:pPr lvl="1"/>
            <a:r>
              <a:rPr lang="en-GB" sz="2400" dirty="0" smtClean="0"/>
              <a:t>Instant </a:t>
            </a:r>
            <a:r>
              <a:rPr lang="en-GB" sz="2400" dirty="0"/>
              <a:t>Access – Pump-Priming Time</a:t>
            </a:r>
          </a:p>
          <a:p>
            <a:pPr lvl="1"/>
            <a:r>
              <a:rPr lang="en-GB" sz="2400" dirty="0" smtClean="0"/>
              <a:t>Request </a:t>
            </a:r>
            <a:r>
              <a:rPr lang="en-GB" sz="2400" dirty="0"/>
              <a:t>Technical Assessment using form on ARCHER </a:t>
            </a:r>
            <a:r>
              <a:rPr lang="en-GB" sz="2400" dirty="0" smtClean="0"/>
              <a:t>website</a:t>
            </a:r>
          </a:p>
          <a:p>
            <a:pPr lvl="1"/>
            <a:r>
              <a:rPr lang="en-GB" sz="2400" dirty="0" smtClean="0"/>
              <a:t>Submit </a:t>
            </a:r>
            <a:r>
              <a:rPr lang="en-GB" sz="2400" dirty="0"/>
              <a:t>completed TA with 2 page description of </a:t>
            </a:r>
            <a:r>
              <a:rPr lang="en-GB" sz="2400" dirty="0" smtClean="0"/>
              <a:t>work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5683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Support and Documentation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/>
          </a:bodyPr>
          <a:lstStyle/>
          <a:p>
            <a:r>
              <a:rPr lang="en-GB" dirty="0"/>
              <a:t>Helpdesk</a:t>
            </a:r>
          </a:p>
          <a:p>
            <a:pPr lvl="1"/>
            <a:r>
              <a:rPr lang="en-GB" dirty="0"/>
              <a:t>Email </a:t>
            </a:r>
            <a:r>
              <a:rPr lang="en-GB" dirty="0">
                <a:hlinkClick r:id="rId2"/>
              </a:rPr>
              <a:t>support@archer.ac.uk</a:t>
            </a:r>
            <a:endParaRPr lang="en-GB" dirty="0"/>
          </a:p>
          <a:p>
            <a:pPr lvl="1"/>
            <a:r>
              <a:rPr lang="en-GB" dirty="0"/>
              <a:t>via ARCHER SAFE </a:t>
            </a:r>
            <a:r>
              <a:rPr lang="en-GB" dirty="0">
                <a:hlinkClick r:id="rId3"/>
              </a:rPr>
              <a:t>http://www.archer.ac.uk/safe</a:t>
            </a:r>
            <a:endParaRPr lang="en-GB" dirty="0"/>
          </a:p>
          <a:p>
            <a:pPr lvl="1"/>
            <a:r>
              <a:rPr lang="en-GB" dirty="0"/>
              <a:t>phone: +44 (0)131 650 5000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By post, to: Liz </a:t>
            </a:r>
            <a:r>
              <a:rPr lang="en-GB" dirty="0" err="1"/>
              <a:t>Sim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EPCC, University </a:t>
            </a:r>
            <a:r>
              <a:rPr lang="en-GB" dirty="0"/>
              <a:t>of Edinburgh</a:t>
            </a:r>
            <a:br>
              <a:rPr lang="en-GB" dirty="0"/>
            </a:br>
            <a:r>
              <a:rPr lang="en-GB" dirty="0" smtClean="0"/>
              <a:t>JCMB, The </a:t>
            </a:r>
            <a:r>
              <a:rPr lang="en-GB" dirty="0"/>
              <a:t>King's Buildings</a:t>
            </a:r>
            <a:br>
              <a:rPr lang="en-GB" dirty="0"/>
            </a:br>
            <a:r>
              <a:rPr lang="en-GB" dirty="0"/>
              <a:t>Mayfield </a:t>
            </a:r>
            <a:r>
              <a:rPr lang="en-GB" dirty="0" smtClean="0"/>
              <a:t>Road, EDINBURGH, EH9 3JZ</a:t>
            </a:r>
            <a:endParaRPr lang="en-GB" dirty="0"/>
          </a:p>
          <a:p>
            <a:r>
              <a:rPr lang="en-GB" dirty="0">
                <a:hlinkClick r:id="rId4"/>
              </a:rPr>
              <a:t>http://</a:t>
            </a:r>
            <a:r>
              <a:rPr lang="en-GB" dirty="0" smtClean="0">
                <a:hlinkClick r:id="rId4"/>
              </a:rPr>
              <a:t>www.archer.ac.uk/community/techforum/</a:t>
            </a:r>
            <a:endParaRPr lang="en-GB" dirty="0" smtClean="0"/>
          </a:p>
          <a:p>
            <a:r>
              <a:rPr lang="en-GB" dirty="0">
                <a:hlinkClick r:id="rId5"/>
              </a:rPr>
              <a:t>http://www.archer.ac.uk/documentation</a:t>
            </a:r>
            <a:r>
              <a:rPr lang="en-GB" dirty="0" smtClean="0">
                <a:hlinkClick r:id="rId5"/>
              </a:rPr>
              <a:t>/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4835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ARCHER Training (free </a:t>
            </a:r>
            <a:r>
              <a:rPr lang="en-US" dirty="0"/>
              <a:t>to academics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www.archer.ac.uk/training/</a:t>
            </a:r>
            <a:endParaRPr lang="en-US" dirty="0" smtClean="0"/>
          </a:p>
          <a:p>
            <a:r>
              <a:rPr lang="en-US" dirty="0" smtClean="0"/>
              <a:t>Online sessions (using </a:t>
            </a:r>
            <a:r>
              <a:rPr lang="en-US" i="1" dirty="0" smtClean="0"/>
              <a:t>Blackboard Collaborate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Technical Forum meetings (normally15:00 last Wednesday of month)</a:t>
            </a:r>
          </a:p>
          <a:p>
            <a:pPr lvl="2"/>
            <a:r>
              <a:rPr lang="en-US" dirty="0" smtClean="0"/>
              <a:t>technical presentations of interest to ARCHER users</a:t>
            </a:r>
          </a:p>
          <a:p>
            <a:pPr lvl="2"/>
            <a:r>
              <a:rPr lang="en-GB" dirty="0">
                <a:hlinkClick r:id="rId4"/>
              </a:rPr>
              <a:t>http://www.archer.ac.uk/community/techforum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pPr lvl="1"/>
            <a:r>
              <a:rPr lang="en-US" dirty="0" smtClean="0"/>
              <a:t>Virtual tutorials (normally 15:00 second Wednesday </a:t>
            </a:r>
            <a:r>
              <a:rPr lang="en-US" dirty="0"/>
              <a:t>of </a:t>
            </a:r>
            <a:r>
              <a:rPr lang="en-US" dirty="0" smtClean="0"/>
              <a:t>month)</a:t>
            </a:r>
          </a:p>
          <a:p>
            <a:pPr lvl="2"/>
            <a:r>
              <a:rPr lang="en-US" dirty="0" smtClean="0"/>
              <a:t>opportunity for discussion with ARCHER staff on </a:t>
            </a:r>
            <a:r>
              <a:rPr lang="en-US" b="1" dirty="0" smtClean="0"/>
              <a:t>any</a:t>
            </a:r>
            <a:r>
              <a:rPr lang="en-US" dirty="0" smtClean="0"/>
              <a:t> topic</a:t>
            </a:r>
          </a:p>
          <a:p>
            <a:pPr lvl="2"/>
            <a:r>
              <a:rPr lang="en-US" dirty="0" smtClean="0"/>
              <a:t>usually starts with a presentation of general interest</a:t>
            </a:r>
          </a:p>
          <a:p>
            <a:pPr lvl="2"/>
            <a:r>
              <a:rPr lang="en-GB" dirty="0">
                <a:hlinkClick r:id="rId5"/>
              </a:rPr>
              <a:t>http://</a:t>
            </a:r>
            <a:r>
              <a:rPr lang="en-GB" dirty="0" smtClean="0">
                <a:hlinkClick r:id="rId5"/>
              </a:rPr>
              <a:t>www.archer.ac.uk/training/virtual/</a:t>
            </a:r>
            <a:endParaRPr lang="en-US" dirty="0" smtClean="0"/>
          </a:p>
          <a:p>
            <a:r>
              <a:rPr lang="en-US" dirty="0" smtClean="0"/>
              <a:t>EPCC MSc in HPC (scholarships available)</a:t>
            </a:r>
          </a:p>
          <a:p>
            <a:pPr lvl="1"/>
            <a:r>
              <a:rPr lang="en-US" dirty="0" smtClean="0">
                <a:hlinkClick r:id="rId6"/>
              </a:rPr>
              <a:t>http://www.epcc.ed.ac.uk/msc/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272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Funding calls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r>
              <a:rPr lang="en-GB" dirty="0" smtClean="0"/>
              <a:t>Embedded CSE support</a:t>
            </a:r>
          </a:p>
          <a:p>
            <a:pPr lvl="1"/>
            <a:r>
              <a:rPr lang="en-GB" dirty="0"/>
              <a:t>Through a series of regular calls, Embedded CSE (</a:t>
            </a:r>
            <a:r>
              <a:rPr lang="en-GB" dirty="0" err="1"/>
              <a:t>eCSE</a:t>
            </a:r>
            <a:r>
              <a:rPr lang="en-GB" dirty="0"/>
              <a:t>) support provides funding to the ARCHER user community to develop software in a sustainable manner for running on ARCHER. Funding will enable the employment of a researcher or code developer to work specifically on the relevant software to enable new features or improve the performance of the </a:t>
            </a:r>
            <a:r>
              <a:rPr lang="en-GB" dirty="0" smtClean="0"/>
              <a:t>code</a:t>
            </a:r>
          </a:p>
          <a:p>
            <a:pPr lvl="1"/>
            <a:r>
              <a:rPr lang="en-GB" dirty="0" smtClean="0"/>
              <a:t>Apply for funding for development effort</a:t>
            </a:r>
          </a:p>
          <a:p>
            <a:pPr lvl="1"/>
            <a:r>
              <a:rPr lang="en-GB" dirty="0" smtClean="0"/>
              <a:t>Planned every 4 months</a:t>
            </a:r>
          </a:p>
          <a:p>
            <a:pPr lvl="1"/>
            <a:r>
              <a:rPr lang="en-GB" dirty="0"/>
              <a:t>Second call closes 4pm on Tuesday 13th </a:t>
            </a:r>
            <a:r>
              <a:rPr lang="en-GB" dirty="0" smtClean="0"/>
              <a:t>May</a:t>
            </a:r>
          </a:p>
          <a:p>
            <a:pPr lvl="5"/>
            <a:endParaRPr lang="en-GB" dirty="0" smtClean="0"/>
          </a:p>
          <a:p>
            <a:r>
              <a:rPr lang="en-GB" dirty="0" smtClean="0"/>
              <a:t>See </a:t>
            </a:r>
            <a:r>
              <a:rPr lang="en-GB" dirty="0" smtClean="0">
                <a:hlinkClick r:id="rId2"/>
              </a:rPr>
              <a:t>http://www.archer.ac.uk/community/eCSE/</a:t>
            </a:r>
            <a:r>
              <a:rPr lang="en-GB" dirty="0" smtClean="0"/>
              <a:t> for details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75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Getting involved in Software Carpentry</a:t>
            </a:r>
            <a:endParaRPr lang="en-GB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499518" y="4365104"/>
            <a:ext cx="6392962" cy="5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887" tIns="43444" rIns="86887" bIns="43444" numCol="1" anchor="t" anchorCtr="0" compatLnSpc="1">
            <a:prstTxWarp prst="textNoShape">
              <a:avLst/>
            </a:prstTxWarp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Clr>
                <a:srgbClr val="93A299"/>
              </a:buClr>
              <a:buFont typeface="Arial" pitchFamily="34" charset="0"/>
              <a:buNone/>
            </a:pPr>
            <a:r>
              <a:rPr lang="en-GB" altLang="en-US" sz="2300" dirty="0" smtClean="0">
                <a:solidFill>
                  <a:srgbClr val="292934"/>
                </a:solidFill>
              </a:rPr>
              <a:t>admin-uk@software-carpentry.org</a:t>
            </a:r>
          </a:p>
          <a:p>
            <a:pPr marL="0" indent="0" algn="ctr" fontAlgn="auto">
              <a:spcAft>
                <a:spcPts val="0"/>
              </a:spcAft>
              <a:buClr>
                <a:srgbClr val="93A299"/>
              </a:buClr>
              <a:buFont typeface="Arial" pitchFamily="34" charset="0"/>
              <a:buNone/>
            </a:pPr>
            <a:r>
              <a:rPr lang="en-GB" altLang="en-US" sz="2300" dirty="0" smtClean="0">
                <a:solidFill>
                  <a:srgbClr val="292934"/>
                </a:solidFill>
                <a:hlinkClick r:id="rId2"/>
              </a:rPr>
              <a:t>http://software-carpentry.org/bootcamps</a:t>
            </a:r>
            <a:endParaRPr lang="en-GB" altLang="en-US" sz="2300" dirty="0" smtClean="0">
              <a:solidFill>
                <a:srgbClr val="292934"/>
              </a:solidFill>
            </a:endParaRPr>
          </a:p>
          <a:p>
            <a:pPr marL="0" indent="0" algn="ctr" fontAlgn="auto">
              <a:spcAft>
                <a:spcPts val="0"/>
              </a:spcAft>
              <a:buClr>
                <a:srgbClr val="93A299"/>
              </a:buClr>
              <a:buFont typeface="Arial" pitchFamily="34" charset="0"/>
              <a:buNone/>
            </a:pPr>
            <a:r>
              <a:rPr lang="en-GB" altLang="en-US" sz="2300" dirty="0">
                <a:solidFill>
                  <a:srgbClr val="292934"/>
                </a:solidFill>
                <a:hlinkClick r:id="rId3"/>
              </a:rPr>
              <a:t>http://</a:t>
            </a:r>
            <a:r>
              <a:rPr lang="en-GB" altLang="en-US" sz="2300" dirty="0" smtClean="0">
                <a:solidFill>
                  <a:srgbClr val="292934"/>
                </a:solidFill>
                <a:hlinkClick r:id="rId3"/>
              </a:rPr>
              <a:t>software-carpentry.org/lessons.html</a:t>
            </a:r>
            <a:r>
              <a:rPr lang="en-GB" altLang="en-US" sz="2300" dirty="0" smtClean="0">
                <a:solidFill>
                  <a:srgbClr val="292934"/>
                </a:solidFill>
              </a:rPr>
              <a:t> </a:t>
            </a:r>
          </a:p>
        </p:txBody>
      </p:sp>
      <p:pic>
        <p:nvPicPr>
          <p:cNvPr id="5" name="Picture 10" descr="Software Carpentry 'Creator' Bad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671439"/>
            <a:ext cx="13716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 descr="Software Carpentry 'Instructor' Bad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911277"/>
            <a:ext cx="13716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 descr="Software Carpentry 'Organizer' Bad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4344789"/>
            <a:ext cx="13716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455762"/>
            <a:ext cx="4272844" cy="2837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745" y="5949280"/>
            <a:ext cx="2940423" cy="593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21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059832" y="6316399"/>
            <a:ext cx="2952328" cy="4766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Software Sustainability Institute</a:t>
            </a:r>
            <a:endParaRPr lang="en-US" sz="3600" dirty="0"/>
          </a:p>
        </p:txBody>
      </p:sp>
      <p:sp>
        <p:nvSpPr>
          <p:cNvPr id="58" name="Rectangle 57"/>
          <p:cNvSpPr/>
          <p:nvPr/>
        </p:nvSpPr>
        <p:spPr>
          <a:xfrm>
            <a:off x="2843807" y="6551766"/>
            <a:ext cx="35216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100" dirty="0" smtClean="0">
                <a:solidFill>
                  <a:prstClr val="black"/>
                </a:solidFill>
                <a:latin typeface="Calibri"/>
              </a:rPr>
              <a:t>We are supported by </a:t>
            </a:r>
            <a:r>
              <a:rPr lang="en-GB" sz="1100" dirty="0">
                <a:solidFill>
                  <a:prstClr val="black"/>
                </a:solidFill>
                <a:latin typeface="Calibri"/>
              </a:rPr>
              <a:t>EPSRC under grant </a:t>
            </a:r>
            <a:r>
              <a:rPr lang="en-GB" sz="1100" dirty="0" smtClean="0">
                <a:solidFill>
                  <a:prstClr val="black"/>
                </a:solidFill>
                <a:latin typeface="Calibri"/>
              </a:rPr>
              <a:t>EP/H043160/1</a:t>
            </a:r>
            <a:endParaRPr lang="en-GB" sz="11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530658"/>
            <a:ext cx="5544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b="1" dirty="0" smtClean="0">
                <a:solidFill>
                  <a:prstClr val="black"/>
                </a:solidFill>
                <a:latin typeface="Calibri"/>
              </a:rPr>
              <a:t>We want the research community to</a:t>
            </a:r>
            <a:endParaRPr lang="en-GB" sz="1800" b="1" dirty="0" smtClean="0">
              <a:solidFill>
                <a:prstClr val="black"/>
              </a:solidFill>
              <a:latin typeface="Calibri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200" b="1" dirty="0" smtClean="0">
              <a:solidFill>
                <a:prstClr val="black"/>
              </a:solidFill>
              <a:latin typeface="Calibri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Recognise software as a fundamental research output</a:t>
            </a:r>
            <a:endParaRPr lang="en-GB" sz="1800" dirty="0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Recognise the value of research software engineers</a:t>
            </a:r>
            <a:endParaRPr lang="en-GB" sz="1800" dirty="0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Receive better software training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prstClr val="black"/>
                </a:solidFill>
                <a:latin typeface="Calibri"/>
                <a:ea typeface="Verdana" panose="020B0604030504040204" pitchFamily="34" charset="0"/>
                <a:cs typeface="Arial" panose="020B0604020202020204" pitchFamily="34" charset="0"/>
              </a:rPr>
              <a:t>Recognise the role of software in reproducibility</a:t>
            </a:r>
            <a:endParaRPr lang="en-GB" sz="1800" dirty="0">
              <a:solidFill>
                <a:prstClr val="black"/>
              </a:solidFill>
              <a:latin typeface="Calibri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3429000"/>
            <a:ext cx="53285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b="1" dirty="0" smtClean="0">
                <a:solidFill>
                  <a:prstClr val="black"/>
                </a:solidFill>
                <a:latin typeface="Calibri"/>
              </a:rPr>
              <a:t>What we do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200" b="1" dirty="0" smtClean="0">
              <a:solidFill>
                <a:prstClr val="black"/>
              </a:solidFill>
              <a:latin typeface="Calibri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 smtClean="0">
                <a:solidFill>
                  <a:prstClr val="black"/>
                </a:solidFill>
                <a:latin typeface="Calibri"/>
              </a:rPr>
              <a:t>Fellowship</a:t>
            </a:r>
            <a:r>
              <a:rPr lang="en-GB" sz="1800" dirty="0" smtClean="0">
                <a:solidFill>
                  <a:prstClr val="black"/>
                </a:solidFill>
                <a:latin typeface="Calibri"/>
              </a:rPr>
              <a:t>: we find and nurture researchers with combined talents in research and software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 smtClean="0">
                <a:solidFill>
                  <a:prstClr val="black"/>
                </a:solidFill>
                <a:latin typeface="Calibri"/>
              </a:rPr>
              <a:t>Software Carpentry</a:t>
            </a:r>
            <a:r>
              <a:rPr lang="en-GB" sz="1800" dirty="0" smtClean="0">
                <a:solidFill>
                  <a:prstClr val="black"/>
                </a:solidFill>
                <a:latin typeface="Calibri"/>
              </a:rPr>
              <a:t>: teaching basic software skills to researchers from all disciplines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 smtClean="0">
                <a:solidFill>
                  <a:prstClr val="black"/>
                </a:solidFill>
                <a:latin typeface="Calibri"/>
              </a:rPr>
              <a:t>Consultancy</a:t>
            </a:r>
            <a:r>
              <a:rPr lang="en-GB" sz="1800" dirty="0" smtClean="0">
                <a:solidFill>
                  <a:prstClr val="black"/>
                </a:solidFill>
                <a:latin typeface="Calibri"/>
              </a:rPr>
              <a:t>: providing software expertise to advance research software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 smtClean="0">
                <a:solidFill>
                  <a:prstClr val="black"/>
                </a:solidFill>
                <a:latin typeface="Calibri"/>
              </a:rPr>
              <a:t>Campaigning</a:t>
            </a:r>
            <a:r>
              <a:rPr lang="en-GB" sz="1800" dirty="0" smtClean="0">
                <a:solidFill>
                  <a:prstClr val="black"/>
                </a:solidFill>
                <a:latin typeface="Calibri"/>
              </a:rPr>
              <a:t>: raising the profile of software in research and highlighting the issues it faces</a:t>
            </a:r>
          </a:p>
        </p:txBody>
      </p:sp>
      <p:pic>
        <p:nvPicPr>
          <p:cNvPr id="5" name="Picture 4" descr="BetterSoftwareStickerImag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916832"/>
            <a:ext cx="337079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2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of our partners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64804"/>
            <a:ext cx="1694400" cy="127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484784"/>
            <a:ext cx="1694400" cy="127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241" y="4534464"/>
            <a:ext cx="1694400" cy="127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574726"/>
            <a:ext cx="1694400" cy="1270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068960"/>
            <a:ext cx="1694400" cy="1270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924944"/>
            <a:ext cx="1694400" cy="1270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241" y="2983235"/>
            <a:ext cx="1694400" cy="1270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068960"/>
            <a:ext cx="1694400" cy="1270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83" y="4534464"/>
            <a:ext cx="1694400" cy="1270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440281"/>
            <a:ext cx="1692188" cy="1270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606472"/>
            <a:ext cx="1694400" cy="1270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251" y="4534464"/>
            <a:ext cx="1694400" cy="12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6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epcc_minima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cc_minima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G_2012_slide_theme">
  <a:themeElements>
    <a:clrScheme name="YarcData &amp; Cray 2012_02_16">
      <a:dk1>
        <a:sysClr val="windowText" lastClr="000000"/>
      </a:dk1>
      <a:lt1>
        <a:srgbClr val="FFFFFF"/>
      </a:lt1>
      <a:dk2>
        <a:srgbClr val="2D393F"/>
      </a:dk2>
      <a:lt2>
        <a:srgbClr val="FFFFFF"/>
      </a:lt2>
      <a:accent1>
        <a:srgbClr val="8D941E"/>
      </a:accent1>
      <a:accent2>
        <a:srgbClr val="DD7E0E"/>
      </a:accent2>
      <a:accent3>
        <a:srgbClr val="E5B02B"/>
      </a:accent3>
      <a:accent4>
        <a:srgbClr val="A03722"/>
      </a:accent4>
      <a:accent5>
        <a:srgbClr val="005596"/>
      </a:accent5>
      <a:accent6>
        <a:srgbClr val="B6B491"/>
      </a:accent6>
      <a:hlink>
        <a:srgbClr val="0070C0"/>
      </a:hlink>
      <a:folHlink>
        <a:srgbClr val="3A577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CCPForge Presentation 16-01-14</Template>
  <TotalTime>2006</TotalTime>
  <Words>434</Words>
  <Application>Microsoft Office PowerPoint</Application>
  <PresentationFormat>On-screen Show (4:3)</PresentationFormat>
  <Paragraphs>78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1_epcc_minimal</vt:lpstr>
      <vt:lpstr>epcc_minimal</vt:lpstr>
      <vt:lpstr>1_CUG_2012_slide_theme</vt:lpstr>
      <vt:lpstr>1_Office Theme</vt:lpstr>
      <vt:lpstr>Iterative development</vt:lpstr>
      <vt:lpstr>Feedback and follow-up</vt:lpstr>
      <vt:lpstr>Getting access to ARCHER</vt:lpstr>
      <vt:lpstr>Support and Documentation</vt:lpstr>
      <vt:lpstr>Training opportunities</vt:lpstr>
      <vt:lpstr>Funding calls</vt:lpstr>
      <vt:lpstr>Getting involved in Software Carpentry</vt:lpstr>
      <vt:lpstr>Software Sustainability Institute</vt:lpstr>
      <vt:lpstr>Some of our partners</vt:lpstr>
    </vt:vector>
  </TitlesOfParts>
  <Company>EPCC EPCC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EPCC EPCC</dc:creator>
  <cp:lastModifiedBy>mjj</cp:lastModifiedBy>
  <cp:revision>181</cp:revision>
  <cp:lastPrinted>2011-04-13T15:11:51Z</cp:lastPrinted>
  <dcterms:created xsi:type="dcterms:W3CDTF">2006-03-21T15:46:19Z</dcterms:created>
  <dcterms:modified xsi:type="dcterms:W3CDTF">2014-05-30T11:04:45Z</dcterms:modified>
</cp:coreProperties>
</file>