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1" r:id="rId1"/>
    <p:sldMasterId id="2147483693" r:id="rId2"/>
    <p:sldMasterId id="2147483705" r:id="rId3"/>
  </p:sldMasterIdLst>
  <p:notesMasterIdLst>
    <p:notesMasterId r:id="rId6"/>
  </p:notesMasterIdLst>
  <p:handoutMasterIdLst>
    <p:handoutMasterId r:id="rId7"/>
  </p:handoutMasterIdLst>
  <p:sldIdLst>
    <p:sldId id="334" r:id="rId4"/>
    <p:sldId id="348" r:id="rId5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8C600"/>
    <a:srgbClr val="FF99FF"/>
    <a:srgbClr val="FF9933"/>
    <a:srgbClr val="FFCC00"/>
    <a:srgbClr val="008000"/>
    <a:srgbClr val="66FFCC"/>
    <a:srgbClr val="FFFF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0169" autoAdjust="0"/>
  </p:normalViewPr>
  <p:slideViewPr>
    <p:cSldViewPr showGuides="1">
      <p:cViewPr>
        <p:scale>
          <a:sx n="54" d="100"/>
          <a:sy n="54" d="100"/>
        </p:scale>
        <p:origin x="-10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4938" y="0"/>
            <a:ext cx="30749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29987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4938" y="8847138"/>
            <a:ext cx="30749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fld id="{0830FACE-A43C-456E-88DF-4212EFFEA95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56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4938" y="0"/>
            <a:ext cx="307498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12788"/>
            <a:ext cx="4660900" cy="3495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424363"/>
            <a:ext cx="5126037" cy="413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0"/>
            <a:r>
              <a:rPr lang="en-GB" smtClean="0"/>
              <a:t>Second level</a:t>
            </a:r>
          </a:p>
          <a:p>
            <a:pPr lvl="0"/>
            <a:r>
              <a:rPr lang="en-GB" smtClean="0"/>
              <a:t>Third level</a:t>
            </a:r>
          </a:p>
          <a:p>
            <a:pPr lvl="0"/>
            <a:r>
              <a:rPr lang="en-GB" smtClean="0"/>
              <a:t>Fourth level</a:t>
            </a:r>
          </a:p>
          <a:p>
            <a:pPr lvl="0"/>
            <a:r>
              <a:rPr lang="en-GB" smtClean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987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Helvetica" pitchFamily="1" charset="0"/>
              </a:defRPr>
            </a:lvl1pPr>
          </a:lstStyle>
          <a:p>
            <a:endParaRPr lang="en-GB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4938" y="8847138"/>
            <a:ext cx="3074987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Helvetica" pitchFamily="1" charset="0"/>
              </a:defRPr>
            </a:lvl1pPr>
          </a:lstStyle>
          <a:p>
            <a:fld id="{BC4308F6-7504-405D-B1BC-57B75797A76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400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latin typeface="Times New Roman" pitchFamily="18" charset="0"/>
              </a:rPr>
              <a:t>“Scientists spend an increasing amount of time building and using software. However, most scientists are never taught how to do this efficiently. As a result, many are unaware of tools and practices that would allow them to write more reliable and maintainable code with less effort. We describe a set of best practices for scientific software development that have solid foundations in research and experience, and that improve scientists' productivity and the reliability of their </a:t>
            </a:r>
            <a:r>
              <a:rPr lang="en-GB" altLang="en-US" smtClean="0">
                <a:latin typeface="Times New Roman" pitchFamily="18" charset="0"/>
              </a:rPr>
              <a:t>software.”</a:t>
            </a:r>
            <a:endParaRPr lang="en-GB" altLang="en-US" dirty="0" smtClean="0">
              <a:latin typeface="Times New Roman" pitchFamily="18" charset="0"/>
            </a:endParaRPr>
          </a:p>
          <a:p>
            <a:r>
              <a:rPr lang="en-GB" altLang="en-US" dirty="0" smtClean="0">
                <a:latin typeface="Times New Roman" pitchFamily="18" charset="0"/>
              </a:rPr>
              <a:t>1. Write programs for people, not computers</a:t>
            </a:r>
          </a:p>
          <a:p>
            <a:r>
              <a:rPr lang="en-GB" altLang="en-US" dirty="0" smtClean="0">
                <a:latin typeface="Times New Roman" pitchFamily="18" charset="0"/>
              </a:rPr>
              <a:t>(a) A program should not require its readers to hold more than a handful of facts in memory at once</a:t>
            </a:r>
          </a:p>
          <a:p>
            <a:r>
              <a:rPr lang="en-GB" altLang="en-US" dirty="0" smtClean="0">
                <a:latin typeface="Times New Roman" pitchFamily="18" charset="0"/>
              </a:rPr>
              <a:t>(b) Make names consistent, distinctive, and meaningful</a:t>
            </a:r>
          </a:p>
          <a:p>
            <a:r>
              <a:rPr lang="en-GB" altLang="en-US" dirty="0" smtClean="0">
                <a:latin typeface="Times New Roman" pitchFamily="18" charset="0"/>
              </a:rPr>
              <a:t>(c) Make code style and formatting consistent</a:t>
            </a:r>
          </a:p>
          <a:p>
            <a:r>
              <a:rPr lang="en-GB" altLang="en-US" dirty="0" smtClean="0">
                <a:latin typeface="Times New Roman" pitchFamily="18" charset="0"/>
              </a:rPr>
              <a:t>2. Let the computer do the work.</a:t>
            </a:r>
          </a:p>
          <a:p>
            <a:r>
              <a:rPr lang="en-GB" altLang="en-US" dirty="0" smtClean="0">
                <a:latin typeface="Times New Roman" pitchFamily="18" charset="0"/>
              </a:rPr>
              <a:t>(a) Make the computer repeat tasks.</a:t>
            </a:r>
          </a:p>
          <a:p>
            <a:r>
              <a:rPr lang="en-GB" altLang="en-US" dirty="0" smtClean="0">
                <a:latin typeface="Times New Roman" pitchFamily="18" charset="0"/>
              </a:rPr>
              <a:t>(b) Save recent commands in a ﬁle for re-use.</a:t>
            </a:r>
          </a:p>
          <a:p>
            <a:r>
              <a:rPr lang="en-GB" altLang="en-US" dirty="0" smtClean="0">
                <a:latin typeface="Times New Roman" pitchFamily="18" charset="0"/>
              </a:rPr>
              <a:t>(c) Use a build tool to automate workﬂows.</a:t>
            </a:r>
          </a:p>
          <a:p>
            <a:r>
              <a:rPr lang="en-GB" altLang="en-US" dirty="0" smtClean="0">
                <a:latin typeface="Times New Roman" pitchFamily="18" charset="0"/>
              </a:rPr>
              <a:t>3. Make incremental changes.</a:t>
            </a:r>
          </a:p>
          <a:p>
            <a:r>
              <a:rPr lang="en-GB" altLang="en-US" dirty="0" smtClean="0">
                <a:latin typeface="Times New Roman" pitchFamily="18" charset="0"/>
              </a:rPr>
              <a:t>(a) Work in small steps with frequent feedback and course correction.</a:t>
            </a:r>
          </a:p>
          <a:p>
            <a:r>
              <a:rPr lang="en-GB" altLang="en-US" dirty="0" smtClean="0">
                <a:latin typeface="Times New Roman" pitchFamily="18" charset="0"/>
              </a:rPr>
              <a:t>(b) Use a version control system.</a:t>
            </a:r>
          </a:p>
          <a:p>
            <a:r>
              <a:rPr lang="en-GB" altLang="en-US" dirty="0" smtClean="0">
                <a:latin typeface="Times New Roman" pitchFamily="18" charset="0"/>
              </a:rPr>
              <a:t>(c) Put everything that has been created manually in version control.</a:t>
            </a:r>
          </a:p>
          <a:p>
            <a:r>
              <a:rPr lang="en-GB" altLang="en-US" dirty="0" smtClean="0">
                <a:latin typeface="Times New Roman" pitchFamily="18" charset="0"/>
              </a:rPr>
              <a:t>4. Don’t repeat yourself (or others).</a:t>
            </a:r>
          </a:p>
          <a:p>
            <a:r>
              <a:rPr lang="en-GB" altLang="en-US" dirty="0" smtClean="0">
                <a:latin typeface="Times New Roman" pitchFamily="18" charset="0"/>
              </a:rPr>
              <a:t>(a) Every piece of data must have a single authoritative representation in the system.</a:t>
            </a:r>
          </a:p>
          <a:p>
            <a:r>
              <a:rPr lang="en-GB" altLang="en-US" dirty="0" smtClean="0">
                <a:latin typeface="Times New Roman" pitchFamily="18" charset="0"/>
              </a:rPr>
              <a:t>(b) Modularize code rather than copying and pasting.</a:t>
            </a:r>
          </a:p>
          <a:p>
            <a:r>
              <a:rPr lang="en-GB" altLang="en-US" dirty="0" smtClean="0">
                <a:latin typeface="Times New Roman" pitchFamily="18" charset="0"/>
              </a:rPr>
              <a:t>(c) Re-use code instead of rewriting it.</a:t>
            </a:r>
          </a:p>
          <a:p>
            <a:r>
              <a:rPr lang="en-GB" altLang="en-US" dirty="0" smtClean="0">
                <a:latin typeface="Times New Roman" pitchFamily="18" charset="0"/>
              </a:rPr>
              <a:t>5. Plan for mistakes.</a:t>
            </a:r>
          </a:p>
          <a:p>
            <a:r>
              <a:rPr lang="en-GB" altLang="en-US" dirty="0" smtClean="0">
                <a:latin typeface="Times New Roman" pitchFamily="18" charset="0"/>
              </a:rPr>
              <a:t>(a) Add assertions to programs to check their operation.</a:t>
            </a:r>
          </a:p>
          <a:p>
            <a:r>
              <a:rPr lang="en-GB" altLang="en-US" dirty="0" smtClean="0">
                <a:latin typeface="Times New Roman" pitchFamily="18" charset="0"/>
              </a:rPr>
              <a:t>(b) Use an oﬀ-the-shelf unit testing library.</a:t>
            </a:r>
          </a:p>
          <a:p>
            <a:r>
              <a:rPr lang="en-GB" altLang="en-US" dirty="0" smtClean="0">
                <a:latin typeface="Times New Roman" pitchFamily="18" charset="0"/>
              </a:rPr>
              <a:t>(c) Turn bugs into test cases.</a:t>
            </a:r>
          </a:p>
          <a:p>
            <a:r>
              <a:rPr lang="en-GB" altLang="en-US" dirty="0" smtClean="0">
                <a:latin typeface="Times New Roman" pitchFamily="18" charset="0"/>
              </a:rPr>
              <a:t>(d) Use a symbolic debugger.</a:t>
            </a:r>
          </a:p>
          <a:p>
            <a:r>
              <a:rPr lang="en-GB" altLang="en-US" dirty="0" smtClean="0">
                <a:latin typeface="Times New Roman" pitchFamily="18" charset="0"/>
              </a:rPr>
              <a:t>6. Optimize software only after it works correctly.</a:t>
            </a:r>
          </a:p>
          <a:p>
            <a:r>
              <a:rPr lang="en-GB" altLang="en-US" dirty="0" smtClean="0">
                <a:latin typeface="Times New Roman" pitchFamily="18" charset="0"/>
              </a:rPr>
              <a:t>(a) Use a proﬁler to identify bottlenecks.</a:t>
            </a:r>
          </a:p>
          <a:p>
            <a:r>
              <a:rPr lang="en-GB" altLang="en-US" dirty="0" smtClean="0">
                <a:latin typeface="Times New Roman" pitchFamily="18" charset="0"/>
              </a:rPr>
              <a:t>(b) Write code in the highest-level language possible.</a:t>
            </a:r>
          </a:p>
          <a:p>
            <a:r>
              <a:rPr lang="en-GB" altLang="en-US" dirty="0" smtClean="0">
                <a:latin typeface="Times New Roman" pitchFamily="18" charset="0"/>
              </a:rPr>
              <a:t>7. Document design and purpose, not mechanics.</a:t>
            </a:r>
          </a:p>
          <a:p>
            <a:r>
              <a:rPr lang="en-GB" altLang="en-US" dirty="0" smtClean="0">
                <a:latin typeface="Times New Roman" pitchFamily="18" charset="0"/>
              </a:rPr>
              <a:t>(a) Document interfaces and reasons, not implementations.</a:t>
            </a:r>
          </a:p>
          <a:p>
            <a:r>
              <a:rPr lang="en-GB" altLang="en-US" dirty="0" smtClean="0">
                <a:latin typeface="Times New Roman" pitchFamily="18" charset="0"/>
              </a:rPr>
              <a:t>(b) Refactor code in preference to explaining how it works.</a:t>
            </a:r>
          </a:p>
          <a:p>
            <a:r>
              <a:rPr lang="en-GB" altLang="en-US" dirty="0" smtClean="0">
                <a:latin typeface="Times New Roman" pitchFamily="18" charset="0"/>
              </a:rPr>
              <a:t>(c) Embed the documentation for a piece of software in that software.</a:t>
            </a:r>
          </a:p>
          <a:p>
            <a:r>
              <a:rPr lang="en-GB" altLang="en-US" dirty="0" smtClean="0">
                <a:latin typeface="Times New Roman" pitchFamily="18" charset="0"/>
              </a:rPr>
              <a:t>8. Collaborate.</a:t>
            </a:r>
          </a:p>
          <a:p>
            <a:r>
              <a:rPr lang="en-GB" altLang="en-US" dirty="0" smtClean="0">
                <a:latin typeface="Times New Roman" pitchFamily="18" charset="0"/>
              </a:rPr>
              <a:t>(a) Use pre-merge code reviews.</a:t>
            </a:r>
          </a:p>
          <a:p>
            <a:r>
              <a:rPr lang="en-GB" altLang="en-US" dirty="0" smtClean="0">
                <a:latin typeface="Times New Roman" pitchFamily="18" charset="0"/>
              </a:rPr>
              <a:t>(b) Use pair programming when bringing someone new up to speed and when tackling</a:t>
            </a:r>
          </a:p>
          <a:p>
            <a:r>
              <a:rPr lang="en-GB" altLang="en-US" dirty="0" smtClean="0">
                <a:latin typeface="Times New Roman" pitchFamily="18" charset="0"/>
              </a:rPr>
              <a:t>particularly tricky problems.</a:t>
            </a:r>
          </a:p>
          <a:p>
            <a:r>
              <a:rPr lang="en-GB" altLang="en-US" dirty="0" smtClean="0">
                <a:latin typeface="Times New Roman" pitchFamily="18" charset="0"/>
              </a:rPr>
              <a:t>(c) Use an issue tracking tool</a:t>
            </a:r>
          </a:p>
          <a:p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 smtClean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308F6-7504-405D-B1BC-57B75797A76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6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663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0230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40355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nerc-long-logo-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5019675"/>
            <a:ext cx="2540000" cy="520700"/>
          </a:xfrm>
          <a:prstGeom prst="rect">
            <a:avLst/>
          </a:prstGeom>
        </p:spPr>
      </p:pic>
      <p:pic>
        <p:nvPicPr>
          <p:cNvPr id="11" name="Picture 10" descr="CRAY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186" y="5969000"/>
            <a:ext cx="2807791" cy="531051"/>
          </a:xfrm>
          <a:prstGeom prst="rect">
            <a:avLst/>
          </a:prstGeom>
        </p:spPr>
      </p:pic>
      <p:pic>
        <p:nvPicPr>
          <p:cNvPr id="12" name="Picture 11" descr="epsrclogowe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1" y="4858484"/>
            <a:ext cx="2616232" cy="8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712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034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7612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normalizeH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91212"/>
            <a:ext cx="6400800" cy="62890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7845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psrclogoweb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81" y="570543"/>
            <a:ext cx="2616232" cy="871434"/>
          </a:xfrm>
          <a:prstGeom prst="rect">
            <a:avLst/>
          </a:prstGeom>
        </p:spPr>
      </p:pic>
      <p:pic>
        <p:nvPicPr>
          <p:cNvPr id="9" name="Picture 8" descr="nerclogo1000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51" y="570543"/>
            <a:ext cx="2810645" cy="8853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173132C3-466D-EB4C-A942-AD4AB1C0C7A2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CE7E94FF-7BF1-494A-9722-638A8AFA7F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7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>
              <a:solidFill>
                <a:srgbClr val="00559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63D1FA0B-6D7B-4C44-9F14-1985DBA75D9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38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3C38547A-1ACD-4006-BA3C-BA65DFD8CED0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2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D505C863-2CE5-41D4-9A34-1C6D7786FC48}" type="slidenum">
              <a:rPr lang="en-US" smtClean="0">
                <a:solidFill>
                  <a:srgbClr val="00559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43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839200" y="6629400"/>
            <a:ext cx="228600" cy="228600"/>
          </a:xfrm>
        </p:spPr>
        <p:txBody>
          <a:bodyPr/>
          <a:lstStyle/>
          <a:p>
            <a:fld id="{F040BB64-8804-472C-89C9-1468A4B407E9}" type="slidenum">
              <a:rPr lang="en-US" smtClean="0">
                <a:solidFill>
                  <a:srgbClr val="005596"/>
                </a:solidFill>
              </a:rPr>
              <a:pPr/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 defTabSz="914400"/>
            <a:fld id="{4C37430B-8345-48D6-8478-D21144D0C925}" type="datetime1">
              <a:rPr lang="en-US" smtClean="0">
                <a:solidFill>
                  <a:srgbClr val="005596"/>
                </a:solidFill>
              </a:rPr>
              <a:pPr defTabSz="914400"/>
              <a:t>5/30/2014</a:t>
            </a:fld>
            <a:endParaRPr lang="en-US">
              <a:solidFill>
                <a:srgbClr val="005596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228600"/>
          </a:xfrm>
        </p:spPr>
        <p:txBody>
          <a:bodyPr/>
          <a:lstStyle/>
          <a:p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7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fld id="{B3AADCBB-3292-4C70-BBC1-B70D83C23A97}" type="datetime1">
              <a:rPr lang="en-GB" smtClean="0"/>
              <a:pPr/>
              <a:t>30/05/2014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398E73A6-1934-41E1-9D07-5B6E60A6225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419872" y="3472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" charset="0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SeIUCCR</a:t>
            </a:r>
            <a:r>
              <a:rPr lang="en-GB" dirty="0" smtClean="0"/>
              <a:t> Summer School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7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0715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281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0196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082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42836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3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399"/>
            <a:ext cx="82296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9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epcc_logo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43" y="5989464"/>
            <a:ext cx="1931719" cy="627038"/>
          </a:xfrm>
          <a:prstGeom prst="rect">
            <a:avLst/>
          </a:prstGeom>
        </p:spPr>
      </p:pic>
      <p:pic>
        <p:nvPicPr>
          <p:cNvPr id="11" name="Picture 10" descr="uoe_logo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68" y="5902300"/>
            <a:ext cx="786898" cy="786898"/>
          </a:xfrm>
          <a:prstGeom prst="rect">
            <a:avLst/>
          </a:prstGeom>
        </p:spPr>
      </p:pic>
      <p:pic>
        <p:nvPicPr>
          <p:cNvPr id="8" name="Picture 7" descr="archer_logo_larg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2" y="5795798"/>
            <a:ext cx="2716666" cy="89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5596"/>
                </a:solidFill>
              </a:rPr>
              <a:t>Cray Inc. Property</a:t>
            </a:r>
            <a:endParaRPr lang="en-US" dirty="0">
              <a:solidFill>
                <a:srgbClr val="00559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E7C75AF8-13CD-496C-B9FA-929C8E35DADA}" type="slidenum">
              <a:rPr lang="en-US" smtClean="0">
                <a:solidFill>
                  <a:srgbClr val="005596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1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practices for scientific </a:t>
            </a:r>
            <a:r>
              <a:rPr lang="en-GB" dirty="0" smtClean="0"/>
              <a:t>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19559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Write programs for people, not computers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Let the computer do the 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Make incremental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Don’t repeat yourself (or </a:t>
            </a:r>
            <a:r>
              <a:rPr lang="en-GB" dirty="0" smtClean="0"/>
              <a:t>others</a:t>
            </a:r>
            <a:r>
              <a:rPr lang="en-GB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Plan for mistakes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Optimize software only after it works correctly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Document design and purpose, not mechanics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Collaborate</a:t>
            </a:r>
            <a:endParaRPr lang="en-GB" dirty="0"/>
          </a:p>
          <a:p>
            <a:pPr marL="0" indent="0">
              <a:buNone/>
            </a:pPr>
            <a:endParaRPr lang="en-GB" sz="1400" dirty="0" smtClean="0"/>
          </a:p>
          <a:p>
            <a:pPr marL="0" indent="0">
              <a:buNone/>
            </a:pPr>
            <a:r>
              <a:rPr lang="en-GB" sz="1100" dirty="0" smtClean="0"/>
              <a:t>Greg </a:t>
            </a:r>
            <a:r>
              <a:rPr lang="en-GB" sz="1100" dirty="0"/>
              <a:t>Wilson, D. A. </a:t>
            </a:r>
            <a:r>
              <a:rPr lang="en-GB" sz="1100" dirty="0" err="1"/>
              <a:t>Aruliah</a:t>
            </a:r>
            <a:r>
              <a:rPr lang="en-GB" sz="1100" dirty="0"/>
              <a:t>, C. Titus Brown, Neil P. </a:t>
            </a:r>
            <a:r>
              <a:rPr lang="en-GB" sz="1100" dirty="0" err="1"/>
              <a:t>Chue</a:t>
            </a:r>
            <a:r>
              <a:rPr lang="en-GB" sz="1100" dirty="0"/>
              <a:t> Hong, Matt Davis, Richard T. Guy, Steven H. D. Haddock, Katy Huff, Ian M. Mitchell, Mark </a:t>
            </a:r>
            <a:r>
              <a:rPr lang="en-GB" sz="1100" dirty="0" err="1"/>
              <a:t>Plumbley</a:t>
            </a:r>
            <a:r>
              <a:rPr lang="en-GB" sz="1100" dirty="0"/>
              <a:t>, Ben Waugh, Ethan P. White, Paul Wilson, Best Practices for Scientific Computing, 26/09/13, http://arxiv.org/abs/1210.0530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95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>Ten simple rules for reproducible </a:t>
            </a:r>
            <a:r>
              <a:rPr lang="en-GB" altLang="en-US" smtClean="0"/>
              <a:t>computational </a:t>
            </a:r>
            <a:r>
              <a:rPr lang="en-GB" altLang="en-US"/>
              <a:t>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800" dirty="0"/>
              <a:t>For every result, keep track of how it was produced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Avoid manual data manipulation steps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Archive the exact versions of all external programs used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Version control all custom scripts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Record all intermediate results, when possible in standardized formats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For analyses that include randomness, note underlying random seeds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Always store raw data behind plots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Generate hierarchical analysis output, allowing layers of increasing detail to be inspected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Connect textual statements to underlying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Provide public access to scripts, runs, and results</a:t>
            </a:r>
          </a:p>
          <a:p>
            <a:endParaRPr lang="en-GB" sz="1100" dirty="0" smtClean="0"/>
          </a:p>
          <a:p>
            <a:pPr marL="0" indent="0">
              <a:buNone/>
            </a:pPr>
            <a:r>
              <a:rPr lang="en-GB" sz="1100" dirty="0" err="1" smtClean="0"/>
              <a:t>Geir</a:t>
            </a:r>
            <a:r>
              <a:rPr lang="en-GB" sz="1100" dirty="0" smtClean="0"/>
              <a:t> </a:t>
            </a:r>
            <a:r>
              <a:rPr lang="en-GB" sz="1100" dirty="0" err="1"/>
              <a:t>Kjetil</a:t>
            </a:r>
            <a:r>
              <a:rPr lang="en-GB" sz="1100" dirty="0"/>
              <a:t> </a:t>
            </a:r>
            <a:r>
              <a:rPr lang="en-GB" sz="1100" dirty="0" err="1"/>
              <a:t>Sandve</a:t>
            </a:r>
            <a:r>
              <a:rPr lang="en-GB" sz="1100" dirty="0"/>
              <a:t>, Anton </a:t>
            </a:r>
            <a:r>
              <a:rPr lang="en-GB" sz="1100" dirty="0" err="1"/>
              <a:t>Nekrutenko</a:t>
            </a:r>
            <a:r>
              <a:rPr lang="en-GB" sz="1100" dirty="0"/>
              <a:t>, James Taylor, </a:t>
            </a:r>
            <a:r>
              <a:rPr lang="en-GB" sz="1100" dirty="0" err="1"/>
              <a:t>Eivind</a:t>
            </a:r>
            <a:r>
              <a:rPr lang="en-GB" sz="1100" dirty="0"/>
              <a:t> </a:t>
            </a:r>
            <a:r>
              <a:rPr lang="en-GB" sz="1100" dirty="0" err="1"/>
              <a:t>Hovig</a:t>
            </a:r>
            <a:r>
              <a:rPr lang="en-GB" sz="1100" dirty="0"/>
              <a:t>. Ten Simple Rules for Reproducible Computational Research. PLOS Computational Biology, 24/10/13, http://dx.doi.org/10.1371/journal.pcbi.1003285</a:t>
            </a:r>
          </a:p>
          <a:p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159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cc_minima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G_2012_slide_theme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CCPForge Presentation 16-01-14</Template>
  <TotalTime>1999</TotalTime>
  <Words>670</Words>
  <Application>Microsoft Office PowerPoint</Application>
  <PresentationFormat>On-screen Show (4:3)</PresentationFormat>
  <Paragraphs>60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1_epcc_minimal</vt:lpstr>
      <vt:lpstr>epcc_minimal</vt:lpstr>
      <vt:lpstr>1_CUG_2012_slide_theme</vt:lpstr>
      <vt:lpstr>Best practices for scientific computing</vt:lpstr>
      <vt:lpstr>Ten simple rules for reproducible computational research</vt:lpstr>
    </vt:vector>
  </TitlesOfParts>
  <Company>EPCC 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EPCC EPCC</dc:creator>
  <cp:lastModifiedBy>mjj</cp:lastModifiedBy>
  <cp:revision>175</cp:revision>
  <cp:lastPrinted>2011-04-13T15:11:51Z</cp:lastPrinted>
  <dcterms:created xsi:type="dcterms:W3CDTF">2006-03-21T15:46:19Z</dcterms:created>
  <dcterms:modified xsi:type="dcterms:W3CDTF">2014-05-30T10:55:29Z</dcterms:modified>
</cp:coreProperties>
</file>