
<file path=[Content_Types].xml><?xml version="1.0" encoding="utf-8"?>
<Types xmlns="http://schemas.openxmlformats.org/package/2006/content-types">
  <Default Extension="png" ContentType="image/png"/>
  <Default Extension="jpeg" ContentType="image/jpeg"/>
  <Default Extension="mov" ContentType="video/unknown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81" r:id="rId1"/>
    <p:sldMasterId id="2147483693" r:id="rId2"/>
    <p:sldMasterId id="2147483705" r:id="rId3"/>
  </p:sldMasterIdLst>
  <p:notesMasterIdLst>
    <p:notesMasterId r:id="rId12"/>
  </p:notesMasterIdLst>
  <p:handoutMasterIdLst>
    <p:handoutMasterId r:id="rId13"/>
  </p:handoutMasterIdLst>
  <p:sldIdLst>
    <p:sldId id="330" r:id="rId4"/>
    <p:sldId id="331" r:id="rId5"/>
    <p:sldId id="334" r:id="rId6"/>
    <p:sldId id="335" r:id="rId7"/>
    <p:sldId id="347" r:id="rId8"/>
    <p:sldId id="342" r:id="rId9"/>
    <p:sldId id="346" r:id="rId10"/>
    <p:sldId id="337" r:id="rId11"/>
  </p:sldIdLst>
  <p:sldSz cx="9144000" cy="6858000" type="screen4x3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8C600"/>
    <a:srgbClr val="FF99FF"/>
    <a:srgbClr val="FF9933"/>
    <a:srgbClr val="FFCC00"/>
    <a:srgbClr val="008000"/>
    <a:srgbClr val="66FFCC"/>
    <a:srgbClr val="FFFFFF"/>
    <a:srgbClr val="99CC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0254" autoAdjust="0"/>
  </p:normalViewPr>
  <p:slideViewPr>
    <p:cSldViewPr showGuides="1">
      <p:cViewPr varScale="1">
        <p:scale>
          <a:sx n="51" d="100"/>
          <a:sy n="51" d="100"/>
        </p:scale>
        <p:origin x="-79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Helvetica" pitchFamily="1" charset="0"/>
              </a:defRPr>
            </a:lvl1pPr>
          </a:lstStyle>
          <a:p>
            <a:endParaRPr lang="en-GB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44938" y="0"/>
            <a:ext cx="307498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Helvetica" pitchFamily="1" charset="0"/>
              </a:defRPr>
            </a:lvl1pPr>
          </a:lstStyle>
          <a:p>
            <a:endParaRPr lang="en-GB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7138"/>
            <a:ext cx="2998788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Helvetica" pitchFamily="1" charset="0"/>
              </a:defRPr>
            </a:lvl1pPr>
          </a:lstStyle>
          <a:p>
            <a:endParaRPr lang="en-GB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44938" y="8847138"/>
            <a:ext cx="3074987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Helvetica" pitchFamily="1" charset="0"/>
              </a:defRPr>
            </a:lvl1pPr>
          </a:lstStyle>
          <a:p>
            <a:fld id="{0830FACE-A43C-456E-88DF-4212EFFEA954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3565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Helvetica" pitchFamily="1" charset="0"/>
              </a:defRPr>
            </a:lvl1pPr>
          </a:lstStyle>
          <a:p>
            <a:endParaRPr lang="en-GB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44938" y="0"/>
            <a:ext cx="307498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Helvetica" pitchFamily="1" charset="0"/>
              </a:defRPr>
            </a:lvl1pPr>
          </a:lstStyle>
          <a:p>
            <a:endParaRPr lang="en-GB"/>
          </a:p>
        </p:txBody>
      </p:sp>
      <p:sp>
        <p:nvSpPr>
          <p:cNvPr id="90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712788"/>
            <a:ext cx="4660900" cy="34956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0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424363"/>
            <a:ext cx="5126037" cy="413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0"/>
            <a:r>
              <a:rPr lang="en-GB" smtClean="0"/>
              <a:t>Second level</a:t>
            </a:r>
          </a:p>
          <a:p>
            <a:pPr lvl="0"/>
            <a:r>
              <a:rPr lang="en-GB" smtClean="0"/>
              <a:t>Third level</a:t>
            </a:r>
          </a:p>
          <a:p>
            <a:pPr lvl="0"/>
            <a:r>
              <a:rPr lang="en-GB" smtClean="0"/>
              <a:t>Fourth level</a:t>
            </a:r>
          </a:p>
          <a:p>
            <a:pPr lvl="0"/>
            <a:r>
              <a:rPr lang="en-GB" smtClean="0"/>
              <a:t>Fifth level</a:t>
            </a:r>
          </a:p>
        </p:txBody>
      </p:sp>
      <p:sp>
        <p:nvSpPr>
          <p:cNvPr id="90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7138"/>
            <a:ext cx="2998788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Helvetica" pitchFamily="1" charset="0"/>
              </a:defRPr>
            </a:lvl1pPr>
          </a:lstStyle>
          <a:p>
            <a:endParaRPr lang="en-GB"/>
          </a:p>
        </p:txBody>
      </p:sp>
      <p:sp>
        <p:nvSpPr>
          <p:cNvPr id="90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44938" y="8847138"/>
            <a:ext cx="3074987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Helvetica" pitchFamily="1" charset="0"/>
              </a:defRPr>
            </a:lvl1pPr>
          </a:lstStyle>
          <a:p>
            <a:fld id="{BC4308F6-7504-405D-B1BC-57B75797A76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54005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UK National Supercomputing </a:t>
            </a:r>
            <a:r>
              <a:rPr lang="en-GB" dirty="0" smtClean="0"/>
              <a:t>Service.</a:t>
            </a:r>
            <a:endParaRPr lang="en-GB" dirty="0" smtClean="0"/>
          </a:p>
          <a:p>
            <a:r>
              <a:rPr lang="en-GB" dirty="0" smtClean="0"/>
              <a:t>#19 in November 2013 top 500 list with 1.65 </a:t>
            </a:r>
            <a:r>
              <a:rPr lang="en-GB" dirty="0" err="1" smtClean="0"/>
              <a:t>PFlop</a:t>
            </a:r>
            <a:r>
              <a:rPr lang="en-GB" dirty="0" smtClean="0"/>
              <a:t>/s.</a:t>
            </a:r>
            <a:endParaRPr lang="en-GB" dirty="0" smtClean="0"/>
          </a:p>
          <a:p>
            <a:r>
              <a:rPr lang="en-GB" dirty="0" smtClean="0"/>
              <a:t>Fastest (known) computer in the </a:t>
            </a:r>
            <a:r>
              <a:rPr lang="en-GB" dirty="0" smtClean="0"/>
              <a:t>UK.</a:t>
            </a:r>
            <a:endParaRPr lang="en-GB" dirty="0" smtClean="0"/>
          </a:p>
          <a:p>
            <a:r>
              <a:rPr lang="en-GB" dirty="0" smtClean="0"/>
              <a:t>Designed to provide 3-4 times scientific throughput of </a:t>
            </a:r>
            <a:r>
              <a:rPr lang="en-GB" dirty="0" err="1" smtClean="0"/>
              <a:t>HECToR</a:t>
            </a:r>
            <a:r>
              <a:rPr lang="en-GB" dirty="0" smtClean="0"/>
              <a:t>.</a:t>
            </a:r>
            <a:endParaRPr lang="en-GB" dirty="0" smtClean="0"/>
          </a:p>
          <a:p>
            <a:r>
              <a:rPr lang="en-GB" dirty="0" err="1" smtClean="0"/>
              <a:t>HECToR</a:t>
            </a:r>
            <a:r>
              <a:rPr lang="en-GB" dirty="0" smtClean="0"/>
              <a:t> #50 in top 500 with 830 </a:t>
            </a:r>
            <a:r>
              <a:rPr lang="en-GB" dirty="0" err="1" smtClean="0"/>
              <a:t>TFlop</a:t>
            </a:r>
            <a:r>
              <a:rPr lang="en-GB" dirty="0" smtClean="0"/>
              <a:t>/s.</a:t>
            </a:r>
            <a:endParaRPr lang="en-GB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Cray XC30 </a:t>
            </a:r>
            <a:r>
              <a:rPr lang="en-GB" dirty="0" smtClean="0"/>
              <a:t>Hardware.</a:t>
            </a:r>
            <a:endParaRPr lang="en-GB" dirty="0" smtClean="0"/>
          </a:p>
          <a:p>
            <a:r>
              <a:rPr lang="en-GB" dirty="0" smtClean="0"/>
              <a:t>Nodes based on 2×Intel Ivy Bridge 12-core </a:t>
            </a:r>
            <a:r>
              <a:rPr lang="en-GB" dirty="0" smtClean="0"/>
              <a:t>processors.</a:t>
            </a:r>
            <a:endParaRPr lang="en-GB" dirty="0" smtClean="0"/>
          </a:p>
          <a:p>
            <a:r>
              <a:rPr lang="en-GB" dirty="0" smtClean="0"/>
              <a:t>64GB (or 128GB) memory per </a:t>
            </a:r>
            <a:r>
              <a:rPr lang="en-GB" dirty="0" smtClean="0"/>
              <a:t>node.</a:t>
            </a:r>
            <a:endParaRPr lang="en-GB" dirty="0" smtClean="0"/>
          </a:p>
          <a:p>
            <a:r>
              <a:rPr lang="en-GB" dirty="0" smtClean="0"/>
              <a:t>3008 nodes in total (72,162 cores</a:t>
            </a:r>
            <a:r>
              <a:rPr lang="en-GB" dirty="0" smtClean="0"/>
              <a:t>).</a:t>
            </a:r>
            <a:endParaRPr lang="en-GB" dirty="0" smtClean="0"/>
          </a:p>
          <a:p>
            <a:r>
              <a:rPr lang="en-GB" dirty="0" smtClean="0"/>
              <a:t>Linked by Cray Aries interconnect (dragonfly topology</a:t>
            </a:r>
            <a:r>
              <a:rPr lang="en-GB" dirty="0" smtClean="0"/>
              <a:t>).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308F6-7504-405D-B1BC-57B75797A76A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084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Scientific simulation</a:t>
            </a:r>
            <a:r>
              <a:rPr lang="en-US" baseline="0" dirty="0" smtClean="0"/>
              <a:t> and modelling from the sub-atomic scale to the </a:t>
            </a:r>
            <a:r>
              <a:rPr lang="en-US" baseline="0" dirty="0" smtClean="0"/>
              <a:t>universe-scale.</a:t>
            </a:r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Perform calculations, </a:t>
            </a:r>
            <a:r>
              <a:rPr lang="en-US" baseline="0" dirty="0" err="1" smtClean="0"/>
              <a:t>analyse</a:t>
            </a:r>
            <a:r>
              <a:rPr lang="en-US" baseline="0" dirty="0" smtClean="0"/>
              <a:t> data in </a:t>
            </a:r>
            <a:r>
              <a:rPr lang="en-US" baseline="0" dirty="0" smtClean="0"/>
              <a:t>parallel.</a:t>
            </a:r>
            <a:endParaRPr lang="en-US" baseline="0" dirty="0" smtClean="0"/>
          </a:p>
          <a:p>
            <a:r>
              <a:rPr lang="en-US" dirty="0" smtClean="0"/>
              <a:t>Complete</a:t>
            </a:r>
            <a:r>
              <a:rPr lang="en-US" baseline="0" dirty="0" smtClean="0"/>
              <a:t> analyses more rapidly e.g. a day rather than a </a:t>
            </a:r>
            <a:r>
              <a:rPr lang="en-US" baseline="0" dirty="0" smtClean="0"/>
              <a:t>week.</a:t>
            </a:r>
            <a:endParaRPr lang="en-US" baseline="0" dirty="0" smtClean="0"/>
          </a:p>
          <a:p>
            <a:r>
              <a:rPr lang="en-US" baseline="0" dirty="0" smtClean="0"/>
              <a:t>Complete analyses we could not complete </a:t>
            </a:r>
            <a:r>
              <a:rPr lang="en-US" baseline="0" dirty="0" smtClean="0"/>
              <a:t>otherwise.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308F6-7504-405D-B1BC-57B75797A76A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282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http://en.wikipedia.org/wiki/Program_optimization</a:t>
            </a:r>
          </a:p>
          <a:p>
            <a:pPr algn="l"/>
            <a:r>
              <a:rPr lang="en-GB" dirty="0" err="1" smtClean="0"/>
              <a:t>Prechelt</a:t>
            </a:r>
            <a:r>
              <a:rPr lang="en-GB" dirty="0" smtClean="0"/>
              <a:t>, L. An empirical comparison of C, C++, Java, Perl, Python, </a:t>
            </a:r>
            <a:r>
              <a:rPr lang="en-GB" dirty="0" err="1" smtClean="0"/>
              <a:t>Rexx</a:t>
            </a:r>
            <a:r>
              <a:rPr lang="en-GB" dirty="0" smtClean="0"/>
              <a:t>, and </a:t>
            </a:r>
            <a:r>
              <a:rPr lang="en-GB" dirty="0" err="1" smtClean="0"/>
              <a:t>Tcl</a:t>
            </a:r>
            <a:r>
              <a:rPr lang="en-GB" dirty="0" smtClean="0"/>
              <a:t> for a search/string-processing program,</a:t>
            </a:r>
            <a:r>
              <a:rPr lang="en-GB" baseline="0" dirty="0" smtClean="0"/>
              <a:t> </a:t>
            </a:r>
            <a:r>
              <a:rPr lang="en-GB" dirty="0" smtClean="0"/>
              <a:t>Technical report,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Fakultat</a:t>
            </a:r>
            <a:r>
              <a:rPr lang="en-GB" baseline="0" dirty="0" smtClean="0"/>
              <a:t> fur </a:t>
            </a:r>
            <a:r>
              <a:rPr lang="en-GB" baseline="0" dirty="0" err="1" smtClean="0"/>
              <a:t>Informatik</a:t>
            </a:r>
            <a:r>
              <a:rPr lang="en-GB" baseline="0" dirty="0" smtClean="0"/>
              <a:t> </a:t>
            </a:r>
            <a:r>
              <a:rPr lang="en-GB" baseline="0" dirty="0" err="1" smtClean="0"/>
              <a:t>Universitat</a:t>
            </a:r>
            <a:r>
              <a:rPr lang="en-GB" baseline="0" dirty="0" smtClean="0"/>
              <a:t> Karlsruhe, March 10, 2000.</a:t>
            </a:r>
          </a:p>
          <a:p>
            <a:pPr algn="l"/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308F6-7504-405D-B1BC-57B75797A76A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169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>
                <a:latin typeface="Times New Roman" pitchFamily="18" charset="0"/>
              </a:rPr>
              <a:t>Don't,</a:t>
            </a:r>
            <a:r>
              <a:rPr lang="en-GB" altLang="en-US" baseline="0" dirty="0" smtClean="0">
                <a:latin typeface="Times New Roman" pitchFamily="18" charset="0"/>
              </a:rPr>
              <a:t> </a:t>
            </a:r>
            <a:r>
              <a:rPr lang="en-GB" altLang="en-US" dirty="0" smtClean="0">
                <a:latin typeface="Times New Roman" pitchFamily="18" charset="0"/>
              </a:rPr>
              <a:t>negative </a:t>
            </a:r>
            <a:r>
              <a:rPr lang="en-GB" altLang="en-US" dirty="0" smtClean="0">
                <a:latin typeface="Times New Roman" pitchFamily="18" charset="0"/>
              </a:rPr>
              <a:t>effect on readability and maintainability, hardware is cheap, developer time is </a:t>
            </a:r>
            <a:r>
              <a:rPr lang="en-GB" altLang="en-US" dirty="0" smtClean="0">
                <a:latin typeface="Times New Roman" pitchFamily="18" charset="0"/>
              </a:rPr>
              <a:t>expensive.</a:t>
            </a:r>
            <a:endParaRPr lang="en-GB" altLang="en-US" dirty="0" smtClean="0">
              <a:latin typeface="Times New Roman" pitchFamily="18" charset="0"/>
            </a:endParaRPr>
          </a:p>
          <a:p>
            <a:r>
              <a:rPr lang="en-GB" altLang="en-US" dirty="0" smtClean="0">
                <a:latin typeface="Times New Roman" pitchFamily="18" charset="0"/>
              </a:rPr>
              <a:t>Don't</a:t>
            </a:r>
            <a:r>
              <a:rPr lang="en-GB" altLang="en-US" baseline="0" dirty="0" smtClean="0">
                <a:latin typeface="Times New Roman" pitchFamily="18" charset="0"/>
              </a:rPr>
              <a:t> </a:t>
            </a:r>
            <a:r>
              <a:rPr lang="en-GB" altLang="en-US" dirty="0" smtClean="0">
                <a:latin typeface="Times New Roman" pitchFamily="18" charset="0"/>
              </a:rPr>
              <a:t>yet,</a:t>
            </a:r>
            <a:r>
              <a:rPr lang="en-GB" altLang="en-US" baseline="0" dirty="0" smtClean="0">
                <a:latin typeface="Times New Roman" pitchFamily="18" charset="0"/>
              </a:rPr>
              <a:t> </a:t>
            </a:r>
            <a:r>
              <a:rPr lang="en-GB" altLang="en-US" dirty="0" smtClean="0">
                <a:latin typeface="Times New Roman" pitchFamily="18" charset="0"/>
              </a:rPr>
              <a:t>designing </a:t>
            </a:r>
            <a:r>
              <a:rPr lang="en-GB" altLang="en-US" dirty="0" smtClean="0">
                <a:latin typeface="Times New Roman" pitchFamily="18" charset="0"/>
              </a:rPr>
              <a:t>=/= optimizing. Don't optimize until the design is </a:t>
            </a:r>
            <a:r>
              <a:rPr lang="en-GB" altLang="en-US" dirty="0" smtClean="0">
                <a:latin typeface="Times New Roman" pitchFamily="18" charset="0"/>
              </a:rPr>
              <a:t>correct.</a:t>
            </a:r>
            <a:endParaRPr lang="en-GB" altLang="en-US" dirty="0" smtClean="0">
              <a:latin typeface="Times New Roman" pitchFamily="18" charset="0"/>
            </a:endParaRPr>
          </a:p>
          <a:p>
            <a:r>
              <a:rPr lang="en-GB" altLang="en-US" dirty="0" smtClean="0">
                <a:latin typeface="Times New Roman" pitchFamily="18" charset="0"/>
              </a:rPr>
              <a:t>Profile </a:t>
            </a:r>
            <a:r>
              <a:rPr lang="en-GB" altLang="en-US" dirty="0" smtClean="0">
                <a:latin typeface="Times New Roman" pitchFamily="18" charset="0"/>
              </a:rPr>
              <a:t>first,</a:t>
            </a:r>
            <a:r>
              <a:rPr lang="en-GB" altLang="en-US" baseline="0" dirty="0" smtClean="0">
                <a:latin typeface="Times New Roman" pitchFamily="18" charset="0"/>
              </a:rPr>
              <a:t> </a:t>
            </a:r>
            <a:r>
              <a:rPr lang="en-GB" altLang="en-US" dirty="0" smtClean="0">
                <a:latin typeface="Times New Roman" pitchFamily="18" charset="0"/>
              </a:rPr>
              <a:t>an </a:t>
            </a:r>
            <a:r>
              <a:rPr lang="en-GB" altLang="en-US" dirty="0" smtClean="0">
                <a:latin typeface="Times New Roman" pitchFamily="18" charset="0"/>
              </a:rPr>
              <a:t>educated guess is still a </a:t>
            </a:r>
            <a:r>
              <a:rPr lang="en-GB" altLang="en-US" dirty="0" smtClean="0">
                <a:latin typeface="Times New Roman" pitchFamily="18" charset="0"/>
              </a:rPr>
              <a:t>guess.</a:t>
            </a:r>
            <a:endParaRPr lang="en-GB" altLang="en-US" dirty="0" smtClean="0"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Dissuade novice programmers from cluttering up their programs with vain attempts at writing optimal </a:t>
            </a:r>
            <a:r>
              <a:rPr lang="en-GB" dirty="0" smtClean="0"/>
              <a:t>code.</a:t>
            </a:r>
            <a:endParaRPr lang="en-GB" dirty="0" smtClean="0"/>
          </a:p>
          <a:p>
            <a:r>
              <a:rPr lang="en-GB" altLang="en-US" dirty="0" smtClean="0">
                <a:latin typeface="Times New Roman" pitchFamily="18" charset="0"/>
              </a:rPr>
              <a:t>http://c2.com/cgi/wiki?RulesOfOptimization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dirty="0" smtClean="0">
                <a:latin typeface="Times New Roman" pitchFamily="18" charset="0"/>
              </a:rPr>
              <a:t>http://blogs.msdn.com/b/audiofool/archive/2007/06/14/the-rules-of-code-optimization.aspx?Redirected=true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dirty="0" smtClean="0"/>
              <a:t>Software </a:t>
            </a:r>
            <a:r>
              <a:rPr lang="en-GB" altLang="en-US" dirty="0" smtClean="0"/>
              <a:t>developers have the skills,</a:t>
            </a:r>
            <a:r>
              <a:rPr lang="en-GB" altLang="en-US" baseline="0" dirty="0" smtClean="0"/>
              <a:t> tools and techniques to help </a:t>
            </a:r>
            <a:r>
              <a:rPr lang="en-GB" altLang="en-US" baseline="0" dirty="0" smtClean="0"/>
              <a:t>us.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308F6-7504-405D-B1BC-57B75797A76A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311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dirty="0" smtClean="0">
                <a:latin typeface="Times New Roman" pitchFamily="18" charset="0"/>
              </a:rPr>
              <a:t>Empirical</a:t>
            </a:r>
            <a:r>
              <a:rPr lang="en-GB" altLang="en-US" baseline="0" dirty="0" smtClean="0">
                <a:latin typeface="Times New Roman" pitchFamily="18" charset="0"/>
              </a:rPr>
              <a:t> research into software development.</a:t>
            </a:r>
            <a:endParaRPr lang="en-GB" altLang="en-US" dirty="0" smtClean="0"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baseline="0" dirty="0" smtClean="0">
                <a:latin typeface="Times New Roman" pitchFamily="18" charset="0"/>
              </a:rPr>
              <a:t>Note how long some of these have been known.</a:t>
            </a:r>
          </a:p>
          <a:p>
            <a:r>
              <a:rPr lang="en-GB" altLang="en-US" dirty="0" smtClean="0">
                <a:latin typeface="Times New Roman" pitchFamily="18" charset="0"/>
              </a:rPr>
              <a:t>“Some experience with automated aids to the design of large-scale reliable software”, Software Engineering, IEEE Transactions on, March 1975, Boehm, B.W. </a:t>
            </a:r>
            <a:r>
              <a:rPr lang="en-GB" altLang="en-US" dirty="0" err="1" smtClean="0">
                <a:latin typeface="Times New Roman" pitchFamily="18" charset="0"/>
              </a:rPr>
              <a:t>McClean</a:t>
            </a:r>
            <a:r>
              <a:rPr lang="en-GB" altLang="en-US" dirty="0" smtClean="0">
                <a:latin typeface="Times New Roman" pitchFamily="18" charset="0"/>
              </a:rPr>
              <a:t>, R.K.,</a:t>
            </a:r>
            <a:r>
              <a:rPr lang="en-GB" altLang="en-US" baseline="0" dirty="0" smtClean="0">
                <a:latin typeface="Times New Roman" pitchFamily="18" charset="0"/>
              </a:rPr>
              <a:t> </a:t>
            </a:r>
            <a:r>
              <a:rPr lang="en-GB" altLang="en-US" dirty="0" err="1" smtClean="0">
                <a:latin typeface="Times New Roman" pitchFamily="18" charset="0"/>
              </a:rPr>
              <a:t>Urfrig</a:t>
            </a:r>
            <a:r>
              <a:rPr lang="en-GB" altLang="en-US" dirty="0" smtClean="0">
                <a:latin typeface="Times New Roman" pitchFamily="18" charset="0"/>
              </a:rPr>
              <a:t>, D.B. Volume: SE-1, Issue: 1, Page(s): 125 – 133.</a:t>
            </a:r>
          </a:p>
          <a:p>
            <a:r>
              <a:rPr lang="en-GB" altLang="en-US" dirty="0" smtClean="0">
                <a:latin typeface="Times New Roman" pitchFamily="18" charset="0"/>
              </a:rPr>
              <a:t>“</a:t>
            </a:r>
            <a:r>
              <a:rPr lang="en-GB" altLang="en-US" dirty="0" smtClean="0">
                <a:latin typeface="Times New Roman" pitchFamily="18" charset="0"/>
              </a:rPr>
              <a:t>large preponderance of design errors over coding errors on large-scale projects, not only with respect to numbers of errors, but also with respect to the relative time and effort required to detect them and correct them”</a:t>
            </a:r>
          </a:p>
          <a:p>
            <a:r>
              <a:rPr lang="en-GB" altLang="en-US" dirty="0" smtClean="0">
                <a:latin typeface="Times New Roman" pitchFamily="18" charset="0"/>
              </a:rPr>
              <a:t>"Half the errors are found in 15% of the modules" (Davis 1995, quoting </a:t>
            </a:r>
            <a:r>
              <a:rPr lang="en-GB" altLang="en-US" dirty="0" err="1" smtClean="0">
                <a:latin typeface="Times New Roman" pitchFamily="18" charset="0"/>
              </a:rPr>
              <a:t>Endres</a:t>
            </a:r>
            <a:r>
              <a:rPr lang="en-GB" altLang="en-US" dirty="0" smtClean="0">
                <a:latin typeface="Times New Roman" pitchFamily="18" charset="0"/>
              </a:rPr>
              <a:t> 1975)</a:t>
            </a:r>
          </a:p>
          <a:p>
            <a:r>
              <a:rPr lang="en-GB" altLang="en-US" dirty="0" smtClean="0">
                <a:latin typeface="Times New Roman" pitchFamily="18" charset="0"/>
              </a:rPr>
              <a:t>“80% of all errors are found in just 2% (sic) of the modules" (Davis 1995, quoting Weinberg 1992)</a:t>
            </a:r>
          </a:p>
          <a:p>
            <a:r>
              <a:rPr lang="en-GB" altLang="en-US" dirty="0" smtClean="0">
                <a:latin typeface="Times New Roman" pitchFamily="18" charset="0"/>
              </a:rPr>
              <a:t>"About 80% of the defects come from 20% of the modules, and about half the modules are error free" (Boehm and </a:t>
            </a:r>
            <a:r>
              <a:rPr lang="en-GB" altLang="en-US" dirty="0" err="1" smtClean="0">
                <a:latin typeface="Times New Roman" pitchFamily="18" charset="0"/>
              </a:rPr>
              <a:t>Basili</a:t>
            </a:r>
            <a:r>
              <a:rPr lang="en-GB" altLang="en-US" dirty="0" smtClean="0">
                <a:latin typeface="Times New Roman" pitchFamily="18" charset="0"/>
              </a:rPr>
              <a:t> 2001</a:t>
            </a:r>
            <a:r>
              <a:rPr lang="en-GB" altLang="en-US" dirty="0" smtClean="0">
                <a:latin typeface="Times New Roman" pitchFamily="18" charset="0"/>
              </a:rPr>
              <a:t>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dirty="0" smtClean="0">
                <a:latin typeface="Times New Roman" pitchFamily="18" charset="0"/>
              </a:rPr>
              <a:t>Talking of costs…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altLang="en-US" dirty="0" smtClean="0"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24D2B0-E8D4-4004-B9DF-A62EEC60F981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127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>
                <a:latin typeface="Times New Roman" pitchFamily="18" charset="0"/>
              </a:rPr>
              <a:t>Consequences</a:t>
            </a:r>
            <a:r>
              <a:rPr lang="en-GB" altLang="en-US" baseline="0" dirty="0" smtClean="0">
                <a:latin typeface="Times New Roman" pitchFamily="18" charset="0"/>
              </a:rPr>
              <a:t> for missed bugs can be dramatic.</a:t>
            </a:r>
            <a:endParaRPr lang="en-GB" altLang="en-US" dirty="0" smtClean="0">
              <a:latin typeface="Times New Roman" pitchFamily="18" charset="0"/>
            </a:endParaRPr>
          </a:p>
          <a:p>
            <a:r>
              <a:rPr lang="en-GB" altLang="en-US" dirty="0" smtClean="0">
                <a:latin typeface="Times New Roman" pitchFamily="18" charset="0"/>
              </a:rPr>
              <a:t>Geoffrey Chang, Scripps scholar, flipped sign bit, retracted</a:t>
            </a:r>
            <a:r>
              <a:rPr lang="en-GB" altLang="en-US" baseline="0" dirty="0" smtClean="0">
                <a:latin typeface="Times New Roman" pitchFamily="18" charset="0"/>
              </a:rPr>
              <a:t> papers from </a:t>
            </a:r>
            <a:r>
              <a:rPr lang="en-GB" altLang="en-US" baseline="0" dirty="0" smtClean="0">
                <a:latin typeface="Times New Roman" pitchFamily="18" charset="0"/>
              </a:rPr>
              <a:t>Science, December 2006.</a:t>
            </a:r>
            <a:endParaRPr lang="en-GB" altLang="en-US" baseline="0" dirty="0" smtClean="0">
              <a:latin typeface="Times New Roman" pitchFamily="18" charset="0"/>
            </a:endParaRPr>
          </a:p>
          <a:p>
            <a:r>
              <a:rPr lang="en-GB" altLang="en-US" dirty="0" smtClean="0">
                <a:latin typeface="Times New Roman" pitchFamily="18" charset="0"/>
              </a:rPr>
              <a:t>Wikipedia entry notes this</a:t>
            </a:r>
            <a:r>
              <a:rPr lang="en-GB" altLang="en-US" baseline="0" dirty="0" smtClean="0">
                <a:latin typeface="Times New Roman" pitchFamily="18" charset="0"/>
              </a:rPr>
              <a:t> unfortunate occurrence</a:t>
            </a:r>
            <a:r>
              <a:rPr lang="en-GB" altLang="en-US" baseline="0" dirty="0" smtClean="0">
                <a:latin typeface="Times New Roman" pitchFamily="18" charset="0"/>
              </a:rPr>
              <a:t>!</a:t>
            </a:r>
            <a:endParaRPr lang="en-GB" altLang="en-US" dirty="0" smtClean="0">
              <a:latin typeface="Times New Roman" pitchFamily="18" charset="0"/>
            </a:endParaRPr>
          </a:p>
          <a:p>
            <a:r>
              <a:rPr lang="en-GB" altLang="en-US" dirty="0" err="1" smtClean="0">
                <a:latin typeface="Times New Roman" pitchFamily="18" charset="0"/>
              </a:rPr>
              <a:t>McKitrick</a:t>
            </a:r>
            <a:r>
              <a:rPr lang="en-GB" altLang="en-US" dirty="0" smtClean="0">
                <a:latin typeface="Times New Roman" pitchFamily="18" charset="0"/>
              </a:rPr>
              <a:t> and Michaels, 2004, climate research, data in degrees, used component that expected data in radians, they didn’t do any conversion, this was spotted,</a:t>
            </a:r>
            <a:r>
              <a:rPr lang="en-GB" altLang="en-US" baseline="0" dirty="0" smtClean="0">
                <a:latin typeface="Times New Roman" pitchFamily="18" charset="0"/>
              </a:rPr>
              <a:t> </a:t>
            </a:r>
            <a:r>
              <a:rPr lang="en-GB" altLang="en-US" dirty="0" smtClean="0">
                <a:latin typeface="Times New Roman" pitchFamily="18" charset="0"/>
              </a:rPr>
              <a:t>they had to retract</a:t>
            </a:r>
          </a:p>
          <a:p>
            <a:r>
              <a:rPr lang="en-GB" dirty="0" smtClean="0"/>
              <a:t>How optimal is this? ;-)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24D2B0-E8D4-4004-B9DF-A62EEC60F981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8433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smtClean="0"/>
              <a:t>Software </a:t>
            </a:r>
            <a:r>
              <a:rPr lang="en-GB" altLang="en-US" dirty="0" smtClean="0"/>
              <a:t>developers have the skills,</a:t>
            </a:r>
            <a:r>
              <a:rPr lang="en-GB" altLang="en-US" baseline="0" dirty="0" smtClean="0"/>
              <a:t> tools and techniques to help us but why aren’t they used?</a:t>
            </a:r>
            <a:endParaRPr lang="en-GB" altLang="en-US" dirty="0" smtClean="0"/>
          </a:p>
          <a:p>
            <a:endParaRPr lang="en-GB" altLang="en-US" dirty="0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66725">
              <a:tabLst>
                <a:tab pos="752475" algn="l"/>
                <a:tab pos="1504950" algn="l"/>
                <a:tab pos="2259013" algn="l"/>
                <a:tab pos="3011488" algn="l"/>
                <a:tab pos="37639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defTabSz="466725">
              <a:tabLst>
                <a:tab pos="752475" algn="l"/>
                <a:tab pos="1504950" algn="l"/>
                <a:tab pos="2259013" algn="l"/>
                <a:tab pos="3011488" algn="l"/>
                <a:tab pos="37639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defTabSz="466725">
              <a:tabLst>
                <a:tab pos="752475" algn="l"/>
                <a:tab pos="1504950" algn="l"/>
                <a:tab pos="2259013" algn="l"/>
                <a:tab pos="3011488" algn="l"/>
                <a:tab pos="37639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defTabSz="466725">
              <a:tabLst>
                <a:tab pos="752475" algn="l"/>
                <a:tab pos="1504950" algn="l"/>
                <a:tab pos="2259013" algn="l"/>
                <a:tab pos="3011488" algn="l"/>
                <a:tab pos="37639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defTabSz="466725">
              <a:tabLst>
                <a:tab pos="752475" algn="l"/>
                <a:tab pos="1504950" algn="l"/>
                <a:tab pos="2259013" algn="l"/>
                <a:tab pos="3011488" algn="l"/>
                <a:tab pos="37639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66725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52475" algn="l"/>
                <a:tab pos="1504950" algn="l"/>
                <a:tab pos="2259013" algn="l"/>
                <a:tab pos="3011488" algn="l"/>
                <a:tab pos="37639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66725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52475" algn="l"/>
                <a:tab pos="1504950" algn="l"/>
                <a:tab pos="2259013" algn="l"/>
                <a:tab pos="3011488" algn="l"/>
                <a:tab pos="37639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66725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52475" algn="l"/>
                <a:tab pos="1504950" algn="l"/>
                <a:tab pos="2259013" algn="l"/>
                <a:tab pos="3011488" algn="l"/>
                <a:tab pos="37639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66725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52475" algn="l"/>
                <a:tab pos="1504950" algn="l"/>
                <a:tab pos="2259013" algn="l"/>
                <a:tab pos="3011488" algn="l"/>
                <a:tab pos="37639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fld id="{ABE18605-64EF-4DBE-827D-7427F84F31E6}" type="slidenum">
              <a:rPr lang="en-GB" altLang="en-US" sz="1200" smtClean="0">
                <a:solidFill>
                  <a:srgbClr val="000000"/>
                </a:solidFill>
                <a:latin typeface="Helvetica" pitchFamily="34" charset="0"/>
              </a:rPr>
              <a:pPr/>
              <a:t>7</a:t>
            </a:fld>
            <a:endParaRPr lang="en-GB" altLang="en-US" sz="1200" smtClean="0">
              <a:solidFill>
                <a:srgbClr val="000000"/>
              </a:solidFill>
              <a:latin typeface="Helvetica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Software</a:t>
            </a:r>
            <a:r>
              <a:rPr lang="en-GB" baseline="0" dirty="0" smtClean="0"/>
              <a:t> Carpentry boot camps, online lectures and </a:t>
            </a:r>
            <a:r>
              <a:rPr lang="en-GB" baseline="0" dirty="0" smtClean="0"/>
              <a:t>book.</a:t>
            </a:r>
            <a:endParaRPr lang="en-GB" baseline="0" dirty="0" smtClean="0"/>
          </a:p>
          <a:p>
            <a:r>
              <a:rPr lang="en-GB" baseline="0" dirty="0" smtClean="0"/>
              <a:t>SSI, led from EPCC, are coordinators of SWC in the </a:t>
            </a:r>
            <a:r>
              <a:rPr lang="en-GB" baseline="0" dirty="0" smtClean="0"/>
              <a:t>UK.</a:t>
            </a:r>
            <a:endParaRPr lang="en-GB" baseline="0" dirty="0" smtClean="0"/>
          </a:p>
          <a:p>
            <a:r>
              <a:rPr lang="en-GB" baseline="0" dirty="0" smtClean="0"/>
              <a:t>RCUK are promoting SWC to CDTs and </a:t>
            </a:r>
            <a:r>
              <a:rPr lang="en-GB" baseline="0" dirty="0" smtClean="0"/>
              <a:t>DTCs.</a:t>
            </a:r>
            <a:endParaRPr lang="en-GB" baseline="0" dirty="0" smtClean="0"/>
          </a:p>
          <a:p>
            <a:r>
              <a:rPr lang="en-GB" baseline="0" dirty="0" err="1" smtClean="0"/>
              <a:t>DiRAC</a:t>
            </a:r>
            <a:r>
              <a:rPr lang="en-GB" baseline="0" dirty="0" smtClean="0"/>
              <a:t> supercomputing consortium are also exploiting </a:t>
            </a:r>
            <a:r>
              <a:rPr lang="en-GB" baseline="0" dirty="0" smtClean="0"/>
              <a:t>SWC.</a:t>
            </a:r>
            <a:endParaRPr lang="en-GB" baseline="0" dirty="0" smtClean="0"/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308F6-7504-405D-B1BC-57B75797A76A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32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6630"/>
            <a:ext cx="7848600" cy="1927225"/>
          </a:xfrm>
        </p:spPr>
        <p:txBody>
          <a:bodyPr anchor="b">
            <a:noAutofit/>
          </a:bodyPr>
          <a:lstStyle>
            <a:lvl1pPr>
              <a:defRPr sz="5400" cap="none" normalizeH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10230"/>
            <a:ext cx="6400800" cy="628901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40355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nerc-long-logo-2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0" y="5019675"/>
            <a:ext cx="2540000" cy="520700"/>
          </a:xfrm>
          <a:prstGeom prst="rect">
            <a:avLst/>
          </a:prstGeom>
        </p:spPr>
      </p:pic>
      <p:pic>
        <p:nvPicPr>
          <p:cNvPr id="11" name="Picture 10" descr="CRAY-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186" y="5969000"/>
            <a:ext cx="2807791" cy="531051"/>
          </a:xfrm>
          <a:prstGeom prst="rect">
            <a:avLst/>
          </a:prstGeom>
        </p:spPr>
      </p:pic>
      <p:pic>
        <p:nvPicPr>
          <p:cNvPr id="12" name="Picture 11" descr="epsrclogoweb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31" y="4858484"/>
            <a:ext cx="2616232" cy="87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86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37125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203400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7612"/>
            <a:ext cx="7848600" cy="1927225"/>
          </a:xfrm>
        </p:spPr>
        <p:txBody>
          <a:bodyPr anchor="b">
            <a:noAutofit/>
          </a:bodyPr>
          <a:lstStyle>
            <a:lvl1pPr>
              <a:defRPr sz="5400" cap="none" normalizeH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91212"/>
            <a:ext cx="6400800" cy="628901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7845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epsrclogoweb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781" y="570543"/>
            <a:ext cx="2616232" cy="871434"/>
          </a:xfrm>
          <a:prstGeom prst="rect">
            <a:avLst/>
          </a:prstGeom>
        </p:spPr>
      </p:pic>
      <p:pic>
        <p:nvPicPr>
          <p:cNvPr id="9" name="Picture 8" descr="nerclogo1000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51" y="570543"/>
            <a:ext cx="2810645" cy="8853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173132C3-466D-EB4C-A942-AD4AB1C0C7A2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CE7E94FF-7BF1-494A-9722-638A8AFA7F4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273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>
            <a:normAutofit/>
          </a:bodyPr>
          <a:lstStyle>
            <a:lvl1pPr algn="ctr">
              <a:defRPr lang="en-US" sz="3600" dirty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624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5596"/>
                </a:solidFill>
              </a:rPr>
              <a:t>Cray Inc. Property</a:t>
            </a:r>
            <a:endParaRPr lang="en-US">
              <a:solidFill>
                <a:srgbClr val="005596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553200"/>
            <a:ext cx="228600" cy="228600"/>
          </a:xfrm>
          <a:prstGeom prst="ellips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0" tIns="0" rIns="0" bIns="0" rtlCol="0" anchor="ctr"/>
          <a:lstStyle>
            <a:lvl1pPr algn="ctr">
              <a:defRPr sz="800" b="1">
                <a:solidFill>
                  <a:schemeClr val="accent5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fld id="{63D1FA0B-6D7B-4C44-9F14-1985DBA75D98}" type="slidenum">
              <a:rPr lang="en-US" smtClean="0">
                <a:solidFill>
                  <a:srgbClr val="00559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55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0386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5596"/>
                </a:solidFill>
              </a:rPr>
              <a:t>Cray Inc. Property</a:t>
            </a:r>
            <a:endParaRPr lang="en-US" dirty="0">
              <a:solidFill>
                <a:srgbClr val="005596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553200"/>
            <a:ext cx="228600" cy="228600"/>
          </a:xfrm>
          <a:prstGeom prst="ellips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0" tIns="0" rIns="0" bIns="0" rtlCol="0" anchor="ctr"/>
          <a:lstStyle>
            <a:lvl1pPr algn="ctr">
              <a:defRPr sz="800" b="1">
                <a:solidFill>
                  <a:schemeClr val="accent5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fld id="{3C38547A-1ACD-4006-BA3C-BA65DFD8CED0}" type="slidenum">
              <a:rPr lang="en-US" smtClean="0">
                <a:solidFill>
                  <a:srgbClr val="00559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5596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152400" y="1295400"/>
            <a:ext cx="87630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227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553200"/>
            <a:ext cx="228600" cy="228600"/>
          </a:xfrm>
          <a:prstGeom prst="ellips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0" tIns="0" rIns="0" bIns="0" rtlCol="0" anchor="ctr"/>
          <a:lstStyle>
            <a:lvl1pPr algn="ctr">
              <a:defRPr sz="800" b="1">
                <a:solidFill>
                  <a:schemeClr val="accent5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fld id="{D505C863-2CE5-41D4-9A34-1C6D7786FC48}" type="slidenum">
              <a:rPr lang="en-US" smtClean="0">
                <a:solidFill>
                  <a:srgbClr val="00559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55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2439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8"/>
          <p:cNvSpPr>
            <a:spLocks noGrp="1"/>
          </p:cNvSpPr>
          <p:nvPr>
            <p:ph sz="quarter" idx="13"/>
          </p:nvPr>
        </p:nvSpPr>
        <p:spPr>
          <a:xfrm>
            <a:off x="152400" y="1295400"/>
            <a:ext cx="87630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839200" y="6629400"/>
            <a:ext cx="228600" cy="228600"/>
          </a:xfrm>
        </p:spPr>
        <p:txBody>
          <a:bodyPr/>
          <a:lstStyle/>
          <a:p>
            <a:fld id="{F040BB64-8804-472C-89C9-1468A4B407E9}" type="slidenum">
              <a:rPr lang="en-US" smtClean="0">
                <a:solidFill>
                  <a:srgbClr val="005596"/>
                </a:solidFill>
              </a:rPr>
              <a:pPr/>
              <a:t>‹#›</a:t>
            </a:fld>
            <a:endParaRPr lang="en-US" dirty="0">
              <a:solidFill>
                <a:srgbClr val="005596"/>
              </a:solidFill>
            </a:endParaRP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629400"/>
            <a:ext cx="2133600" cy="228600"/>
          </a:xfrm>
          <a:prstGeom prst="rect">
            <a:avLst/>
          </a:prstGeom>
        </p:spPr>
        <p:txBody>
          <a:bodyPr/>
          <a:lstStyle/>
          <a:p>
            <a:pPr defTabSz="914400"/>
            <a:fld id="{4C37430B-8345-48D6-8478-D21144D0C925}" type="datetime1">
              <a:rPr lang="en-US" smtClean="0">
                <a:solidFill>
                  <a:srgbClr val="005596"/>
                </a:solidFill>
              </a:rPr>
              <a:pPr defTabSz="914400"/>
              <a:t>4/1/2014</a:t>
            </a:fld>
            <a:endParaRPr lang="en-US">
              <a:solidFill>
                <a:srgbClr val="005596"/>
              </a:solidFill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228600"/>
          </a:xfrm>
        </p:spPr>
        <p:txBody>
          <a:bodyPr/>
          <a:lstStyle/>
          <a:p>
            <a:r>
              <a:rPr lang="en-US" smtClean="0">
                <a:solidFill>
                  <a:srgbClr val="005596"/>
                </a:solidFill>
              </a:rPr>
              <a:t>Cray Inc. Property</a:t>
            </a:r>
            <a:endParaRPr lang="en-US">
              <a:solidFill>
                <a:srgbClr val="0055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57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B3AADCBB-3292-4C70-BBC1-B70D83C23A97}" type="datetime1">
              <a:rPr lang="en-GB" smtClean="0"/>
              <a:pPr/>
              <a:t>01/04/2014</a:t>
            </a:fld>
            <a:endParaRPr lang="en-GB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398E73A6-1934-41E1-9D07-5B6E60A62255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3419872" y="3472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" charset="0"/>
                <a:ea typeface="+mn-ea"/>
                <a:cs typeface="+mn-cs"/>
              </a:defRPr>
            </a:lvl9pPr>
          </a:lstStyle>
          <a:p>
            <a:r>
              <a:rPr lang="en-GB" dirty="0" err="1" smtClean="0"/>
              <a:t>SeIUCCR</a:t>
            </a:r>
            <a:r>
              <a:rPr lang="en-GB" dirty="0" smtClean="0"/>
              <a:t> Summer School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4734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344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50715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2810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019671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008212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428365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399"/>
            <a:ext cx="8229600" cy="948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195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9" name="Picture 8" descr="epcc_logo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143" y="5989464"/>
            <a:ext cx="1931719" cy="627038"/>
          </a:xfrm>
          <a:prstGeom prst="rect">
            <a:avLst/>
          </a:prstGeom>
        </p:spPr>
      </p:pic>
      <p:pic>
        <p:nvPicPr>
          <p:cNvPr id="11" name="Picture 10" descr="uoe_logo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568" y="5902300"/>
            <a:ext cx="786898" cy="786898"/>
          </a:xfrm>
          <a:prstGeom prst="rect">
            <a:avLst/>
          </a:prstGeom>
        </p:spPr>
      </p:pic>
      <p:pic>
        <p:nvPicPr>
          <p:cNvPr id="8" name="Picture 7" descr="archer_logo_large.pn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22" y="5795798"/>
            <a:ext cx="2716666" cy="89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032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399"/>
            <a:ext cx="8229600" cy="948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195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epcc_logo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143" y="5989464"/>
            <a:ext cx="1931719" cy="627038"/>
          </a:xfrm>
          <a:prstGeom prst="rect">
            <a:avLst/>
          </a:prstGeom>
        </p:spPr>
      </p:pic>
      <p:pic>
        <p:nvPicPr>
          <p:cNvPr id="11" name="Picture 10" descr="uoe_logo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568" y="5902300"/>
            <a:ext cx="786898" cy="786898"/>
          </a:xfrm>
          <a:prstGeom prst="rect">
            <a:avLst/>
          </a:prstGeom>
        </p:spPr>
      </p:pic>
      <p:pic>
        <p:nvPicPr>
          <p:cNvPr id="8" name="Picture 7" descr="archer_logo_large.pn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22" y="5795798"/>
            <a:ext cx="2716666" cy="893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7315200" cy="8382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295400"/>
            <a:ext cx="87630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629400"/>
            <a:ext cx="289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1">
                <a:solidFill>
                  <a:schemeClr val="accent5"/>
                </a:solidFill>
                <a:latin typeface="Century Gothic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5596"/>
                </a:solidFill>
              </a:rPr>
              <a:t>Cray Inc. Property</a:t>
            </a:r>
            <a:endParaRPr lang="en-US" dirty="0">
              <a:solidFill>
                <a:srgbClr val="00559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553200"/>
            <a:ext cx="228600" cy="228600"/>
          </a:xfrm>
          <a:prstGeom prst="ellips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0" tIns="0" rIns="0" bIns="0" rtlCol="0" anchor="ctr"/>
          <a:lstStyle>
            <a:lvl1pPr algn="ctr">
              <a:defRPr sz="800" b="1">
                <a:solidFill>
                  <a:schemeClr val="accent5"/>
                </a:solidFill>
                <a:latin typeface="Century Gothic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E7C75AF8-13CD-496C-B9FA-929C8E35DADA}" type="slidenum">
              <a:rPr lang="en-US" smtClean="0">
                <a:solidFill>
                  <a:srgbClr val="005596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55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817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600" b="1" kern="1200" spc="-30" baseline="0">
          <a:solidFill>
            <a:schemeClr val="accent5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83464" indent="-283464" algn="l" defTabSz="914400" rtl="0" eaLnBrk="1" latinLnBrk="0" hangingPunct="1">
        <a:lnSpc>
          <a:spcPct val="85000"/>
        </a:lnSpc>
        <a:spcBef>
          <a:spcPts val="150"/>
        </a:spcBef>
        <a:spcAft>
          <a:spcPts val="150"/>
        </a:spcAft>
        <a:buClr>
          <a:schemeClr val="accent2"/>
        </a:buClr>
        <a:buSzPct val="100000"/>
        <a:buFont typeface="Arial" pitchFamily="34" charset="0"/>
        <a:buChar char="●"/>
        <a:defRPr sz="2400" b="1" kern="1200" spc="-30" baseline="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649224" indent="-285750" algn="l" defTabSz="914400" rtl="0" eaLnBrk="1" latinLnBrk="0" hangingPunct="1">
        <a:lnSpc>
          <a:spcPct val="85000"/>
        </a:lnSpc>
        <a:spcBef>
          <a:spcPts val="150"/>
        </a:spcBef>
        <a:spcAft>
          <a:spcPts val="150"/>
        </a:spcAft>
        <a:buClr>
          <a:schemeClr val="accent2"/>
        </a:buClr>
        <a:buSzPct val="85000"/>
        <a:buFont typeface="Calibri" pitchFamily="34" charset="0"/>
        <a:buChar char="●"/>
        <a:defRPr lang="en-US" sz="2000" kern="1200" dirty="0" smtClean="0">
          <a:solidFill>
            <a:schemeClr val="tx1">
              <a:lumMod val="50000"/>
              <a:lumOff val="50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914400" indent="-228600" algn="l" defTabSz="914400" rtl="0" eaLnBrk="1" latinLnBrk="0" hangingPunct="1">
        <a:lnSpc>
          <a:spcPct val="85000"/>
        </a:lnSpc>
        <a:spcBef>
          <a:spcPts val="150"/>
        </a:spcBef>
        <a:spcAft>
          <a:spcPts val="150"/>
        </a:spcAft>
        <a:buClr>
          <a:schemeClr val="tx2">
            <a:lumMod val="60000"/>
            <a:lumOff val="40000"/>
          </a:schemeClr>
        </a:buClr>
        <a:buSzPct val="85000"/>
        <a:buFont typeface="Calibri" pitchFamily="34" charset="0"/>
        <a:buChar char="●"/>
        <a:defRPr lang="en-US" sz="1800" kern="1200" dirty="0" smtClean="0">
          <a:solidFill>
            <a:schemeClr val="tx1">
              <a:lumMod val="50000"/>
              <a:lumOff val="50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188720" indent="-228600" algn="l" defTabSz="914400" rtl="0" eaLnBrk="1" latinLnBrk="0" hangingPunct="1">
        <a:lnSpc>
          <a:spcPct val="85000"/>
        </a:lnSpc>
        <a:spcBef>
          <a:spcPts val="150"/>
        </a:spcBef>
        <a:spcAft>
          <a:spcPts val="150"/>
        </a:spcAft>
        <a:buClr>
          <a:schemeClr val="tx2">
            <a:lumMod val="60000"/>
            <a:lumOff val="40000"/>
          </a:schemeClr>
        </a:buClr>
        <a:buSzPct val="85000"/>
        <a:buFont typeface="Calibri" pitchFamily="34" charset="0"/>
        <a:buChar char="●"/>
        <a:defRPr lang="en-US" sz="1600" kern="1200" dirty="0" smtClean="0">
          <a:solidFill>
            <a:schemeClr val="tx1">
              <a:lumMod val="50000"/>
              <a:lumOff val="50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1463040" indent="-228600" algn="l" defTabSz="914400" rtl="0" eaLnBrk="1" latinLnBrk="0" hangingPunct="1">
        <a:lnSpc>
          <a:spcPct val="85000"/>
        </a:lnSpc>
        <a:spcBef>
          <a:spcPts val="150"/>
        </a:spcBef>
        <a:spcAft>
          <a:spcPts val="150"/>
        </a:spcAft>
        <a:buClr>
          <a:schemeClr val="tx2">
            <a:lumMod val="60000"/>
            <a:lumOff val="40000"/>
          </a:schemeClr>
        </a:buClr>
        <a:buSzPct val="85000"/>
        <a:buFont typeface="Calibri" pitchFamily="34" charset="0"/>
        <a:buChar char="●"/>
        <a:defRPr lang="en-US" sz="1600" kern="1200" dirty="0">
          <a:solidFill>
            <a:schemeClr val="tx1">
              <a:lumMod val="50000"/>
              <a:lumOff val="50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3.png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4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oogle.co.uk/url?sa=i&amp;source=images&amp;cd=&amp;cad=rja&amp;docid=BVcO0GLkkC_4TM&amp;tbnid=-Navg0xWak1wTM:&amp;ved=0CAgQjRwwADgM&amp;url=http://cdt.cs.manchester.ac.uk/&amp;ei=-GxHUa7IMebO0QWfvoH4AQ&amp;psig=AFQjCNHplQbMqsx9eiRzXbQjNaCh_7Qvqw&amp;ust=1363721848849366" TargetMode="External"/><Relationship Id="rId11" Type="http://schemas.openxmlformats.org/officeDocument/2006/relationships/image" Target="../media/image22.png"/><Relationship Id="rId5" Type="http://schemas.openxmlformats.org/officeDocument/2006/relationships/image" Target="../media/image18.jpeg"/><Relationship Id="rId10" Type="http://schemas.openxmlformats.org/officeDocument/2006/relationships/image" Target="../media/image21.jpeg"/><Relationship Id="rId4" Type="http://schemas.openxmlformats.org/officeDocument/2006/relationships/hyperlink" Target="http://www.flickr.com/photos/92796009@N02/8436301472/" TargetMode="External"/><Relationship Id="rId9" Type="http://schemas.openxmlformats.org/officeDocument/2006/relationships/hyperlink" Target="http://www.google.co.uk/url?sa=i&amp;rct=j&amp;q=rcuk&amp;source=images&amp;cd=&amp;cad=rja&amp;docid=L2FTyn_ooaqj6M&amp;tbnid=YZT_uofWPj8mxM:&amp;ved=0CAUQjRw&amp;url=http://www.ukcge.ac.uk/main.php?main%3Dnews%26news%3Drcuk-releases-beta--gateway-to-research-&amp;ei=DkRIUbXOPMqJ0AXCkYCACQ&amp;bvm=bv.43828540,d.d2k&amp;psig=AFQjCNHc07f8QCfTa_6eP0Kvnv6W0KKjHA&amp;ust=1363776901266572" TargetMode="External"/><Relationship Id="rId1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ARCHER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05" y="2706200"/>
            <a:ext cx="8713765" cy="1790284"/>
          </a:xfrm>
        </p:spPr>
      </p:pic>
    </p:spTree>
    <p:extLst>
      <p:ext uri="{BB962C8B-B14F-4D97-AF65-F5344CB8AC3E}">
        <p14:creationId xmlns:p14="http://schemas.microsoft.com/office/powerpoint/2010/main" val="59319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HPC? </a:t>
            </a:r>
            <a:endParaRPr lang="en-US" dirty="0"/>
          </a:p>
        </p:txBody>
      </p:sp>
      <p:pic>
        <p:nvPicPr>
          <p:cNvPr id="4" name="Picture 3" descr="cp2k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412776"/>
            <a:ext cx="2027707" cy="3068960"/>
          </a:xfrm>
          <a:prstGeom prst="rect">
            <a:avLst/>
          </a:prstGeom>
        </p:spPr>
      </p:pic>
      <p:pic>
        <p:nvPicPr>
          <p:cNvPr id="5" name="Picture 4" descr="fractal_grid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4653136"/>
            <a:ext cx="6372200" cy="1246445"/>
          </a:xfrm>
          <a:prstGeom prst="rect">
            <a:avLst/>
          </a:prstGeom>
        </p:spPr>
      </p:pic>
      <p:pic>
        <p:nvPicPr>
          <p:cNvPr id="6" name="Run_Cropped_Smaller.mo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322349" y="1411035"/>
            <a:ext cx="4346381" cy="23059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59632" y="3717032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Calibri"/>
                <a:cs typeface="Calibri"/>
              </a:rPr>
              <a:t>Modelling</a:t>
            </a:r>
            <a:r>
              <a:rPr lang="en-US" sz="1200" dirty="0" smtClean="0">
                <a:latin typeface="Calibri"/>
                <a:cs typeface="Calibri"/>
              </a:rPr>
              <a:t> dinosaur gaits</a:t>
            </a:r>
          </a:p>
          <a:p>
            <a:r>
              <a:rPr lang="en-US" sz="1200" dirty="0" err="1" smtClean="0">
                <a:latin typeface="Calibri"/>
                <a:cs typeface="Calibri"/>
              </a:rPr>
              <a:t>Dr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>
                <a:latin typeface="Calibri"/>
                <a:cs typeface="Calibri"/>
              </a:rPr>
              <a:t>Bill Sellers, University of Manchester</a:t>
            </a:r>
          </a:p>
        </p:txBody>
      </p:sp>
      <p:sp>
        <p:nvSpPr>
          <p:cNvPr id="8" name="Rectangle 7"/>
          <p:cNvSpPr/>
          <p:nvPr/>
        </p:nvSpPr>
        <p:spPr>
          <a:xfrm>
            <a:off x="-108520" y="5013176"/>
            <a:ext cx="28083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 smtClean="0">
                <a:latin typeface="Calibri"/>
                <a:cs typeface="Calibri"/>
              </a:rPr>
              <a:t>Fractal-based models of turbulent flows</a:t>
            </a:r>
          </a:p>
          <a:p>
            <a:pPr algn="r"/>
            <a:r>
              <a:rPr lang="en-US" sz="1200" dirty="0" smtClean="0">
                <a:latin typeface="Calibri"/>
                <a:cs typeface="Calibri"/>
              </a:rPr>
              <a:t>Christos </a:t>
            </a:r>
            <a:r>
              <a:rPr lang="en-US" sz="1200" dirty="0" err="1">
                <a:latin typeface="Calibri"/>
                <a:cs typeface="Calibri"/>
              </a:rPr>
              <a:t>Vassilicos</a:t>
            </a:r>
            <a:r>
              <a:rPr lang="en-US" sz="1200" dirty="0">
                <a:latin typeface="Calibri"/>
                <a:cs typeface="Calibri"/>
              </a:rPr>
              <a:t> &amp; Sylvain </a:t>
            </a:r>
            <a:r>
              <a:rPr lang="en-US" sz="1200" dirty="0" err="1">
                <a:latin typeface="Calibri"/>
                <a:cs typeface="Calibri"/>
              </a:rPr>
              <a:t>Laizet</a:t>
            </a:r>
            <a:r>
              <a:rPr lang="en-US" sz="1200" dirty="0">
                <a:latin typeface="Calibri"/>
                <a:cs typeface="Calibri"/>
              </a:rPr>
              <a:t>, </a:t>
            </a:r>
          </a:p>
          <a:p>
            <a:pPr algn="r"/>
            <a:r>
              <a:rPr lang="en-US" sz="1200" dirty="0">
                <a:latin typeface="Calibri"/>
                <a:cs typeface="Calibri"/>
              </a:rPr>
              <a:t>Imperial College</a:t>
            </a:r>
          </a:p>
        </p:txBody>
      </p:sp>
      <p:sp>
        <p:nvSpPr>
          <p:cNvPr id="9" name="Rectangle 8"/>
          <p:cNvSpPr/>
          <p:nvPr/>
        </p:nvSpPr>
        <p:spPr>
          <a:xfrm>
            <a:off x="6010850" y="764704"/>
            <a:ext cx="23775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Calibri"/>
                <a:cs typeface="Calibri"/>
              </a:rPr>
              <a:t>Dye-</a:t>
            </a:r>
            <a:r>
              <a:rPr lang="en-US" sz="1200" dirty="0" err="1" smtClean="0">
                <a:latin typeface="Calibri"/>
                <a:cs typeface="Calibri"/>
              </a:rPr>
              <a:t>sensitised</a:t>
            </a:r>
            <a:r>
              <a:rPr lang="en-US" sz="1200" dirty="0" smtClean="0">
                <a:latin typeface="Calibri"/>
                <a:cs typeface="Calibri"/>
              </a:rPr>
              <a:t> solar cells</a:t>
            </a:r>
          </a:p>
          <a:p>
            <a:r>
              <a:rPr lang="en-US" sz="1200" dirty="0" smtClean="0">
                <a:latin typeface="Calibri"/>
                <a:cs typeface="Calibri"/>
              </a:rPr>
              <a:t>F</a:t>
            </a:r>
            <a:r>
              <a:rPr lang="en-US" sz="1200" dirty="0">
                <a:latin typeface="Calibri"/>
                <a:cs typeface="Calibri"/>
              </a:rPr>
              <a:t>. </a:t>
            </a:r>
            <a:r>
              <a:rPr lang="en-US" sz="1200" dirty="0" err="1">
                <a:latin typeface="Calibri"/>
                <a:cs typeface="Calibri"/>
              </a:rPr>
              <a:t>Schiffmann</a:t>
            </a:r>
            <a:r>
              <a:rPr lang="en-US" sz="1200" dirty="0">
                <a:latin typeface="Calibri"/>
                <a:cs typeface="Calibri"/>
              </a:rPr>
              <a:t> and J. </a:t>
            </a:r>
            <a:r>
              <a:rPr lang="en-US" sz="1200" dirty="0" err="1" smtClean="0">
                <a:latin typeface="Calibri"/>
                <a:cs typeface="Calibri"/>
              </a:rPr>
              <a:t>VandeVondele</a:t>
            </a:r>
            <a:endParaRPr lang="en-US" sz="1200" dirty="0" smtClean="0">
              <a:latin typeface="Calibri"/>
              <a:cs typeface="Calibri"/>
            </a:endParaRPr>
          </a:p>
          <a:p>
            <a:r>
              <a:rPr lang="en-US" sz="1200" dirty="0" smtClean="0">
                <a:latin typeface="Calibri"/>
                <a:cs typeface="Calibri"/>
              </a:rPr>
              <a:t>University of Zurich</a:t>
            </a:r>
            <a:endParaRPr lang="en-US"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533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4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Optimization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Extract the best performance possible from the </a:t>
            </a:r>
            <a:r>
              <a:rPr lang="en-GB" sz="2000" dirty="0" smtClean="0"/>
              <a:t>hardware</a:t>
            </a:r>
            <a:endParaRPr lang="en-GB" sz="2000" dirty="0"/>
          </a:p>
          <a:p>
            <a:r>
              <a:rPr lang="en-GB" sz="2000" dirty="0" smtClean="0"/>
              <a:t>“</a:t>
            </a:r>
            <a:r>
              <a:rPr lang="en-GB" sz="2000" dirty="0"/>
              <a:t>More computing sins are committed in the name of efficiency (without necessarily achieving it) than for any other single reason – Including blind stupidity” </a:t>
            </a:r>
            <a:r>
              <a:rPr lang="en-GB" sz="2000" dirty="0" smtClean="0"/>
              <a:t>(</a:t>
            </a:r>
            <a:r>
              <a:rPr lang="en-GB" sz="2000" dirty="0" err="1" smtClean="0"/>
              <a:t>Wulf</a:t>
            </a:r>
            <a:r>
              <a:rPr lang="en-GB" sz="2000" dirty="0"/>
              <a:t>)</a:t>
            </a:r>
          </a:p>
          <a:p>
            <a:r>
              <a:rPr lang="en-GB" sz="2000" dirty="0"/>
              <a:t>"We should forget about small efficiencies, say about 97% of the time: Premature optimization is the root of all evil.“  </a:t>
            </a:r>
            <a:r>
              <a:rPr lang="en-GB" sz="2000" dirty="0" smtClean="0"/>
              <a:t>(Knuth </a:t>
            </a:r>
            <a:r>
              <a:rPr lang="en-GB" sz="2000" dirty="0" smtClean="0"/>
              <a:t>1974</a:t>
            </a:r>
            <a:r>
              <a:rPr lang="en-GB" sz="2000" dirty="0" smtClean="0"/>
              <a:t>)</a:t>
            </a:r>
            <a:endParaRPr lang="en-GB" sz="2000" dirty="0" smtClean="0"/>
          </a:p>
          <a:p>
            <a:r>
              <a:rPr lang="en-GB" sz="2000" dirty="0"/>
              <a:t>“performance variability that derives from differences among programmers of the same language … is on average as large or larger than the variability found among the different languages.” (</a:t>
            </a:r>
            <a:r>
              <a:rPr lang="en-GB" sz="2000" dirty="0" err="1" smtClean="0"/>
              <a:t>Prechelt</a:t>
            </a:r>
            <a:r>
              <a:rPr lang="en-GB" sz="2000" dirty="0" smtClean="0"/>
              <a:t> 2000)</a:t>
            </a:r>
          </a:p>
          <a:p>
            <a:r>
              <a:rPr lang="en-GB" sz="2000" dirty="0"/>
              <a:t>“Sometimes efficiency is more important than correctness” (Anonymous 2013</a:t>
            </a:r>
            <a:r>
              <a:rPr lang="en-GB" sz="2000" dirty="0" smtClean="0"/>
              <a:t>)</a:t>
            </a:r>
            <a:endParaRPr lang="en-GB" sz="20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56395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Three rules of optimization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Don't – optimised code is not readable or maintainable code</a:t>
            </a:r>
          </a:p>
          <a:p>
            <a:r>
              <a:rPr lang="en-GB" dirty="0"/>
              <a:t>Don't....yet – designing code is not the same as optimising code</a:t>
            </a:r>
          </a:p>
          <a:p>
            <a:r>
              <a:rPr lang="en-GB" dirty="0"/>
              <a:t>Profile first – anything else is just a guess</a:t>
            </a:r>
            <a:r>
              <a:rPr lang="en-GB" dirty="0" smtClean="0"/>
              <a:t>!</a:t>
            </a:r>
          </a:p>
          <a:p>
            <a:endParaRPr lang="en-GB" dirty="0"/>
          </a:p>
          <a:p>
            <a:r>
              <a:rPr lang="en-GB" dirty="0" smtClean="0"/>
              <a:t>How do we prevent ourselves introducing bugs when we’re optimizing and parallelizing?</a:t>
            </a:r>
          </a:p>
          <a:p>
            <a:r>
              <a:rPr lang="en-GB" dirty="0" smtClean="0"/>
              <a:t>Isn’t our time more valuable than a computer’s time?</a:t>
            </a:r>
          </a:p>
        </p:txBody>
      </p:sp>
    </p:spTree>
    <p:extLst>
      <p:ext uri="{BB962C8B-B14F-4D97-AF65-F5344CB8AC3E}">
        <p14:creationId xmlns:p14="http://schemas.microsoft.com/office/powerpoint/2010/main" val="3928304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Optimize ourselves</a:t>
            </a:r>
            <a:endParaRPr lang="en-GB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4572000" y="2060848"/>
            <a:ext cx="4320480" cy="3834190"/>
            <a:chOff x="3221658" y="2154238"/>
            <a:chExt cx="2760836" cy="2281961"/>
          </a:xfrm>
        </p:grpSpPr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3653631" y="4117975"/>
              <a:ext cx="23288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V="1">
              <a:off x="3653631" y="2154238"/>
              <a:ext cx="0" cy="19637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3653631" y="3608388"/>
              <a:ext cx="22558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3653631" y="3100388"/>
              <a:ext cx="22558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3653631" y="2590800"/>
              <a:ext cx="22558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V="1">
              <a:off x="4163219" y="2300288"/>
              <a:ext cx="0" cy="18176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4672806" y="2300288"/>
              <a:ext cx="0" cy="18176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V="1">
              <a:off x="5182394" y="2300288"/>
              <a:ext cx="0" cy="18176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V="1">
              <a:off x="5691981" y="2300288"/>
              <a:ext cx="0" cy="18176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4599781" y="4191000"/>
              <a:ext cx="409142" cy="245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06475" eaLnBrk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defTabSz="1006475" eaLnBrk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defTabSz="1006475" eaLnBrk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defTabSz="1006475" eaLnBrk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defTabSz="1006475" eaLnBrk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1006475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1006475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1006475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1006475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</a:pPr>
              <a:r>
                <a:rPr lang="en-US" altLang="en-US" sz="2400">
                  <a:ea typeface="ＭＳ Ｐゴシック" pitchFamily="34" charset="-128"/>
                </a:rPr>
                <a:t>time</a:t>
              </a: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 rot="-5400000">
              <a:off x="2800742" y="2973214"/>
              <a:ext cx="1088241" cy="246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06475" eaLnBrk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defTabSz="1006475" eaLnBrk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defTabSz="1006475" eaLnBrk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defTabSz="1006475" eaLnBrk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defTabSz="1006475" eaLnBrk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1006475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1006475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1006475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1006475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</a:pPr>
              <a:r>
                <a:rPr lang="en-US" altLang="en-US" sz="2400">
                  <a:solidFill>
                    <a:schemeClr val="accent2"/>
                  </a:solidFill>
                  <a:ea typeface="ＭＳ Ｐゴシック" pitchFamily="34" charset="-128"/>
                </a:rPr>
                <a:t>number</a:t>
              </a:r>
              <a:r>
                <a:rPr lang="en-US" altLang="en-US" sz="2400">
                  <a:ea typeface="ＭＳ Ｐゴシック" pitchFamily="34" charset="-128"/>
                </a:rPr>
                <a:t> / </a:t>
              </a:r>
              <a:r>
                <a:rPr lang="en-US" altLang="en-US" sz="2400">
                  <a:solidFill>
                    <a:srgbClr val="CC3300"/>
                  </a:solidFill>
                  <a:ea typeface="ＭＳ Ｐゴシック" pitchFamily="34" charset="-128"/>
                </a:rPr>
                <a:t>cost</a:t>
              </a:r>
            </a:p>
          </p:txBody>
        </p:sp>
        <p:sp>
          <p:nvSpPr>
            <p:cNvPr id="17" name="Arc 17"/>
            <p:cNvSpPr>
              <a:spLocks/>
            </p:cNvSpPr>
            <p:nvPr/>
          </p:nvSpPr>
          <p:spPr bwMode="auto">
            <a:xfrm flipV="1">
              <a:off x="3653631" y="2300288"/>
              <a:ext cx="2182813" cy="1673225"/>
            </a:xfrm>
            <a:custGeom>
              <a:avLst/>
              <a:gdLst>
                <a:gd name="T0" fmla="*/ 0 w 21600"/>
                <a:gd name="T1" fmla="*/ 0 h 22507"/>
                <a:gd name="T2" fmla="*/ 2147483647 w 21600"/>
                <a:gd name="T3" fmla="*/ 2147483647 h 22507"/>
                <a:gd name="T4" fmla="*/ 0 w 21600"/>
                <a:gd name="T5" fmla="*/ 2147483647 h 22507"/>
                <a:gd name="T6" fmla="*/ 0 60000 65536"/>
                <a:gd name="T7" fmla="*/ 0 60000 65536"/>
                <a:gd name="T8" fmla="*/ 0 60000 65536"/>
                <a:gd name="T9" fmla="*/ 0 w 21600"/>
                <a:gd name="T10" fmla="*/ 0 h 22507"/>
                <a:gd name="T11" fmla="*/ 21600 w 21600"/>
                <a:gd name="T12" fmla="*/ 22507 h 2250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2507" fill="none" extrusionOk="0">
                  <a:moveTo>
                    <a:pt x="0" y="-1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902"/>
                    <a:pt x="21593" y="22204"/>
                    <a:pt x="21580" y="22506"/>
                  </a:cubicBezTo>
                </a:path>
                <a:path w="21600" h="22507" stroke="0" extrusionOk="0">
                  <a:moveTo>
                    <a:pt x="0" y="-1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902"/>
                    <a:pt x="21593" y="22204"/>
                    <a:pt x="21580" y="22506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/>
            <a:p>
              <a:endParaRPr lang="en-GB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3653631" y="2954338"/>
              <a:ext cx="2328863" cy="812800"/>
            </a:xfrm>
            <a:custGeom>
              <a:avLst/>
              <a:gdLst>
                <a:gd name="T0" fmla="*/ 0 w 1584"/>
                <a:gd name="T1" fmla="*/ 2147483647 h 536"/>
                <a:gd name="T2" fmla="*/ 2147483647 w 1584"/>
                <a:gd name="T3" fmla="*/ 2147483647 h 536"/>
                <a:gd name="T4" fmla="*/ 2147483647 w 1584"/>
                <a:gd name="T5" fmla="*/ 2147483647 h 536"/>
                <a:gd name="T6" fmla="*/ 2147483647 w 1584"/>
                <a:gd name="T7" fmla="*/ 2147483647 h 536"/>
                <a:gd name="T8" fmla="*/ 2147483647 w 1584"/>
                <a:gd name="T9" fmla="*/ 2147483647 h 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84"/>
                <a:gd name="T16" fmla="*/ 0 h 536"/>
                <a:gd name="T17" fmla="*/ 1584 w 1584"/>
                <a:gd name="T18" fmla="*/ 536 h 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84" h="536">
                  <a:moveTo>
                    <a:pt x="0" y="248"/>
                  </a:moveTo>
                  <a:cubicBezTo>
                    <a:pt x="132" y="124"/>
                    <a:pt x="264" y="0"/>
                    <a:pt x="384" y="8"/>
                  </a:cubicBezTo>
                  <a:cubicBezTo>
                    <a:pt x="504" y="16"/>
                    <a:pt x="600" y="216"/>
                    <a:pt x="720" y="296"/>
                  </a:cubicBezTo>
                  <a:cubicBezTo>
                    <a:pt x="840" y="376"/>
                    <a:pt x="960" y="448"/>
                    <a:pt x="1104" y="488"/>
                  </a:cubicBezTo>
                  <a:cubicBezTo>
                    <a:pt x="1248" y="528"/>
                    <a:pt x="1496" y="528"/>
                    <a:pt x="1584" y="536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960440" y="1268760"/>
            <a:ext cx="5580112" cy="840442"/>
          </a:xfrm>
          <a:prstGeom prst="rect">
            <a:avLst/>
          </a:prstGeom>
          <a:noFill/>
        </p:spPr>
        <p:txBody>
          <a:bodyPr wrap="square" lIns="100794" tIns="50397" rIns="100794" bIns="50397">
            <a:spAutoFit/>
          </a:bodyPr>
          <a:lstStyle/>
          <a:p>
            <a:pPr algn="ctr">
              <a:defRPr/>
            </a:pPr>
            <a:r>
              <a:rPr lang="en-GB" dirty="0">
                <a:latin typeface="+mn-lt"/>
              </a:rPr>
              <a:t># design errors &gt;&gt; # coding </a:t>
            </a:r>
            <a:r>
              <a:rPr lang="en-GB" dirty="0" smtClean="0">
                <a:latin typeface="+mn-lt"/>
              </a:rPr>
              <a:t>errors</a:t>
            </a:r>
          </a:p>
          <a:p>
            <a:pPr algn="ctr">
              <a:defRPr/>
            </a:pPr>
            <a:r>
              <a:rPr lang="en-GB" dirty="0">
                <a:latin typeface="+mn-lt"/>
              </a:rPr>
              <a:t>(</a:t>
            </a:r>
            <a:r>
              <a:rPr lang="en-GB" dirty="0" smtClean="0">
                <a:latin typeface="+mn-lt"/>
              </a:rPr>
              <a:t>Boehm </a:t>
            </a:r>
            <a:r>
              <a:rPr lang="en-GB" dirty="0">
                <a:latin typeface="+mn-lt"/>
              </a:rPr>
              <a:t>et al. </a:t>
            </a:r>
            <a:r>
              <a:rPr lang="en-GB" dirty="0" smtClean="0">
                <a:latin typeface="+mn-lt"/>
              </a:rPr>
              <a:t>1975</a:t>
            </a:r>
            <a:r>
              <a:rPr lang="en-GB" dirty="0">
                <a:latin typeface="+mn-lt"/>
              </a:rPr>
              <a:t>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2572" y="2272650"/>
            <a:ext cx="3989388" cy="1948438"/>
          </a:xfrm>
          <a:prstGeom prst="rect">
            <a:avLst/>
          </a:prstGeom>
          <a:noFill/>
        </p:spPr>
        <p:txBody>
          <a:bodyPr lIns="100794" tIns="50397" rIns="100794" bIns="50397">
            <a:spAutoFit/>
          </a:bodyPr>
          <a:lstStyle/>
          <a:p>
            <a:pPr algn="ctr">
              <a:defRPr/>
            </a:pPr>
            <a:r>
              <a:rPr lang="en-GB" dirty="0">
                <a:latin typeface="+mn-lt"/>
              </a:rPr>
              <a:t>50%-80% of errors</a:t>
            </a:r>
          </a:p>
          <a:p>
            <a:pPr algn="ctr">
              <a:defRPr/>
            </a:pPr>
            <a:r>
              <a:rPr lang="en-GB" dirty="0">
                <a:latin typeface="+mn-lt"/>
              </a:rPr>
              <a:t>in</a:t>
            </a:r>
          </a:p>
          <a:p>
            <a:pPr algn="ctr">
              <a:defRPr/>
            </a:pPr>
            <a:r>
              <a:rPr lang="en-GB" dirty="0">
                <a:latin typeface="+mn-lt"/>
              </a:rPr>
              <a:t>15%-20% of </a:t>
            </a:r>
            <a:r>
              <a:rPr lang="en-GB" dirty="0" smtClean="0">
                <a:latin typeface="+mn-lt"/>
              </a:rPr>
              <a:t>modules </a:t>
            </a:r>
            <a:endParaRPr lang="en-GB" dirty="0">
              <a:latin typeface="+mn-lt"/>
            </a:endParaRPr>
          </a:p>
          <a:p>
            <a:pPr algn="ctr">
              <a:defRPr/>
            </a:pPr>
            <a:r>
              <a:rPr lang="en-GB" dirty="0" smtClean="0">
                <a:latin typeface="+mn-lt"/>
              </a:rPr>
              <a:t>(Davis 1995 </a:t>
            </a:r>
            <a:r>
              <a:rPr lang="en-GB" dirty="0">
                <a:latin typeface="+mn-lt"/>
              </a:rPr>
              <a:t>quoting </a:t>
            </a:r>
            <a:r>
              <a:rPr lang="en-GB" dirty="0" err="1">
                <a:latin typeface="+mn-lt"/>
              </a:rPr>
              <a:t>Endres</a:t>
            </a:r>
            <a:r>
              <a:rPr lang="en-GB" dirty="0">
                <a:latin typeface="+mn-lt"/>
              </a:rPr>
              <a:t> </a:t>
            </a:r>
            <a:r>
              <a:rPr lang="en-GB" dirty="0" smtClean="0">
                <a:latin typeface="+mn-lt"/>
              </a:rPr>
              <a:t>1975, </a:t>
            </a:r>
            <a:r>
              <a:rPr lang="en-GB" dirty="0">
                <a:latin typeface="+mn-lt"/>
              </a:rPr>
              <a:t>Weinberg </a:t>
            </a:r>
            <a:r>
              <a:rPr lang="en-GB" dirty="0" smtClean="0">
                <a:latin typeface="+mn-lt"/>
              </a:rPr>
              <a:t>1992</a:t>
            </a:r>
            <a:r>
              <a:rPr lang="en-GB" dirty="0">
                <a:latin typeface="+mn-lt"/>
              </a:rPr>
              <a:t>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4" y="4676790"/>
            <a:ext cx="4413843" cy="840442"/>
          </a:xfrm>
          <a:prstGeom prst="rect">
            <a:avLst/>
          </a:prstGeom>
          <a:noFill/>
        </p:spPr>
        <p:txBody>
          <a:bodyPr wrap="square" lIns="100794" tIns="50397" rIns="100794" bIns="50397">
            <a:spAutoFit/>
          </a:bodyPr>
          <a:lstStyle/>
          <a:p>
            <a:pPr algn="ctr">
              <a:defRPr/>
            </a:pPr>
            <a:r>
              <a:rPr lang="en-GB" dirty="0">
                <a:latin typeface="+mn-lt"/>
              </a:rPr>
              <a:t>50% of modules are error </a:t>
            </a:r>
            <a:r>
              <a:rPr lang="en-GB" dirty="0" smtClean="0">
                <a:latin typeface="+mn-lt"/>
              </a:rPr>
              <a:t>free</a:t>
            </a:r>
            <a:endParaRPr lang="en-GB" dirty="0">
              <a:latin typeface="+mn-lt"/>
            </a:endParaRPr>
          </a:p>
          <a:p>
            <a:pPr algn="ctr">
              <a:defRPr/>
            </a:pPr>
            <a:r>
              <a:rPr lang="en-GB" dirty="0" smtClean="0">
                <a:latin typeface="+mn-lt"/>
              </a:rPr>
              <a:t>(Boehm </a:t>
            </a:r>
            <a:r>
              <a:rPr lang="en-GB" dirty="0">
                <a:latin typeface="+mn-lt"/>
              </a:rPr>
              <a:t>and </a:t>
            </a:r>
            <a:r>
              <a:rPr lang="en-GB" dirty="0" err="1">
                <a:latin typeface="+mn-lt"/>
              </a:rPr>
              <a:t>Basili</a:t>
            </a:r>
            <a:r>
              <a:rPr lang="en-GB" dirty="0">
                <a:latin typeface="+mn-lt"/>
              </a:rPr>
              <a:t> </a:t>
            </a:r>
            <a:r>
              <a:rPr lang="en-GB" dirty="0" smtClean="0">
                <a:latin typeface="+mn-lt"/>
              </a:rPr>
              <a:t>2001</a:t>
            </a:r>
            <a:r>
              <a:rPr lang="en-GB" dirty="0">
                <a:latin typeface="+mn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4765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about correctness?</a:t>
            </a:r>
            <a:endParaRPr lang="en-GB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408" y="4221088"/>
            <a:ext cx="3042760" cy="2310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923928" y="1412776"/>
            <a:ext cx="482453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1800" dirty="0">
                <a:latin typeface="+mn-lt"/>
              </a:rPr>
              <a:t>We wish to retract our research article … and both of our Reports... </a:t>
            </a:r>
          </a:p>
          <a:p>
            <a:pPr>
              <a:defRPr/>
            </a:pPr>
            <a:r>
              <a:rPr lang="en-GB" sz="1800" dirty="0">
                <a:latin typeface="+mn-lt"/>
              </a:rPr>
              <a:t>An </a:t>
            </a:r>
            <a:r>
              <a:rPr lang="en-GB" sz="1800" b="1" dirty="0">
                <a:latin typeface="+mn-lt"/>
              </a:rPr>
              <a:t>in-house data reduction program </a:t>
            </a:r>
            <a:r>
              <a:rPr lang="en-GB" sz="1800" dirty="0">
                <a:latin typeface="+mn-lt"/>
              </a:rPr>
              <a:t>introduced a </a:t>
            </a:r>
            <a:r>
              <a:rPr lang="en-GB" sz="1800" b="1" dirty="0">
                <a:latin typeface="+mn-lt"/>
              </a:rPr>
              <a:t>change in sign </a:t>
            </a:r>
            <a:r>
              <a:rPr lang="en-GB" sz="1800" dirty="0">
                <a:latin typeface="+mn-lt"/>
              </a:rPr>
              <a:t>for anomalous differences… </a:t>
            </a:r>
          </a:p>
          <a:p>
            <a:pPr>
              <a:defRPr/>
            </a:pPr>
            <a:r>
              <a:rPr lang="en-GB" sz="1800" dirty="0">
                <a:latin typeface="+mn-lt"/>
              </a:rPr>
              <a:t>Unfortunately, the use of the </a:t>
            </a:r>
            <a:r>
              <a:rPr lang="en-GB" sz="1800" dirty="0" err="1">
                <a:latin typeface="+mn-lt"/>
              </a:rPr>
              <a:t>multicopy</a:t>
            </a:r>
            <a:r>
              <a:rPr lang="en-GB" sz="1800" dirty="0">
                <a:latin typeface="+mn-lt"/>
              </a:rPr>
              <a:t> refinement procedure still allowed us to obtain reasonable refinement values for the </a:t>
            </a:r>
            <a:r>
              <a:rPr lang="en-GB" sz="1800" b="1" dirty="0">
                <a:latin typeface="+mn-lt"/>
              </a:rPr>
              <a:t>wrong</a:t>
            </a:r>
            <a:r>
              <a:rPr lang="en-GB" sz="1800" dirty="0">
                <a:latin typeface="+mn-lt"/>
              </a:rPr>
              <a:t> structures. </a:t>
            </a:r>
          </a:p>
        </p:txBody>
      </p:sp>
      <p:pic>
        <p:nvPicPr>
          <p:cNvPr id="8" name="Picture 7" descr="Cover image expans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72269"/>
            <a:ext cx="2517551" cy="3388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ular Callout 13"/>
          <p:cNvSpPr>
            <a:spLocks noChangeArrowheads="1"/>
          </p:cNvSpPr>
          <p:nvPr/>
        </p:nvSpPr>
        <p:spPr bwMode="auto">
          <a:xfrm>
            <a:off x="3707904" y="1427534"/>
            <a:ext cx="5202312" cy="2649538"/>
          </a:xfrm>
          <a:prstGeom prst="wedgeRoundRectCallout">
            <a:avLst>
              <a:gd name="adj1" fmla="val -55301"/>
              <a:gd name="adj2" fmla="val 17778"/>
              <a:gd name="adj3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215417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A skills gap</a:t>
            </a:r>
          </a:p>
        </p:txBody>
      </p:sp>
      <p:pic>
        <p:nvPicPr>
          <p:cNvPr id="4096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049"/>
          <a:stretch>
            <a:fillRect/>
          </a:stretch>
        </p:blipFill>
        <p:spPr bwMode="auto">
          <a:xfrm>
            <a:off x="395536" y="1484114"/>
            <a:ext cx="3735237" cy="4249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37"/>
          <a:stretch>
            <a:fillRect/>
          </a:stretch>
        </p:blipFill>
        <p:spPr bwMode="auto">
          <a:xfrm>
            <a:off x="4355976" y="1052736"/>
            <a:ext cx="4634833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554413" y="4149080"/>
            <a:ext cx="4410075" cy="160043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dirty="0" err="1">
                <a:solidFill>
                  <a:schemeClr val="tx1"/>
                </a:solidFill>
                <a:latin typeface="+mn-lt"/>
              </a:rPr>
              <a:t>Hannay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 et al, “How Do Scientists Develop and Use Scientific Software?</a:t>
            </a:r>
            <a:endParaRPr lang="en-GB" sz="1400" dirty="0">
              <a:solidFill>
                <a:schemeClr val="tx1"/>
              </a:solidFill>
              <a:latin typeface="+mn-lt"/>
            </a:endParaRPr>
          </a:p>
          <a:p>
            <a:pPr algn="ctr">
              <a:defRPr/>
            </a:pPr>
            <a:r>
              <a:rPr lang="en-GB" sz="1400" dirty="0">
                <a:solidFill>
                  <a:schemeClr val="tx1"/>
                </a:solidFill>
                <a:latin typeface="+mn-lt"/>
              </a:rPr>
              <a:t>SECSE '09 Proceedings of the 2009 ICSE Workshop on Software Engineering for Computational Science and Engineering, IEEE Computer Society, 2009. DOI: 10.1109/SECSE.2009.5069155 </a:t>
            </a:r>
            <a:endParaRPr lang="en-GB" sz="1400" dirty="0" smtClean="0">
              <a:solidFill>
                <a:schemeClr val="tx1"/>
              </a:solidFill>
              <a:latin typeface="+mn-lt"/>
            </a:endParaRPr>
          </a:p>
          <a:p>
            <a:pPr algn="ctr">
              <a:defRPr/>
            </a:pPr>
            <a:r>
              <a:rPr lang="en-GB" sz="1400" dirty="0" smtClean="0">
                <a:latin typeface="+mn-lt"/>
              </a:rPr>
              <a:t>Images courtesy of Greg Wilson and Neil </a:t>
            </a:r>
            <a:r>
              <a:rPr lang="en-GB" sz="1400" dirty="0" err="1" smtClean="0">
                <a:latin typeface="+mn-lt"/>
              </a:rPr>
              <a:t>Chue</a:t>
            </a:r>
            <a:r>
              <a:rPr lang="en-GB" sz="1400" dirty="0" smtClean="0">
                <a:latin typeface="+mn-lt"/>
              </a:rPr>
              <a:t> Hong</a:t>
            </a:r>
            <a:endParaRPr lang="en-GB" sz="14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0527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Filling the gap</a:t>
            </a:r>
            <a:endParaRPr lang="en-GB" dirty="0"/>
          </a:p>
        </p:txBody>
      </p:sp>
      <p:pic>
        <p:nvPicPr>
          <p:cNvPr id="5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91" y="1484313"/>
            <a:ext cx="3461705" cy="699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5" descr="First morning of the bootcamp">
            <a:hlinkClick r:id="rId4" tooltip="First morning of the bootcamp by la.figueira, on Flickr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193" y="2276872"/>
            <a:ext cx="4177127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http://cdt.cs.manchester.ac.uk/assets/images/h1.gif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726" y="4797152"/>
            <a:ext cx="1978645" cy="862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 descr="Doctoral Training Centr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5847756"/>
            <a:ext cx="922969" cy="922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http://www.ukcge.ac.uk/pageImages/logo_rcuk_1.jpg">
            <a:hlinkClick r:id="rId9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879" y="5009936"/>
            <a:ext cx="1036638" cy="102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 descr="C:\MikeLocal\SSI\logos\Approved_SSI_Logos\SSI_Big300dpi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049" y="1095303"/>
            <a:ext cx="278765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10" y="2461877"/>
            <a:ext cx="1810066" cy="2231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4" descr="https://www.epcc.ed.ac.uk/sites/default/files/IMAGE/DiRAC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967" y="4983607"/>
            <a:ext cx="1524000" cy="75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Mozilla Science Lab 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90" y="5004022"/>
            <a:ext cx="2838450" cy="65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23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epcc_minimal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pcc_minimal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G_2012_slide_theme">
  <a:themeElements>
    <a:clrScheme name="YarcData &amp; Cray 2012_02_16">
      <a:dk1>
        <a:sysClr val="windowText" lastClr="000000"/>
      </a:dk1>
      <a:lt1>
        <a:srgbClr val="FFFFFF"/>
      </a:lt1>
      <a:dk2>
        <a:srgbClr val="2D393F"/>
      </a:dk2>
      <a:lt2>
        <a:srgbClr val="FFFFFF"/>
      </a:lt2>
      <a:accent1>
        <a:srgbClr val="8D941E"/>
      </a:accent1>
      <a:accent2>
        <a:srgbClr val="DD7E0E"/>
      </a:accent2>
      <a:accent3>
        <a:srgbClr val="E5B02B"/>
      </a:accent3>
      <a:accent4>
        <a:srgbClr val="A03722"/>
      </a:accent4>
      <a:accent5>
        <a:srgbClr val="005596"/>
      </a:accent5>
      <a:accent6>
        <a:srgbClr val="B6B491"/>
      </a:accent6>
      <a:hlink>
        <a:srgbClr val="0070C0"/>
      </a:hlink>
      <a:folHlink>
        <a:srgbClr val="3A577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CCPForge Presentation 16-01-14</Template>
  <TotalTime>2013</TotalTime>
  <Words>959</Words>
  <Application>Microsoft Office PowerPoint</Application>
  <PresentationFormat>On-screen Show (4:3)</PresentationFormat>
  <Paragraphs>92</Paragraphs>
  <Slides>8</Slides>
  <Notes>8</Notes>
  <HiddenSlides>0</HiddenSlides>
  <MMClips>1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1_epcc_minimal</vt:lpstr>
      <vt:lpstr>epcc_minimal</vt:lpstr>
      <vt:lpstr>1_CUG_2012_slide_theme</vt:lpstr>
      <vt:lpstr>ARCHER</vt:lpstr>
      <vt:lpstr>Why HPC? </vt:lpstr>
      <vt:lpstr>Optimization</vt:lpstr>
      <vt:lpstr>Three rules of optimization</vt:lpstr>
      <vt:lpstr>Optimize ourselves</vt:lpstr>
      <vt:lpstr>What about correctness?</vt:lpstr>
      <vt:lpstr>A skills gap</vt:lpstr>
      <vt:lpstr>Filling the gap</vt:lpstr>
    </vt:vector>
  </TitlesOfParts>
  <Company>EPCC EPCC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EPCC EPCC</dc:creator>
  <cp:lastModifiedBy>mjj</cp:lastModifiedBy>
  <cp:revision>177</cp:revision>
  <cp:lastPrinted>2011-04-13T15:11:51Z</cp:lastPrinted>
  <dcterms:created xsi:type="dcterms:W3CDTF">2006-03-21T15:46:19Z</dcterms:created>
  <dcterms:modified xsi:type="dcterms:W3CDTF">2014-04-01T09:36:22Z</dcterms:modified>
</cp:coreProperties>
</file>