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813" r:id="rId2"/>
    <p:sldMasterId id="2147483833" r:id="rId3"/>
  </p:sldMasterIdLst>
  <p:notesMasterIdLst>
    <p:notesMasterId r:id="rId20"/>
  </p:notesMasterIdLst>
  <p:handoutMasterIdLst>
    <p:handoutMasterId r:id="rId21"/>
  </p:handoutMasterIdLst>
  <p:sldIdLst>
    <p:sldId id="256" r:id="rId4"/>
    <p:sldId id="285" r:id="rId5"/>
    <p:sldId id="286"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17275-4EE2-304C-8B3F-8FE6F5CFCCBA}">
          <p14:sldIdLst>
            <p14:sldId id="256"/>
            <p14:sldId id="285"/>
            <p14:sldId id="286"/>
            <p14:sldId id="301"/>
            <p14:sldId id="302"/>
            <p14:sldId id="303"/>
            <p14:sldId id="304"/>
            <p14:sldId id="305"/>
            <p14:sldId id="306"/>
            <p14:sldId id="307"/>
            <p14:sldId id="308"/>
            <p14:sldId id="309"/>
            <p14:sldId id="310"/>
            <p14:sldId id="311"/>
            <p14:sldId id="312"/>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46" autoAdjust="0"/>
  </p:normalViewPr>
  <p:slideViewPr>
    <p:cSldViewPr snapToGrid="0" snapToObjects="1">
      <p:cViewPr varScale="1">
        <p:scale>
          <a:sx n="58" d="100"/>
          <a:sy n="58" d="100"/>
        </p:scale>
        <p:origin x="-1308"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1" d="100"/>
          <a:sy n="91" d="100"/>
        </p:scale>
        <p:origin x="-17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4E0C8-CEB3-4512-94BB-DFCE9513899D}" type="datetimeFigureOut">
              <a:rPr lang="en-GB" smtClean="0"/>
              <a:t>09/07/2014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8C66FB-7548-424E-BE8C-DAF4503AE850}" type="slidenum">
              <a:rPr lang="en-GB" smtClean="0"/>
              <a:t>‹#›</a:t>
            </a:fld>
            <a:endParaRPr lang="en-GB"/>
          </a:p>
        </p:txBody>
      </p:sp>
    </p:spTree>
    <p:extLst>
      <p:ext uri="{BB962C8B-B14F-4D97-AF65-F5344CB8AC3E}">
        <p14:creationId xmlns:p14="http://schemas.microsoft.com/office/powerpoint/2010/main" val="2611407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04699-2E7A-DC4A-A93D-A72983F9537E}" type="datetimeFigureOut">
              <a:rPr lang="en-US" smtClean="0"/>
              <a:t>7/9/2014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9F6C8-3472-C04D-B799-A1C1A6A0CB87}" type="slidenum">
              <a:rPr lang="en-US" smtClean="0"/>
              <a:t>‹#›</a:t>
            </a:fld>
            <a:endParaRPr lang="en-US"/>
          </a:p>
        </p:txBody>
      </p:sp>
    </p:spTree>
    <p:extLst>
      <p:ext uri="{BB962C8B-B14F-4D97-AF65-F5344CB8AC3E}">
        <p14:creationId xmlns:p14="http://schemas.microsoft.com/office/powerpoint/2010/main" val="2633995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1</a:t>
            </a:fld>
            <a:endParaRPr lang="en-US"/>
          </a:p>
        </p:txBody>
      </p:sp>
    </p:spTree>
    <p:extLst>
      <p:ext uri="{BB962C8B-B14F-4D97-AF65-F5344CB8AC3E}">
        <p14:creationId xmlns:p14="http://schemas.microsoft.com/office/powerpoint/2010/main" val="93912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29343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3</a:t>
            </a:fld>
            <a:endParaRPr lang="en-US"/>
          </a:p>
        </p:txBody>
      </p:sp>
    </p:spTree>
    <p:extLst>
      <p:ext uri="{BB962C8B-B14F-4D97-AF65-F5344CB8AC3E}">
        <p14:creationId xmlns:p14="http://schemas.microsoft.com/office/powerpoint/2010/main" val="8684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“Scientists spend an increasing amount of time building and using software. However, most scientists are never taught how to do this efficiently. As a result, many are unaware of tools and practices that would allow them to write more reliable and maintainable code with less effort. We describe a set of best practices for scientific software development that have solid foundations in research and experience, and that improve scientists' productivity and the reliability of their software.”</a:t>
            </a:r>
          </a:p>
          <a:p>
            <a:r>
              <a:rPr lang="en-GB" altLang="en-US" dirty="0" smtClean="0">
                <a:latin typeface="Times New Roman" pitchFamily="18" charset="0"/>
              </a:rPr>
              <a:t>1. Write programs for people, not computers</a:t>
            </a:r>
          </a:p>
          <a:p>
            <a:r>
              <a:rPr lang="en-GB" altLang="en-US" dirty="0" smtClean="0">
                <a:latin typeface="Times New Roman" pitchFamily="18" charset="0"/>
              </a:rPr>
              <a:t>(a) A program should not require its readers to hold more than a handful of facts in memory at once</a:t>
            </a:r>
          </a:p>
          <a:p>
            <a:r>
              <a:rPr lang="en-GB" altLang="en-US" dirty="0" smtClean="0">
                <a:latin typeface="Times New Roman" pitchFamily="18" charset="0"/>
              </a:rPr>
              <a:t>(b) Make names consistent, distinctive, and meaningful</a:t>
            </a:r>
          </a:p>
          <a:p>
            <a:r>
              <a:rPr lang="en-GB" altLang="en-US" dirty="0" smtClean="0">
                <a:latin typeface="Times New Roman" pitchFamily="18" charset="0"/>
              </a:rPr>
              <a:t>(c) Make code style and formatting consistent</a:t>
            </a:r>
          </a:p>
          <a:p>
            <a:r>
              <a:rPr lang="en-GB" altLang="en-US" dirty="0" smtClean="0">
                <a:latin typeface="Times New Roman" pitchFamily="18" charset="0"/>
              </a:rPr>
              <a:t>2. Let the computer do the work.</a:t>
            </a:r>
          </a:p>
          <a:p>
            <a:r>
              <a:rPr lang="en-GB" altLang="en-US" dirty="0" smtClean="0">
                <a:latin typeface="Times New Roman" pitchFamily="18" charset="0"/>
              </a:rPr>
              <a:t>(a) Make the computer repeat tasks.</a:t>
            </a:r>
          </a:p>
          <a:p>
            <a:r>
              <a:rPr lang="en-GB" altLang="en-US" dirty="0" smtClean="0">
                <a:latin typeface="Times New Roman" pitchFamily="18" charset="0"/>
              </a:rPr>
              <a:t>(b) Save recent commands in a ﬁle for re-use.</a:t>
            </a:r>
          </a:p>
          <a:p>
            <a:r>
              <a:rPr lang="en-GB" altLang="en-US" dirty="0" smtClean="0">
                <a:latin typeface="Times New Roman" pitchFamily="18" charset="0"/>
              </a:rPr>
              <a:t>(c) Use a build tool to automate workﬂows.</a:t>
            </a:r>
          </a:p>
          <a:p>
            <a:r>
              <a:rPr lang="en-GB" altLang="en-US" dirty="0" smtClean="0">
                <a:latin typeface="Times New Roman" pitchFamily="18" charset="0"/>
              </a:rPr>
              <a:t>3. Make incremental changes.</a:t>
            </a:r>
          </a:p>
          <a:p>
            <a:r>
              <a:rPr lang="en-GB" altLang="en-US" dirty="0" smtClean="0">
                <a:latin typeface="Times New Roman" pitchFamily="18" charset="0"/>
              </a:rPr>
              <a:t>(a) Work in small steps with frequent feedback and course correction.</a:t>
            </a:r>
          </a:p>
          <a:p>
            <a:r>
              <a:rPr lang="en-GB" altLang="en-US" dirty="0" smtClean="0">
                <a:latin typeface="Times New Roman" pitchFamily="18" charset="0"/>
              </a:rPr>
              <a:t>(b) Use a version control system.</a:t>
            </a:r>
          </a:p>
          <a:p>
            <a:r>
              <a:rPr lang="en-GB" altLang="en-US" dirty="0" smtClean="0">
                <a:latin typeface="Times New Roman" pitchFamily="18" charset="0"/>
              </a:rPr>
              <a:t>(c) Put everything that has been created manually in version control.</a:t>
            </a:r>
          </a:p>
          <a:p>
            <a:r>
              <a:rPr lang="en-GB" altLang="en-US" dirty="0" smtClean="0">
                <a:latin typeface="Times New Roman" pitchFamily="18" charset="0"/>
              </a:rPr>
              <a:t>4. Don’t repeat yourself (or others).</a:t>
            </a:r>
          </a:p>
          <a:p>
            <a:r>
              <a:rPr lang="en-GB" altLang="en-US" dirty="0" smtClean="0">
                <a:latin typeface="Times New Roman" pitchFamily="18" charset="0"/>
              </a:rPr>
              <a:t>(a) Every piece of data must have a single authoritative representation in the system.</a:t>
            </a:r>
          </a:p>
          <a:p>
            <a:r>
              <a:rPr lang="en-GB" altLang="en-US" dirty="0" smtClean="0">
                <a:latin typeface="Times New Roman" pitchFamily="18" charset="0"/>
              </a:rPr>
              <a:t>(b) Modularize code rather than copying and pasting.</a:t>
            </a:r>
          </a:p>
          <a:p>
            <a:r>
              <a:rPr lang="en-GB" altLang="en-US" dirty="0" smtClean="0">
                <a:latin typeface="Times New Roman" pitchFamily="18" charset="0"/>
              </a:rPr>
              <a:t>(c) Re-use code instead of rewriting it.</a:t>
            </a:r>
          </a:p>
          <a:p>
            <a:r>
              <a:rPr lang="en-GB" altLang="en-US" dirty="0" smtClean="0">
                <a:latin typeface="Times New Roman" pitchFamily="18" charset="0"/>
              </a:rPr>
              <a:t>5. Plan for mistakes.</a:t>
            </a:r>
          </a:p>
          <a:p>
            <a:r>
              <a:rPr lang="en-GB" altLang="en-US" dirty="0" smtClean="0">
                <a:latin typeface="Times New Roman" pitchFamily="18" charset="0"/>
              </a:rPr>
              <a:t>(a) Add assertions to programs to check their operation.</a:t>
            </a:r>
          </a:p>
          <a:p>
            <a:r>
              <a:rPr lang="en-GB" altLang="en-US" dirty="0" smtClean="0">
                <a:latin typeface="Times New Roman" pitchFamily="18" charset="0"/>
              </a:rPr>
              <a:t>(b) Use an oﬀ-the-shelf unit testing library.</a:t>
            </a:r>
          </a:p>
          <a:p>
            <a:r>
              <a:rPr lang="en-GB" altLang="en-US" dirty="0" smtClean="0">
                <a:latin typeface="Times New Roman" pitchFamily="18" charset="0"/>
              </a:rPr>
              <a:t>(c) Turn bugs into test cases.</a:t>
            </a:r>
          </a:p>
          <a:p>
            <a:r>
              <a:rPr lang="en-GB" altLang="en-US" dirty="0" smtClean="0">
                <a:latin typeface="Times New Roman" pitchFamily="18" charset="0"/>
              </a:rPr>
              <a:t>(d) Use a symbolic debugger.</a:t>
            </a:r>
          </a:p>
          <a:p>
            <a:r>
              <a:rPr lang="en-GB" altLang="en-US" dirty="0" smtClean="0">
                <a:latin typeface="Times New Roman" pitchFamily="18" charset="0"/>
              </a:rPr>
              <a:t>6. Optimize software only after it works correctly.</a:t>
            </a:r>
          </a:p>
          <a:p>
            <a:r>
              <a:rPr lang="en-GB" altLang="en-US" dirty="0" smtClean="0">
                <a:latin typeface="Times New Roman" pitchFamily="18" charset="0"/>
              </a:rPr>
              <a:t>(a) Use a proﬁler to identify bottlenecks.</a:t>
            </a:r>
          </a:p>
          <a:p>
            <a:r>
              <a:rPr lang="en-GB" altLang="en-US" dirty="0" smtClean="0">
                <a:latin typeface="Times New Roman" pitchFamily="18" charset="0"/>
              </a:rPr>
              <a:t>(b) Write code in the highest-level language possible.</a:t>
            </a:r>
          </a:p>
          <a:p>
            <a:r>
              <a:rPr lang="en-GB" altLang="en-US" dirty="0" smtClean="0">
                <a:latin typeface="Times New Roman" pitchFamily="18" charset="0"/>
              </a:rPr>
              <a:t>7. Document design and purpose, not mechanics.</a:t>
            </a:r>
          </a:p>
          <a:p>
            <a:r>
              <a:rPr lang="en-GB" altLang="en-US" dirty="0" smtClean="0">
                <a:latin typeface="Times New Roman" pitchFamily="18" charset="0"/>
              </a:rPr>
              <a:t>(a) Document interfaces and reasons, not implementations.</a:t>
            </a:r>
          </a:p>
          <a:p>
            <a:r>
              <a:rPr lang="en-GB" altLang="en-US" dirty="0" smtClean="0">
                <a:latin typeface="Times New Roman" pitchFamily="18" charset="0"/>
              </a:rPr>
              <a:t>(b) Refactor code in preference to explaining how it works.</a:t>
            </a:r>
          </a:p>
          <a:p>
            <a:r>
              <a:rPr lang="en-GB" altLang="en-US" dirty="0" smtClean="0">
                <a:latin typeface="Times New Roman" pitchFamily="18" charset="0"/>
              </a:rPr>
              <a:t>(c) Embed the documentation for a piece of software in that software.</a:t>
            </a:r>
          </a:p>
          <a:p>
            <a:r>
              <a:rPr lang="en-GB" altLang="en-US" dirty="0" smtClean="0">
                <a:latin typeface="Times New Roman" pitchFamily="18" charset="0"/>
              </a:rPr>
              <a:t>8. Collaborate.</a:t>
            </a:r>
          </a:p>
          <a:p>
            <a:r>
              <a:rPr lang="en-GB" altLang="en-US" dirty="0" smtClean="0">
                <a:latin typeface="Times New Roman" pitchFamily="18" charset="0"/>
              </a:rPr>
              <a:t>(a) Use pre-merge code reviews.</a:t>
            </a:r>
          </a:p>
          <a:p>
            <a:r>
              <a:rPr lang="en-GB" altLang="en-US" dirty="0" smtClean="0">
                <a:latin typeface="Times New Roman" pitchFamily="18" charset="0"/>
              </a:rPr>
              <a:t>(b) Use pair programming when bringing someone new up to speed and when tackling</a:t>
            </a:r>
          </a:p>
          <a:p>
            <a:r>
              <a:rPr lang="en-GB" altLang="en-US" dirty="0" smtClean="0">
                <a:latin typeface="Times New Roman" pitchFamily="18" charset="0"/>
              </a:rPr>
              <a:t>particularly tricky problems.</a:t>
            </a:r>
          </a:p>
          <a:p>
            <a:r>
              <a:rPr lang="en-GB" altLang="en-US" dirty="0" smtClean="0">
                <a:latin typeface="Times New Roman" pitchFamily="18" charset="0"/>
              </a:rPr>
              <a:t>(c) Use an issue tracking tool</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4</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Track how results were produced. This includes: data files, parameters, command-line parameters, configuration files, URLs of</a:t>
            </a:r>
            <a:r>
              <a:rPr lang="en-GB" altLang="en-US" baseline="0" dirty="0" smtClean="0">
                <a:latin typeface="Times New Roman" pitchFamily="18" charset="0"/>
              </a:rPr>
              <a:t> online data sources, software versions etc.</a:t>
            </a:r>
            <a:endParaRPr lang="en-GB" altLang="en-US" dirty="0" smtClean="0">
              <a:latin typeface="Times New Roman" pitchFamily="18" charset="0"/>
            </a:endParaRPr>
          </a:p>
          <a:p>
            <a:r>
              <a:rPr lang="en-GB" altLang="en-US" dirty="0" smtClean="0">
                <a:latin typeface="Times New Roman" pitchFamily="18" charset="0"/>
              </a:rPr>
              <a:t>Automate</a:t>
            </a:r>
            <a:r>
              <a:rPr lang="en-GB" altLang="en-US" baseline="0" dirty="0" smtClean="0">
                <a:latin typeface="Times New Roman" pitchFamily="18" charset="0"/>
              </a:rPr>
              <a:t> manual data manipulation steps – shell scripts, Python scripts, pipelines e.g. </a:t>
            </a:r>
            <a:r>
              <a:rPr lang="en-GB" altLang="en-US" dirty="0" smtClean="0">
                <a:latin typeface="Times New Roman" pitchFamily="18" charset="0"/>
              </a:rPr>
              <a:t>e.g. </a:t>
            </a:r>
            <a:r>
              <a:rPr lang="en-GB" altLang="en-US" dirty="0" err="1" smtClean="0">
                <a:latin typeface="Times New Roman" pitchFamily="18" charset="0"/>
              </a:rPr>
              <a:t>sed</a:t>
            </a:r>
            <a:r>
              <a:rPr lang="en-GB" altLang="en-US" dirty="0" smtClean="0">
                <a:latin typeface="Times New Roman" pitchFamily="18" charset="0"/>
              </a:rPr>
              <a:t>, </a:t>
            </a:r>
            <a:r>
              <a:rPr lang="en-GB" altLang="en-US" dirty="0" err="1" smtClean="0">
                <a:latin typeface="Times New Roman" pitchFamily="18" charset="0"/>
              </a:rPr>
              <a:t>awk</a:t>
            </a:r>
            <a:r>
              <a:rPr lang="en-GB" altLang="en-US" dirty="0" smtClean="0">
                <a:latin typeface="Times New Roman" pitchFamily="18" charset="0"/>
              </a:rPr>
              <a:t>, </a:t>
            </a:r>
            <a:r>
              <a:rPr lang="en-GB" altLang="en-US" dirty="0" err="1" smtClean="0">
                <a:latin typeface="Times New Roman" pitchFamily="18" charset="0"/>
              </a:rPr>
              <a:t>grep</a:t>
            </a:r>
            <a:r>
              <a:rPr lang="en-GB" altLang="en-US" dirty="0" smtClean="0">
                <a:latin typeface="Times New Roman" pitchFamily="18" charset="0"/>
              </a:rPr>
              <a:t>, head, tail, sort,</a:t>
            </a:r>
          </a:p>
          <a:p>
            <a:r>
              <a:rPr lang="en-GB" altLang="en-US" dirty="0" smtClean="0">
                <a:latin typeface="Times New Roman" pitchFamily="18" charset="0"/>
              </a:rPr>
              <a:t>If</a:t>
            </a:r>
            <a:r>
              <a:rPr lang="en-GB" altLang="en-US" baseline="0" dirty="0" smtClean="0">
                <a:latin typeface="Times New Roman" pitchFamily="18" charset="0"/>
              </a:rPr>
              <a:t> a file format supports meta-data then use it to record – who, when, what version of software produced it etc.</a:t>
            </a:r>
          </a:p>
          <a:p>
            <a:r>
              <a:rPr lang="en-GB" altLang="en-US" baseline="0" dirty="0" smtClean="0">
                <a:latin typeface="Times New Roman" pitchFamily="18" charset="0"/>
              </a:rPr>
              <a:t>If you are defining your own file format, then add this meta-data.</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5</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GB" dirty="0" smtClean="0"/>
              <a:t>“A few months from now, you may not remember what you were up to when you created a particular set of files, or you may not remember what conclusions you drew. You will either have to then spend time reconstructing your previous experiments or lose whatever insights you gained from those experiments.”</a:t>
            </a:r>
          </a:p>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6</a:t>
            </a:fld>
            <a:endParaRPr lang="en-GB"/>
          </a:p>
        </p:txBody>
      </p:sp>
    </p:spTree>
    <p:extLst>
      <p:ext uri="{BB962C8B-B14F-4D97-AF65-F5344CB8AC3E}">
        <p14:creationId xmlns:p14="http://schemas.microsoft.com/office/powerpoint/2010/main" val="298597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7</a:t>
            </a:fld>
            <a:endParaRPr lang="en-GB"/>
          </a:p>
        </p:txBody>
      </p:sp>
    </p:spTree>
    <p:extLst>
      <p:ext uri="{BB962C8B-B14F-4D97-AF65-F5344CB8AC3E}">
        <p14:creationId xmlns:p14="http://schemas.microsoft.com/office/powerpoint/2010/main" val="29343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625" indent="-168625">
              <a:buFontTx/>
              <a:buChar char="•"/>
            </a:pPr>
            <a:endParaRPr lang="en-US"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11</a:t>
            </a:fld>
            <a:endParaRPr lang="en-GB"/>
          </a:p>
        </p:txBody>
      </p:sp>
    </p:spTree>
    <p:extLst>
      <p:ext uri="{BB962C8B-B14F-4D97-AF65-F5344CB8AC3E}">
        <p14:creationId xmlns:p14="http://schemas.microsoft.com/office/powerpoint/2010/main" val="165128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7F40DFA-B482-4AD0-A536-856EB395CEA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9499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190149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397282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650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6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283" y="1150222"/>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2283" y="3283822"/>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cxnSp>
        <p:nvCxnSpPr>
          <p:cNvPr id="8" name="Straight Connector 7"/>
          <p:cNvCxnSpPr/>
          <p:nvPr/>
        </p:nvCxnSpPr>
        <p:spPr>
          <a:xfrm>
            <a:off x="682283" y="317714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pic>
        <p:nvPicPr>
          <p:cNvPr id="4" name="Picture 3"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pic>
        <p:nvPicPr>
          <p:cNvPr id="3" name="Picture 2"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131763"/>
            <a:ext cx="6886575" cy="11430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fld id="{E0C9E47C-0217-49B3-970F-DB4ECF0A17E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3220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7380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E8CEB70-C80E-1048-86BD-76ABBAA6B3F4}"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3969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E8CEB70-C80E-1048-86BD-76ABBAA6B3F4}"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70687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3E8CEB70-C80E-1048-86BD-76ABBAA6B3F4}"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24136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E8CEB70-C80E-1048-86BD-76ABBAA6B3F4}"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403661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EB70-C80E-1048-86BD-76ABBAA6B3F4}"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7376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15577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83467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EB70-C80E-1048-86BD-76ABBAA6B3F4}" type="datetimeFigureOut">
              <a:rPr lang="en-US" smtClean="0"/>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7BC3-2D99-4A4D-AE2B-B57B184F6E76}" type="slidenum">
              <a:rPr lang="en-US" smtClean="0"/>
              <a:t>‹#›</a:t>
            </a:fld>
            <a:endParaRPr lang="en-US"/>
          </a:p>
        </p:txBody>
      </p:sp>
    </p:spTree>
    <p:extLst>
      <p:ext uri="{BB962C8B-B14F-4D97-AF65-F5344CB8AC3E}">
        <p14:creationId xmlns:p14="http://schemas.microsoft.com/office/powerpoint/2010/main" val="7222388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pcc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pic>
        <p:nvPicPr>
          <p:cNvPr id="12" name="Picture 11" descr="U:\Docs\logos\swclogo.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7" r:id="rId3"/>
    <p:sldLayoutId id="2147483819" r:id="rId4"/>
    <p:sldLayoutId id="2147483820" r:id="rId5"/>
  </p:sldLayoutIdLst>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1381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2" name="Title Placeholder 1"/>
          <p:cNvSpPr>
            <a:spLocks noGrp="1"/>
          </p:cNvSpPr>
          <p:nvPr>
            <p:ph type="title"/>
          </p:nvPr>
        </p:nvSpPr>
        <p:spPr>
          <a:xfrm>
            <a:off x="314325" y="131763"/>
            <a:ext cx="6886575"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3375" y="1600200"/>
            <a:ext cx="8353425"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6553200" y="645427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0C9E47C-0217-49B3-970F-DB4ECF0A17E8}" type="slidenum">
              <a:rPr lang="en-GB" smtClean="0">
                <a:solidFill>
                  <a:prstClr val="black">
                    <a:tint val="75000"/>
                  </a:prstClr>
                </a:solidFill>
              </a:rPr>
              <a:pPr defTabSz="914400"/>
              <a:t>‹#›</a:t>
            </a:fld>
            <a:endParaRPr lang="en-GB">
              <a:solidFill>
                <a:prstClr val="black">
                  <a:tint val="75000"/>
                </a:prstClr>
              </a:solidFill>
            </a:endParaRPr>
          </a:p>
        </p:txBody>
      </p:sp>
      <p:sp>
        <p:nvSpPr>
          <p:cNvPr id="8" name="TextBox 7"/>
          <p:cNvSpPr txBox="1"/>
          <p:nvPr userDrawn="1"/>
        </p:nvSpPr>
        <p:spPr>
          <a:xfrm>
            <a:off x="0" y="6454264"/>
            <a:ext cx="9144000" cy="338554"/>
          </a:xfrm>
          <a:prstGeom prst="rect">
            <a:avLst/>
          </a:prstGeom>
          <a:noFill/>
        </p:spPr>
        <p:txBody>
          <a:bodyPr wrap="square" rtlCol="0">
            <a:spAutoFit/>
          </a:bodyPr>
          <a:lstStyle/>
          <a:p>
            <a:pPr algn="ctr" defTabSz="914400"/>
            <a:r>
              <a:rPr lang="en-GB" sz="1600" dirty="0">
                <a:solidFill>
                  <a:srgbClr val="FF0000"/>
                </a:solidFill>
              </a:rPr>
              <a:t>Software Sustainability Institute</a:t>
            </a:r>
          </a:p>
        </p:txBody>
      </p:sp>
      <p:pic>
        <p:nvPicPr>
          <p:cNvPr id="9" name="Picture 8" descr="WhiteLogo.png"/>
          <p:cNvPicPr>
            <a:picLocks noChangeAspect="1"/>
          </p:cNvPicPr>
          <p:nvPr userDrawn="1"/>
        </p:nvPicPr>
        <p:blipFill>
          <a:blip r:embed="rId3" cstate="print"/>
          <a:stretch>
            <a:fillRect/>
          </a:stretch>
        </p:blipFill>
        <p:spPr>
          <a:xfrm>
            <a:off x="7549111" y="144884"/>
            <a:ext cx="1251859" cy="920937"/>
          </a:xfrm>
          <a:prstGeom prst="rect">
            <a:avLst/>
          </a:prstGeom>
        </p:spPr>
      </p:pic>
      <p:sp>
        <p:nvSpPr>
          <p:cNvPr id="10" name="TextBox 9"/>
          <p:cNvSpPr txBox="1"/>
          <p:nvPr userDrawn="1"/>
        </p:nvSpPr>
        <p:spPr>
          <a:xfrm>
            <a:off x="7381875" y="1066503"/>
            <a:ext cx="1679575" cy="200055"/>
          </a:xfrm>
          <a:prstGeom prst="rect">
            <a:avLst/>
          </a:prstGeom>
          <a:noFill/>
        </p:spPr>
        <p:txBody>
          <a:bodyPr wrap="square" lIns="0" tIns="0" rIns="0" bIns="0" rtlCol="0">
            <a:spAutoFit/>
          </a:bodyPr>
          <a:lstStyle/>
          <a:p>
            <a:pPr defTabSz="914400"/>
            <a:r>
              <a:rPr lang="en-GB" sz="1300" b="1" dirty="0" err="1">
                <a:solidFill>
                  <a:prstClr val="white"/>
                </a:solidFill>
                <a:latin typeface="Consolas" pitchFamily="49" charset="0"/>
                <a:cs typeface="Consolas" pitchFamily="49" charset="0"/>
              </a:rPr>
              <a:t>www.software.ac.uk</a:t>
            </a:r>
            <a:endParaRPr lang="en-GB" sz="1300" b="1" dirty="0">
              <a:solidFill>
                <a:prstClr val="white"/>
              </a:solidFill>
              <a:latin typeface="Consolas" pitchFamily="49" charset="0"/>
              <a:cs typeface="Consolas" pitchFamily="49" charset="0"/>
            </a:endParaRPr>
          </a:p>
        </p:txBody>
      </p:sp>
    </p:spTree>
    <p:extLst>
      <p:ext uri="{BB962C8B-B14F-4D97-AF65-F5344CB8AC3E}">
        <p14:creationId xmlns:p14="http://schemas.microsoft.com/office/powerpoint/2010/main" val="1510055042"/>
      </p:ext>
    </p:extLst>
  </p:cSld>
  <p:clrMap bg1="lt1" tx1="dk1" bg2="lt2" tx2="dk2" accent1="accent1" accent2="accent2" accent3="accent3" accent4="accent4" accent5="accent5" accent6="accent6" hlink="hlink" folHlink="folHlink"/>
  <p:sldLayoutIdLst>
    <p:sldLayoutId id="2147483834" r:id="rId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archer.ac.uk/safe" TargetMode="External"/><Relationship Id="rId2" Type="http://schemas.openxmlformats.org/officeDocument/2006/relationships/hyperlink" Target="mailto:support@archer.ac.uk" TargetMode="External"/><Relationship Id="rId1" Type="http://schemas.openxmlformats.org/officeDocument/2006/relationships/slideLayout" Target="../slideLayouts/slideLayout13.xml"/><Relationship Id="rId5" Type="http://schemas.openxmlformats.org/officeDocument/2006/relationships/hyperlink" Target="http://www.archer.ac.uk/documentation/" TargetMode="External"/><Relationship Id="rId4" Type="http://schemas.openxmlformats.org/officeDocument/2006/relationships/hyperlink" Target="http://www.archer.ac.uk/community/techforu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archer.ac.uk/train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ww.epcc.ed.ac.uk/msc/" TargetMode="External"/><Relationship Id="rId5" Type="http://schemas.openxmlformats.org/officeDocument/2006/relationships/hyperlink" Target="http://www.archer.ac.uk/training/virtual/" TargetMode="External"/><Relationship Id="rId4" Type="http://schemas.openxmlformats.org/officeDocument/2006/relationships/hyperlink" Target="http://www.archer.ac.uk/community/techforu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archer.ac.uk/community/eCS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oftware-carpentry.org/lessons.html" TargetMode="External"/><Relationship Id="rId7" Type="http://schemas.openxmlformats.org/officeDocument/2006/relationships/image" Target="../media/image14.png"/><Relationship Id="rId2" Type="http://schemas.openxmlformats.org/officeDocument/2006/relationships/hyperlink" Target="http://software-carpentry.org/bootcamps"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26.jp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 Id="rId14" Type="http://schemas.openxmlformats.org/officeDocument/2006/relationships/image" Target="../media/image2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deed.en_U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371/journal.pbio.1001745"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1371/journal.pcbi.100328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x.doi.org/10.1371/journal.pcbi.1000424"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archer.ac.uk/training/virtual/" TargetMode="External"/><Relationship Id="rId2" Type="http://schemas.openxmlformats.org/officeDocument/2006/relationships/hyperlink" Target="http://www.archer.ac.uk/training/feedback/"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cap="none" dirty="0" smtClean="0"/>
              <a:t>Pulling everything together</a:t>
            </a:r>
            <a:endParaRPr lang="en-US" sz="3200" cap="none" dirty="0"/>
          </a:p>
        </p:txBody>
      </p:sp>
      <p:sp>
        <p:nvSpPr>
          <p:cNvPr id="3" name="Subtitle 2"/>
          <p:cNvSpPr>
            <a:spLocks noGrp="1"/>
          </p:cNvSpPr>
          <p:nvPr>
            <p:ph type="subTitle" idx="1"/>
          </p:nvPr>
        </p:nvSpPr>
        <p:spPr>
          <a:xfrm>
            <a:off x="1534510" y="3312277"/>
            <a:ext cx="6996373" cy="1322785"/>
          </a:xfrm>
        </p:spPr>
        <p:txBody>
          <a:bodyPr>
            <a:normAutofit/>
          </a:bodyPr>
          <a:lstStyle/>
          <a:p>
            <a:pPr algn="r"/>
            <a:r>
              <a:rPr lang="en-US" dirty="0" smtClean="0"/>
              <a:t>Mike </a:t>
            </a:r>
            <a:r>
              <a:rPr lang="en-US" dirty="0" smtClean="0"/>
              <a:t>Jackson, </a:t>
            </a:r>
            <a:r>
              <a:rPr lang="en-US" dirty="0" smtClean="0"/>
              <a:t>ARCHER CSE Team</a:t>
            </a:r>
          </a:p>
          <a:p>
            <a:pPr algn="r"/>
            <a:r>
              <a:rPr lang="en-US" dirty="0"/>
              <a:t> </a:t>
            </a:r>
            <a:r>
              <a:rPr lang="en-US" dirty="0" smtClean="0"/>
              <a:t>michaelj@epcc.ed.ac.uk</a:t>
            </a:r>
            <a:endParaRPr lang="en-US" dirty="0" smtClean="0"/>
          </a:p>
        </p:txBody>
      </p:sp>
    </p:spTree>
    <p:extLst>
      <p:ext uri="{BB962C8B-B14F-4D97-AF65-F5344CB8AC3E}">
        <p14:creationId xmlns:p14="http://schemas.microsoft.com/office/powerpoint/2010/main" val="391761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and Documentation</a:t>
            </a:r>
            <a:endParaRPr lang="en-GB" dirty="0"/>
          </a:p>
        </p:txBody>
      </p:sp>
      <p:sp>
        <p:nvSpPr>
          <p:cNvPr id="3" name="Content Placeholder 2"/>
          <p:cNvSpPr>
            <a:spLocks noGrp="1"/>
          </p:cNvSpPr>
          <p:nvPr>
            <p:ph idx="1"/>
          </p:nvPr>
        </p:nvSpPr>
        <p:spPr>
          <a:xfrm>
            <a:off x="457200" y="1600200"/>
            <a:ext cx="8229600" cy="4267200"/>
          </a:xfrm>
        </p:spPr>
        <p:txBody>
          <a:bodyPr>
            <a:normAutofit/>
          </a:bodyPr>
          <a:lstStyle/>
          <a:p>
            <a:r>
              <a:rPr lang="en-GB" dirty="0"/>
              <a:t>Helpdesk</a:t>
            </a:r>
          </a:p>
          <a:p>
            <a:pPr lvl="1"/>
            <a:r>
              <a:rPr lang="en-GB" dirty="0"/>
              <a:t>Email </a:t>
            </a:r>
            <a:r>
              <a:rPr lang="en-GB" dirty="0">
                <a:hlinkClick r:id="rId2"/>
              </a:rPr>
              <a:t>support@archer.ac.uk</a:t>
            </a:r>
            <a:endParaRPr lang="en-GB" dirty="0"/>
          </a:p>
          <a:p>
            <a:pPr lvl="1"/>
            <a:r>
              <a:rPr lang="en-GB" dirty="0"/>
              <a:t>via ARCHER SAFE </a:t>
            </a:r>
            <a:r>
              <a:rPr lang="en-GB" dirty="0">
                <a:hlinkClick r:id="rId3"/>
              </a:rPr>
              <a:t>http://www.archer.ac.uk/safe</a:t>
            </a:r>
            <a:endParaRPr lang="en-GB" dirty="0"/>
          </a:p>
          <a:p>
            <a:pPr lvl="1"/>
            <a:r>
              <a:rPr lang="en-GB" dirty="0"/>
              <a:t>phone: +44 (0)131 650 5000</a:t>
            </a:r>
          </a:p>
          <a:p>
            <a:pPr lvl="1">
              <a:lnSpc>
                <a:spcPct val="120000"/>
              </a:lnSpc>
            </a:pPr>
            <a:r>
              <a:rPr lang="en-GB" dirty="0"/>
              <a:t>By post, to: Liz </a:t>
            </a:r>
            <a:r>
              <a:rPr lang="en-GB" dirty="0" err="1"/>
              <a:t>Sim</a:t>
            </a:r>
            <a:r>
              <a:rPr lang="en-GB" dirty="0"/>
              <a:t/>
            </a:r>
            <a:br>
              <a:rPr lang="en-GB" dirty="0"/>
            </a:br>
            <a:r>
              <a:rPr lang="en-GB" dirty="0" smtClean="0"/>
              <a:t>EPCC, University </a:t>
            </a:r>
            <a:r>
              <a:rPr lang="en-GB" dirty="0"/>
              <a:t>of Edinburgh</a:t>
            </a:r>
            <a:br>
              <a:rPr lang="en-GB" dirty="0"/>
            </a:br>
            <a:r>
              <a:rPr lang="en-GB" dirty="0" smtClean="0"/>
              <a:t>JCMB, The </a:t>
            </a:r>
            <a:r>
              <a:rPr lang="en-GB" dirty="0"/>
              <a:t>King's Buildings</a:t>
            </a:r>
            <a:br>
              <a:rPr lang="en-GB" dirty="0"/>
            </a:br>
            <a:r>
              <a:rPr lang="en-GB" dirty="0"/>
              <a:t>Mayfield </a:t>
            </a:r>
            <a:r>
              <a:rPr lang="en-GB" dirty="0" smtClean="0"/>
              <a:t>Road, EDINBURGH, EH9 3JZ</a:t>
            </a:r>
            <a:endParaRPr lang="en-GB" dirty="0"/>
          </a:p>
          <a:p>
            <a:r>
              <a:rPr lang="en-GB" dirty="0">
                <a:hlinkClick r:id="rId4"/>
              </a:rPr>
              <a:t>http://</a:t>
            </a:r>
            <a:r>
              <a:rPr lang="en-GB" dirty="0" smtClean="0">
                <a:hlinkClick r:id="rId4"/>
              </a:rPr>
              <a:t>www.archer.ac.uk/community/techforum/</a:t>
            </a:r>
            <a:endParaRPr lang="en-GB" dirty="0" smtClean="0"/>
          </a:p>
          <a:p>
            <a:r>
              <a:rPr lang="en-GB" dirty="0">
                <a:hlinkClick r:id="rId5"/>
              </a:rPr>
              <a:t>http://www.archer.ac.uk/documentation</a:t>
            </a:r>
            <a:r>
              <a:rPr lang="en-GB" dirty="0" smtClean="0">
                <a:hlinkClick r:id="rId5"/>
              </a:rPr>
              <a:t>/</a:t>
            </a:r>
            <a:endParaRPr lang="en-GB" dirty="0" smtClean="0"/>
          </a:p>
          <a:p>
            <a:pPr marL="0" indent="0">
              <a:buNone/>
            </a:pPr>
            <a:endParaRPr lang="en-GB" dirty="0" smtClean="0"/>
          </a:p>
        </p:txBody>
      </p:sp>
    </p:spTree>
    <p:extLst>
      <p:ext uri="{BB962C8B-B14F-4D97-AF65-F5344CB8AC3E}">
        <p14:creationId xmlns:p14="http://schemas.microsoft.com/office/powerpoint/2010/main" val="2148354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opportunities</a:t>
            </a:r>
            <a:endParaRPr lang="en-US" dirty="0"/>
          </a:p>
        </p:txBody>
      </p:sp>
      <p:sp>
        <p:nvSpPr>
          <p:cNvPr id="3" name="Content Placeholder 2"/>
          <p:cNvSpPr>
            <a:spLocks noGrp="1"/>
          </p:cNvSpPr>
          <p:nvPr>
            <p:ph idx="1"/>
          </p:nvPr>
        </p:nvSpPr>
        <p:spPr>
          <a:xfrm>
            <a:off x="457200" y="1371600"/>
            <a:ext cx="8458200" cy="4876800"/>
          </a:xfrm>
        </p:spPr>
        <p:txBody>
          <a:bodyPr>
            <a:normAutofit/>
          </a:bodyPr>
          <a:lstStyle/>
          <a:p>
            <a:r>
              <a:rPr lang="en-US" dirty="0" smtClean="0"/>
              <a:t>ARCHER Training (free </a:t>
            </a:r>
            <a:r>
              <a:rPr lang="en-US" dirty="0"/>
              <a:t>to academics</a:t>
            </a:r>
            <a:r>
              <a:rPr lang="en-US" dirty="0" smtClean="0"/>
              <a:t>)</a:t>
            </a:r>
            <a:endParaRPr lang="en-US" dirty="0"/>
          </a:p>
          <a:p>
            <a:pPr lvl="1"/>
            <a:r>
              <a:rPr lang="en-US" dirty="0">
                <a:hlinkClick r:id="rId3"/>
              </a:rPr>
              <a:t>http://</a:t>
            </a:r>
            <a:r>
              <a:rPr lang="en-US" dirty="0" smtClean="0">
                <a:hlinkClick r:id="rId3"/>
              </a:rPr>
              <a:t>www.archer.ac.uk/training/</a:t>
            </a:r>
            <a:endParaRPr lang="en-US" dirty="0" smtClean="0"/>
          </a:p>
          <a:p>
            <a:r>
              <a:rPr lang="en-US" dirty="0" smtClean="0"/>
              <a:t>Online sessions (using </a:t>
            </a:r>
            <a:r>
              <a:rPr lang="en-US" i="1" dirty="0" smtClean="0"/>
              <a:t>Blackboard Collaborate</a:t>
            </a:r>
            <a:r>
              <a:rPr lang="en-US" dirty="0" smtClean="0"/>
              <a:t>)</a:t>
            </a:r>
          </a:p>
          <a:p>
            <a:pPr lvl="1"/>
            <a:r>
              <a:rPr lang="en-US" dirty="0" smtClean="0"/>
              <a:t>Technical Forum meetings (normally15:00 last Wednesday of month)</a:t>
            </a:r>
          </a:p>
          <a:p>
            <a:pPr lvl="2"/>
            <a:r>
              <a:rPr lang="en-US" dirty="0" smtClean="0"/>
              <a:t>technical presentations of interest to ARCHER users</a:t>
            </a:r>
          </a:p>
          <a:p>
            <a:pPr lvl="2"/>
            <a:r>
              <a:rPr lang="en-GB" dirty="0">
                <a:hlinkClick r:id="rId4"/>
              </a:rPr>
              <a:t>http://www.archer.ac.uk/community/techforum</a:t>
            </a:r>
            <a:r>
              <a:rPr lang="en-GB" dirty="0" smtClean="0">
                <a:hlinkClick r:id="rId4"/>
              </a:rPr>
              <a:t>/</a:t>
            </a:r>
            <a:endParaRPr lang="en-GB" dirty="0" smtClean="0"/>
          </a:p>
          <a:p>
            <a:pPr lvl="1"/>
            <a:r>
              <a:rPr lang="en-US" dirty="0" smtClean="0"/>
              <a:t>Virtual tutorials (normally 15:00 second Wednesday </a:t>
            </a:r>
            <a:r>
              <a:rPr lang="en-US" dirty="0"/>
              <a:t>of </a:t>
            </a:r>
            <a:r>
              <a:rPr lang="en-US" dirty="0" smtClean="0"/>
              <a:t>month)</a:t>
            </a:r>
          </a:p>
          <a:p>
            <a:pPr lvl="2"/>
            <a:r>
              <a:rPr lang="en-US" dirty="0" smtClean="0"/>
              <a:t>opportunity for discussion with ARCHER staff on </a:t>
            </a:r>
            <a:r>
              <a:rPr lang="en-US" b="1" dirty="0" smtClean="0"/>
              <a:t>any</a:t>
            </a:r>
            <a:r>
              <a:rPr lang="en-US" dirty="0" smtClean="0"/>
              <a:t> topic</a:t>
            </a:r>
          </a:p>
          <a:p>
            <a:pPr lvl="2"/>
            <a:r>
              <a:rPr lang="en-US" dirty="0" smtClean="0"/>
              <a:t>usually starts with a presentation of general interest</a:t>
            </a:r>
          </a:p>
          <a:p>
            <a:pPr lvl="2"/>
            <a:r>
              <a:rPr lang="en-GB" dirty="0">
                <a:hlinkClick r:id="rId5"/>
              </a:rPr>
              <a:t>http://</a:t>
            </a:r>
            <a:r>
              <a:rPr lang="en-GB" dirty="0" smtClean="0">
                <a:hlinkClick r:id="rId5"/>
              </a:rPr>
              <a:t>www.archer.ac.uk/training/virtual/</a:t>
            </a:r>
            <a:endParaRPr lang="en-US" dirty="0" smtClean="0"/>
          </a:p>
          <a:p>
            <a:r>
              <a:rPr lang="en-US" dirty="0" smtClean="0"/>
              <a:t>EPCC MSc in HPC (scholarships available)</a:t>
            </a:r>
          </a:p>
          <a:p>
            <a:pPr lvl="1"/>
            <a:r>
              <a:rPr lang="en-US" dirty="0" smtClean="0">
                <a:hlinkClick r:id="rId6"/>
              </a:rPr>
              <a:t>http://www.epcc.ed.ac.uk/msc/</a:t>
            </a:r>
            <a:endParaRPr lang="en-US" dirty="0" smtClean="0"/>
          </a:p>
          <a:p>
            <a:pPr lvl="1"/>
            <a:endParaRPr lang="en-US" dirty="0" smtClean="0"/>
          </a:p>
        </p:txBody>
      </p:sp>
    </p:spTree>
    <p:extLst>
      <p:ext uri="{BB962C8B-B14F-4D97-AF65-F5344CB8AC3E}">
        <p14:creationId xmlns:p14="http://schemas.microsoft.com/office/powerpoint/2010/main" val="27427220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 calls</a:t>
            </a:r>
            <a:endParaRPr lang="en-GB" dirty="0"/>
          </a:p>
        </p:txBody>
      </p:sp>
      <p:sp>
        <p:nvSpPr>
          <p:cNvPr id="3" name="Content Placeholder 2"/>
          <p:cNvSpPr>
            <a:spLocks noGrp="1"/>
          </p:cNvSpPr>
          <p:nvPr>
            <p:ph idx="1"/>
          </p:nvPr>
        </p:nvSpPr>
        <p:spPr>
          <a:xfrm>
            <a:off x="457200" y="1600200"/>
            <a:ext cx="8229600" cy="4419600"/>
          </a:xfrm>
        </p:spPr>
        <p:txBody>
          <a:bodyPr>
            <a:normAutofit lnSpcReduction="10000"/>
          </a:bodyPr>
          <a:lstStyle/>
          <a:p>
            <a:r>
              <a:rPr lang="en-GB" dirty="0" smtClean="0"/>
              <a:t>Embedded CSE support</a:t>
            </a:r>
          </a:p>
          <a:p>
            <a:pPr lvl="1"/>
            <a:r>
              <a:rPr lang="en-GB" dirty="0"/>
              <a:t>Through a series of regular calls, Embedded CSE (</a:t>
            </a:r>
            <a:r>
              <a:rPr lang="en-GB" dirty="0" err="1"/>
              <a:t>eCSE</a:t>
            </a:r>
            <a:r>
              <a:rPr lang="en-GB" dirty="0"/>
              <a:t>) support provides funding to the ARCHER user community to develop software in a sustainable manner for running on ARCHER. Funding will enable the employment of a researcher or code developer to work specifically on the relevant software to enable new features or improve the performance of the </a:t>
            </a:r>
            <a:r>
              <a:rPr lang="en-GB" dirty="0" smtClean="0"/>
              <a:t>code</a:t>
            </a:r>
          </a:p>
          <a:p>
            <a:pPr lvl="1"/>
            <a:r>
              <a:rPr lang="en-GB" dirty="0" smtClean="0"/>
              <a:t>Apply for funding for development effort</a:t>
            </a:r>
          </a:p>
          <a:p>
            <a:pPr lvl="1"/>
            <a:r>
              <a:rPr lang="en-GB" dirty="0" smtClean="0"/>
              <a:t>Planned every 4 months</a:t>
            </a:r>
          </a:p>
          <a:p>
            <a:pPr lvl="1"/>
            <a:r>
              <a:rPr lang="en-GB" dirty="0" smtClean="0"/>
              <a:t>Third call opens </a:t>
            </a:r>
            <a:r>
              <a:rPr lang="en-GB" dirty="0"/>
              <a:t>Tuesday 5th August, 2014 and closes at 4pm on Tuesday 16th September, </a:t>
            </a:r>
            <a:r>
              <a:rPr lang="en-GB" dirty="0" smtClean="0"/>
              <a:t>2014 (to be confirmed)</a:t>
            </a:r>
          </a:p>
          <a:p>
            <a:pPr lvl="1"/>
            <a:endParaRPr lang="en-GB" dirty="0" smtClean="0"/>
          </a:p>
          <a:p>
            <a:r>
              <a:rPr lang="en-GB" dirty="0" smtClean="0"/>
              <a:t>See </a:t>
            </a:r>
            <a:r>
              <a:rPr lang="en-GB" dirty="0" smtClean="0">
                <a:hlinkClick r:id="rId2"/>
              </a:rPr>
              <a:t>http://www.archer.ac.uk/community/eCSE/</a:t>
            </a:r>
            <a:r>
              <a:rPr lang="en-GB" dirty="0" smtClean="0"/>
              <a:t> for details</a:t>
            </a:r>
            <a:endParaRPr lang="en-GB" dirty="0"/>
          </a:p>
        </p:txBody>
      </p:sp>
    </p:spTree>
    <p:extLst>
      <p:ext uri="{BB962C8B-B14F-4D97-AF65-F5344CB8AC3E}">
        <p14:creationId xmlns:p14="http://schemas.microsoft.com/office/powerpoint/2010/main" val="481759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Getting involved in Software Carpentry</a:t>
            </a:r>
            <a:endParaRPr lang="en-GB" dirty="0"/>
          </a:p>
        </p:txBody>
      </p:sp>
      <p:sp>
        <p:nvSpPr>
          <p:cNvPr id="4" name="Text Placeholder 2"/>
          <p:cNvSpPr txBox="1">
            <a:spLocks/>
          </p:cNvSpPr>
          <p:nvPr/>
        </p:nvSpPr>
        <p:spPr bwMode="auto">
          <a:xfrm>
            <a:off x="2499518" y="4365104"/>
            <a:ext cx="6392962"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887" tIns="43444" rIns="86887" bIns="43444" numCol="1" anchor="t" anchorCtr="0" compatLnSpc="1">
            <a:prstTxWarp prst="textNoShape">
              <a:avLst/>
            </a:prstTxWarp>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Aft>
                <a:spcPts val="0"/>
              </a:spcAft>
              <a:buClr>
                <a:srgbClr val="93A299"/>
              </a:buClr>
              <a:buFont typeface="Arial" pitchFamily="34" charset="0"/>
              <a:buNone/>
            </a:pPr>
            <a:r>
              <a:rPr lang="en-GB" altLang="en-US" sz="2300" dirty="0" smtClean="0">
                <a:solidFill>
                  <a:srgbClr val="292934"/>
                </a:solidFill>
              </a:rPr>
              <a:t>admin-uk@software-carpentry.org</a:t>
            </a:r>
          </a:p>
          <a:p>
            <a:pPr marL="0" indent="0" algn="ctr" fontAlgn="auto">
              <a:spcAft>
                <a:spcPts val="0"/>
              </a:spcAft>
              <a:buClr>
                <a:srgbClr val="93A299"/>
              </a:buClr>
              <a:buFont typeface="Arial" pitchFamily="34" charset="0"/>
              <a:buNone/>
            </a:pPr>
            <a:r>
              <a:rPr lang="en-GB" altLang="en-US" sz="2300" dirty="0" smtClean="0">
                <a:solidFill>
                  <a:srgbClr val="292934"/>
                </a:solidFill>
                <a:hlinkClick r:id="rId2"/>
              </a:rPr>
              <a:t>http://software-carpentry.org/bootcamps</a:t>
            </a:r>
            <a:endParaRPr lang="en-GB" altLang="en-US" sz="2300" dirty="0" smtClean="0">
              <a:solidFill>
                <a:srgbClr val="292934"/>
              </a:solidFill>
            </a:endParaRPr>
          </a:p>
          <a:p>
            <a:pPr marL="0" indent="0" algn="ctr" fontAlgn="auto">
              <a:spcAft>
                <a:spcPts val="0"/>
              </a:spcAft>
              <a:buClr>
                <a:srgbClr val="93A299"/>
              </a:buClr>
              <a:buFont typeface="Arial" pitchFamily="34" charset="0"/>
              <a:buNone/>
            </a:pPr>
            <a:r>
              <a:rPr lang="en-GB" altLang="en-US" sz="2300" dirty="0">
                <a:solidFill>
                  <a:srgbClr val="292934"/>
                </a:solidFill>
                <a:hlinkClick r:id="rId3"/>
              </a:rPr>
              <a:t>http://</a:t>
            </a:r>
            <a:r>
              <a:rPr lang="en-GB" altLang="en-US" sz="2300" dirty="0" smtClean="0">
                <a:solidFill>
                  <a:srgbClr val="292934"/>
                </a:solidFill>
                <a:hlinkClick r:id="rId3"/>
              </a:rPr>
              <a:t>software-carpentry.org/lessons.html</a:t>
            </a:r>
            <a:r>
              <a:rPr lang="en-GB" altLang="en-US" sz="2300" dirty="0" smtClean="0">
                <a:solidFill>
                  <a:srgbClr val="292934"/>
                </a:solidFill>
              </a:rPr>
              <a:t> </a:t>
            </a:r>
          </a:p>
        </p:txBody>
      </p:sp>
      <p:pic>
        <p:nvPicPr>
          <p:cNvPr id="5" name="Picture 10" descr="Software Carpentry 'Creator' Ba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67143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Software Carpentry 'Instructor' Bad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2911277"/>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oftware Carpentry 'Organizer' Bad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434478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455762"/>
            <a:ext cx="4272844" cy="2837334"/>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6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59832" y="6316399"/>
            <a:ext cx="2952328" cy="4766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 name="Title 3"/>
          <p:cNvSpPr>
            <a:spLocks noGrp="1"/>
          </p:cNvSpPr>
          <p:nvPr>
            <p:ph type="title"/>
          </p:nvPr>
        </p:nvSpPr>
        <p:spPr/>
        <p:txBody>
          <a:bodyPr>
            <a:normAutofit/>
          </a:bodyPr>
          <a:lstStyle/>
          <a:p>
            <a:r>
              <a:rPr lang="en-US" sz="3600" dirty="0" smtClean="0"/>
              <a:t>Software Sustainability Institute</a:t>
            </a:r>
            <a:endParaRPr lang="en-US" sz="3600" dirty="0"/>
          </a:p>
        </p:txBody>
      </p:sp>
      <p:sp>
        <p:nvSpPr>
          <p:cNvPr id="58" name="Rectangle 57"/>
          <p:cNvSpPr/>
          <p:nvPr/>
        </p:nvSpPr>
        <p:spPr>
          <a:xfrm>
            <a:off x="2843807" y="6551766"/>
            <a:ext cx="3521665" cy="261610"/>
          </a:xfrm>
          <a:prstGeom prst="rect">
            <a:avLst/>
          </a:prstGeom>
        </p:spPr>
        <p:txBody>
          <a:bodyPr wrap="square">
            <a:spAutoFit/>
          </a:bodyPr>
          <a:lstStyle/>
          <a:p>
            <a:pPr defTabSz="914400"/>
            <a:r>
              <a:rPr lang="en-GB" sz="1100" dirty="0" smtClean="0">
                <a:solidFill>
                  <a:prstClr val="black"/>
                </a:solidFill>
              </a:rPr>
              <a:t>We are supported by </a:t>
            </a:r>
            <a:r>
              <a:rPr lang="en-GB" sz="1100" dirty="0">
                <a:solidFill>
                  <a:prstClr val="black"/>
                </a:solidFill>
              </a:rPr>
              <a:t>EPSRC under grant </a:t>
            </a:r>
            <a:r>
              <a:rPr lang="en-GB" sz="1100" dirty="0" smtClean="0">
                <a:solidFill>
                  <a:prstClr val="black"/>
                </a:solidFill>
              </a:rPr>
              <a:t>EP/H043160/1</a:t>
            </a:r>
            <a:endParaRPr lang="en-GB" sz="1100" dirty="0">
              <a:solidFill>
                <a:prstClr val="black"/>
              </a:solidFill>
            </a:endParaRPr>
          </a:p>
        </p:txBody>
      </p:sp>
      <p:sp>
        <p:nvSpPr>
          <p:cNvPr id="7" name="TextBox 6"/>
          <p:cNvSpPr txBox="1"/>
          <p:nvPr/>
        </p:nvSpPr>
        <p:spPr>
          <a:xfrm>
            <a:off x="107504" y="1530658"/>
            <a:ext cx="5544616" cy="1754326"/>
          </a:xfrm>
          <a:prstGeom prst="rect">
            <a:avLst/>
          </a:prstGeom>
          <a:noFill/>
        </p:spPr>
        <p:txBody>
          <a:bodyPr wrap="square" rtlCol="0">
            <a:spAutoFit/>
          </a:bodyPr>
          <a:lstStyle/>
          <a:p>
            <a:pPr defTabSz="914400"/>
            <a:r>
              <a:rPr lang="en-GB" sz="2400" b="1" dirty="0" smtClean="0">
                <a:solidFill>
                  <a:prstClr val="black"/>
                </a:solidFill>
              </a:rPr>
              <a:t>We want the research community to</a:t>
            </a:r>
            <a:endParaRPr lang="en-GB" b="1" dirty="0" smtClean="0">
              <a:solidFill>
                <a:prstClr val="black"/>
              </a:solidFill>
            </a:endParaRPr>
          </a:p>
          <a:p>
            <a:pPr defTabSz="914400"/>
            <a:endParaRPr lang="en-GB" sz="1200" b="1" dirty="0" smtClean="0">
              <a:solidFill>
                <a:prstClr val="black"/>
              </a:solidFill>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software as a fundamental research output</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the value of research software engineers</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Receive better software training</a:t>
            </a:r>
          </a:p>
          <a:p>
            <a:pPr marL="285750" indent="-285750" defTabSz="914400">
              <a:buFont typeface="Arial" panose="020B0604020202020204" pitchFamily="34" charset="0"/>
              <a:buChar char="•"/>
            </a:pPr>
            <a:r>
              <a:rPr lang="en-GB" dirty="0" smtClean="0">
                <a:solidFill>
                  <a:prstClr val="black"/>
                </a:solidFill>
                <a:ea typeface="Verdana" panose="020B0604030504040204" pitchFamily="34" charset="0"/>
                <a:cs typeface="Arial" panose="020B0604020202020204" pitchFamily="34" charset="0"/>
              </a:rPr>
              <a:t>Recognise the role of software in reproducibility</a:t>
            </a:r>
            <a:endParaRPr lang="en-GB" dirty="0">
              <a:solidFill>
                <a:prstClr val="black"/>
              </a:solidFill>
              <a:ea typeface="Verdana" panose="020B0604030504040204" pitchFamily="34" charset="0"/>
              <a:cs typeface="Arial" panose="020B0604020202020204" pitchFamily="34" charset="0"/>
            </a:endParaRPr>
          </a:p>
        </p:txBody>
      </p:sp>
      <p:sp>
        <p:nvSpPr>
          <p:cNvPr id="9" name="TextBox 8"/>
          <p:cNvSpPr txBox="1"/>
          <p:nvPr/>
        </p:nvSpPr>
        <p:spPr>
          <a:xfrm>
            <a:off x="179512" y="3429000"/>
            <a:ext cx="5328592" cy="2862322"/>
          </a:xfrm>
          <a:prstGeom prst="rect">
            <a:avLst/>
          </a:prstGeom>
          <a:noFill/>
        </p:spPr>
        <p:txBody>
          <a:bodyPr wrap="square" rtlCol="0">
            <a:spAutoFit/>
          </a:bodyPr>
          <a:lstStyle/>
          <a:p>
            <a:pPr algn="just" defTabSz="914400"/>
            <a:r>
              <a:rPr lang="en-GB" sz="2400" b="1" dirty="0" smtClean="0">
                <a:solidFill>
                  <a:prstClr val="black"/>
                </a:solidFill>
              </a:rPr>
              <a:t>What we do</a:t>
            </a:r>
          </a:p>
          <a:p>
            <a:pPr algn="just" defTabSz="914400"/>
            <a:endParaRPr lang="en-GB" sz="1200" b="1" dirty="0" smtClean="0">
              <a:solidFill>
                <a:prstClr val="black"/>
              </a:solidFill>
            </a:endParaRPr>
          </a:p>
          <a:p>
            <a:pPr marL="285750" indent="-285750" defTabSz="914400">
              <a:buFont typeface="Arial" panose="020B0604020202020204" pitchFamily="34" charset="0"/>
              <a:buChar char="•"/>
            </a:pPr>
            <a:r>
              <a:rPr lang="en-GB" b="1" dirty="0" smtClean="0">
                <a:solidFill>
                  <a:prstClr val="black"/>
                </a:solidFill>
              </a:rPr>
              <a:t>Fellowship</a:t>
            </a:r>
            <a:r>
              <a:rPr lang="en-GB" dirty="0" smtClean="0">
                <a:solidFill>
                  <a:prstClr val="black"/>
                </a:solidFill>
              </a:rPr>
              <a:t>: we find and nurture researchers with combined talents in research and software</a:t>
            </a:r>
          </a:p>
          <a:p>
            <a:pPr marL="285750" indent="-285750" defTabSz="914400">
              <a:buFont typeface="Arial" panose="020B0604020202020204" pitchFamily="34" charset="0"/>
              <a:buChar char="•"/>
            </a:pPr>
            <a:r>
              <a:rPr lang="en-GB" b="1" dirty="0" smtClean="0">
                <a:solidFill>
                  <a:prstClr val="black"/>
                </a:solidFill>
              </a:rPr>
              <a:t>Software Carpentry</a:t>
            </a:r>
            <a:r>
              <a:rPr lang="en-GB" dirty="0" smtClean="0">
                <a:solidFill>
                  <a:prstClr val="black"/>
                </a:solidFill>
              </a:rPr>
              <a:t>: teaching basic software skills to researchers from all disciplines</a:t>
            </a:r>
          </a:p>
          <a:p>
            <a:pPr marL="285750" indent="-285750" defTabSz="914400">
              <a:buFont typeface="Arial" panose="020B0604020202020204" pitchFamily="34" charset="0"/>
              <a:buChar char="•"/>
            </a:pPr>
            <a:r>
              <a:rPr lang="en-GB" b="1" dirty="0" smtClean="0">
                <a:solidFill>
                  <a:prstClr val="black"/>
                </a:solidFill>
              </a:rPr>
              <a:t>Consultancy</a:t>
            </a:r>
            <a:r>
              <a:rPr lang="en-GB" dirty="0" smtClean="0">
                <a:solidFill>
                  <a:prstClr val="black"/>
                </a:solidFill>
              </a:rPr>
              <a:t>: providing software expertise to advance research software</a:t>
            </a:r>
          </a:p>
          <a:p>
            <a:pPr marL="285750" indent="-285750" defTabSz="914400">
              <a:buFont typeface="Arial" panose="020B0604020202020204" pitchFamily="34" charset="0"/>
              <a:buChar char="•"/>
            </a:pPr>
            <a:r>
              <a:rPr lang="en-GB" b="1" dirty="0" smtClean="0">
                <a:solidFill>
                  <a:prstClr val="black"/>
                </a:solidFill>
              </a:rPr>
              <a:t>Campaigning</a:t>
            </a:r>
            <a:r>
              <a:rPr lang="en-GB" dirty="0" smtClean="0">
                <a:solidFill>
                  <a:prstClr val="black"/>
                </a:solidFill>
              </a:rPr>
              <a:t>: raising the profile of software in research and highlighting the issues it faces</a:t>
            </a:r>
          </a:p>
        </p:txBody>
      </p:sp>
      <p:pic>
        <p:nvPicPr>
          <p:cNvPr id="5" name="Picture 4" descr="BetterSoftwareSticker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16832"/>
            <a:ext cx="3370790" cy="4248472"/>
          </a:xfrm>
          <a:prstGeom prst="rect">
            <a:avLst/>
          </a:prstGeom>
        </p:spPr>
      </p:pic>
    </p:spTree>
    <p:extLst>
      <p:ext uri="{BB962C8B-B14F-4D97-AF65-F5344CB8AC3E}">
        <p14:creationId xmlns:p14="http://schemas.microsoft.com/office/powerpoint/2010/main" val="28637866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our partners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64804"/>
            <a:ext cx="1694400" cy="1270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1484784"/>
            <a:ext cx="1694400" cy="12708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2241" y="4534464"/>
            <a:ext cx="1694400" cy="1270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8024" y="1574726"/>
            <a:ext cx="1694400" cy="127080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560" y="3068960"/>
            <a:ext cx="1694400" cy="12708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1800" y="2924944"/>
            <a:ext cx="1694400" cy="12708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2241" y="2983235"/>
            <a:ext cx="1694400" cy="1270800"/>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4248" y="3068960"/>
            <a:ext cx="1694400" cy="1270800"/>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5483" y="4534464"/>
            <a:ext cx="1694400" cy="1270800"/>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99792" y="1440281"/>
            <a:ext cx="1692188" cy="12708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32240" y="4606472"/>
            <a:ext cx="1694400" cy="1270800"/>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27251" y="4534464"/>
            <a:ext cx="1694400" cy="1270800"/>
          </a:xfrm>
          <a:prstGeom prst="rect">
            <a:avLst/>
          </a:prstGeom>
        </p:spPr>
      </p:pic>
    </p:spTree>
    <p:extLst>
      <p:ext uri="{BB962C8B-B14F-4D97-AF65-F5344CB8AC3E}">
        <p14:creationId xmlns:p14="http://schemas.microsoft.com/office/powerpoint/2010/main" val="2623913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endParaRPr lang="en-GB" sz="3600" dirty="0" smtClean="0"/>
          </a:p>
          <a:p>
            <a:pPr marL="0" indent="0" algn="ctr">
              <a:buNone/>
            </a:pPr>
            <a:r>
              <a:rPr lang="en-GB" sz="3600" dirty="0" smtClean="0"/>
              <a:t>Thank you!</a:t>
            </a:r>
            <a:endParaRPr lang="en-GB" sz="3600" dirty="0"/>
          </a:p>
        </p:txBody>
      </p:sp>
    </p:spTree>
    <p:extLst>
      <p:ext uri="{BB962C8B-B14F-4D97-AF65-F5344CB8AC3E}">
        <p14:creationId xmlns:p14="http://schemas.microsoft.com/office/powerpoint/2010/main" val="387833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this material</a:t>
            </a:r>
            <a:endParaRPr lang="en-US" dirty="0"/>
          </a:p>
        </p:txBody>
      </p:sp>
      <p:sp>
        <p:nvSpPr>
          <p:cNvPr id="3" name="Content Placeholder 2"/>
          <p:cNvSpPr>
            <a:spLocks noGrp="1"/>
          </p:cNvSpPr>
          <p:nvPr>
            <p:ph idx="1"/>
          </p:nvPr>
        </p:nvSpPr>
        <p:spPr>
          <a:xfrm>
            <a:off x="457200" y="2501429"/>
            <a:ext cx="8229600" cy="3438331"/>
          </a:xfrm>
        </p:spPr>
        <p:txBody>
          <a:bodyPr>
            <a:normAutofit fontScale="92500"/>
          </a:bodyPr>
          <a:lstStyle/>
          <a:p>
            <a:pPr marL="0" indent="0" algn="ctr">
              <a:buNone/>
            </a:pPr>
            <a:r>
              <a:rPr lang="en-US" dirty="0"/>
              <a:t>This work is licensed under a Creative Commons Attribution-</a:t>
            </a:r>
            <a:r>
              <a:rPr lang="en-US" dirty="0" err="1"/>
              <a:t>NonCommercial</a:t>
            </a:r>
            <a:r>
              <a:rPr lang="en-US" dirty="0"/>
              <a:t>-</a:t>
            </a:r>
            <a:r>
              <a:rPr lang="en-US" dirty="0" err="1"/>
              <a:t>ShareAlike</a:t>
            </a:r>
            <a:r>
              <a:rPr lang="en-US" dirty="0"/>
              <a:t> 4.0 International License</a:t>
            </a:r>
            <a:r>
              <a:rPr lang="en-US" dirty="0" smtClean="0"/>
              <a:t>.</a:t>
            </a:r>
          </a:p>
          <a:p>
            <a:pPr marL="0" indent="0" algn="ctr">
              <a:buNone/>
            </a:pPr>
            <a:r>
              <a:rPr lang="en-US" dirty="0">
                <a:hlinkClick r:id="rId2"/>
              </a:rPr>
              <a:t>http://creativecommons.org/licenses/by-nc-sa/4.0/</a:t>
            </a:r>
            <a:r>
              <a:rPr lang="en-US" dirty="0" smtClean="0">
                <a:hlinkClick r:id="rId2"/>
              </a:rPr>
              <a:t>deed.en_US</a:t>
            </a:r>
            <a:endParaRPr lang="en-US" dirty="0" smtClean="0"/>
          </a:p>
          <a:p>
            <a:pPr marL="0" indent="0" algn="ctr">
              <a:buNone/>
            </a:pPr>
            <a:endParaRPr lang="en-US" dirty="0"/>
          </a:p>
          <a:p>
            <a:pPr marL="0" indent="0" algn="ctr">
              <a:buNone/>
            </a:pPr>
            <a:r>
              <a:rPr lang="en-US" sz="1600" dirty="0" smtClean="0"/>
              <a:t>This means you are free to copy and redistribute the material and adapt and build on the material under the following terms: You must give appropriate credit, provide a link to the license and indicate if changes were made. If you adapt or build on the material you must distribute your work under the same license as the original.</a:t>
            </a:r>
          </a:p>
          <a:p>
            <a:pPr marL="0" indent="0" algn="ctr">
              <a:buNone/>
            </a:pPr>
            <a:endParaRPr lang="en-US" sz="1600" dirty="0"/>
          </a:p>
          <a:p>
            <a:pPr marL="0" indent="0" algn="ctr">
              <a:buNone/>
            </a:pPr>
            <a:r>
              <a:rPr lang="en-US" sz="1600" dirty="0" smtClean="0"/>
              <a:t>Note that this presentation contains images owned by others. Please seek their permission before reusing these images.</a:t>
            </a:r>
            <a:endParaRPr lang="en-US" sz="1600" dirty="0"/>
          </a:p>
        </p:txBody>
      </p:sp>
      <p:pic>
        <p:nvPicPr>
          <p:cNvPr id="5" name="Picture 4" descr="by-nc-s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861" y="1481799"/>
            <a:ext cx="2787729" cy="975359"/>
          </a:xfrm>
          <a:prstGeom prst="rect">
            <a:avLst/>
          </a:prstGeom>
        </p:spPr>
      </p:pic>
    </p:spTree>
    <p:extLst>
      <p:ext uri="{BB962C8B-B14F-4D97-AF65-F5344CB8AC3E}">
        <p14:creationId xmlns:p14="http://schemas.microsoft.com/office/powerpoint/2010/main" val="68617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psrc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60" y="1454888"/>
            <a:ext cx="2621280" cy="877824"/>
          </a:xfrm>
          <a:prstGeom prst="rect">
            <a:avLst/>
          </a:prstGeom>
        </p:spPr>
      </p:pic>
      <p:pic>
        <p:nvPicPr>
          <p:cNvPr id="5" name="Picture 4" descr="nerc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498" y="1591724"/>
            <a:ext cx="2548128" cy="524256"/>
          </a:xfrm>
          <a:prstGeom prst="rect">
            <a:avLst/>
          </a:prstGeom>
        </p:spPr>
      </p:pic>
      <p:pic>
        <p:nvPicPr>
          <p:cNvPr id="6" name="Picture 5" descr="cra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07" y="3071573"/>
            <a:ext cx="2816352" cy="536448"/>
          </a:xfrm>
          <a:prstGeom prst="rect">
            <a:avLst/>
          </a:prstGeom>
        </p:spPr>
      </p:pic>
      <p:pic>
        <p:nvPicPr>
          <p:cNvPr id="7" name="Picture 6" descr="epcc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710" y="2771929"/>
            <a:ext cx="2575751" cy="836092"/>
          </a:xfrm>
          <a:prstGeom prst="rect">
            <a:avLst/>
          </a:prstGeom>
        </p:spPr>
      </p:pic>
      <p:pic>
        <p:nvPicPr>
          <p:cNvPr id="8" name="Picture 7" descr="uo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199" y="2568253"/>
            <a:ext cx="1266890" cy="1266890"/>
          </a:xfrm>
          <a:prstGeom prst="rect">
            <a:avLst/>
          </a:prstGeom>
        </p:spPr>
      </p:pic>
      <p:sp>
        <p:nvSpPr>
          <p:cNvPr id="9" name="TextBox 8"/>
          <p:cNvSpPr txBox="1"/>
          <p:nvPr/>
        </p:nvSpPr>
        <p:spPr>
          <a:xfrm>
            <a:off x="2089277" y="4587933"/>
            <a:ext cx="5352918" cy="954107"/>
          </a:xfrm>
          <a:prstGeom prst="rect">
            <a:avLst/>
          </a:prstGeom>
          <a:noFill/>
        </p:spPr>
        <p:txBody>
          <a:bodyPr wrap="square" rtlCol="0">
            <a:spAutoFit/>
          </a:bodyPr>
          <a:lstStyle/>
          <a:p>
            <a:pPr algn="ctr"/>
            <a:r>
              <a:rPr lang="en-US" sz="2800" dirty="0" smtClean="0">
                <a:solidFill>
                  <a:srgbClr val="6E2619"/>
                </a:solidFill>
                <a:latin typeface="Calibri"/>
                <a:cs typeface="Calibri"/>
              </a:rPr>
              <a:t>http://</a:t>
            </a:r>
            <a:r>
              <a:rPr lang="en-US" sz="2800" dirty="0" err="1" smtClean="0">
                <a:solidFill>
                  <a:srgbClr val="6E2619"/>
                </a:solidFill>
                <a:latin typeface="Calibri"/>
                <a:cs typeface="Calibri"/>
              </a:rPr>
              <a:t>www.archer.ac.uk</a:t>
            </a:r>
            <a:endParaRPr lang="en-US" sz="2800" dirty="0">
              <a:solidFill>
                <a:srgbClr val="6E2619"/>
              </a:solidFill>
              <a:latin typeface="Calibri"/>
              <a:cs typeface="Calibri"/>
            </a:endParaRPr>
          </a:p>
          <a:p>
            <a:pPr algn="ctr"/>
            <a:r>
              <a:rPr lang="en-US" sz="2800" dirty="0" err="1" smtClean="0">
                <a:solidFill>
                  <a:srgbClr val="6E2619"/>
                </a:solidFill>
                <a:latin typeface="Calibri"/>
                <a:cs typeface="Calibri"/>
              </a:rPr>
              <a:t>support@archer.ac.uk</a:t>
            </a:r>
            <a:endParaRPr lang="en-US" sz="2800" dirty="0">
              <a:solidFill>
                <a:srgbClr val="6E2619"/>
              </a:solidFill>
              <a:latin typeface="Calibri"/>
              <a:cs typeface="Calibri"/>
            </a:endParaRPr>
          </a:p>
        </p:txBody>
      </p:sp>
    </p:spTree>
    <p:extLst>
      <p:ext uri="{BB962C8B-B14F-4D97-AF65-F5344CB8AC3E}">
        <p14:creationId xmlns:p14="http://schemas.microsoft.com/office/powerpoint/2010/main" val="45917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Best practices for scientific </a:t>
            </a:r>
            <a:r>
              <a:rPr lang="en-GB" dirty="0" smtClean="0"/>
              <a:t>computing</a:t>
            </a:r>
            <a:endParaRPr lang="en-GB" dirty="0"/>
          </a:p>
        </p:txBody>
      </p:sp>
      <p:sp>
        <p:nvSpPr>
          <p:cNvPr id="3" name="Content Placeholder 2"/>
          <p:cNvSpPr>
            <a:spLocks noGrp="1"/>
          </p:cNvSpPr>
          <p:nvPr>
            <p:ph idx="1"/>
          </p:nvPr>
        </p:nvSpPr>
        <p:spPr>
          <a:xfrm>
            <a:off x="457200" y="1412776"/>
            <a:ext cx="8229600" cy="4195598"/>
          </a:xfrm>
        </p:spPr>
        <p:txBody>
          <a:bodyPr>
            <a:noAutofit/>
          </a:bodyPr>
          <a:lstStyle/>
          <a:p>
            <a:pPr marL="457200" indent="-457200">
              <a:buFont typeface="+mj-lt"/>
              <a:buAutoNum type="arabicPeriod"/>
            </a:pPr>
            <a:r>
              <a:rPr lang="en-GB" dirty="0"/>
              <a:t>Write programs for people, not computers</a:t>
            </a:r>
          </a:p>
          <a:p>
            <a:pPr marL="457200" indent="-457200">
              <a:buFont typeface="+mj-lt"/>
              <a:buAutoNum type="arabicPeriod"/>
            </a:pPr>
            <a:r>
              <a:rPr lang="en-GB" dirty="0"/>
              <a:t>Let the computer do the work</a:t>
            </a:r>
          </a:p>
          <a:p>
            <a:pPr marL="457200" indent="-457200">
              <a:buFont typeface="+mj-lt"/>
              <a:buAutoNum type="arabicPeriod"/>
            </a:pPr>
            <a:r>
              <a:rPr lang="en-GB" dirty="0"/>
              <a:t>Make incremental changes</a:t>
            </a:r>
          </a:p>
          <a:p>
            <a:pPr marL="457200" indent="-457200">
              <a:buFont typeface="+mj-lt"/>
              <a:buAutoNum type="arabicPeriod"/>
            </a:pPr>
            <a:r>
              <a:rPr lang="en-GB" dirty="0"/>
              <a:t>Don’t repeat yourself (or </a:t>
            </a:r>
            <a:r>
              <a:rPr lang="en-GB" dirty="0" smtClean="0"/>
              <a:t>others</a:t>
            </a:r>
            <a:r>
              <a:rPr lang="en-GB" dirty="0"/>
              <a:t>)</a:t>
            </a:r>
          </a:p>
          <a:p>
            <a:pPr marL="457200" indent="-457200">
              <a:buFont typeface="+mj-lt"/>
              <a:buAutoNum type="arabicPeriod"/>
            </a:pPr>
            <a:r>
              <a:rPr lang="en-GB" dirty="0"/>
              <a:t>Plan for mistakes</a:t>
            </a:r>
          </a:p>
          <a:p>
            <a:pPr marL="457200" indent="-457200">
              <a:buFont typeface="+mj-lt"/>
              <a:buAutoNum type="arabicPeriod"/>
            </a:pPr>
            <a:r>
              <a:rPr lang="en-GB" dirty="0"/>
              <a:t>Optimize software only after it works correctly</a:t>
            </a:r>
          </a:p>
          <a:p>
            <a:pPr marL="457200" indent="-457200">
              <a:buFont typeface="+mj-lt"/>
              <a:buAutoNum type="arabicPeriod"/>
            </a:pPr>
            <a:r>
              <a:rPr lang="en-GB" dirty="0"/>
              <a:t>Document design and purpose, not mechanics</a:t>
            </a:r>
          </a:p>
          <a:p>
            <a:pPr marL="457200" indent="-457200">
              <a:buFont typeface="+mj-lt"/>
              <a:buAutoNum type="arabicPeriod"/>
            </a:pPr>
            <a:r>
              <a:rPr lang="en-GB" dirty="0" smtClean="0"/>
              <a:t>Collaborate</a:t>
            </a:r>
            <a:endParaRPr lang="en-GB" dirty="0"/>
          </a:p>
          <a:p>
            <a:pPr marL="0" indent="0">
              <a:buNone/>
            </a:pPr>
            <a:endParaRPr lang="en-GB" sz="1400" dirty="0" smtClean="0"/>
          </a:p>
          <a:p>
            <a:pPr marL="0" indent="0">
              <a:buNone/>
            </a:pPr>
            <a:r>
              <a:rPr lang="en-GB" sz="1100" dirty="0"/>
              <a:t>Wilson G, </a:t>
            </a:r>
            <a:r>
              <a:rPr lang="en-GB" sz="1100" dirty="0" err="1"/>
              <a:t>Aruliah</a:t>
            </a:r>
            <a:r>
              <a:rPr lang="en-GB" sz="1100" dirty="0"/>
              <a:t> DA, Brown CT, </a:t>
            </a:r>
            <a:r>
              <a:rPr lang="en-GB" sz="1100" dirty="0" err="1"/>
              <a:t>Chue</a:t>
            </a:r>
            <a:r>
              <a:rPr lang="en-GB" sz="1100" dirty="0"/>
              <a:t> Hong NP, Davis M, et al. (2014) Best Practices for Scientific Computing. </a:t>
            </a:r>
            <a:r>
              <a:rPr lang="en-GB" sz="1100" dirty="0" err="1"/>
              <a:t>PLoS</a:t>
            </a:r>
            <a:r>
              <a:rPr lang="en-GB" sz="1100" dirty="0"/>
              <a:t> </a:t>
            </a:r>
            <a:r>
              <a:rPr lang="en-GB" sz="1100" dirty="0" err="1"/>
              <a:t>Biol</a:t>
            </a:r>
            <a:r>
              <a:rPr lang="en-GB" sz="1100" dirty="0"/>
              <a:t> 12(1): e1001745. </a:t>
            </a:r>
            <a:r>
              <a:rPr lang="en-GB" sz="1100" dirty="0" smtClean="0"/>
              <a:t>doi:10.1371/journal.pbio.1001745. </a:t>
            </a:r>
            <a:r>
              <a:rPr lang="en-GB" sz="1100" dirty="0" smtClean="0">
                <a:hlinkClick r:id="rId3"/>
              </a:rPr>
              <a:t>http</a:t>
            </a:r>
            <a:r>
              <a:rPr lang="en-GB" sz="1100" dirty="0">
                <a:hlinkClick r:id="rId3"/>
              </a:rPr>
              <a:t>://</a:t>
            </a:r>
            <a:r>
              <a:rPr lang="en-GB" sz="1100" dirty="0" smtClean="0">
                <a:hlinkClick r:id="rId3"/>
              </a:rPr>
              <a:t>dx.doi.org/10.1371/journal.pbio.1001745</a:t>
            </a:r>
            <a:r>
              <a:rPr lang="en-GB" sz="1100" dirty="0" smtClean="0"/>
              <a:t>. </a:t>
            </a:r>
            <a:endParaRPr lang="en-GB" sz="1100" dirty="0"/>
          </a:p>
          <a:p>
            <a:endParaRPr lang="en-GB" dirty="0"/>
          </a:p>
          <a:p>
            <a:endParaRPr lang="en-GB" dirty="0"/>
          </a:p>
        </p:txBody>
      </p:sp>
    </p:spTree>
    <p:extLst>
      <p:ext uri="{BB962C8B-B14F-4D97-AF65-F5344CB8AC3E}">
        <p14:creationId xmlns:p14="http://schemas.microsoft.com/office/powerpoint/2010/main" val="35639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Ten simple rules for reproducible </a:t>
            </a:r>
            <a:r>
              <a:rPr lang="en-GB" altLang="en-US" smtClean="0"/>
              <a:t>computational </a:t>
            </a:r>
            <a:r>
              <a:rPr lang="en-GB" altLang="en-US"/>
              <a:t>research</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1800" dirty="0"/>
              <a:t>For every result, keep track of how it was produced</a:t>
            </a:r>
          </a:p>
          <a:p>
            <a:pPr marL="457200" indent="-457200">
              <a:buFont typeface="+mj-lt"/>
              <a:buAutoNum type="arabicPeriod"/>
            </a:pPr>
            <a:r>
              <a:rPr lang="en-GB" sz="1800" dirty="0"/>
              <a:t>Avoid manual data manipulation steps</a:t>
            </a:r>
          </a:p>
          <a:p>
            <a:pPr marL="457200" indent="-457200">
              <a:buFont typeface="+mj-lt"/>
              <a:buAutoNum type="arabicPeriod"/>
            </a:pPr>
            <a:r>
              <a:rPr lang="en-GB" sz="1800" dirty="0"/>
              <a:t>Archive the exact versions of all external programs used</a:t>
            </a:r>
          </a:p>
          <a:p>
            <a:pPr marL="457200" indent="-457200">
              <a:buFont typeface="+mj-lt"/>
              <a:buAutoNum type="arabicPeriod"/>
            </a:pPr>
            <a:r>
              <a:rPr lang="en-GB" sz="1800" dirty="0"/>
              <a:t>Version control all custom scripts</a:t>
            </a:r>
          </a:p>
          <a:p>
            <a:pPr marL="457200" indent="-457200">
              <a:buFont typeface="+mj-lt"/>
              <a:buAutoNum type="arabicPeriod"/>
            </a:pPr>
            <a:r>
              <a:rPr lang="en-GB" sz="1800" dirty="0"/>
              <a:t>Record all intermediate results, when possible in standardized formats</a:t>
            </a:r>
          </a:p>
          <a:p>
            <a:pPr marL="457200" indent="-457200">
              <a:buFont typeface="+mj-lt"/>
              <a:buAutoNum type="arabicPeriod"/>
            </a:pPr>
            <a:r>
              <a:rPr lang="en-GB" sz="1800" dirty="0"/>
              <a:t>For analyses that include randomness, note underlying random seeds</a:t>
            </a:r>
          </a:p>
          <a:p>
            <a:pPr marL="457200" indent="-457200">
              <a:buFont typeface="+mj-lt"/>
              <a:buAutoNum type="arabicPeriod"/>
            </a:pPr>
            <a:r>
              <a:rPr lang="en-GB" sz="1800" dirty="0"/>
              <a:t>Always store raw data behind plots</a:t>
            </a:r>
          </a:p>
          <a:p>
            <a:pPr marL="457200" indent="-457200">
              <a:buFont typeface="+mj-lt"/>
              <a:buAutoNum type="arabicPeriod"/>
            </a:pPr>
            <a:r>
              <a:rPr lang="en-GB" sz="1800" dirty="0"/>
              <a:t>Generate hierarchical analysis output, allowing layers of increasing detail to be inspected</a:t>
            </a:r>
          </a:p>
          <a:p>
            <a:pPr marL="457200" indent="-457200">
              <a:buFont typeface="+mj-lt"/>
              <a:buAutoNum type="arabicPeriod"/>
            </a:pPr>
            <a:r>
              <a:rPr lang="en-GB" sz="1800" dirty="0"/>
              <a:t>Connect textual statements to underlying results</a:t>
            </a:r>
          </a:p>
          <a:p>
            <a:pPr marL="457200" indent="-457200">
              <a:buFont typeface="+mj-lt"/>
              <a:buAutoNum type="arabicPeriod"/>
            </a:pPr>
            <a:r>
              <a:rPr lang="en-GB" sz="1800" dirty="0"/>
              <a:t>Provide public access to scripts, runs, and results</a:t>
            </a:r>
          </a:p>
          <a:p>
            <a:endParaRPr lang="en-GB" sz="1100" dirty="0" smtClean="0"/>
          </a:p>
          <a:p>
            <a:pPr marL="0" indent="0">
              <a:buNone/>
            </a:pPr>
            <a:r>
              <a:rPr lang="en-GB" sz="1100" dirty="0" err="1"/>
              <a:t>Sandve</a:t>
            </a:r>
            <a:r>
              <a:rPr lang="en-GB" sz="1100" dirty="0"/>
              <a:t> GK, </a:t>
            </a:r>
            <a:r>
              <a:rPr lang="en-GB" sz="1100" dirty="0" err="1"/>
              <a:t>Nekrutenko</a:t>
            </a:r>
            <a:r>
              <a:rPr lang="en-GB" sz="1100" dirty="0"/>
              <a:t> A, Taylor J, </a:t>
            </a:r>
            <a:r>
              <a:rPr lang="en-GB" sz="1100" dirty="0" err="1"/>
              <a:t>Hovig</a:t>
            </a:r>
            <a:r>
              <a:rPr lang="en-GB" sz="1100" dirty="0"/>
              <a:t> E (2013) Ten Simple Rules for Reproducible Computational Research. </a:t>
            </a:r>
            <a:r>
              <a:rPr lang="en-GB" sz="1100" dirty="0" err="1"/>
              <a:t>PLoS</a:t>
            </a:r>
            <a:r>
              <a:rPr lang="en-GB" sz="1100" dirty="0"/>
              <a:t> </a:t>
            </a:r>
            <a:r>
              <a:rPr lang="en-GB" sz="1100" dirty="0" err="1"/>
              <a:t>Comput</a:t>
            </a:r>
            <a:r>
              <a:rPr lang="en-GB" sz="1100" dirty="0"/>
              <a:t> </a:t>
            </a:r>
            <a:r>
              <a:rPr lang="en-GB" sz="1100" dirty="0" err="1"/>
              <a:t>Biol</a:t>
            </a:r>
            <a:r>
              <a:rPr lang="en-GB" sz="1100" dirty="0"/>
              <a:t> 9(10): e1003285. </a:t>
            </a:r>
            <a:r>
              <a:rPr lang="en-GB" sz="1100" dirty="0" smtClean="0"/>
              <a:t>doi:10.1371/journal.pcbi.1003285. </a:t>
            </a:r>
            <a:r>
              <a:rPr lang="en-GB" sz="1100" dirty="0" smtClean="0">
                <a:hlinkClick r:id="rId3"/>
              </a:rPr>
              <a:t>http</a:t>
            </a:r>
            <a:r>
              <a:rPr lang="en-GB" sz="1100" dirty="0">
                <a:hlinkClick r:id="rId3"/>
              </a:rPr>
              <a:t>://</a:t>
            </a:r>
            <a:r>
              <a:rPr lang="en-GB" sz="1100" dirty="0" smtClean="0">
                <a:hlinkClick r:id="rId3"/>
              </a:rPr>
              <a:t>dx.doi.org/10.1371/journal.pcbi.1003285</a:t>
            </a:r>
            <a:r>
              <a:rPr lang="en-GB" sz="1100" dirty="0" smtClean="0"/>
              <a:t>. </a:t>
            </a:r>
            <a:endParaRPr lang="en-GB" sz="1800" dirty="0"/>
          </a:p>
          <a:p>
            <a:endParaRPr lang="en-GB" sz="1800" dirty="0"/>
          </a:p>
        </p:txBody>
      </p:sp>
    </p:spTree>
    <p:extLst>
      <p:ext uri="{BB962C8B-B14F-4D97-AF65-F5344CB8AC3E}">
        <p14:creationId xmlns:p14="http://schemas.microsoft.com/office/powerpoint/2010/main" val="14159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a:t>
            </a:r>
            <a:endParaRPr lang="en-GB" dirty="0"/>
          </a:p>
        </p:txBody>
      </p:sp>
      <p:sp>
        <p:nvSpPr>
          <p:cNvPr id="3" name="Content Placeholder 2"/>
          <p:cNvSpPr>
            <a:spLocks noGrp="1"/>
          </p:cNvSpPr>
          <p:nvPr>
            <p:ph idx="1"/>
          </p:nvPr>
        </p:nvSpPr>
        <p:spPr/>
        <p:txBody>
          <a:bodyPr>
            <a:normAutofit fontScale="92500" lnSpcReduction="20000"/>
          </a:bodyPr>
          <a:lstStyle/>
          <a:p>
            <a:r>
              <a:rPr lang="en-GB" dirty="0"/>
              <a:t>P</a:t>
            </a:r>
            <a:r>
              <a:rPr lang="en-GB" dirty="0" smtClean="0"/>
              <a:t>oor </a:t>
            </a:r>
            <a:r>
              <a:rPr lang="en-GB" dirty="0"/>
              <a:t>organizational </a:t>
            </a:r>
            <a:r>
              <a:rPr lang="en-GB"/>
              <a:t>choices </a:t>
            </a:r>
            <a:r>
              <a:rPr lang="en-GB" smtClean="0"/>
              <a:t>can lead </a:t>
            </a:r>
            <a:r>
              <a:rPr lang="en-GB" dirty="0"/>
              <a:t>to significantly slower </a:t>
            </a:r>
            <a:r>
              <a:rPr lang="en-GB"/>
              <a:t>research </a:t>
            </a:r>
            <a:r>
              <a:rPr lang="en-GB" smtClean="0"/>
              <a:t>progress</a:t>
            </a:r>
            <a:endParaRPr lang="en-GB" dirty="0" smtClean="0"/>
          </a:p>
          <a:p>
            <a:r>
              <a:rPr lang="en-GB" dirty="0" smtClean="0"/>
              <a:t>Help someone </a:t>
            </a:r>
            <a:r>
              <a:rPr lang="en-GB" dirty="0"/>
              <a:t>unfamiliar with your project </a:t>
            </a:r>
            <a:r>
              <a:rPr lang="en-GB" dirty="0" smtClean="0"/>
              <a:t>look </a:t>
            </a:r>
            <a:r>
              <a:rPr lang="en-GB" dirty="0"/>
              <a:t>at your </a:t>
            </a:r>
            <a:r>
              <a:rPr lang="en-GB" dirty="0" smtClean="0"/>
              <a:t>files </a:t>
            </a:r>
            <a:r>
              <a:rPr lang="en-GB" dirty="0"/>
              <a:t>and understand in detail what you did and </a:t>
            </a:r>
            <a:r>
              <a:rPr lang="en-GB" dirty="0" smtClean="0"/>
              <a:t>why</a:t>
            </a:r>
          </a:p>
          <a:p>
            <a:pPr lvl="1"/>
            <a:r>
              <a:rPr lang="en-GB" dirty="0" smtClean="0"/>
              <a:t>Researchers, collaborators, students, research supervisors, PIs</a:t>
            </a:r>
          </a:p>
          <a:p>
            <a:pPr lvl="1"/>
            <a:r>
              <a:rPr lang="en-GB" dirty="0" smtClean="0"/>
              <a:t>You!</a:t>
            </a:r>
          </a:p>
          <a:p>
            <a:r>
              <a:rPr lang="en-GB" dirty="0" smtClean="0"/>
              <a:t>Help </a:t>
            </a:r>
            <a:r>
              <a:rPr lang="en-GB" dirty="0"/>
              <a:t>yourself do things over and over </a:t>
            </a:r>
            <a:r>
              <a:rPr lang="en-GB" dirty="0" smtClean="0"/>
              <a:t>again</a:t>
            </a:r>
            <a:endParaRPr lang="en-GB" dirty="0"/>
          </a:p>
          <a:p>
            <a:pPr lvl="1"/>
            <a:r>
              <a:rPr lang="en-GB" dirty="0"/>
              <a:t> </a:t>
            </a:r>
            <a:r>
              <a:rPr lang="en-GB" dirty="0" smtClean="0"/>
              <a:t>Correct </a:t>
            </a:r>
            <a:r>
              <a:rPr lang="en-GB" dirty="0"/>
              <a:t>flaws in the initial preparation of the data being </a:t>
            </a:r>
            <a:r>
              <a:rPr lang="en-GB" dirty="0" smtClean="0"/>
              <a:t>analysed</a:t>
            </a:r>
            <a:endParaRPr lang="en-GB" dirty="0"/>
          </a:p>
          <a:p>
            <a:pPr lvl="1"/>
            <a:r>
              <a:rPr lang="en-GB" dirty="0"/>
              <a:t> </a:t>
            </a:r>
            <a:r>
              <a:rPr lang="en-GB" dirty="0" smtClean="0"/>
              <a:t>Update </a:t>
            </a:r>
            <a:r>
              <a:rPr lang="en-GB" dirty="0"/>
              <a:t>when you get access to new data</a:t>
            </a:r>
          </a:p>
          <a:p>
            <a:pPr lvl="1"/>
            <a:r>
              <a:rPr lang="en-GB" dirty="0"/>
              <a:t> </a:t>
            </a:r>
            <a:r>
              <a:rPr lang="en-GB" dirty="0" smtClean="0"/>
              <a:t>Broaden </a:t>
            </a:r>
            <a:r>
              <a:rPr lang="en-GB" dirty="0"/>
              <a:t>parameterizations of a particular </a:t>
            </a:r>
            <a:r>
              <a:rPr lang="en-GB" dirty="0" smtClean="0"/>
              <a:t>model</a:t>
            </a:r>
          </a:p>
          <a:p>
            <a:pPr marL="274320" lvl="1" indent="0">
              <a:buNone/>
            </a:pPr>
            <a:endParaRPr lang="en-GB" dirty="0" smtClean="0"/>
          </a:p>
          <a:p>
            <a:pPr marL="274320" lvl="1" indent="0">
              <a:buNone/>
            </a:pPr>
            <a:endParaRPr lang="en-GB" dirty="0" smtClean="0"/>
          </a:p>
          <a:p>
            <a:pPr marL="0" indent="0">
              <a:buNone/>
            </a:pPr>
            <a:r>
              <a:rPr lang="en-GB" sz="1300" dirty="0" smtClean="0"/>
              <a:t>Noble </a:t>
            </a:r>
            <a:r>
              <a:rPr lang="en-GB" sz="1300" dirty="0"/>
              <a:t>WS (2009) A Quick Guide to Organizing Computational Biology Projects. </a:t>
            </a:r>
            <a:r>
              <a:rPr lang="en-GB" sz="1300" dirty="0" err="1"/>
              <a:t>PLoS</a:t>
            </a:r>
            <a:r>
              <a:rPr lang="en-GB" sz="1300" dirty="0"/>
              <a:t> </a:t>
            </a:r>
            <a:r>
              <a:rPr lang="en-GB" sz="1300" dirty="0" err="1"/>
              <a:t>Comput</a:t>
            </a:r>
            <a:r>
              <a:rPr lang="en-GB" sz="1300" dirty="0"/>
              <a:t> </a:t>
            </a:r>
            <a:r>
              <a:rPr lang="en-GB" sz="1300" dirty="0" err="1"/>
              <a:t>Biol</a:t>
            </a:r>
            <a:r>
              <a:rPr lang="en-GB" sz="1300" dirty="0"/>
              <a:t> 5(7): e1000424. doi:10.1371/journal.pcbi.1000424. </a:t>
            </a:r>
            <a:r>
              <a:rPr lang="en-GB" sz="1300" dirty="0">
                <a:hlinkClick r:id="rId3"/>
              </a:rPr>
              <a:t>http://dx.doi.org/10.1371/journal.pcbi.1000424</a:t>
            </a:r>
            <a:r>
              <a:rPr lang="en-GB" sz="1300" dirty="0" smtClean="0"/>
              <a:t>.</a:t>
            </a:r>
            <a:r>
              <a:rPr lang="en-GB" sz="1300" dirty="0"/>
              <a:t> </a:t>
            </a:r>
            <a:endParaRPr lang="en-GB" dirty="0"/>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373976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development</a:t>
            </a:r>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r>
              <a:rPr lang="en-GB" sz="3600" dirty="0" smtClean="0"/>
              <a:t>Not just for software!</a:t>
            </a:r>
          </a:p>
          <a:p>
            <a:pPr algn="ctr"/>
            <a:endParaRPr lang="en-GB" sz="3600" dirty="0"/>
          </a:p>
          <a:p>
            <a:pPr marL="0" indent="0" algn="ctr">
              <a:buNone/>
            </a:pPr>
            <a:r>
              <a:rPr lang="en-GB" sz="3600" dirty="0" smtClean="0"/>
              <a:t>What did you think of this boot camp?</a:t>
            </a:r>
            <a:endParaRPr lang="en-GB" sz="3600" dirty="0"/>
          </a:p>
        </p:txBody>
      </p:sp>
    </p:spTree>
    <p:extLst>
      <p:ext uri="{BB962C8B-B14F-4D97-AF65-F5344CB8AC3E}">
        <p14:creationId xmlns:p14="http://schemas.microsoft.com/office/powerpoint/2010/main" val="38619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and follow-up</a:t>
            </a:r>
            <a:endParaRPr lang="en-GB" dirty="0"/>
          </a:p>
        </p:txBody>
      </p:sp>
      <p:sp>
        <p:nvSpPr>
          <p:cNvPr id="3" name="Content Placeholder 2"/>
          <p:cNvSpPr>
            <a:spLocks noGrp="1"/>
          </p:cNvSpPr>
          <p:nvPr>
            <p:ph idx="1"/>
          </p:nvPr>
        </p:nvSpPr>
        <p:spPr/>
        <p:txBody>
          <a:bodyPr/>
          <a:lstStyle/>
          <a:p>
            <a:endParaRPr lang="en-GB" dirty="0" smtClean="0"/>
          </a:p>
          <a:p>
            <a:r>
              <a:rPr lang="en-GB" sz="3200" dirty="0" smtClean="0">
                <a:hlinkClick r:id="rId2"/>
              </a:rPr>
              <a:t>http</a:t>
            </a:r>
            <a:r>
              <a:rPr lang="en-GB" sz="3200" dirty="0">
                <a:hlinkClick r:id="rId2"/>
              </a:rPr>
              <a:t>://</a:t>
            </a:r>
            <a:r>
              <a:rPr lang="en-GB" sz="3200" dirty="0" smtClean="0">
                <a:hlinkClick r:id="rId2"/>
              </a:rPr>
              <a:t>www.archer.ac.uk/training/feedback/</a:t>
            </a:r>
            <a:endParaRPr lang="en-GB" sz="3200" dirty="0"/>
          </a:p>
          <a:p>
            <a:endParaRPr lang="en-GB" sz="3200" dirty="0"/>
          </a:p>
          <a:p>
            <a:r>
              <a:rPr lang="en-GB" sz="3200" dirty="0" smtClean="0"/>
              <a:t>You can ask questions at all virtual tutorials</a:t>
            </a:r>
          </a:p>
          <a:p>
            <a:pPr lvl="1"/>
            <a:r>
              <a:rPr lang="en-GB" sz="2800" dirty="0">
                <a:hlinkClick r:id="rId3"/>
              </a:rPr>
              <a:t>http://</a:t>
            </a:r>
            <a:r>
              <a:rPr lang="en-GB" sz="2800" dirty="0" smtClean="0">
                <a:hlinkClick r:id="rId3"/>
              </a:rPr>
              <a:t>www.archer.ac.uk/training/virtual/</a:t>
            </a:r>
            <a:r>
              <a:rPr lang="en-GB" sz="2800" dirty="0"/>
              <a:t> </a:t>
            </a:r>
            <a:endParaRPr lang="en-GB" sz="2800" dirty="0" smtClean="0"/>
          </a:p>
        </p:txBody>
      </p:sp>
    </p:spTree>
    <p:extLst>
      <p:ext uri="{BB962C8B-B14F-4D97-AF65-F5344CB8AC3E}">
        <p14:creationId xmlns:p14="http://schemas.microsoft.com/office/powerpoint/2010/main" val="160428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access to ARCHER</a:t>
            </a:r>
            <a:endParaRPr lang="en-GB" dirty="0"/>
          </a:p>
        </p:txBody>
      </p:sp>
      <p:sp>
        <p:nvSpPr>
          <p:cNvPr id="3" name="Content Placeholder 2"/>
          <p:cNvSpPr>
            <a:spLocks noGrp="1"/>
          </p:cNvSpPr>
          <p:nvPr>
            <p:ph idx="1"/>
          </p:nvPr>
        </p:nvSpPr>
        <p:spPr>
          <a:xfrm>
            <a:off x="457200" y="1447800"/>
            <a:ext cx="8229600" cy="4343400"/>
          </a:xfrm>
        </p:spPr>
        <p:txBody>
          <a:bodyPr>
            <a:normAutofit fontScale="85000" lnSpcReduction="20000"/>
          </a:bodyPr>
          <a:lstStyle/>
          <a:p>
            <a:r>
              <a:rPr lang="en-GB" sz="2800" dirty="0"/>
              <a:t>Standard research grant</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notional cost in </a:t>
            </a:r>
            <a:r>
              <a:rPr lang="en-GB" sz="2400" dirty="0" smtClean="0"/>
              <a:t>Je-S</a:t>
            </a:r>
            <a:endParaRPr lang="en-GB" sz="2400" dirty="0"/>
          </a:p>
          <a:p>
            <a:pPr lvl="1"/>
            <a:r>
              <a:rPr lang="en-GB" sz="2400" dirty="0" smtClean="0"/>
              <a:t>Apply </a:t>
            </a:r>
            <a:r>
              <a:rPr lang="en-GB" sz="2400" dirty="0"/>
              <a:t>for time for maximum of 2 </a:t>
            </a:r>
            <a:r>
              <a:rPr lang="en-GB" sz="2400" dirty="0" smtClean="0"/>
              <a:t>years</a:t>
            </a:r>
          </a:p>
          <a:p>
            <a:pPr lvl="5"/>
            <a:endParaRPr lang="en-GB" sz="1700" dirty="0"/>
          </a:p>
          <a:p>
            <a:r>
              <a:rPr lang="en-GB" sz="2800" dirty="0" smtClean="0"/>
              <a:t>ARCHER </a:t>
            </a:r>
            <a:r>
              <a:rPr lang="en-GB" sz="2800" dirty="0"/>
              <a:t>Resource Allocation Panel (</a:t>
            </a:r>
            <a:r>
              <a:rPr lang="en-GB" sz="2800" dirty="0" smtClean="0"/>
              <a:t>RAP)</a:t>
            </a:r>
          </a:p>
          <a:p>
            <a:pPr lvl="1"/>
            <a:r>
              <a:rPr lang="en-GB" sz="2400" dirty="0" smtClean="0"/>
              <a:t>Request </a:t>
            </a:r>
            <a:r>
              <a:rPr lang="en-GB" sz="2400" dirty="0"/>
              <a:t>Technical Assessment using form on ARCHER website</a:t>
            </a:r>
          </a:p>
          <a:p>
            <a:pPr lvl="1"/>
            <a:r>
              <a:rPr lang="en-GB" sz="2400" dirty="0" smtClean="0"/>
              <a:t>Submit </a:t>
            </a:r>
            <a:r>
              <a:rPr lang="en-GB" sz="2400" dirty="0"/>
              <a:t>completed TA with RAP </a:t>
            </a:r>
            <a:r>
              <a:rPr lang="en-GB" sz="2400" dirty="0" smtClean="0"/>
              <a:t>form</a:t>
            </a:r>
          </a:p>
          <a:p>
            <a:pPr lvl="1"/>
            <a:r>
              <a:rPr lang="en-GB" sz="2400" dirty="0" smtClean="0"/>
              <a:t>Every 4 months</a:t>
            </a:r>
          </a:p>
          <a:p>
            <a:pPr lvl="7"/>
            <a:endParaRPr lang="en-GB" sz="1700" dirty="0"/>
          </a:p>
          <a:p>
            <a:r>
              <a:rPr lang="en-GB" sz="2800" dirty="0" smtClean="0"/>
              <a:t>Application </a:t>
            </a:r>
            <a:r>
              <a:rPr lang="en-GB" sz="2800" dirty="0"/>
              <a:t>for computer time </a:t>
            </a:r>
            <a:r>
              <a:rPr lang="en-GB" sz="2800" dirty="0" smtClean="0"/>
              <a:t>only</a:t>
            </a:r>
            <a:endParaRPr lang="en-GB" sz="2800" dirty="0"/>
          </a:p>
          <a:p>
            <a:pPr lvl="1"/>
            <a:r>
              <a:rPr lang="en-GB" sz="2400" dirty="0" smtClean="0"/>
              <a:t>Instant </a:t>
            </a:r>
            <a:r>
              <a:rPr lang="en-GB" sz="2400" dirty="0"/>
              <a:t>Access – Pump-Priming Time</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2 page description of </a:t>
            </a:r>
            <a:r>
              <a:rPr lang="en-GB" sz="2400" dirty="0" smtClean="0"/>
              <a:t>work</a:t>
            </a:r>
            <a:endParaRPr lang="en-GB" sz="2400" dirty="0"/>
          </a:p>
        </p:txBody>
      </p:sp>
    </p:spTree>
    <p:extLst>
      <p:ext uri="{BB962C8B-B14F-4D97-AF65-F5344CB8AC3E}">
        <p14:creationId xmlns:p14="http://schemas.microsoft.com/office/powerpoint/2010/main" val="55683341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TotalTime>
  <Words>1480</Words>
  <Application>Microsoft Office PowerPoint</Application>
  <PresentationFormat>On-screen Show (4:3)</PresentationFormat>
  <Paragraphs>176</Paragraphs>
  <Slides>16</Slides>
  <Notes>10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Custom Design</vt:lpstr>
      <vt:lpstr>epcc_minimal</vt:lpstr>
      <vt:lpstr>1_Office Theme</vt:lpstr>
      <vt:lpstr>Pulling everything together</vt:lpstr>
      <vt:lpstr>Reusing this material</vt:lpstr>
      <vt:lpstr>PowerPoint Presentation</vt:lpstr>
      <vt:lpstr>Best practices for scientific computing</vt:lpstr>
      <vt:lpstr>Ten simple rules for reproducible computational research</vt:lpstr>
      <vt:lpstr>Why bother?</vt:lpstr>
      <vt:lpstr>Iterative development</vt:lpstr>
      <vt:lpstr>Feedback and follow-up</vt:lpstr>
      <vt:lpstr>Getting access to ARCHER</vt:lpstr>
      <vt:lpstr>Support and Documentation</vt:lpstr>
      <vt:lpstr>Training opportunities</vt:lpstr>
      <vt:lpstr>Funding calls</vt:lpstr>
      <vt:lpstr>Getting involved in Software Carpentry</vt:lpstr>
      <vt:lpstr>Software Sustainability Institute</vt:lpstr>
      <vt:lpstr>Some of our partners</vt:lpstr>
      <vt:lpstr>PowerPoint Presentation</vt:lpstr>
    </vt:vector>
  </TitlesOfParts>
  <Company>EPCC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Turner</dc:creator>
  <cp:lastModifiedBy>mjj</cp:lastModifiedBy>
  <cp:revision>69</cp:revision>
  <dcterms:created xsi:type="dcterms:W3CDTF">2013-11-21T13:55:00Z</dcterms:created>
  <dcterms:modified xsi:type="dcterms:W3CDTF">2014-07-09T10:36:13Z</dcterms:modified>
</cp:coreProperties>
</file>