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  <p:sldMasterId id="2147483821" r:id="rId3"/>
  </p:sldMasterIdLst>
  <p:notesMasterIdLst>
    <p:notesMasterId r:id="rId20"/>
  </p:notesMasterIdLst>
  <p:handoutMasterIdLst>
    <p:handoutMasterId r:id="rId21"/>
  </p:handoutMasterIdLst>
  <p:sldIdLst>
    <p:sldId id="256" r:id="rId4"/>
    <p:sldId id="285" r:id="rId5"/>
    <p:sldId id="286" r:id="rId6"/>
    <p:sldId id="298" r:id="rId7"/>
    <p:sldId id="299" r:id="rId8"/>
    <p:sldId id="290" r:id="rId9"/>
    <p:sldId id="300" r:id="rId10"/>
    <p:sldId id="302" r:id="rId11"/>
    <p:sldId id="291" r:id="rId12"/>
    <p:sldId id="292" r:id="rId13"/>
    <p:sldId id="301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8"/>
            <p14:sldId id="299"/>
            <p14:sldId id="290"/>
            <p14:sldId id="300"/>
            <p14:sldId id="302"/>
            <p14:sldId id="291"/>
            <p14:sldId id="292"/>
            <p14:sldId id="301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46" autoAdjust="0"/>
  </p:normalViewPr>
  <p:slideViewPr>
    <p:cSldViewPr snapToGrid="0" snapToObjects="1">
      <p:cViewPr varScale="1">
        <p:scale>
          <a:sx n="41" d="100"/>
          <a:sy n="41" d="100"/>
        </p:scale>
        <p:origin x="-127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r>
              <a:rPr lang="en-GB" dirty="0" err="1" smtClean="0"/>
              <a:t>Prechelt</a:t>
            </a:r>
            <a:r>
              <a:rPr lang="en-GB" dirty="0" smtClean="0"/>
              <a:t>, L. An Empirical Comparison of</a:t>
            </a:r>
            <a:r>
              <a:rPr lang="en-GB" baseline="0" dirty="0" smtClean="0"/>
              <a:t> </a:t>
            </a:r>
            <a:r>
              <a:rPr lang="en-GB" dirty="0" smtClean="0"/>
              <a:t>Seven Programming Languages, IEEE Computer</a:t>
            </a:r>
            <a:r>
              <a:rPr lang="en-GB" baseline="0" dirty="0" smtClean="0"/>
              <a:t>, October 2000, pp23-29.</a:t>
            </a:r>
            <a:endParaRPr lang="en-GB" dirty="0" smtClean="0"/>
          </a:p>
          <a:p>
            <a:r>
              <a:rPr lang="en-GB" dirty="0" smtClean="0"/>
              <a:t>http://citeseerx.ist.psu.edu/viewdoc/download?doi=10.1.1.113.1831&amp;rep=rep1&amp;type=pdf</a:t>
            </a:r>
          </a:p>
          <a:p>
            <a:r>
              <a:rPr lang="en-GB" dirty="0" smtClean="0"/>
              <a:t>C, C++, Java,</a:t>
            </a:r>
            <a:r>
              <a:rPr lang="en-GB" baseline="0" dirty="0" smtClean="0"/>
              <a:t> </a:t>
            </a:r>
            <a:r>
              <a:rPr lang="en-GB" dirty="0" smtClean="0"/>
              <a:t>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Corbató</a:t>
            </a:r>
            <a:r>
              <a:rPr lang="en-GB" dirty="0" smtClean="0"/>
              <a:t>, F. J. (6 May 1969). "PL/I as a Tool for System Programming". </a:t>
            </a:r>
            <a:r>
              <a:rPr lang="en-GB" dirty="0" err="1" smtClean="0"/>
              <a:t>Datamation</a:t>
            </a:r>
            <a:r>
              <a:rPr lang="en-GB" dirty="0" smtClean="0"/>
              <a:t> 15 (5</a:t>
            </a:r>
            <a:r>
              <a:rPr lang="en-GB" smtClean="0"/>
              <a:t>): 68–76.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Consequences</a:t>
            </a:r>
            <a:r>
              <a:rPr lang="en-GB" altLang="en-US" baseline="0" dirty="0" smtClean="0">
                <a:latin typeface="Times New Roman" pitchFamily="18" charset="0"/>
              </a:rPr>
              <a:t> for missed bugs can be dramatic.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Geoffrey Chang, Scripps scholar, flipped sign bit, retracted</a:t>
            </a:r>
            <a:r>
              <a:rPr lang="en-GB" altLang="en-US" baseline="0" dirty="0" smtClean="0">
                <a:latin typeface="Times New Roman" pitchFamily="18" charset="0"/>
              </a:rPr>
              <a:t> papers from Science, December 2006.</a:t>
            </a:r>
          </a:p>
          <a:p>
            <a:r>
              <a:rPr lang="en-GB" altLang="en-US" dirty="0" smtClean="0">
                <a:latin typeface="Times New Roman" pitchFamily="18" charset="0"/>
              </a:rPr>
              <a:t>Wikipedia entry notes this</a:t>
            </a:r>
            <a:r>
              <a:rPr lang="en-GB" altLang="en-US" baseline="0" dirty="0" smtClean="0">
                <a:latin typeface="Times New Roman" pitchFamily="18" charset="0"/>
              </a:rPr>
              <a:t> unfortunate occurrence!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</a:t>
            </a:r>
          </a:p>
          <a:p>
            <a:r>
              <a:rPr lang="en-GB" dirty="0" smtClean="0"/>
              <a:t>How optimal is this? ;-)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us but why aren’t they used?</a:t>
            </a:r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30766" indent="-281064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24255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573957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23659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473361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23062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372764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22466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ABE18605-64EF-4DBE-827D-7427F84F31E6}" type="slidenum">
              <a:rPr lang="en-GB" altLang="en-US" sz="1200">
                <a:solidFill>
                  <a:srgbClr val="000000"/>
                </a:solidFill>
                <a:latin typeface="Helvetica" pitchFamily="34" charset="0"/>
              </a:rPr>
              <a:pPr/>
              <a:t>13</a:t>
            </a:fld>
            <a:endParaRPr lang="en-GB" altLang="en-US" sz="120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r>
              <a:rPr lang="en-GB" baseline="0" dirty="0" smtClean="0"/>
              <a:t> Carpentry workshops, online lectures and book.</a:t>
            </a:r>
          </a:p>
          <a:p>
            <a:r>
              <a:rPr lang="en-GB" baseline="0" dirty="0" smtClean="0"/>
              <a:t>SSI, led from EPCC, are coordinators of SWC in the UK.</a:t>
            </a:r>
          </a:p>
          <a:p>
            <a:r>
              <a:rPr lang="en-GB" baseline="0" dirty="0" smtClean="0"/>
              <a:t>RCUK are promoting SWC to CDTs and DTCs.</a:t>
            </a:r>
          </a:p>
          <a:p>
            <a:r>
              <a:rPr lang="en-GB" baseline="0" dirty="0" err="1" smtClean="0"/>
              <a:t>DiRAC</a:t>
            </a:r>
            <a:r>
              <a:rPr lang="en-GB" baseline="0" dirty="0" smtClean="0"/>
              <a:t> supercomputing consortium are also exploiting SWC.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Hubs for world-class HPC training for researchers in Europe.</a:t>
            </a:r>
          </a:p>
          <a:p>
            <a:r>
              <a:rPr lang="en-GB" dirty="0" smtClean="0"/>
              <a:t>Barcelona Supercomputing </a:t>
            </a:r>
            <a:r>
              <a:rPr lang="en-GB" dirty="0" err="1" smtClean="0"/>
              <a:t>Center</a:t>
            </a:r>
            <a:r>
              <a:rPr lang="en-GB" dirty="0" smtClean="0"/>
              <a:t> (Spain).</a:t>
            </a:r>
          </a:p>
          <a:p>
            <a:r>
              <a:rPr lang="en-GB" dirty="0" smtClean="0"/>
              <a:t>CINECA – </a:t>
            </a:r>
            <a:r>
              <a:rPr lang="en-GB" dirty="0" err="1" smtClean="0"/>
              <a:t>Consorzio</a:t>
            </a:r>
            <a:r>
              <a:rPr lang="en-GB" dirty="0" smtClean="0"/>
              <a:t> </a:t>
            </a:r>
            <a:r>
              <a:rPr lang="en-GB" dirty="0" err="1" smtClean="0"/>
              <a:t>Interuniversitario</a:t>
            </a:r>
            <a:r>
              <a:rPr lang="en-GB" dirty="0" smtClean="0"/>
              <a:t> (Italy).</a:t>
            </a:r>
          </a:p>
          <a:p>
            <a:r>
              <a:rPr lang="en-GB" dirty="0" smtClean="0"/>
              <a:t>CSC – IT </a:t>
            </a:r>
            <a:r>
              <a:rPr lang="en-GB" dirty="0" err="1" smtClean="0"/>
              <a:t>Center</a:t>
            </a:r>
            <a:r>
              <a:rPr lang="en-GB" dirty="0" smtClean="0"/>
              <a:t> for Science Ltd (Finland).</a:t>
            </a:r>
          </a:p>
          <a:p>
            <a:r>
              <a:rPr lang="en-GB" dirty="0" smtClean="0"/>
              <a:t>EPCC at the University of Edinburgh (UK).</a:t>
            </a:r>
          </a:p>
          <a:p>
            <a:r>
              <a:rPr lang="en-GB" dirty="0" smtClean="0"/>
              <a:t>Gauss Centre for Supercomputing (Germany).</a:t>
            </a:r>
          </a:p>
          <a:p>
            <a:r>
              <a:rPr lang="en-GB" dirty="0" err="1" smtClean="0"/>
              <a:t>Maison</a:t>
            </a:r>
            <a:r>
              <a:rPr lang="en-GB" dirty="0" smtClean="0"/>
              <a:t> de la Simulation (France).</a:t>
            </a:r>
          </a:p>
          <a:p>
            <a:r>
              <a:rPr lang="en-GB" altLang="en-US" dirty="0" smtClean="0"/>
              <a:t>PRACE also funds catering and other expenses for PATC courses.</a:t>
            </a:r>
          </a:p>
          <a:p>
            <a:r>
              <a:rPr lang="en-GB" altLang="en-US" dirty="0" smtClean="0"/>
              <a:t>Please fill in the course feedback form</a:t>
            </a:r>
            <a:r>
              <a:rPr lang="en-GB" altLang="en-US" baseline="0" dirty="0" smtClean="0"/>
              <a:t> </a:t>
            </a:r>
            <a:r>
              <a:rPr lang="en-GB" altLang="en-US" dirty="0" smtClean="0">
                <a:ea typeface="Arial" pitchFamily="34" charset="0"/>
              </a:rPr>
              <a:t>linked in from the registration page</a:t>
            </a:r>
            <a:r>
              <a:rPr lang="en-GB" altLang="en-US" baseline="0" dirty="0" smtClean="0">
                <a:ea typeface="Arial" pitchFamily="34" charset="0"/>
              </a:rPr>
              <a:t> - o</a:t>
            </a:r>
            <a:r>
              <a:rPr lang="en-GB" altLang="en-US" dirty="0" smtClean="0">
                <a:ea typeface="Arial" pitchFamily="34" charset="0"/>
              </a:rPr>
              <a:t>pens on last day of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http://en.wikipedia.org/wiki/Program_optimization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dirty="0" smtClean="0">
                <a:latin typeface="Times New Roman" pitchFamily="18" charset="0"/>
              </a:rPr>
              <a:t>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effect on readability and maintainability, hardware is cheap, developer time is expensive.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=/= optimizing. Don't optimize until the design is correct.</a:t>
            </a:r>
          </a:p>
          <a:p>
            <a:r>
              <a:rPr lang="en-GB" altLang="en-US" dirty="0" smtClean="0">
                <a:latin typeface="Times New Roman" pitchFamily="18" charset="0"/>
              </a:rPr>
              <a:t>Profile 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educated guess is still a guess.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Dissuade novice programmers from cluttering up their programs with vain attempts at writing optimal code.</a:t>
            </a:r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/>
              <a:t>Software developers have the skills,</a:t>
            </a:r>
            <a:r>
              <a:rPr lang="en-GB" altLang="en-US" baseline="0" dirty="0" smtClean="0"/>
              <a:t> tools and techniques to help us.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Many compilers are more efficient than people.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2001)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1-10-100</a:t>
            </a:r>
            <a:r>
              <a:rPr lang="en-GB" altLang="en-US" baseline="0" dirty="0" smtClean="0">
                <a:latin typeface="Times New Roman" pitchFamily="18" charset="0"/>
              </a:rPr>
              <a:t> rule – “if </a:t>
            </a:r>
            <a:r>
              <a:rPr lang="en-GB" altLang="en-US" dirty="0" smtClean="0">
                <a:latin typeface="Times New Roman" pitchFamily="18" charset="0"/>
              </a:rPr>
              <a:t>it takes one unit of costs or effort to complete a job correctly, it will take 10 times that effort to correct an error before it reaches the customer.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Once it has reached the customer, it will take 100 times the cost and effort to correct the situation, not to mention the loss of customer goodwill.”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race_ppt_etusivu_korjatt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Prace_ppt_alapalkki_logo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8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385" y="4648200"/>
            <a:ext cx="7772400" cy="865188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1" y="5334000"/>
            <a:ext cx="6400800" cy="457200"/>
          </a:xfrm>
        </p:spPr>
        <p:txBody>
          <a:bodyPr/>
          <a:lstStyle>
            <a:lvl1pPr marL="0" indent="0" algn="ctr">
              <a:spcBef>
                <a:spcPct val="50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11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29DC9-C0CF-4736-A243-F8A0DA1B6E4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4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4622-D41D-49D0-8EA5-A7B2B5C35FC0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647" y="2133600"/>
            <a:ext cx="3578469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793" y="2133600"/>
            <a:ext cx="3579935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2341-B66E-4BB0-95C6-3CD6165EEABC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2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C51F-A4B1-489F-8E03-382039F2FBC8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6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357F-79D5-4345-9B2C-DAB5DF18698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1679-808C-453D-99A3-FEC492491C55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57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39E0-0688-4712-BF53-19C2A9338001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6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6ACD-7DE5-448B-983E-0897B19FF4C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0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BDCB-036E-4426-96F4-D8607AB62D64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1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1927" y="1295400"/>
            <a:ext cx="1828800" cy="494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062" y="1295400"/>
            <a:ext cx="5347189" cy="4941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0384-BF30-4C58-816F-241BB2B8B21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4062" y="1295401"/>
            <a:ext cx="7315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646" y="2133600"/>
            <a:ext cx="7299081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1704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BD2CCBF-03A4-468A-ADDB-E5AE41F5CF12}" type="slidenum">
              <a:rPr lang="fi-FI">
                <a:solidFill>
                  <a:prstClr val="black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  <p:pic>
        <p:nvPicPr>
          <p:cNvPr id="1029" name="Picture 25" descr="Prace_ppt_etusivu_ylapalkk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www.flickr.com/photos/92796009@N02/8436301472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hyperlink" Target="http://www.google.co.uk/url?sa=i&amp;source=images&amp;cd=&amp;cad=rja&amp;docid=BVcO0GLkkC_4TM&amp;tbnid=-Navg0xWak1wTM:&amp;ved=0CAgQjRwwADgM&amp;url=http://cdt.cs.manchester.ac.uk/&amp;ei=-GxHUa7IMebO0QWfvoH4AQ&amp;psig=AFQjCNHplQbMqsx9eiRzXbQjNaCh_7Qvqw&amp;ust=1363721848849366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826075"/>
            <a:ext cx="7848600" cy="698456"/>
          </a:xfrm>
        </p:spPr>
        <p:txBody>
          <a:bodyPr/>
          <a:lstStyle/>
          <a:p>
            <a:pPr algn="ctr"/>
            <a:r>
              <a:rPr lang="en-US" sz="4400" cap="none" dirty="0" smtClean="0"/>
              <a:t>ARCHER </a:t>
            </a:r>
            <a:br>
              <a:rPr lang="en-US" sz="4400" cap="none" dirty="0" smtClean="0"/>
            </a:br>
            <a:r>
              <a:rPr lang="en-US" sz="4400" cap="none" dirty="0" smtClean="0"/>
              <a:t>Software Carpentry workshop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97534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Mario </a:t>
            </a:r>
            <a:r>
              <a:rPr lang="en-US" dirty="0" err="1" smtClean="0"/>
              <a:t>Antonioletti</a:t>
            </a:r>
            <a:r>
              <a:rPr lang="en-US" dirty="0" smtClean="0"/>
              <a:t>, Alistair Grant, Mike Jackson, Arno </a:t>
            </a:r>
            <a:r>
              <a:rPr lang="en-US" dirty="0" err="1" smtClean="0"/>
              <a:t>Proeme</a:t>
            </a:r>
            <a:endParaRPr lang="en-US" dirty="0"/>
          </a:p>
          <a:p>
            <a:pPr algn="r"/>
            <a:r>
              <a:rPr lang="en-US" dirty="0" smtClean="0"/>
              <a:t>ARCHER CSE Team</a:t>
            </a:r>
          </a:p>
          <a:p>
            <a:pPr algn="r"/>
            <a:r>
              <a:rPr lang="en-US" dirty="0" smtClean="0"/>
              <a:t>mario@epcc.ed.ac.uk</a:t>
            </a:r>
          </a:p>
          <a:p>
            <a:pPr algn="r"/>
            <a:r>
              <a:rPr lang="en-US" dirty="0" smtClean="0"/>
              <a:t>agrant3@epcc.ed.ac.uk </a:t>
            </a:r>
          </a:p>
          <a:p>
            <a:pPr algn="r"/>
            <a:r>
              <a:rPr lang="en-US" dirty="0" smtClean="0"/>
              <a:t>michaelj@epcc.ed.ac.uk</a:t>
            </a:r>
          </a:p>
          <a:p>
            <a:pPr algn="r"/>
            <a:r>
              <a:rPr lang="en-US" dirty="0" smtClean="0"/>
              <a:t>aproeme@epcc.ed.ac.uk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25039" y="1897558"/>
            <a:ext cx="4320480" cy="3768870"/>
            <a:chOff x="3221658" y="2154238"/>
            <a:chExt cx="2760836" cy="224308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52124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 dirty="0">
                  <a:ea typeface="ＭＳ Ｐゴシック" pitchFamily="34" charset="-128"/>
                </a:rPr>
                <a:t> / </a:t>
              </a:r>
              <a:r>
                <a:rPr lang="en-US" altLang="en-US" sz="2400" dirty="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236013" y="4629881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# design errors &gt;&gt; # coding </a:t>
            </a:r>
            <a:r>
              <a:rPr lang="en-GB" sz="2400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(</a:t>
            </a:r>
            <a:r>
              <a:rPr lang="en-GB" sz="2400" dirty="0" smtClean="0">
                <a:latin typeface="+mn-lt"/>
              </a:rPr>
              <a:t>Boehm </a:t>
            </a:r>
            <a:r>
              <a:rPr lang="en-GB" sz="2400" dirty="0">
                <a:latin typeface="+mn-lt"/>
              </a:rPr>
              <a:t>et al. </a:t>
            </a:r>
            <a:r>
              <a:rPr lang="en-GB" sz="2400" dirty="0" smtClean="0">
                <a:latin typeface="+mn-lt"/>
              </a:rPr>
              <a:t>1975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8692" y="1488858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15%-20% of </a:t>
            </a:r>
            <a:r>
              <a:rPr lang="en-GB" sz="2400" dirty="0" smtClean="0">
                <a:latin typeface="+mn-lt"/>
              </a:rPr>
              <a:t>modules 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(Davis 1995 </a:t>
            </a:r>
            <a:r>
              <a:rPr lang="en-GB" sz="2400" dirty="0">
                <a:latin typeface="+mn-lt"/>
              </a:rPr>
              <a:t>quoting </a:t>
            </a:r>
            <a:r>
              <a:rPr lang="en-GB" sz="2400" dirty="0" err="1">
                <a:latin typeface="+mn-lt"/>
              </a:rPr>
              <a:t>Endres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1975, </a:t>
            </a:r>
            <a:r>
              <a:rPr lang="en-GB" sz="2400" dirty="0">
                <a:latin typeface="+mn-lt"/>
              </a:rPr>
              <a:t>Weinberg </a:t>
            </a:r>
            <a:r>
              <a:rPr lang="en-GB" sz="2400" dirty="0" smtClean="0">
                <a:latin typeface="+mn-lt"/>
              </a:rPr>
              <a:t>1992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5" y="3529864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 of modules are error </a:t>
            </a:r>
            <a:r>
              <a:rPr lang="en-GB" sz="2400" dirty="0" smtClean="0">
                <a:latin typeface="+mn-lt"/>
              </a:rPr>
              <a:t>free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(Boehm </a:t>
            </a:r>
            <a:r>
              <a:rPr lang="en-GB" sz="2400" dirty="0">
                <a:latin typeface="+mn-lt"/>
              </a:rPr>
              <a:t>and </a:t>
            </a:r>
            <a:r>
              <a:rPr lang="en-GB" sz="2400" dirty="0" err="1">
                <a:latin typeface="+mn-lt"/>
              </a:rPr>
              <a:t>Basili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2001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232" y="97571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Technical debt</a:t>
            </a:r>
          </a:p>
          <a:p>
            <a:pPr algn="ctr">
              <a:defRPr/>
            </a:pPr>
            <a:r>
              <a:rPr lang="en-GB" sz="2400" dirty="0" smtClean="0"/>
              <a:t>1-10-100 rule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Programming language or programmer?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dirty="0"/>
              <a:t>“The number of lines of code a programmer can write in a fixed period of time is the same independent of the language used” – </a:t>
            </a:r>
            <a:r>
              <a:rPr lang="en-GB" dirty="0" err="1"/>
              <a:t>Corbato’s</a:t>
            </a:r>
            <a:r>
              <a:rPr lang="en-GB" dirty="0"/>
              <a:t> Law</a:t>
            </a:r>
          </a:p>
          <a:p>
            <a:r>
              <a:rPr lang="en-GB" dirty="0"/>
              <a:t>“Regardless of whether one is dealing with assembly language or compiler language, the number of debugged lines of source code per day is about the same!” (</a:t>
            </a:r>
            <a:r>
              <a:rPr lang="en-GB" dirty="0" err="1"/>
              <a:t>Corbato</a:t>
            </a:r>
            <a:r>
              <a:rPr lang="en-GB" dirty="0"/>
              <a:t> 1969)</a:t>
            </a:r>
          </a:p>
          <a:p>
            <a:r>
              <a:rPr lang="en-GB" dirty="0" smtClean="0"/>
              <a:t>“</a:t>
            </a:r>
            <a:r>
              <a:rPr lang="en-GB" dirty="0"/>
              <a:t>performance variability that derives from differences among programmers of the same language … is on average as large or larger than the variability found among the different languages.” (</a:t>
            </a:r>
            <a:r>
              <a:rPr lang="en-GB" dirty="0" err="1"/>
              <a:t>Prechelt</a:t>
            </a:r>
            <a:r>
              <a:rPr lang="en-GB" dirty="0"/>
              <a:t> 2000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896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1" y="4221088"/>
            <a:ext cx="3174628" cy="24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141277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We wish to retract our research article … and both of our Reports...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dirty="0">
                <a:latin typeface="+mn-lt"/>
              </a:rPr>
              <a:t>in-house data reduction program </a:t>
            </a:r>
            <a:r>
              <a:rPr lang="en-GB" sz="1800" dirty="0">
                <a:latin typeface="+mn-lt"/>
              </a:rPr>
              <a:t>introduced a </a:t>
            </a:r>
            <a:r>
              <a:rPr lang="en-GB" sz="1800" b="1" dirty="0">
                <a:latin typeface="+mn-lt"/>
              </a:rPr>
              <a:t>change in sign </a:t>
            </a:r>
            <a:r>
              <a:rPr lang="en-GB" sz="1800" dirty="0">
                <a:latin typeface="+mn-lt"/>
              </a:rPr>
              <a:t>for anomalous differences…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Unfortunately, the use of the </a:t>
            </a:r>
            <a:r>
              <a:rPr lang="en-GB" sz="1800" dirty="0" err="1">
                <a:latin typeface="+mn-lt"/>
              </a:rPr>
              <a:t>multicopy</a:t>
            </a:r>
            <a:r>
              <a:rPr lang="en-GB" sz="1800" dirty="0">
                <a:latin typeface="+mn-lt"/>
              </a:rPr>
              <a:t> refinement procedure still allowed us to obtain reasonable refinement values for the </a:t>
            </a:r>
            <a:r>
              <a:rPr lang="en-GB" sz="1800" b="1" dirty="0">
                <a:latin typeface="+mn-lt"/>
              </a:rPr>
              <a:t>wrong</a:t>
            </a:r>
            <a:r>
              <a:rPr lang="en-GB" sz="1800" dirty="0">
                <a:latin typeface="+mn-lt"/>
              </a:rPr>
              <a:t> structures. </a:t>
            </a:r>
          </a:p>
        </p:txBody>
      </p:sp>
      <p:pic>
        <p:nvPicPr>
          <p:cNvPr id="8" name="Picture 7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2269"/>
            <a:ext cx="2517551" cy="33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13"/>
          <p:cNvSpPr>
            <a:spLocks noChangeArrowheads="1"/>
          </p:cNvSpPr>
          <p:nvPr/>
        </p:nvSpPr>
        <p:spPr bwMode="auto">
          <a:xfrm>
            <a:off x="3707904" y="1427534"/>
            <a:ext cx="5202312" cy="2649538"/>
          </a:xfrm>
          <a:prstGeom prst="wedgeRoundRectCallout">
            <a:avLst>
              <a:gd name="adj1" fmla="val -55301"/>
              <a:gd name="adj2" fmla="val 1777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54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 skills gap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395536" y="1484114"/>
            <a:ext cx="3735237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7"/>
          <a:stretch>
            <a:fillRect/>
          </a:stretch>
        </p:blipFill>
        <p:spPr bwMode="auto">
          <a:xfrm>
            <a:off x="4355976" y="1052736"/>
            <a:ext cx="46348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4413" y="4149080"/>
            <a:ext cx="4410075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Hannay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et al, “How Do Scientists Develop and Use Scientific Software?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SECSE '09 Proceedings of the 2009 ICSE Workshop on Software Engineering for Computational Science and Engineering, IEEE Computer Society, 2009. DOI: 10.1109/SECSE.2009.5069155 </a:t>
            </a:r>
            <a:endParaRPr lang="en-GB" sz="14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 smtClean="0">
                <a:latin typeface="+mn-lt"/>
              </a:rPr>
              <a:t>Images courtesy of Greg Wilson and Neil </a:t>
            </a:r>
            <a:r>
              <a:rPr lang="en-GB" sz="1400" dirty="0" err="1" smtClean="0">
                <a:latin typeface="+mn-lt"/>
              </a:rPr>
              <a:t>Chue</a:t>
            </a:r>
            <a:r>
              <a:rPr lang="en-GB" sz="1400" dirty="0" smtClean="0">
                <a:latin typeface="+mn-lt"/>
              </a:rPr>
              <a:t> Hong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the gap</a:t>
            </a:r>
            <a:endParaRPr lang="en-GB" dirty="0"/>
          </a:p>
        </p:txBody>
      </p:sp>
      <p:pic>
        <p:nvPicPr>
          <p:cNvPr id="6" name="Picture 15" descr="First morning of the bootcamp">
            <a:hlinkClick r:id="rId3" tooltip="First morning of the bootcamp by la.figueira, on Flick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63" y="1555722"/>
            <a:ext cx="4663016" cy="27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cdt.cs.manchester.ac.uk/assets/images/h1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3" y="4782788"/>
            <a:ext cx="1978645" cy="86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octoral Training Cent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06" y="4689996"/>
            <a:ext cx="922969" cy="92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ukcge.ac.uk/pageImages/logo_rcuk_1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11" y="4971713"/>
            <a:ext cx="10366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MikeLocal\SSI\logos\Approved_SSI_Logos\SSI_Big300dp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29" y="561957"/>
            <a:ext cx="27876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1555722"/>
            <a:ext cx="2098576" cy="258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 descr="https://www.epcc.ed.ac.uk/sites/default/files/IMAGE/DiRAC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9" y="3073540"/>
            <a:ext cx="1524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Mozilla Science Lab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5004022"/>
            <a:ext cx="2838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31840" y="6165304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Content Placeholder 4" descr="CSC_Prace_8-pie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22" y="1268413"/>
            <a:ext cx="5645112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8" y="6449784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dirty="0"/>
              <a:t> http://www.training.prace-ri.eu</a:t>
            </a:r>
          </a:p>
        </p:txBody>
      </p:sp>
    </p:spTree>
    <p:extLst>
      <p:ext uri="{BB962C8B-B14F-4D97-AF65-F5344CB8AC3E}">
        <p14:creationId xmlns:p14="http://schemas.microsoft.com/office/powerpoint/2010/main" val="25790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National Supercomputing Service</a:t>
            </a:r>
          </a:p>
          <a:p>
            <a:pPr lvl="1"/>
            <a:r>
              <a:rPr lang="en-US" dirty="0" smtClean="0"/>
              <a:t>Replacement for </a:t>
            </a:r>
            <a:r>
              <a:rPr lang="en-US" dirty="0" err="1" smtClean="0"/>
              <a:t>HECToR</a:t>
            </a:r>
            <a:r>
              <a:rPr lang="en-US" dirty="0" smtClean="0"/>
              <a:t> (they overlapped by ~4 months)</a:t>
            </a:r>
          </a:p>
          <a:p>
            <a:r>
              <a:rPr lang="en-US" dirty="0" smtClean="0"/>
              <a:t>Cray XC30 Hardware</a:t>
            </a:r>
          </a:p>
          <a:p>
            <a:pPr lvl="1"/>
            <a:r>
              <a:rPr lang="en-US" dirty="0" smtClean="0"/>
              <a:t>Nodes based on 2×Intel Ivy Bridge 12-core processors</a:t>
            </a:r>
          </a:p>
          <a:p>
            <a:pPr lvl="1"/>
            <a:r>
              <a:rPr lang="en-US" dirty="0" smtClean="0"/>
              <a:t>64GB (or 128GB) memory per node</a:t>
            </a:r>
          </a:p>
          <a:p>
            <a:pPr lvl="1"/>
            <a:r>
              <a:rPr lang="en-US" dirty="0" smtClean="0"/>
              <a:t>3008 nodes in total (72162 cores)</a:t>
            </a:r>
          </a:p>
          <a:p>
            <a:pPr lvl="1"/>
            <a:r>
              <a:rPr lang="en-US" dirty="0" smtClean="0"/>
              <a:t>Linked by Cray Aries interconnect (dragonfly topology)</a:t>
            </a:r>
          </a:p>
          <a:p>
            <a:r>
              <a:rPr lang="en-US" dirty="0" smtClean="0"/>
              <a:t>Cray Application Development Environment</a:t>
            </a:r>
          </a:p>
          <a:p>
            <a:pPr lvl="1"/>
            <a:r>
              <a:rPr lang="en-US" dirty="0" smtClean="0"/>
              <a:t>Cray, Intel, GNU Compilers</a:t>
            </a:r>
          </a:p>
          <a:p>
            <a:pPr lvl="1"/>
            <a:r>
              <a:rPr lang="en-US" dirty="0" smtClean="0"/>
              <a:t>Cray Parallel Libraries (MPI, SHMEM, PGAS)</a:t>
            </a:r>
          </a:p>
          <a:p>
            <a:pPr lvl="1"/>
            <a:r>
              <a:rPr lang="en-US" dirty="0" smtClean="0"/>
              <a:t>DDT Debugger, Cray Performance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28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HECToR</a:t>
            </a:r>
            <a:r>
              <a:rPr lang="en-GB" sz="3200" dirty="0"/>
              <a:t> #50 in top 500 with 830 </a:t>
            </a:r>
            <a:r>
              <a:rPr lang="en-GB" sz="3200" dirty="0" err="1" smtClean="0"/>
              <a:t>TFlop</a:t>
            </a:r>
            <a:r>
              <a:rPr lang="en-GB" sz="3200" dirty="0" smtClean="0"/>
              <a:t>/s</a:t>
            </a:r>
            <a:endParaRPr lang="en-US" sz="3200" dirty="0"/>
          </a:p>
          <a:p>
            <a:pPr lvl="0"/>
            <a:r>
              <a:rPr lang="en-GB" sz="3200" dirty="0" smtClean="0"/>
              <a:t>ARCHER</a:t>
            </a:r>
          </a:p>
          <a:p>
            <a:pPr lvl="1"/>
            <a:r>
              <a:rPr lang="en-GB" sz="2400" dirty="0"/>
              <a:t>Designed to provide 3-4 times scientific throughput of </a:t>
            </a:r>
            <a:r>
              <a:rPr lang="en-GB" sz="2400" dirty="0" err="1" smtClean="0"/>
              <a:t>HECToR</a:t>
            </a:r>
            <a:endParaRPr lang="en-GB" sz="2400" dirty="0"/>
          </a:p>
          <a:p>
            <a:pPr lvl="1"/>
            <a:r>
              <a:rPr lang="en-GB" sz="2400" dirty="0" smtClean="0"/>
              <a:t>#19 </a:t>
            </a:r>
            <a:r>
              <a:rPr lang="en-GB" sz="2400" dirty="0"/>
              <a:t>in November 2013 top 500 list with 1.65 </a:t>
            </a:r>
            <a:r>
              <a:rPr lang="en-GB" sz="2400" dirty="0" err="1" smtClean="0"/>
              <a:t>PFlop</a:t>
            </a:r>
            <a:r>
              <a:rPr lang="en-GB" sz="2400" dirty="0" smtClean="0"/>
              <a:t>/s</a:t>
            </a:r>
            <a:endParaRPr lang="en-GB" sz="2400" dirty="0"/>
          </a:p>
          <a:p>
            <a:pPr lvl="1"/>
            <a:r>
              <a:rPr lang="en-GB" sz="2400" dirty="0"/>
              <a:t>Fastest (known) computer in the </a:t>
            </a:r>
            <a:r>
              <a:rPr lang="en-GB" sz="2400" dirty="0" smtClean="0"/>
              <a:t>UK</a:t>
            </a:r>
            <a:endParaRPr lang="en-GB" sz="2400" dirty="0"/>
          </a:p>
          <a:p>
            <a:r>
              <a:rPr lang="en-GB" sz="3200" dirty="0" smtClean="0"/>
              <a:t>Extract </a:t>
            </a:r>
            <a:r>
              <a:rPr lang="en-GB" sz="3200" dirty="0"/>
              <a:t>the best performance possible from the </a:t>
            </a:r>
            <a:r>
              <a:rPr lang="en-GB" sz="3200" dirty="0" smtClean="0"/>
              <a:t>hardware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 is </a:t>
            </a:r>
            <a:r>
              <a:rPr lang="en-GB" smtClean="0"/>
              <a:t>perlious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800" dirty="0" smtClean="0"/>
              <a:t>“</a:t>
            </a:r>
            <a:r>
              <a:rPr lang="en-GB" sz="2800" dirty="0"/>
              <a:t>More computing sins are committed in the name of efficiency (without necessarily achieving it) than for any other single reason </a:t>
            </a:r>
            <a:r>
              <a:rPr lang="en-GB" sz="2800" dirty="0" smtClean="0"/>
              <a:t>..</a:t>
            </a:r>
          </a:p>
          <a:p>
            <a:r>
              <a:rPr lang="en-GB" sz="2800" dirty="0" smtClean="0"/>
              <a:t>…Including </a:t>
            </a:r>
            <a:r>
              <a:rPr lang="en-GB" sz="2800" dirty="0"/>
              <a:t>blind stupidity” (</a:t>
            </a:r>
            <a:r>
              <a:rPr lang="en-GB" sz="2800" dirty="0" err="1"/>
              <a:t>Wulf</a:t>
            </a:r>
            <a:r>
              <a:rPr lang="en-GB" sz="2800" dirty="0"/>
              <a:t>)</a:t>
            </a:r>
          </a:p>
          <a:p>
            <a:r>
              <a:rPr lang="en-GB" sz="2800" dirty="0"/>
              <a:t>"We should forget about small efficiencies, say about 97% of the time: </a:t>
            </a:r>
            <a:endParaRPr lang="en-GB" sz="2800" dirty="0" smtClean="0"/>
          </a:p>
          <a:p>
            <a:r>
              <a:rPr lang="en-GB" sz="2800" dirty="0" smtClean="0"/>
              <a:t>…Premature </a:t>
            </a:r>
            <a:r>
              <a:rPr lang="en-GB" sz="2800" dirty="0"/>
              <a:t>optimization is the root of all evil.“  (Knuth 1974)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41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800" dirty="0" smtClean="0"/>
              <a:t>What is preferable?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 optimised code that produces incorrect results?</a:t>
            </a:r>
          </a:p>
          <a:p>
            <a:pPr lvl="1"/>
            <a:r>
              <a:rPr lang="en-GB" dirty="0" smtClean="0"/>
              <a:t>A non-optimised code that produces correct results?</a:t>
            </a:r>
          </a:p>
          <a:p>
            <a:pPr lvl="1"/>
            <a:r>
              <a:rPr lang="en-GB" dirty="0" smtClean="0"/>
              <a:t>Which is the most efficient use of resources?</a:t>
            </a:r>
            <a:endParaRPr lang="en-GB" sz="2800" dirty="0" smtClean="0"/>
          </a:p>
          <a:p>
            <a:r>
              <a:rPr lang="en-GB" sz="2800" dirty="0" smtClean="0"/>
              <a:t>How </a:t>
            </a:r>
            <a:r>
              <a:rPr lang="en-GB" sz="2800" dirty="0"/>
              <a:t>do we prevent ourselves introducing bugs when we’re optimizing and parallelizing?</a:t>
            </a:r>
          </a:p>
          <a:p>
            <a:r>
              <a:rPr lang="en-GB" sz="2800" dirty="0"/>
              <a:t>Isn’t our time more valuable than a computer’s time?</a:t>
            </a:r>
          </a:p>
          <a:p>
            <a:r>
              <a:rPr lang="en-GB" sz="2800" dirty="0"/>
              <a:t>Hardware life &lt; software life &lt; our life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838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Don't – optimised code is not readable or maintainable code</a:t>
            </a:r>
          </a:p>
          <a:p>
            <a:r>
              <a:rPr lang="en-GB" sz="3600" dirty="0"/>
              <a:t>Don't....yet – designing code is not the same as optimising code</a:t>
            </a:r>
          </a:p>
          <a:p>
            <a:r>
              <a:rPr lang="en-GB" sz="3600" dirty="0"/>
              <a:t>Profile first – anything else is just a guess</a:t>
            </a:r>
            <a:r>
              <a:rPr lang="en-GB" sz="3600" dirty="0" smtClean="0"/>
              <a:t>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letusraken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letusraken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5073D"/>
        </a:accent1>
        <a:accent2>
          <a:srgbClr val="888377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7B766B"/>
        </a:accent6>
        <a:hlink>
          <a:srgbClr val="008BC6"/>
        </a:hlink>
        <a:folHlink>
          <a:srgbClr val="00935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1417</Words>
  <Application>Microsoft Office PowerPoint</Application>
  <PresentationFormat>On-screen Show (4:3)</PresentationFormat>
  <Paragraphs>144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Custom Design</vt:lpstr>
      <vt:lpstr>epcc_minimal</vt:lpstr>
      <vt:lpstr>Oletusrakenne</vt:lpstr>
      <vt:lpstr>ARCHER  Software Carpentry workshop</vt:lpstr>
      <vt:lpstr>Reusing this material</vt:lpstr>
      <vt:lpstr>PowerPoint Presentation</vt:lpstr>
      <vt:lpstr>PowerPoint Presentation</vt:lpstr>
      <vt:lpstr>ARCHER in a nutshell</vt:lpstr>
      <vt:lpstr>Performance</vt:lpstr>
      <vt:lpstr>Optimization is perlious</vt:lpstr>
      <vt:lpstr>Optimization</vt:lpstr>
      <vt:lpstr>Three rules of optimization</vt:lpstr>
      <vt:lpstr>Optimize ourselves</vt:lpstr>
      <vt:lpstr>Programming language or programmer?</vt:lpstr>
      <vt:lpstr>What about correctness?</vt:lpstr>
      <vt:lpstr>A skills gap</vt:lpstr>
      <vt:lpstr>Filling the gap</vt:lpstr>
      <vt:lpstr>Important stuff</vt:lpstr>
      <vt:lpstr>How to ask for help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JACKSON Michael</cp:lastModifiedBy>
  <cp:revision>93</cp:revision>
  <dcterms:created xsi:type="dcterms:W3CDTF">2013-11-21T13:55:00Z</dcterms:created>
  <dcterms:modified xsi:type="dcterms:W3CDTF">2014-11-13T14:49:31Z</dcterms:modified>
</cp:coreProperties>
</file>