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7" r:id="rId1"/>
    <p:sldMasterId id="2147483813" r:id="rId2"/>
    <p:sldMasterId id="2147483821" r:id="rId3"/>
  </p:sldMasterIdLst>
  <p:notesMasterIdLst>
    <p:notesMasterId r:id="rId19"/>
  </p:notesMasterIdLst>
  <p:handoutMasterIdLst>
    <p:handoutMasterId r:id="rId20"/>
  </p:handoutMasterIdLst>
  <p:sldIdLst>
    <p:sldId id="256" r:id="rId4"/>
    <p:sldId id="285" r:id="rId5"/>
    <p:sldId id="286" r:id="rId6"/>
    <p:sldId id="298" r:id="rId7"/>
    <p:sldId id="299" r:id="rId8"/>
    <p:sldId id="290" r:id="rId9"/>
    <p:sldId id="300" r:id="rId10"/>
    <p:sldId id="291" r:id="rId11"/>
    <p:sldId id="292" r:id="rId12"/>
    <p:sldId id="301" r:id="rId13"/>
    <p:sldId id="293" r:id="rId14"/>
    <p:sldId id="294" r:id="rId15"/>
    <p:sldId id="295" r:id="rId16"/>
    <p:sldId id="296" r:id="rId17"/>
    <p:sldId id="29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517275-4EE2-304C-8B3F-8FE6F5CFCCBA}">
          <p14:sldIdLst>
            <p14:sldId id="256"/>
            <p14:sldId id="285"/>
            <p14:sldId id="286"/>
            <p14:sldId id="298"/>
            <p14:sldId id="299"/>
            <p14:sldId id="290"/>
            <p14:sldId id="300"/>
            <p14:sldId id="291"/>
            <p14:sldId id="292"/>
            <p14:sldId id="301"/>
            <p14:sldId id="293"/>
            <p14:sldId id="294"/>
            <p14:sldId id="295"/>
            <p14:sldId id="296"/>
            <p14:sldId id="2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3746" autoAdjust="0"/>
  </p:normalViewPr>
  <p:slideViewPr>
    <p:cSldViewPr snapToGrid="0" snapToObjects="1">
      <p:cViewPr varScale="1">
        <p:scale>
          <a:sx n="48" d="100"/>
          <a:sy n="48" d="100"/>
        </p:scale>
        <p:origin x="-180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1" d="100"/>
          <a:sy n="91" d="100"/>
        </p:scale>
        <p:origin x="-174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E0C8-CEB3-4512-94BB-DFCE9513899D}" type="datetimeFigureOut">
              <a:rPr lang="en-GB" smtClean="0"/>
              <a:t>13/11/2014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C66FB-7548-424E-BE8C-DAF4503AE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07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04699-2E7A-DC4A-A93D-A72983F9537E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9F6C8-3472-C04D-B799-A1C1A6A0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9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F6C8-3472-C04D-B799-A1C1A6A0CB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27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latin typeface="Times New Roman" pitchFamily="18" charset="0"/>
              </a:rPr>
              <a:t>Consequences</a:t>
            </a:r>
            <a:r>
              <a:rPr lang="en-GB" altLang="en-US" baseline="0" dirty="0" smtClean="0">
                <a:latin typeface="Times New Roman" pitchFamily="18" charset="0"/>
              </a:rPr>
              <a:t> for missed bugs can be dramatic.</a:t>
            </a:r>
            <a:endParaRPr lang="en-GB" altLang="en-US" dirty="0" smtClean="0">
              <a:latin typeface="Times New Roman" pitchFamily="18" charset="0"/>
            </a:endParaRPr>
          </a:p>
          <a:p>
            <a:r>
              <a:rPr lang="en-GB" altLang="en-US" dirty="0" smtClean="0">
                <a:latin typeface="Times New Roman" pitchFamily="18" charset="0"/>
              </a:rPr>
              <a:t>Geoffrey Chang, Scripps scholar, flipped sign bit, retracted</a:t>
            </a:r>
            <a:r>
              <a:rPr lang="en-GB" altLang="en-US" baseline="0" dirty="0" smtClean="0">
                <a:latin typeface="Times New Roman" pitchFamily="18" charset="0"/>
              </a:rPr>
              <a:t> papers from Science, December 2006.</a:t>
            </a:r>
          </a:p>
          <a:p>
            <a:r>
              <a:rPr lang="en-GB" altLang="en-US" dirty="0" smtClean="0">
                <a:latin typeface="Times New Roman" pitchFamily="18" charset="0"/>
              </a:rPr>
              <a:t>Wikipedia entry notes this</a:t>
            </a:r>
            <a:r>
              <a:rPr lang="en-GB" altLang="en-US" baseline="0" dirty="0" smtClean="0">
                <a:latin typeface="Times New Roman" pitchFamily="18" charset="0"/>
              </a:rPr>
              <a:t> unfortunate occurrence!</a:t>
            </a:r>
            <a:endParaRPr lang="en-GB" altLang="en-US" dirty="0" smtClean="0">
              <a:latin typeface="Times New Roman" pitchFamily="18" charset="0"/>
            </a:endParaRPr>
          </a:p>
          <a:p>
            <a:r>
              <a:rPr lang="en-GB" altLang="en-US" dirty="0" err="1" smtClean="0">
                <a:latin typeface="Times New Roman" pitchFamily="18" charset="0"/>
              </a:rPr>
              <a:t>McKitrick</a:t>
            </a:r>
            <a:r>
              <a:rPr lang="en-GB" altLang="en-US" dirty="0" smtClean="0">
                <a:latin typeface="Times New Roman" pitchFamily="18" charset="0"/>
              </a:rPr>
              <a:t> and Michaels, 2004, climate research, data in degrees, used component that expected data in radians, they didn’t do any conversion, this was spotted,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they had to retract</a:t>
            </a:r>
          </a:p>
          <a:p>
            <a:r>
              <a:rPr lang="en-GB" dirty="0" smtClean="0"/>
              <a:t>How optimal is this? ;-)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24D2B0-E8D4-4004-B9DF-A62EEC60F981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433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/>
              <a:t>Software </a:t>
            </a:r>
            <a:r>
              <a:rPr lang="en-GB" altLang="en-US" dirty="0" smtClean="0"/>
              <a:t>developers have the skills,</a:t>
            </a:r>
            <a:r>
              <a:rPr lang="en-GB" altLang="en-US" baseline="0" dirty="0" smtClean="0"/>
              <a:t> tools and techniques to help us but why aren’t they used?</a:t>
            </a:r>
            <a:endParaRPr lang="en-GB" altLang="en-US" dirty="0" smtClean="0"/>
          </a:p>
          <a:p>
            <a:endParaRPr lang="en-GB" altLang="en-US" dirty="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9071"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30766" indent="-281064" defTabSz="459071"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24255" indent="-224851" defTabSz="459071"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573957" indent="-224851" defTabSz="459071"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23659" indent="-224851" defTabSz="459071"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473361" indent="-224851" defTabSz="459071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23062" indent="-224851" defTabSz="459071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372764" indent="-224851" defTabSz="459071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22466" indent="-224851" defTabSz="459071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fld id="{ABE18605-64EF-4DBE-827D-7427F84F31E6}" type="slidenum">
              <a:rPr lang="en-GB" altLang="en-US" sz="1200">
                <a:solidFill>
                  <a:srgbClr val="000000"/>
                </a:solidFill>
                <a:latin typeface="Helvetica" pitchFamily="34" charset="0"/>
              </a:rPr>
              <a:pPr/>
              <a:t>12</a:t>
            </a:fld>
            <a:endParaRPr lang="en-GB" altLang="en-US" sz="1200">
              <a:solidFill>
                <a:srgbClr val="000000"/>
              </a:solidFill>
              <a:latin typeface="Helvetica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Software</a:t>
            </a:r>
            <a:r>
              <a:rPr lang="en-GB" baseline="0" dirty="0" smtClean="0"/>
              <a:t> Carpentry </a:t>
            </a:r>
            <a:r>
              <a:rPr lang="en-GB" baseline="0" dirty="0" smtClean="0"/>
              <a:t>workshops, </a:t>
            </a:r>
            <a:r>
              <a:rPr lang="en-GB" baseline="0" dirty="0" smtClean="0"/>
              <a:t>online lectures and book.</a:t>
            </a:r>
          </a:p>
          <a:p>
            <a:r>
              <a:rPr lang="en-GB" baseline="0" dirty="0" smtClean="0"/>
              <a:t>SSI, led from EPCC, are coordinators of SWC in the UK.</a:t>
            </a:r>
          </a:p>
          <a:p>
            <a:r>
              <a:rPr lang="en-GB" baseline="0" dirty="0" smtClean="0"/>
              <a:t>RCUK are promoting SWC to CDTs and DTCs.</a:t>
            </a:r>
          </a:p>
          <a:p>
            <a:r>
              <a:rPr lang="en-GB" baseline="0" dirty="0" err="1" smtClean="0"/>
              <a:t>DiRAC</a:t>
            </a:r>
            <a:r>
              <a:rPr lang="en-GB" baseline="0" dirty="0" smtClean="0"/>
              <a:t> supercomputing consortium are also exploiting SWC.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2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6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F6C8-3472-C04D-B799-A1C1A6A0C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0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Hubs for world-class HPC training for researchers in Europe.</a:t>
            </a:r>
          </a:p>
          <a:p>
            <a:r>
              <a:rPr lang="en-GB" dirty="0" smtClean="0"/>
              <a:t>Barcelona Supercomputing </a:t>
            </a:r>
            <a:r>
              <a:rPr lang="en-GB" dirty="0" err="1" smtClean="0"/>
              <a:t>Center</a:t>
            </a:r>
            <a:r>
              <a:rPr lang="en-GB" dirty="0" smtClean="0"/>
              <a:t> (Spain).</a:t>
            </a:r>
          </a:p>
          <a:p>
            <a:r>
              <a:rPr lang="en-GB" dirty="0" smtClean="0"/>
              <a:t>CINECA – </a:t>
            </a:r>
            <a:r>
              <a:rPr lang="en-GB" dirty="0" err="1" smtClean="0"/>
              <a:t>Consorzio</a:t>
            </a:r>
            <a:r>
              <a:rPr lang="en-GB" dirty="0" smtClean="0"/>
              <a:t> </a:t>
            </a:r>
            <a:r>
              <a:rPr lang="en-GB" dirty="0" err="1" smtClean="0"/>
              <a:t>Interuniversitario</a:t>
            </a:r>
            <a:r>
              <a:rPr lang="en-GB" dirty="0" smtClean="0"/>
              <a:t> (Italy).</a:t>
            </a:r>
          </a:p>
          <a:p>
            <a:r>
              <a:rPr lang="en-GB" dirty="0" smtClean="0"/>
              <a:t>CSC – IT </a:t>
            </a:r>
            <a:r>
              <a:rPr lang="en-GB" dirty="0" err="1" smtClean="0"/>
              <a:t>Center</a:t>
            </a:r>
            <a:r>
              <a:rPr lang="en-GB" dirty="0" smtClean="0"/>
              <a:t> for Science Ltd (Finland).</a:t>
            </a:r>
          </a:p>
          <a:p>
            <a:r>
              <a:rPr lang="en-GB" dirty="0" smtClean="0"/>
              <a:t>EPCC at the University of Edinburgh (UK).</a:t>
            </a:r>
          </a:p>
          <a:p>
            <a:r>
              <a:rPr lang="en-GB" dirty="0" smtClean="0"/>
              <a:t>Gauss Centre for Supercomputing (Germany).</a:t>
            </a:r>
          </a:p>
          <a:p>
            <a:r>
              <a:rPr lang="en-GB" dirty="0" err="1" smtClean="0"/>
              <a:t>Maison</a:t>
            </a:r>
            <a:r>
              <a:rPr lang="en-GB" dirty="0" smtClean="0"/>
              <a:t> de la Simulation (France).</a:t>
            </a:r>
          </a:p>
          <a:p>
            <a:r>
              <a:rPr lang="en-GB" altLang="en-US" dirty="0" smtClean="0"/>
              <a:t>PRACE also funds catering and other expenses for PATC courses.</a:t>
            </a:r>
          </a:p>
          <a:p>
            <a:r>
              <a:rPr lang="en-GB" altLang="en-US" dirty="0" smtClean="0"/>
              <a:t>Please fill in the course feedback form</a:t>
            </a:r>
            <a:r>
              <a:rPr lang="en-GB" altLang="en-US" baseline="0" dirty="0" smtClean="0"/>
              <a:t> </a:t>
            </a:r>
            <a:r>
              <a:rPr lang="en-GB" altLang="en-US" dirty="0" smtClean="0">
                <a:ea typeface="Arial" pitchFamily="34" charset="0"/>
              </a:rPr>
              <a:t>linked in from the registration page</a:t>
            </a:r>
            <a:r>
              <a:rPr lang="en-GB" altLang="en-US" baseline="0" dirty="0" smtClean="0">
                <a:ea typeface="Arial" pitchFamily="34" charset="0"/>
              </a:rPr>
              <a:t> - o</a:t>
            </a:r>
            <a:r>
              <a:rPr lang="en-GB" altLang="en-US" dirty="0" smtClean="0">
                <a:ea typeface="Arial" pitchFamily="34" charset="0"/>
              </a:rPr>
              <a:t>pens on last day of course.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F6C8-3472-C04D-B799-A1C1A6A0CB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54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F6C8-3472-C04D-B799-A1C1A6A0CB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47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 smtClean="0"/>
          </a:p>
          <a:p>
            <a:pPr algn="l"/>
            <a:endParaRPr lang="en-GB" dirty="0" smtClean="0"/>
          </a:p>
          <a:p>
            <a:pPr algn="l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69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http://en.wikipedia.org/wiki/Program_optimization</a:t>
            </a:r>
          </a:p>
          <a:p>
            <a:pPr algn="l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69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latin typeface="Times New Roman" pitchFamily="18" charset="0"/>
              </a:rPr>
              <a:t>Don't,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negative effect on readability and maintainability, hardware is cheap, developer time is expensive.</a:t>
            </a:r>
          </a:p>
          <a:p>
            <a:r>
              <a:rPr lang="en-GB" altLang="en-US" dirty="0" smtClean="0">
                <a:latin typeface="Times New Roman" pitchFamily="18" charset="0"/>
              </a:rPr>
              <a:t>Don't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yet,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designing =/= optimizing. Don't optimize until the design is correct.</a:t>
            </a:r>
          </a:p>
          <a:p>
            <a:r>
              <a:rPr lang="en-GB" altLang="en-US" dirty="0" smtClean="0">
                <a:latin typeface="Times New Roman" pitchFamily="18" charset="0"/>
              </a:rPr>
              <a:t>Profile first,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an educated guess is still a guess.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dirty="0" smtClean="0"/>
              <a:t>Dissuade novice programmers from cluttering up their programs with vain attempts at writing optimal code.</a:t>
            </a:r>
          </a:p>
          <a:p>
            <a:r>
              <a:rPr lang="en-GB" altLang="en-US" dirty="0" smtClean="0">
                <a:latin typeface="Times New Roman" pitchFamily="18" charset="0"/>
              </a:rPr>
              <a:t>http://c2.com/cgi/wiki?RulesOfOptimization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altLang="en-US" dirty="0" smtClean="0">
                <a:latin typeface="Times New Roman" pitchFamily="18" charset="0"/>
              </a:rPr>
              <a:t>http://blogs.msdn.com/b/audiofool/archive/2007/06/14/the-rules-of-code-optimization.aspx?Redirected=true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altLang="en-US" dirty="0" smtClean="0"/>
              <a:t>Software developers have the skills,</a:t>
            </a:r>
            <a:r>
              <a:rPr lang="en-GB" altLang="en-US" baseline="0" dirty="0" smtClean="0"/>
              <a:t> tools and techniques to help us.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311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altLang="en-US" dirty="0" smtClean="0">
                <a:latin typeface="Times New Roman" pitchFamily="18" charset="0"/>
              </a:rPr>
              <a:t>Empirical</a:t>
            </a:r>
            <a:r>
              <a:rPr lang="en-GB" altLang="en-US" baseline="0" dirty="0" smtClean="0">
                <a:latin typeface="Times New Roman" pitchFamily="18" charset="0"/>
              </a:rPr>
              <a:t> research into software development.</a:t>
            </a:r>
            <a:endParaRPr lang="en-GB" altLang="en-US" dirty="0" smtClean="0">
              <a:latin typeface="Times New Roman" pitchFamily="18" charset="0"/>
            </a:endParaRP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altLang="en-US" baseline="0" dirty="0" smtClean="0">
                <a:latin typeface="Times New Roman" pitchFamily="18" charset="0"/>
              </a:rPr>
              <a:t>Note how long some of these have been known.</a:t>
            </a:r>
          </a:p>
          <a:p>
            <a:r>
              <a:rPr lang="en-GB" altLang="en-US" dirty="0" smtClean="0">
                <a:latin typeface="Times New Roman" pitchFamily="18" charset="0"/>
              </a:rPr>
              <a:t>“Some experience with automated aids to the design of large-scale reliable software”, Software Engineering, IEEE Transactions on, March 1975, Boehm, B.W. </a:t>
            </a:r>
            <a:r>
              <a:rPr lang="en-GB" altLang="en-US" dirty="0" err="1" smtClean="0">
                <a:latin typeface="Times New Roman" pitchFamily="18" charset="0"/>
              </a:rPr>
              <a:t>McClean</a:t>
            </a:r>
            <a:r>
              <a:rPr lang="en-GB" altLang="en-US" dirty="0" smtClean="0">
                <a:latin typeface="Times New Roman" pitchFamily="18" charset="0"/>
              </a:rPr>
              <a:t>, R.K.,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err="1" smtClean="0">
                <a:latin typeface="Times New Roman" pitchFamily="18" charset="0"/>
              </a:rPr>
              <a:t>Urfrig</a:t>
            </a:r>
            <a:r>
              <a:rPr lang="en-GB" altLang="en-US" dirty="0" smtClean="0">
                <a:latin typeface="Times New Roman" pitchFamily="18" charset="0"/>
              </a:rPr>
              <a:t>, D.B. Volume: SE-1, Issue: 1, Page(s): 125 – 133.</a:t>
            </a:r>
          </a:p>
          <a:p>
            <a:r>
              <a:rPr lang="en-GB" altLang="en-US" dirty="0" smtClean="0">
                <a:latin typeface="Times New Roman" pitchFamily="18" charset="0"/>
              </a:rPr>
              <a:t>“large preponderance of design errors over coding errors on large-scale projects, not only with respect to numbers of errors, but also with respect to the relative time and effort required to detect them and correct them”</a:t>
            </a:r>
          </a:p>
          <a:p>
            <a:r>
              <a:rPr lang="en-GB" altLang="en-US" dirty="0" smtClean="0">
                <a:latin typeface="Times New Roman" pitchFamily="18" charset="0"/>
              </a:rPr>
              <a:t>"Half the errors are found in 15% of the modules" (Davis 1995, quoting </a:t>
            </a:r>
            <a:r>
              <a:rPr lang="en-GB" altLang="en-US" dirty="0" err="1" smtClean="0">
                <a:latin typeface="Times New Roman" pitchFamily="18" charset="0"/>
              </a:rPr>
              <a:t>Endres</a:t>
            </a:r>
            <a:r>
              <a:rPr lang="en-GB" altLang="en-US" dirty="0" smtClean="0">
                <a:latin typeface="Times New Roman" pitchFamily="18" charset="0"/>
              </a:rPr>
              <a:t> 1975)</a:t>
            </a:r>
          </a:p>
          <a:p>
            <a:r>
              <a:rPr lang="en-GB" altLang="en-US" dirty="0" smtClean="0">
                <a:latin typeface="Times New Roman" pitchFamily="18" charset="0"/>
              </a:rPr>
              <a:t>“80% of all errors are found in just 2% (sic) of the modules" (Davis 1995, quoting Weinberg 1992)</a:t>
            </a:r>
          </a:p>
          <a:p>
            <a:r>
              <a:rPr lang="en-GB" altLang="en-US" dirty="0" smtClean="0">
                <a:latin typeface="Times New Roman" pitchFamily="18" charset="0"/>
              </a:rPr>
              <a:t>"About 80% of the defects come from 20% of the modules, and about half the modules are error free" (Boehm and </a:t>
            </a:r>
            <a:r>
              <a:rPr lang="en-GB" altLang="en-US" dirty="0" err="1" smtClean="0">
                <a:latin typeface="Times New Roman" pitchFamily="18" charset="0"/>
              </a:rPr>
              <a:t>Basili</a:t>
            </a:r>
            <a:r>
              <a:rPr lang="en-GB" altLang="en-US" dirty="0" smtClean="0">
                <a:latin typeface="Times New Roman" pitchFamily="18" charset="0"/>
              </a:rPr>
              <a:t> 2001)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altLang="en-US" dirty="0" smtClean="0">
                <a:latin typeface="Times New Roman" pitchFamily="18" charset="0"/>
              </a:rPr>
              <a:t>1-10-100</a:t>
            </a:r>
            <a:r>
              <a:rPr lang="en-GB" altLang="en-US" baseline="0" dirty="0" smtClean="0">
                <a:latin typeface="Times New Roman" pitchFamily="18" charset="0"/>
              </a:rPr>
              <a:t> rule – “if </a:t>
            </a:r>
            <a:r>
              <a:rPr lang="en-GB" altLang="en-US" dirty="0" smtClean="0">
                <a:latin typeface="Times New Roman" pitchFamily="18" charset="0"/>
              </a:rPr>
              <a:t>it takes one unit of costs or effort to complete a job correctly, it will take 10 times that effort to correct an error before it reaches the customer.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Once it has reached the customer, it will take 100 times the cost and effort to correct the situation, not to mention the loss of customer goodwill.”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GB" altLang="en-US" dirty="0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24D2B0-E8D4-4004-B9DF-A62EEC60F981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127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 err="1" smtClean="0"/>
              <a:t>Prechelt</a:t>
            </a:r>
            <a:r>
              <a:rPr lang="en-GB" dirty="0" smtClean="0"/>
              <a:t>, L. An empirical comparison of C, C++, Java, Perl, Python, </a:t>
            </a:r>
            <a:r>
              <a:rPr lang="en-GB" dirty="0" err="1" smtClean="0"/>
              <a:t>Rexx</a:t>
            </a:r>
            <a:r>
              <a:rPr lang="en-GB" dirty="0" smtClean="0"/>
              <a:t>, and </a:t>
            </a:r>
            <a:r>
              <a:rPr lang="en-GB" dirty="0" err="1" smtClean="0"/>
              <a:t>Tcl</a:t>
            </a:r>
            <a:r>
              <a:rPr lang="en-GB" dirty="0" smtClean="0"/>
              <a:t> for a search/string-processing program,</a:t>
            </a:r>
            <a:r>
              <a:rPr lang="en-GB" baseline="0" dirty="0" smtClean="0"/>
              <a:t> </a:t>
            </a:r>
            <a:r>
              <a:rPr lang="en-GB" dirty="0" smtClean="0"/>
              <a:t>Technical report,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Fakultat</a:t>
            </a:r>
            <a:r>
              <a:rPr lang="en-GB" baseline="0" dirty="0" smtClean="0"/>
              <a:t> fur </a:t>
            </a:r>
            <a:r>
              <a:rPr lang="en-GB" baseline="0" dirty="0" err="1" smtClean="0"/>
              <a:t>Informatik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Universitat</a:t>
            </a:r>
            <a:r>
              <a:rPr lang="en-GB" baseline="0" dirty="0" smtClean="0"/>
              <a:t> Karlsruhe, March 10, 2000.</a:t>
            </a:r>
          </a:p>
          <a:p>
            <a:pPr algn="l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6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2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3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283" y="1150222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283" y="3283822"/>
            <a:ext cx="6400800" cy="62890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2283" y="317714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pic>
        <p:nvPicPr>
          <p:cNvPr id="4" name="Picture 3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pic>
        <p:nvPicPr>
          <p:cNvPr id="3" name="Picture 2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Prace_ppt_etusivu_korjattu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440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2" descr="Prace_ppt_alapalkki_logo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8850"/>
            <a:ext cx="9144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3385" y="4648200"/>
            <a:ext cx="7772400" cy="865188"/>
          </a:xfrm>
        </p:spPr>
        <p:txBody>
          <a:bodyPr/>
          <a:lstStyle>
            <a:lvl1pPr algn="ctr">
              <a:defRPr sz="3500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1" y="5334000"/>
            <a:ext cx="6400800" cy="457200"/>
          </a:xfrm>
        </p:spPr>
        <p:txBody>
          <a:bodyPr/>
          <a:lstStyle>
            <a:lvl1pPr marL="0" indent="0" algn="ctr">
              <a:spcBef>
                <a:spcPct val="5000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5411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29DC9-C0CF-4736-A243-F8A0DA1B6E4A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2439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04622-D41D-49D0-8EA5-A7B2B5C35FC0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0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57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1647" y="2133600"/>
            <a:ext cx="3578469" cy="4103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0793" y="2133600"/>
            <a:ext cx="3579935" cy="4103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E2341-B66E-4BB0-95C6-3CD6165EEABC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262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3C51F-A4B1-489F-8E03-382039F2FBC8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6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357F-79D5-4345-9B2C-DAB5DF186989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08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61679-808C-453D-99A3-FEC492491C55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57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39E0-0688-4712-BF53-19C2A9338001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1066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46ACD-7DE5-448B-983E-0897B19FF4C9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708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4BDCB-036E-4426-96F4-D8607AB62D64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1313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31927" y="1295400"/>
            <a:ext cx="1828800" cy="4941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4062" y="1295400"/>
            <a:ext cx="5347189" cy="4941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90384-BF30-4C58-816F-241BB2B8B21A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91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7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6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1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1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7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7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CEB70-C80E-1048-86BD-76ABBAA6B3F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3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9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pcc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43" y="5989464"/>
            <a:ext cx="1931719" cy="627038"/>
          </a:xfrm>
          <a:prstGeom prst="rect">
            <a:avLst/>
          </a:prstGeom>
        </p:spPr>
      </p:pic>
      <p:pic>
        <p:nvPicPr>
          <p:cNvPr id="11" name="Picture 10" descr="uoe_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68" y="5902300"/>
            <a:ext cx="786898" cy="786898"/>
          </a:xfrm>
          <a:prstGeom prst="rect">
            <a:avLst/>
          </a:prstGeom>
        </p:spPr>
      </p:pic>
      <p:pic>
        <p:nvPicPr>
          <p:cNvPr id="8" name="Picture 7" descr="archer_logo_larg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2" y="5795798"/>
            <a:ext cx="2716666" cy="893400"/>
          </a:xfrm>
          <a:prstGeom prst="rect">
            <a:avLst/>
          </a:prstGeom>
        </p:spPr>
      </p:pic>
      <p:pic>
        <p:nvPicPr>
          <p:cNvPr id="12" name="Picture 11" descr="U:\Docs\logos\swclogo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7" r:id="rId3"/>
    <p:sldLayoutId id="2147483819" r:id="rId4"/>
    <p:sldLayoutId id="2147483820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4062" y="1295401"/>
            <a:ext cx="73152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1646" y="2133600"/>
            <a:ext cx="7299081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en-US" smtClean="0"/>
              <a:t>Click to edit Master text styles</a:t>
            </a:r>
          </a:p>
          <a:p>
            <a:pPr lvl="1"/>
            <a:r>
              <a:rPr lang="fi-FI" altLang="en-US" smtClean="0"/>
              <a:t>Second level</a:t>
            </a:r>
          </a:p>
          <a:p>
            <a:pPr lvl="2"/>
            <a:r>
              <a:rPr lang="fi-FI" altLang="en-US" smtClean="0"/>
              <a:t>Third level</a:t>
            </a:r>
          </a:p>
          <a:p>
            <a:pPr lvl="3"/>
            <a:r>
              <a:rPr lang="fi-FI" altLang="en-US" smtClean="0"/>
              <a:t>Fourth level</a:t>
            </a:r>
          </a:p>
          <a:p>
            <a:pPr lvl="4"/>
            <a:r>
              <a:rPr lang="fi-FI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1704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34" charset="-128"/>
              </a:defRPr>
            </a:lvl1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BBD2CCBF-03A4-468A-ADDB-E5AE41F5CF12}" type="slidenum">
              <a:rPr lang="fi-FI">
                <a:solidFill>
                  <a:prstClr val="black"/>
                </a:solidFill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  <p:pic>
        <p:nvPicPr>
          <p:cNvPr id="1029" name="Picture 25" descr="Prace_ppt_etusivu_ylapalkki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46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.uk/url?sa=i&amp;rct=j&amp;q=rcuk&amp;source=images&amp;cd=&amp;cad=rja&amp;docid=L2FTyn_ooaqj6M&amp;tbnid=YZT_uofWPj8mxM:&amp;ved=0CAUQjRw&amp;url=http://www.ukcge.ac.uk/main.php?main%3Dnews%26news%3Drcuk-releases-beta--gateway-to-research-&amp;ei=DkRIUbXOPMqJ0AXCkYCACQ&amp;bvm=bv.43828540,d.d2k&amp;psig=AFQjCNHc07f8QCfTa_6eP0Kvnv6W0KKjHA&amp;ust=1363776901266572" TargetMode="External"/><Relationship Id="rId13" Type="http://schemas.openxmlformats.org/officeDocument/2006/relationships/image" Target="../media/image24.png"/><Relationship Id="rId3" Type="http://schemas.openxmlformats.org/officeDocument/2006/relationships/hyperlink" Target="http://www.flickr.com/photos/92796009@N02/8436301472/" TargetMode="External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hyperlink" Target="http://www.google.co.uk/url?sa=i&amp;source=images&amp;cd=&amp;cad=rja&amp;docid=BVcO0GLkkC_4TM&amp;tbnid=-Navg0xWak1wTM:&amp;ved=0CAgQjRwwADgM&amp;url=http://cdt.cs.manchester.ac.uk/&amp;ei=-GxHUa7IMebO0QWfvoH4AQ&amp;psig=AFQjCNHplQbMqsx9eiRzXbQjNaCh_7Qvqw&amp;ust=1363721848849366" TargetMode="External"/><Relationship Id="rId10" Type="http://schemas.openxmlformats.org/officeDocument/2006/relationships/image" Target="../media/image21.png"/><Relationship Id="rId4" Type="http://schemas.openxmlformats.org/officeDocument/2006/relationships/image" Target="../media/image17.jpeg"/><Relationship Id="rId9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reativecommons.org/licenses/by-nc-sa/4.0/deed.en_US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283" y="1826075"/>
            <a:ext cx="7848600" cy="698456"/>
          </a:xfrm>
        </p:spPr>
        <p:txBody>
          <a:bodyPr/>
          <a:lstStyle/>
          <a:p>
            <a:pPr algn="ctr"/>
            <a:r>
              <a:rPr lang="en-US" sz="4400" cap="none" dirty="0" smtClean="0"/>
              <a:t>ARCHER </a:t>
            </a:r>
            <a:r>
              <a:rPr lang="en-US" sz="4400" cap="none" dirty="0" smtClean="0"/>
              <a:t/>
            </a:r>
            <a:br>
              <a:rPr lang="en-US" sz="4400" cap="none" dirty="0" smtClean="0"/>
            </a:br>
            <a:r>
              <a:rPr lang="en-US" sz="4400" cap="none" dirty="0" smtClean="0"/>
              <a:t>Software </a:t>
            </a:r>
            <a:r>
              <a:rPr lang="en-US" sz="4400" cap="none" dirty="0" smtClean="0"/>
              <a:t>Carpentry </a:t>
            </a:r>
            <a:r>
              <a:rPr lang="en-US" sz="4400" cap="none" dirty="0" smtClean="0"/>
              <a:t>workshop</a:t>
            </a:r>
            <a:endParaRPr lang="en-US" sz="44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4510" y="3312277"/>
            <a:ext cx="6996373" cy="197534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dirty="0" smtClean="0"/>
              <a:t>Mario </a:t>
            </a:r>
            <a:r>
              <a:rPr lang="en-US" dirty="0" err="1" smtClean="0"/>
              <a:t>Antonioletti</a:t>
            </a:r>
            <a:r>
              <a:rPr lang="en-US" dirty="0" smtClean="0"/>
              <a:t>, Alistair Grant, Mike Jackson, Arno </a:t>
            </a:r>
            <a:r>
              <a:rPr lang="en-US" dirty="0" err="1" smtClean="0"/>
              <a:t>Proeme</a:t>
            </a:r>
            <a:endParaRPr lang="en-US" dirty="0"/>
          </a:p>
          <a:p>
            <a:pPr algn="r"/>
            <a:r>
              <a:rPr lang="en-US" dirty="0" smtClean="0"/>
              <a:t>ARCHER </a:t>
            </a:r>
            <a:r>
              <a:rPr lang="en-US" dirty="0" smtClean="0"/>
              <a:t>CSE Team</a:t>
            </a:r>
          </a:p>
          <a:p>
            <a:pPr algn="r"/>
            <a:r>
              <a:rPr lang="en-US" dirty="0" smtClean="0"/>
              <a:t>mario@epcc.ed.ac.uk</a:t>
            </a:r>
          </a:p>
          <a:p>
            <a:pPr algn="r"/>
            <a:r>
              <a:rPr lang="en-US" dirty="0" smtClean="0"/>
              <a:t>agrant3@epcc.ed.ac.uk</a:t>
            </a:r>
            <a:r>
              <a:rPr lang="en-US" dirty="0" smtClean="0"/>
              <a:t> </a:t>
            </a:r>
          </a:p>
          <a:p>
            <a:pPr algn="r"/>
            <a:r>
              <a:rPr lang="en-US" dirty="0" smtClean="0"/>
              <a:t>michaelj@epcc.ed.ac.uk</a:t>
            </a:r>
            <a:endParaRPr lang="en-US" dirty="0" smtClean="0"/>
          </a:p>
          <a:p>
            <a:pPr algn="r"/>
            <a:r>
              <a:rPr lang="en-US" dirty="0" smtClean="0"/>
              <a:t>aproeme@epcc.ed.ac.uk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1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Programming language or programmer?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4"/>
            <a:ext cx="8229600" cy="4195598"/>
          </a:xfrm>
        </p:spPr>
        <p:txBody>
          <a:bodyPr>
            <a:noAutofit/>
          </a:bodyPr>
          <a:lstStyle/>
          <a:p>
            <a:r>
              <a:rPr lang="en-GB" sz="3200" dirty="0" smtClean="0"/>
              <a:t>“</a:t>
            </a:r>
            <a:r>
              <a:rPr lang="en-GB" sz="3200" dirty="0"/>
              <a:t>performance variability that derives from differences among programmers of the same language … is on average as large or larger than the variability found among the different languages.” (</a:t>
            </a:r>
            <a:r>
              <a:rPr lang="en-GB" sz="3200" dirty="0" err="1"/>
              <a:t>Prechelt</a:t>
            </a:r>
            <a:r>
              <a:rPr lang="en-GB" sz="3200" dirty="0"/>
              <a:t> 2000</a:t>
            </a:r>
            <a:r>
              <a:rPr lang="en-GB" sz="3200" dirty="0" smtClean="0"/>
              <a:t>)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68969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about correctness?</a:t>
            </a:r>
            <a:endParaRPr lang="en-GB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371" y="4221088"/>
            <a:ext cx="3174628" cy="2410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23928" y="1412776"/>
            <a:ext cx="48245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800" dirty="0">
                <a:latin typeface="+mn-lt"/>
              </a:rPr>
              <a:t>We wish to retract our research article … and both of our Reports... </a:t>
            </a:r>
          </a:p>
          <a:p>
            <a:pPr>
              <a:defRPr/>
            </a:pPr>
            <a:r>
              <a:rPr lang="en-GB" sz="1800" dirty="0">
                <a:latin typeface="+mn-lt"/>
              </a:rPr>
              <a:t>An </a:t>
            </a:r>
            <a:r>
              <a:rPr lang="en-GB" sz="1800" b="1" dirty="0">
                <a:latin typeface="+mn-lt"/>
              </a:rPr>
              <a:t>in-house data reduction program </a:t>
            </a:r>
            <a:r>
              <a:rPr lang="en-GB" sz="1800" dirty="0">
                <a:latin typeface="+mn-lt"/>
              </a:rPr>
              <a:t>introduced a </a:t>
            </a:r>
            <a:r>
              <a:rPr lang="en-GB" sz="1800" b="1" dirty="0">
                <a:latin typeface="+mn-lt"/>
              </a:rPr>
              <a:t>change in sign </a:t>
            </a:r>
            <a:r>
              <a:rPr lang="en-GB" sz="1800" dirty="0">
                <a:latin typeface="+mn-lt"/>
              </a:rPr>
              <a:t>for anomalous differences… </a:t>
            </a:r>
          </a:p>
          <a:p>
            <a:pPr>
              <a:defRPr/>
            </a:pPr>
            <a:r>
              <a:rPr lang="en-GB" sz="1800" dirty="0">
                <a:latin typeface="+mn-lt"/>
              </a:rPr>
              <a:t>Unfortunately, the use of the </a:t>
            </a:r>
            <a:r>
              <a:rPr lang="en-GB" sz="1800" dirty="0" err="1">
                <a:latin typeface="+mn-lt"/>
              </a:rPr>
              <a:t>multicopy</a:t>
            </a:r>
            <a:r>
              <a:rPr lang="en-GB" sz="1800" dirty="0">
                <a:latin typeface="+mn-lt"/>
              </a:rPr>
              <a:t> refinement procedure still allowed us to obtain reasonable refinement values for the </a:t>
            </a:r>
            <a:r>
              <a:rPr lang="en-GB" sz="1800" b="1" dirty="0">
                <a:latin typeface="+mn-lt"/>
              </a:rPr>
              <a:t>wrong</a:t>
            </a:r>
            <a:r>
              <a:rPr lang="en-GB" sz="1800" dirty="0">
                <a:latin typeface="+mn-lt"/>
              </a:rPr>
              <a:t> structures. </a:t>
            </a:r>
          </a:p>
        </p:txBody>
      </p:sp>
      <p:pic>
        <p:nvPicPr>
          <p:cNvPr id="8" name="Picture 7" descr="Cover image expans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72269"/>
            <a:ext cx="2517551" cy="338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13"/>
          <p:cNvSpPr>
            <a:spLocks noChangeArrowheads="1"/>
          </p:cNvSpPr>
          <p:nvPr/>
        </p:nvSpPr>
        <p:spPr bwMode="auto">
          <a:xfrm>
            <a:off x="3707904" y="1427534"/>
            <a:ext cx="5202312" cy="2649538"/>
          </a:xfrm>
          <a:prstGeom prst="wedgeRoundRectCallout">
            <a:avLst>
              <a:gd name="adj1" fmla="val -55301"/>
              <a:gd name="adj2" fmla="val 17778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15417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A skills gap</a:t>
            </a:r>
          </a:p>
        </p:txBody>
      </p:sp>
      <p:pic>
        <p:nvPicPr>
          <p:cNvPr id="4096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49"/>
          <a:stretch>
            <a:fillRect/>
          </a:stretch>
        </p:blipFill>
        <p:spPr bwMode="auto">
          <a:xfrm>
            <a:off x="395536" y="1484114"/>
            <a:ext cx="3735237" cy="424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37"/>
          <a:stretch>
            <a:fillRect/>
          </a:stretch>
        </p:blipFill>
        <p:spPr bwMode="auto">
          <a:xfrm>
            <a:off x="4355976" y="1052736"/>
            <a:ext cx="4634833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54413" y="4149080"/>
            <a:ext cx="4410075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dirty="0" err="1">
                <a:solidFill>
                  <a:schemeClr val="tx1"/>
                </a:solidFill>
                <a:latin typeface="+mn-lt"/>
              </a:rPr>
              <a:t>Hannay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et al, “How Do Scientists Develop and Use Scientific Software?</a:t>
            </a:r>
            <a:endParaRPr lang="en-GB" sz="1400" dirty="0">
              <a:solidFill>
                <a:schemeClr val="tx1"/>
              </a:solidFill>
              <a:latin typeface="+mn-lt"/>
            </a:endParaRPr>
          </a:p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  <a:latin typeface="+mn-lt"/>
              </a:rPr>
              <a:t>SECSE '09 Proceedings of the 2009 ICSE Workshop on Software Engineering for Computational Science and Engineering, IEEE Computer Society, 2009. DOI: 10.1109/SECSE.2009.5069155 </a:t>
            </a:r>
            <a:endParaRPr lang="en-GB" sz="1400" dirty="0" smtClean="0">
              <a:solidFill>
                <a:schemeClr val="tx1"/>
              </a:solidFill>
              <a:latin typeface="+mn-lt"/>
            </a:endParaRPr>
          </a:p>
          <a:p>
            <a:pPr algn="ctr">
              <a:defRPr/>
            </a:pPr>
            <a:r>
              <a:rPr lang="en-GB" sz="1400" dirty="0" smtClean="0">
                <a:latin typeface="+mn-lt"/>
              </a:rPr>
              <a:t>Images courtesy of Greg Wilson and Neil </a:t>
            </a:r>
            <a:r>
              <a:rPr lang="en-GB" sz="1400" dirty="0" err="1" smtClean="0">
                <a:latin typeface="+mn-lt"/>
              </a:rPr>
              <a:t>Chue</a:t>
            </a:r>
            <a:r>
              <a:rPr lang="en-GB" sz="1400" dirty="0" smtClean="0">
                <a:latin typeface="+mn-lt"/>
              </a:rPr>
              <a:t> Hong</a:t>
            </a:r>
            <a:endParaRPr lang="en-GB" sz="1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52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Filling the gap</a:t>
            </a:r>
            <a:endParaRPr lang="en-GB" dirty="0"/>
          </a:p>
        </p:txBody>
      </p:sp>
      <p:pic>
        <p:nvPicPr>
          <p:cNvPr id="6" name="Picture 15" descr="First morning of the bootcamp">
            <a:hlinkClick r:id="rId3" tooltip="First morning of the bootcamp by la.figueira, on Flickr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163" y="1555722"/>
            <a:ext cx="4663016" cy="273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cdt.cs.manchester.ac.uk/assets/images/h1.gif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63" y="4782788"/>
            <a:ext cx="1978645" cy="86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Doctoral Training Cent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706" y="4689996"/>
            <a:ext cx="922969" cy="92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http://www.ukcge.ac.uk/pageImages/logo_rcuk_1.jp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411" y="4971713"/>
            <a:ext cx="1036638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C:\MikeLocal\SSI\logos\Approved_SSI_Logos\SSI_Big300dpi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29" y="561957"/>
            <a:ext cx="27876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0" y="1555722"/>
            <a:ext cx="2098576" cy="258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 descr="https://www.epcc.ed.ac.uk/sites/default/files/IMAGE/DiRAC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179" y="3073540"/>
            <a:ext cx="152400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Mozilla Science Lab 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0" y="5004022"/>
            <a:ext cx="283845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23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stuff</a:t>
            </a:r>
            <a:endParaRPr lang="en-GB" dirty="0"/>
          </a:p>
        </p:txBody>
      </p:sp>
      <p:pic>
        <p:nvPicPr>
          <p:cNvPr id="4" name="Picture 7" descr="C:\Users\mjj\AppData\Local\Microsoft\Windows\Temporary Internet Files\Content.IE5\NP9H55VK\2860999902_4359949866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26740"/>
            <a:ext cx="3217096" cy="395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mjj\AppData\Local\Microsoft\Windows\Temporary Internet Files\Content.IE5\9VKKI9C9\6641734289_596b6f64fc_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555" y="3689082"/>
            <a:ext cx="3450858" cy="212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:\Users\mjj\AppData\Local\Microsoft\Windows\Temporary Internet Files\Content.IE5\9VKKI9C9\951941736_cd25446ff3_z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813370"/>
            <a:ext cx="3881438" cy="26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C:\Users\mjj\AppData\Local\Microsoft\Windows\Temporary Internet Files\Content.IE5\RWW284KB\4557638431_041a95ca3b_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495" y="2641338"/>
            <a:ext cx="3026817" cy="209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3131840" y="6165304"/>
            <a:ext cx="2954777" cy="55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887" tIns="43444" rIns="86887" bIns="43444">
            <a:spAutoFit/>
          </a:bodyPr>
          <a:lstStyle>
            <a:lvl1pPr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Images courtesy of (clockwise from top-left)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oneVillage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 initiative,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Bobbymond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,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Dajanda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, Anton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Novojilov</a:t>
            </a:r>
            <a:endParaRPr lang="en-GB" altLang="en-US" sz="1100" dirty="0">
              <a:solidFill>
                <a:srgbClr val="000000"/>
              </a:solidFill>
              <a:ea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0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ask for help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Flag down a helper</a:t>
            </a:r>
          </a:p>
          <a:p>
            <a:endParaRPr lang="en-GB" sz="4000" dirty="0" smtClean="0"/>
          </a:p>
          <a:p>
            <a:r>
              <a:rPr lang="en-GB" sz="4000" dirty="0" smtClean="0"/>
              <a:t>Stick up </a:t>
            </a:r>
            <a:r>
              <a:rPr lang="en-GB" sz="4000" smtClean="0"/>
              <a:t>your sticky note</a:t>
            </a:r>
            <a:endParaRPr lang="en-GB" sz="4000" dirty="0"/>
          </a:p>
          <a:p>
            <a:pPr lvl="1"/>
            <a:r>
              <a:rPr lang="en-GB" sz="3600" dirty="0"/>
              <a:t>Red – I’m stuck, help!</a:t>
            </a:r>
          </a:p>
          <a:p>
            <a:pPr lvl="1"/>
            <a:r>
              <a:rPr lang="en-GB" sz="3600" dirty="0"/>
              <a:t>Green – I’m fine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3207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Reusing this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1429"/>
            <a:ext cx="8229600" cy="343833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This work is 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http://creativecommons.org/licenses/by-nc-sa/4.0/</a:t>
            </a:r>
            <a:r>
              <a:rPr lang="en-US" dirty="0" smtClean="0">
                <a:hlinkClick r:id="rId2"/>
              </a:rPr>
              <a:t>deed.en_US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600" dirty="0" smtClean="0"/>
              <a:t>This means you are free to copy and redistribute the material and adapt and build on the material under the following terms: You must give appropriate credit, provide a link to the license and indicate if changes were made. If you adapt or build on the material you must distribute your work under the same license as the original.</a:t>
            </a: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 smtClean="0"/>
              <a:t>Note that this presentation contains images owned by others. Please seek their permission before reusing these images.</a:t>
            </a:r>
            <a:endParaRPr lang="en-US" sz="1600" dirty="0"/>
          </a:p>
        </p:txBody>
      </p:sp>
      <p:pic>
        <p:nvPicPr>
          <p:cNvPr id="5" name="Picture 4" descr="by-nc-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61" y="1481799"/>
            <a:ext cx="2787729" cy="97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7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psrc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460" y="1454888"/>
            <a:ext cx="2621280" cy="877824"/>
          </a:xfrm>
          <a:prstGeom prst="rect">
            <a:avLst/>
          </a:prstGeom>
        </p:spPr>
      </p:pic>
      <p:pic>
        <p:nvPicPr>
          <p:cNvPr id="5" name="Picture 4" descr="nerc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498" y="1591724"/>
            <a:ext cx="2548128" cy="524256"/>
          </a:xfrm>
          <a:prstGeom prst="rect">
            <a:avLst/>
          </a:prstGeom>
        </p:spPr>
      </p:pic>
      <p:pic>
        <p:nvPicPr>
          <p:cNvPr id="6" name="Picture 5" descr="cray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7" y="3071573"/>
            <a:ext cx="2816352" cy="536448"/>
          </a:xfrm>
          <a:prstGeom prst="rect">
            <a:avLst/>
          </a:prstGeom>
        </p:spPr>
      </p:pic>
      <p:pic>
        <p:nvPicPr>
          <p:cNvPr id="7" name="Picture 6" descr="epcc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10" y="2771929"/>
            <a:ext cx="2575751" cy="836092"/>
          </a:xfrm>
          <a:prstGeom prst="rect">
            <a:avLst/>
          </a:prstGeom>
        </p:spPr>
      </p:pic>
      <p:pic>
        <p:nvPicPr>
          <p:cNvPr id="8" name="Picture 7" descr="uoe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199" y="2568253"/>
            <a:ext cx="1266890" cy="12668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89277" y="4587933"/>
            <a:ext cx="5352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6E2619"/>
                </a:solidFill>
                <a:latin typeface="Calibri"/>
                <a:cs typeface="Calibri"/>
              </a:rPr>
              <a:t>http://</a:t>
            </a:r>
            <a:r>
              <a:rPr lang="en-US" sz="2800" dirty="0" err="1" smtClean="0">
                <a:solidFill>
                  <a:srgbClr val="6E2619"/>
                </a:solidFill>
                <a:latin typeface="Calibri"/>
                <a:cs typeface="Calibri"/>
              </a:rPr>
              <a:t>www.archer.ac.uk</a:t>
            </a:r>
            <a:endParaRPr lang="en-US" sz="2800" dirty="0">
              <a:solidFill>
                <a:srgbClr val="6E2619"/>
              </a:solidFill>
              <a:latin typeface="Calibri"/>
              <a:cs typeface="Calibri"/>
            </a:endParaRPr>
          </a:p>
          <a:p>
            <a:pPr algn="ctr"/>
            <a:r>
              <a:rPr lang="en-US" sz="2800" dirty="0" err="1" smtClean="0">
                <a:solidFill>
                  <a:srgbClr val="6E2619"/>
                </a:solidFill>
                <a:latin typeface="Calibri"/>
                <a:cs typeface="Calibri"/>
              </a:rPr>
              <a:t>support@archer.ac.uk</a:t>
            </a:r>
            <a:endParaRPr lang="en-US" sz="2800" dirty="0">
              <a:solidFill>
                <a:srgbClr val="6E2619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17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Content Placeholder 4" descr="CSC_Prace_8-pien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022" y="1268413"/>
            <a:ext cx="5645112" cy="513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43208" y="6449784"/>
            <a:ext cx="333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dirty="0"/>
              <a:t> http://www.training.prace-ri.eu</a:t>
            </a:r>
          </a:p>
        </p:txBody>
      </p:sp>
    </p:spTree>
    <p:extLst>
      <p:ext uri="{BB962C8B-B14F-4D97-AF65-F5344CB8AC3E}">
        <p14:creationId xmlns:p14="http://schemas.microsoft.com/office/powerpoint/2010/main" val="257904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ARCHER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UK National Supercomputing Service</a:t>
            </a:r>
          </a:p>
          <a:p>
            <a:pPr lvl="1"/>
            <a:r>
              <a:rPr lang="en-US" dirty="0" smtClean="0"/>
              <a:t>Replacement for </a:t>
            </a:r>
            <a:r>
              <a:rPr lang="en-US" dirty="0" err="1" smtClean="0"/>
              <a:t>HECToR</a:t>
            </a:r>
            <a:r>
              <a:rPr lang="en-US" dirty="0" smtClean="0"/>
              <a:t> (they </a:t>
            </a:r>
            <a:r>
              <a:rPr lang="en-US" dirty="0" smtClean="0"/>
              <a:t>overlapped </a:t>
            </a:r>
            <a:r>
              <a:rPr lang="en-US" dirty="0" smtClean="0"/>
              <a:t>by ~4 months)</a:t>
            </a:r>
          </a:p>
          <a:p>
            <a:r>
              <a:rPr lang="en-US" dirty="0" smtClean="0"/>
              <a:t>Cray XC30 Hardware</a:t>
            </a:r>
          </a:p>
          <a:p>
            <a:pPr lvl="1"/>
            <a:r>
              <a:rPr lang="en-US" dirty="0" smtClean="0"/>
              <a:t>Nodes based on 2×Intel Ivy Bridge 12-core processors</a:t>
            </a:r>
          </a:p>
          <a:p>
            <a:pPr lvl="1"/>
            <a:r>
              <a:rPr lang="en-US" dirty="0" smtClean="0"/>
              <a:t>64GB (or 128GB) memory per node</a:t>
            </a:r>
          </a:p>
          <a:p>
            <a:pPr lvl="1"/>
            <a:r>
              <a:rPr lang="en-US" dirty="0" smtClean="0"/>
              <a:t>3008 nodes in total (72162 cores)</a:t>
            </a:r>
          </a:p>
          <a:p>
            <a:pPr lvl="1"/>
            <a:r>
              <a:rPr lang="en-US" dirty="0" smtClean="0"/>
              <a:t>Linked by Cray Aries interconnect (dragonfly topology)</a:t>
            </a:r>
          </a:p>
          <a:p>
            <a:r>
              <a:rPr lang="en-US" dirty="0" smtClean="0"/>
              <a:t>Cray Application Development Environment</a:t>
            </a:r>
          </a:p>
          <a:p>
            <a:pPr lvl="1"/>
            <a:r>
              <a:rPr lang="en-US" dirty="0" smtClean="0"/>
              <a:t>Cray, Intel, GNU Compilers</a:t>
            </a:r>
          </a:p>
          <a:p>
            <a:pPr lvl="1"/>
            <a:r>
              <a:rPr lang="en-US" dirty="0" smtClean="0"/>
              <a:t>Cray Parallel Libraries (MPI, SHMEM, PGAS)</a:t>
            </a:r>
          </a:p>
          <a:p>
            <a:pPr lvl="1"/>
            <a:r>
              <a:rPr lang="en-US" dirty="0" smtClean="0"/>
              <a:t>DDT Debugger, Cray Performance Analysis Tools</a:t>
            </a:r>
          </a:p>
        </p:txBody>
      </p:sp>
    </p:spTree>
    <p:extLst>
      <p:ext uri="{BB962C8B-B14F-4D97-AF65-F5344CB8AC3E}">
        <p14:creationId xmlns:p14="http://schemas.microsoft.com/office/powerpoint/2010/main" val="32807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HECToR</a:t>
            </a:r>
            <a:r>
              <a:rPr lang="en-GB" sz="3200" dirty="0"/>
              <a:t> #50 in top 500 with 830 </a:t>
            </a:r>
            <a:r>
              <a:rPr lang="en-GB" sz="3200" dirty="0" err="1" smtClean="0"/>
              <a:t>TFlop</a:t>
            </a:r>
            <a:r>
              <a:rPr lang="en-GB" sz="3200" dirty="0" smtClean="0"/>
              <a:t>/s</a:t>
            </a:r>
            <a:endParaRPr lang="en-US" sz="3200" dirty="0"/>
          </a:p>
          <a:p>
            <a:pPr lvl="0"/>
            <a:r>
              <a:rPr lang="en-GB" sz="3200" dirty="0" smtClean="0"/>
              <a:t>ARCHER</a:t>
            </a:r>
          </a:p>
          <a:p>
            <a:pPr lvl="1"/>
            <a:r>
              <a:rPr lang="en-GB" sz="2400" dirty="0"/>
              <a:t>Designed to provide 3-4 times scientific throughput of </a:t>
            </a:r>
            <a:r>
              <a:rPr lang="en-GB" sz="2400" dirty="0" err="1" smtClean="0"/>
              <a:t>HECToR</a:t>
            </a:r>
            <a:endParaRPr lang="en-GB" sz="2400" dirty="0"/>
          </a:p>
          <a:p>
            <a:pPr lvl="1"/>
            <a:r>
              <a:rPr lang="en-GB" sz="2400" dirty="0" smtClean="0"/>
              <a:t>#19 </a:t>
            </a:r>
            <a:r>
              <a:rPr lang="en-GB" sz="2400" dirty="0"/>
              <a:t>in November 2013 top 500 list with 1.65 </a:t>
            </a:r>
            <a:r>
              <a:rPr lang="en-GB" sz="2400" dirty="0" err="1" smtClean="0"/>
              <a:t>PFlop</a:t>
            </a:r>
            <a:r>
              <a:rPr lang="en-GB" sz="2400" dirty="0" smtClean="0"/>
              <a:t>/s</a:t>
            </a:r>
            <a:endParaRPr lang="en-GB" sz="2400" dirty="0"/>
          </a:p>
          <a:p>
            <a:pPr lvl="1"/>
            <a:r>
              <a:rPr lang="en-GB" sz="2400" dirty="0"/>
              <a:t>Fastest (known) computer in the </a:t>
            </a:r>
            <a:r>
              <a:rPr lang="en-GB" sz="2400" dirty="0" smtClean="0"/>
              <a:t>UK</a:t>
            </a:r>
            <a:endParaRPr lang="en-GB" sz="2400" dirty="0"/>
          </a:p>
          <a:p>
            <a:r>
              <a:rPr lang="en-GB" sz="3200" dirty="0" smtClean="0"/>
              <a:t>Extract </a:t>
            </a:r>
            <a:r>
              <a:rPr lang="en-GB" sz="3200" dirty="0"/>
              <a:t>the best performance possible from the </a:t>
            </a:r>
            <a:r>
              <a:rPr lang="en-GB" sz="3200" dirty="0" smtClean="0"/>
              <a:t>hardware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6395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4"/>
            <a:ext cx="8229600" cy="4195598"/>
          </a:xfrm>
        </p:spPr>
        <p:txBody>
          <a:bodyPr>
            <a:noAutofit/>
          </a:bodyPr>
          <a:lstStyle/>
          <a:p>
            <a:r>
              <a:rPr lang="en-GB" sz="2800" dirty="0" smtClean="0"/>
              <a:t>“</a:t>
            </a:r>
            <a:r>
              <a:rPr lang="en-GB" sz="2800" dirty="0"/>
              <a:t>More computing sins are committed in the name of efficiency (without necessarily achieving it) than for any other single reason </a:t>
            </a:r>
            <a:r>
              <a:rPr lang="en-GB" sz="2800" dirty="0" smtClean="0"/>
              <a:t>..</a:t>
            </a:r>
          </a:p>
          <a:p>
            <a:r>
              <a:rPr lang="en-GB" sz="2800" dirty="0" smtClean="0"/>
              <a:t>…Including </a:t>
            </a:r>
            <a:r>
              <a:rPr lang="en-GB" sz="2800" dirty="0"/>
              <a:t>blind stupidity” (</a:t>
            </a:r>
            <a:r>
              <a:rPr lang="en-GB" sz="2800" dirty="0" err="1"/>
              <a:t>Wulf</a:t>
            </a:r>
            <a:r>
              <a:rPr lang="en-GB" sz="2800" dirty="0"/>
              <a:t>)</a:t>
            </a:r>
          </a:p>
          <a:p>
            <a:r>
              <a:rPr lang="en-GB" sz="2800" dirty="0"/>
              <a:t>"We should forget about small efficiencies, say about 97% of the time: </a:t>
            </a:r>
            <a:endParaRPr lang="en-GB" sz="2800" dirty="0" smtClean="0"/>
          </a:p>
          <a:p>
            <a:r>
              <a:rPr lang="en-GB" sz="2800" dirty="0" smtClean="0"/>
              <a:t>…Premature </a:t>
            </a:r>
            <a:r>
              <a:rPr lang="en-GB" sz="2800" dirty="0"/>
              <a:t>optimization is the root of all evil.“  (Knuth 1974)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8415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Three rules of optimization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Don't – optimised code is not readable or maintainable code</a:t>
            </a:r>
          </a:p>
          <a:p>
            <a:r>
              <a:rPr lang="en-GB" dirty="0"/>
              <a:t>Don't....yet – designing code is not the same as optimising code</a:t>
            </a:r>
          </a:p>
          <a:p>
            <a:r>
              <a:rPr lang="en-GB" dirty="0"/>
              <a:t>Profile first – anything else is just a guess</a:t>
            </a:r>
            <a:r>
              <a:rPr lang="en-GB" dirty="0" smtClean="0"/>
              <a:t>!</a:t>
            </a:r>
          </a:p>
          <a:p>
            <a:endParaRPr lang="en-GB" dirty="0"/>
          </a:p>
          <a:p>
            <a:r>
              <a:rPr lang="en-GB" dirty="0" smtClean="0"/>
              <a:t>How do we prevent ourselves introducing bugs when we’re optimizing and parallelizing?</a:t>
            </a:r>
          </a:p>
          <a:p>
            <a:r>
              <a:rPr lang="en-GB" dirty="0" smtClean="0"/>
              <a:t>Isn’t our time more valuable than a computer’s time?</a:t>
            </a:r>
          </a:p>
          <a:p>
            <a:r>
              <a:rPr lang="en-GB" dirty="0" smtClean="0"/>
              <a:t>Hardware life &lt; </a:t>
            </a:r>
            <a:r>
              <a:rPr lang="en-GB" dirty="0"/>
              <a:t>software </a:t>
            </a:r>
            <a:r>
              <a:rPr lang="en-GB" dirty="0" smtClean="0"/>
              <a:t>life &lt; our life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2830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Optimize ourselves</a:t>
            </a:r>
            <a:endParaRPr lang="en-GB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425039" y="1897558"/>
            <a:ext cx="4320480" cy="3768870"/>
            <a:chOff x="3221658" y="2154238"/>
            <a:chExt cx="2760836" cy="2243085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653631" y="4117975"/>
              <a:ext cx="2328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3653631" y="2154238"/>
              <a:ext cx="0" cy="1963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653631" y="3608388"/>
              <a:ext cx="2255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653631" y="3100388"/>
              <a:ext cx="2255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653631" y="2590800"/>
              <a:ext cx="2255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4163219" y="2300288"/>
              <a:ext cx="0" cy="1817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672806" y="2300288"/>
              <a:ext cx="0" cy="1817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5182394" y="2300288"/>
              <a:ext cx="0" cy="1817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5691981" y="2300288"/>
              <a:ext cx="0" cy="1817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599781" y="4152124"/>
              <a:ext cx="409142" cy="245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</a:pPr>
              <a:r>
                <a:rPr lang="en-US" altLang="en-US" sz="2400" dirty="0">
                  <a:ea typeface="ＭＳ Ｐゴシック" pitchFamily="34" charset="-128"/>
                </a:rPr>
                <a:t>time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 rot="-5400000">
              <a:off x="2800742" y="2973214"/>
              <a:ext cx="1088241" cy="246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</a:pPr>
              <a:r>
                <a:rPr lang="en-US" altLang="en-US" sz="2400" dirty="0">
                  <a:solidFill>
                    <a:schemeClr val="accent2"/>
                  </a:solidFill>
                  <a:ea typeface="ＭＳ Ｐゴシック" pitchFamily="34" charset="-128"/>
                </a:rPr>
                <a:t>number</a:t>
              </a:r>
              <a:r>
                <a:rPr lang="en-US" altLang="en-US" sz="2400" dirty="0">
                  <a:ea typeface="ＭＳ Ｐゴシック" pitchFamily="34" charset="-128"/>
                </a:rPr>
                <a:t> / </a:t>
              </a:r>
              <a:r>
                <a:rPr lang="en-US" altLang="en-US" sz="2400" dirty="0">
                  <a:solidFill>
                    <a:srgbClr val="CC3300"/>
                  </a:solidFill>
                  <a:ea typeface="ＭＳ Ｐゴシック" pitchFamily="34" charset="-128"/>
                </a:rPr>
                <a:t>cost</a:t>
              </a:r>
            </a:p>
          </p:txBody>
        </p:sp>
        <p:sp>
          <p:nvSpPr>
            <p:cNvPr id="17" name="Arc 17"/>
            <p:cNvSpPr>
              <a:spLocks/>
            </p:cNvSpPr>
            <p:nvPr/>
          </p:nvSpPr>
          <p:spPr bwMode="auto">
            <a:xfrm flipV="1">
              <a:off x="3653631" y="2300288"/>
              <a:ext cx="2182813" cy="1673225"/>
            </a:xfrm>
            <a:custGeom>
              <a:avLst/>
              <a:gdLst>
                <a:gd name="T0" fmla="*/ 0 w 21600"/>
                <a:gd name="T1" fmla="*/ 0 h 22507"/>
                <a:gd name="T2" fmla="*/ 2147483647 w 21600"/>
                <a:gd name="T3" fmla="*/ 2147483647 h 22507"/>
                <a:gd name="T4" fmla="*/ 0 w 21600"/>
                <a:gd name="T5" fmla="*/ 2147483647 h 225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507"/>
                <a:gd name="T11" fmla="*/ 21600 w 21600"/>
                <a:gd name="T12" fmla="*/ 22507 h 225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507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02"/>
                    <a:pt x="21593" y="22204"/>
                    <a:pt x="21580" y="22506"/>
                  </a:cubicBezTo>
                </a:path>
                <a:path w="21600" h="22507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02"/>
                    <a:pt x="21593" y="22204"/>
                    <a:pt x="21580" y="22506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en-GB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653631" y="2954338"/>
              <a:ext cx="2328863" cy="812800"/>
            </a:xfrm>
            <a:custGeom>
              <a:avLst/>
              <a:gdLst>
                <a:gd name="T0" fmla="*/ 0 w 1584"/>
                <a:gd name="T1" fmla="*/ 2147483647 h 536"/>
                <a:gd name="T2" fmla="*/ 2147483647 w 1584"/>
                <a:gd name="T3" fmla="*/ 2147483647 h 536"/>
                <a:gd name="T4" fmla="*/ 2147483647 w 1584"/>
                <a:gd name="T5" fmla="*/ 2147483647 h 536"/>
                <a:gd name="T6" fmla="*/ 2147483647 w 1584"/>
                <a:gd name="T7" fmla="*/ 2147483647 h 536"/>
                <a:gd name="T8" fmla="*/ 2147483647 w 1584"/>
                <a:gd name="T9" fmla="*/ 2147483647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536"/>
                <a:gd name="T17" fmla="*/ 1584 w 1584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536">
                  <a:moveTo>
                    <a:pt x="0" y="248"/>
                  </a:moveTo>
                  <a:cubicBezTo>
                    <a:pt x="132" y="124"/>
                    <a:pt x="264" y="0"/>
                    <a:pt x="384" y="8"/>
                  </a:cubicBezTo>
                  <a:cubicBezTo>
                    <a:pt x="504" y="16"/>
                    <a:pt x="600" y="216"/>
                    <a:pt x="720" y="296"/>
                  </a:cubicBezTo>
                  <a:cubicBezTo>
                    <a:pt x="840" y="376"/>
                    <a:pt x="960" y="448"/>
                    <a:pt x="1104" y="488"/>
                  </a:cubicBezTo>
                  <a:cubicBezTo>
                    <a:pt x="1248" y="528"/>
                    <a:pt x="1496" y="528"/>
                    <a:pt x="1584" y="53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-236013" y="4629881"/>
            <a:ext cx="5580112" cy="840442"/>
          </a:xfrm>
          <a:prstGeom prst="rect">
            <a:avLst/>
          </a:prstGeom>
          <a:noFill/>
        </p:spPr>
        <p:txBody>
          <a:bodyPr wrap="square" lIns="100794" tIns="50397" rIns="100794" bIns="50397">
            <a:spAutoFit/>
          </a:bodyPr>
          <a:lstStyle/>
          <a:p>
            <a:pPr algn="ctr">
              <a:defRPr/>
            </a:pPr>
            <a:r>
              <a:rPr lang="en-GB" sz="2400" dirty="0">
                <a:latin typeface="+mn-lt"/>
              </a:rPr>
              <a:t># design errors &gt;&gt; # coding </a:t>
            </a:r>
            <a:r>
              <a:rPr lang="en-GB" sz="2400" dirty="0" smtClean="0">
                <a:latin typeface="+mn-lt"/>
              </a:rPr>
              <a:t>errors</a:t>
            </a:r>
          </a:p>
          <a:p>
            <a:pPr algn="ctr">
              <a:defRPr/>
            </a:pPr>
            <a:r>
              <a:rPr lang="en-GB" sz="2400" dirty="0">
                <a:latin typeface="+mn-lt"/>
              </a:rPr>
              <a:t>(</a:t>
            </a:r>
            <a:r>
              <a:rPr lang="en-GB" sz="2400" dirty="0" smtClean="0">
                <a:latin typeface="+mn-lt"/>
              </a:rPr>
              <a:t>Boehm </a:t>
            </a:r>
            <a:r>
              <a:rPr lang="en-GB" sz="2400" dirty="0">
                <a:latin typeface="+mn-lt"/>
              </a:rPr>
              <a:t>et al. </a:t>
            </a:r>
            <a:r>
              <a:rPr lang="en-GB" sz="2400" dirty="0" smtClean="0">
                <a:latin typeface="+mn-lt"/>
              </a:rPr>
              <a:t>1975</a:t>
            </a:r>
            <a:r>
              <a:rPr lang="en-GB" sz="2400" dirty="0">
                <a:latin typeface="+mn-lt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38692" y="1488858"/>
            <a:ext cx="3989388" cy="1948438"/>
          </a:xfrm>
          <a:prstGeom prst="rect">
            <a:avLst/>
          </a:prstGeom>
          <a:noFill/>
        </p:spPr>
        <p:txBody>
          <a:bodyPr lIns="100794" tIns="50397" rIns="100794" bIns="50397">
            <a:spAutoFit/>
          </a:bodyPr>
          <a:lstStyle/>
          <a:p>
            <a:pPr algn="ctr">
              <a:defRPr/>
            </a:pPr>
            <a:r>
              <a:rPr lang="en-GB" sz="2400" dirty="0">
                <a:latin typeface="+mn-lt"/>
              </a:rPr>
              <a:t>50%-80% of errors</a:t>
            </a:r>
          </a:p>
          <a:p>
            <a:pPr algn="ctr">
              <a:defRPr/>
            </a:pPr>
            <a:r>
              <a:rPr lang="en-GB" sz="2400" dirty="0">
                <a:latin typeface="+mn-lt"/>
              </a:rPr>
              <a:t>in</a:t>
            </a:r>
          </a:p>
          <a:p>
            <a:pPr algn="ctr">
              <a:defRPr/>
            </a:pPr>
            <a:r>
              <a:rPr lang="en-GB" sz="2400" dirty="0">
                <a:latin typeface="+mn-lt"/>
              </a:rPr>
              <a:t>15%-20% of </a:t>
            </a:r>
            <a:r>
              <a:rPr lang="en-GB" sz="2400" dirty="0" smtClean="0">
                <a:latin typeface="+mn-lt"/>
              </a:rPr>
              <a:t>modules </a:t>
            </a:r>
            <a:endParaRPr lang="en-GB" sz="2400" dirty="0">
              <a:latin typeface="+mn-lt"/>
            </a:endParaRPr>
          </a:p>
          <a:p>
            <a:pPr algn="ctr">
              <a:defRPr/>
            </a:pPr>
            <a:r>
              <a:rPr lang="en-GB" sz="2400" dirty="0" smtClean="0">
                <a:latin typeface="+mn-lt"/>
              </a:rPr>
              <a:t>(Davis 1995 </a:t>
            </a:r>
            <a:r>
              <a:rPr lang="en-GB" sz="2400" dirty="0">
                <a:latin typeface="+mn-lt"/>
              </a:rPr>
              <a:t>quoting </a:t>
            </a:r>
            <a:r>
              <a:rPr lang="en-GB" sz="2400" dirty="0" err="1">
                <a:latin typeface="+mn-lt"/>
              </a:rPr>
              <a:t>Endres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smtClean="0">
                <a:latin typeface="+mn-lt"/>
              </a:rPr>
              <a:t>1975, </a:t>
            </a:r>
            <a:r>
              <a:rPr lang="en-GB" sz="2400" dirty="0">
                <a:latin typeface="+mn-lt"/>
              </a:rPr>
              <a:t>Weinberg </a:t>
            </a:r>
            <a:r>
              <a:rPr lang="en-GB" sz="2400" dirty="0" smtClean="0">
                <a:latin typeface="+mn-lt"/>
              </a:rPr>
              <a:t>1992</a:t>
            </a:r>
            <a:r>
              <a:rPr lang="en-GB" sz="2400" dirty="0">
                <a:latin typeface="+mn-lt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95" y="3529864"/>
            <a:ext cx="4413843" cy="840442"/>
          </a:xfrm>
          <a:prstGeom prst="rect">
            <a:avLst/>
          </a:prstGeom>
          <a:noFill/>
        </p:spPr>
        <p:txBody>
          <a:bodyPr wrap="square" lIns="100794" tIns="50397" rIns="100794" bIns="50397">
            <a:spAutoFit/>
          </a:bodyPr>
          <a:lstStyle/>
          <a:p>
            <a:pPr algn="ctr">
              <a:defRPr/>
            </a:pPr>
            <a:r>
              <a:rPr lang="en-GB" sz="2400" dirty="0">
                <a:latin typeface="+mn-lt"/>
              </a:rPr>
              <a:t>50% of modules are error </a:t>
            </a:r>
            <a:r>
              <a:rPr lang="en-GB" sz="2400" dirty="0" smtClean="0">
                <a:latin typeface="+mn-lt"/>
              </a:rPr>
              <a:t>free</a:t>
            </a:r>
            <a:endParaRPr lang="en-GB" sz="2400" dirty="0">
              <a:latin typeface="+mn-lt"/>
            </a:endParaRPr>
          </a:p>
          <a:p>
            <a:pPr algn="ctr">
              <a:defRPr/>
            </a:pPr>
            <a:r>
              <a:rPr lang="en-GB" sz="2400" dirty="0" smtClean="0">
                <a:latin typeface="+mn-lt"/>
              </a:rPr>
              <a:t>(Boehm </a:t>
            </a:r>
            <a:r>
              <a:rPr lang="en-GB" sz="2400" dirty="0">
                <a:latin typeface="+mn-lt"/>
              </a:rPr>
              <a:t>and </a:t>
            </a:r>
            <a:r>
              <a:rPr lang="en-GB" sz="2400" dirty="0" err="1">
                <a:latin typeface="+mn-lt"/>
              </a:rPr>
              <a:t>Basili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smtClean="0">
                <a:latin typeface="+mn-lt"/>
              </a:rPr>
              <a:t>2001</a:t>
            </a:r>
            <a:r>
              <a:rPr lang="en-GB" sz="2400" dirty="0">
                <a:latin typeface="+mn-lt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10232" y="975710"/>
            <a:ext cx="4413843" cy="840442"/>
          </a:xfrm>
          <a:prstGeom prst="rect">
            <a:avLst/>
          </a:prstGeom>
          <a:noFill/>
        </p:spPr>
        <p:txBody>
          <a:bodyPr wrap="square" lIns="100794" tIns="50397" rIns="100794" bIns="50397">
            <a:spAutoFit/>
          </a:bodyPr>
          <a:lstStyle/>
          <a:p>
            <a:pPr algn="ctr">
              <a:defRPr/>
            </a:pPr>
            <a:r>
              <a:rPr lang="en-GB" sz="2400" dirty="0" smtClean="0">
                <a:latin typeface="+mn-lt"/>
              </a:rPr>
              <a:t>Technical debt</a:t>
            </a:r>
          </a:p>
          <a:p>
            <a:pPr algn="ctr">
              <a:defRPr/>
            </a:pPr>
            <a:r>
              <a:rPr lang="en-GB" sz="2400" dirty="0" smtClean="0"/>
              <a:t>1-10-100 rule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76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pcc_minima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letusraken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letusrakenn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5073D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5073D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letusraken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5073D"/>
        </a:accent1>
        <a:accent2>
          <a:srgbClr val="888377"/>
        </a:accent2>
        <a:accent3>
          <a:srgbClr val="FFFFFF"/>
        </a:accent3>
        <a:accent4>
          <a:srgbClr val="000000"/>
        </a:accent4>
        <a:accent5>
          <a:srgbClr val="DFAAAF"/>
        </a:accent5>
        <a:accent6>
          <a:srgbClr val="7B766B"/>
        </a:accent6>
        <a:hlink>
          <a:srgbClr val="008BC6"/>
        </a:hlink>
        <a:folHlink>
          <a:srgbClr val="00935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</TotalTime>
  <Words>1246</Words>
  <Application>Microsoft Office PowerPoint</Application>
  <PresentationFormat>On-screen Show (4:3)</PresentationFormat>
  <Paragraphs>131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Custom Design</vt:lpstr>
      <vt:lpstr>epcc_minimal</vt:lpstr>
      <vt:lpstr>Oletusrakenne</vt:lpstr>
      <vt:lpstr>ARCHER  Software Carpentry workshop</vt:lpstr>
      <vt:lpstr>Reusing this material</vt:lpstr>
      <vt:lpstr>PowerPoint Presentation</vt:lpstr>
      <vt:lpstr>PowerPoint Presentation</vt:lpstr>
      <vt:lpstr>ARCHER in a nutshell</vt:lpstr>
      <vt:lpstr>Performance</vt:lpstr>
      <vt:lpstr>Optimization</vt:lpstr>
      <vt:lpstr>Three rules of optimization</vt:lpstr>
      <vt:lpstr>Optimize ourselves</vt:lpstr>
      <vt:lpstr>Programming language or programmer?</vt:lpstr>
      <vt:lpstr>What about correctness?</vt:lpstr>
      <vt:lpstr>A skills gap</vt:lpstr>
      <vt:lpstr>Filling the gap</vt:lpstr>
      <vt:lpstr>Important stuff</vt:lpstr>
      <vt:lpstr>How to ask for help</vt:lpstr>
    </vt:vector>
  </TitlesOfParts>
  <Company>EPCC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Turner</dc:creator>
  <cp:lastModifiedBy>JACKSON Michael</cp:lastModifiedBy>
  <cp:revision>83</cp:revision>
  <dcterms:created xsi:type="dcterms:W3CDTF">2013-11-21T13:55:00Z</dcterms:created>
  <dcterms:modified xsi:type="dcterms:W3CDTF">2014-11-13T13:48:31Z</dcterms:modified>
</cp:coreProperties>
</file>