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0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1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2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3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5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801" r:id="rId2"/>
    <p:sldMasterId id="2147483789" r:id="rId3"/>
    <p:sldMasterId id="2147483777" r:id="rId4"/>
    <p:sldMasterId id="2147483677" r:id="rId5"/>
    <p:sldMasterId id="2147483684" r:id="rId6"/>
    <p:sldMasterId id="2147483695" r:id="rId7"/>
    <p:sldMasterId id="2147483705" r:id="rId8"/>
    <p:sldMasterId id="2147483715" r:id="rId9"/>
    <p:sldMasterId id="2147483725" r:id="rId10"/>
    <p:sldMasterId id="2147483735" r:id="rId11"/>
    <p:sldMasterId id="2147483745" r:id="rId12"/>
    <p:sldMasterId id="2147483755" r:id="rId13"/>
    <p:sldMasterId id="2147483765" r:id="rId14"/>
    <p:sldMasterId id="2147483770" r:id="rId15"/>
    <p:sldMasterId id="2147483813" r:id="rId16"/>
  </p:sldMasterIdLst>
  <p:notesMasterIdLst>
    <p:notesMasterId r:id="rId25"/>
  </p:notesMasterIdLst>
  <p:sldIdLst>
    <p:sldId id="256" r:id="rId17"/>
    <p:sldId id="285" r:id="rId18"/>
    <p:sldId id="286" r:id="rId19"/>
    <p:sldId id="295" r:id="rId20"/>
    <p:sldId id="296" r:id="rId21"/>
    <p:sldId id="298" r:id="rId22"/>
    <p:sldId id="299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5"/>
            <p14:sldId id="296"/>
            <p14:sldId id="298"/>
            <p14:sldId id="299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638" indent="-168638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638" indent="-168638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638" indent="-168638">
              <a:buFontTx/>
              <a:buChar char="•"/>
            </a:pPr>
            <a:r>
              <a:rPr lang="en-US" dirty="0" smtClean="0"/>
              <a:t>Will cover most</a:t>
            </a:r>
            <a:r>
              <a:rPr lang="en-US" baseline="0" dirty="0" smtClean="0"/>
              <a:t> of these throughout the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638" indent="-168638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dem</a:t>
            </a:r>
            <a:r>
              <a:rPr lang="en-US" baseline="0" dirty="0" smtClean="0"/>
              <a:t>o of </a:t>
            </a:r>
            <a:r>
              <a:rPr lang="en-US" baseline="0" smtClean="0"/>
              <a:t>iPython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9.jpe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5.jpe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9.jpeg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9.jpe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5.jpe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9.jpe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5.jpe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9.jpe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>
                <a:latin typeface="+mn-lt"/>
              </a:defRPr>
            </a:lvl1pPr>
          </a:lstStyle>
          <a:p>
            <a:r>
              <a:rPr lang="en-US" smtClean="0">
                <a:solidFill>
                  <a:srgbClr val="005596"/>
                </a:solidFill>
              </a:rPr>
              <a:t>1/18/2012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5596"/>
                </a:solidFill>
                <a:latin typeface="Arial"/>
              </a:rPr>
              <a:t>Cray Inc. Proprietary</a:t>
            </a:r>
            <a:endParaRPr lang="en-US" dirty="0">
              <a:solidFill>
                <a:srgbClr val="005596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81000" cy="3810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66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871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43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54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447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02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842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996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782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9315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2793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61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166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453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215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588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910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431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77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516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89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5596"/>
                </a:solidFill>
              </a:rPr>
              <a:t>September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44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495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675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002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322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751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331913"/>
            <a:ext cx="4276725" cy="5062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331913"/>
            <a:ext cx="4276725" cy="5062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August 2012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Cray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Slide </a:t>
            </a:r>
            <a:fld id="{20316EB9-C08F-B548-8477-3C976C867B93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925104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543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1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7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8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rgbClr val="005596"/>
                </a:solidFill>
              </a:rPr>
              <a:t>1/18/2012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accent5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5596"/>
                </a:solidFill>
                <a:latin typeface="Arial"/>
              </a:rPr>
              <a:t>Cray Inc. Proprietary</a:t>
            </a:r>
            <a:endParaRPr lang="en-US" dirty="0">
              <a:solidFill>
                <a:srgbClr val="005596"/>
              </a:solidFill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81000" cy="3810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0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9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2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2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28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0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rgbClr val="005596"/>
                </a:solidFill>
              </a:rPr>
              <a:t>1/18/2012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5596"/>
                </a:solidFill>
                <a:latin typeface="Arial"/>
              </a:rPr>
              <a:t>Cray Inc. Proprietary</a:t>
            </a:r>
            <a:endParaRPr lang="en-US" dirty="0">
              <a:solidFill>
                <a:srgbClr val="005596"/>
              </a:solidFill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81000" cy="3810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>
              <a:solidFill>
                <a:srgbClr val="005596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February 2013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84D065F8-0E52-466C-90A9-277671E22E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7467600" cy="15047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84D065F8-0E52-466C-90A9-277671E22E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February 2013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>
                <a:latin typeface="+mn-lt"/>
              </a:defRPr>
            </a:lvl1pPr>
          </a:lstStyle>
          <a:p>
            <a:r>
              <a:rPr lang="en-US" smtClean="0">
                <a:solidFill>
                  <a:srgbClr val="005596"/>
                </a:solidFill>
              </a:rPr>
              <a:t>1/18/2012</a:t>
            </a:r>
            <a:endParaRPr lang="en-US">
              <a:solidFill>
                <a:srgbClr val="00559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5596"/>
                </a:solidFill>
                <a:latin typeface="Arial"/>
              </a:rPr>
              <a:t>Cray Inc. Proprietary</a:t>
            </a:r>
            <a:endParaRPr lang="en-US">
              <a:solidFill>
                <a:srgbClr val="005596"/>
              </a:solidFill>
              <a:latin typeface="Aria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81000" cy="3810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43F77EFC-A5AA-48A7-A9D9-4EA8A1D89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BE65-CD44-47E3-BFD9-3BF7D63419D6}" type="datetime1">
              <a:rPr lang="en-US" smtClean="0"/>
              <a:pPr/>
              <a:t>03/12/2014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Proprietary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B0AB09D2-1F20-4C2F-947D-1500D2C54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6858000" cy="5334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99225"/>
            <a:ext cx="2590800" cy="38417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499225"/>
            <a:ext cx="3581400" cy="38417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Cray Proprietary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F689506-80A9-4A6D-AFCE-52BB08BCD58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8458200" cy="914400"/>
          </a:xfrm>
        </p:spPr>
        <p:txBody>
          <a:bodyPr/>
          <a:lstStyle>
            <a:lvl1pPr>
              <a:defRPr sz="3200"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33CC"/>
                </a:solidFill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B0AB09D2-1F20-4C2F-947D-1500D2C54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9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2725" y="466725"/>
            <a:ext cx="8705850" cy="6667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725" y="1331913"/>
            <a:ext cx="4276725" cy="24542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1850" y="1331913"/>
            <a:ext cx="4276725" cy="24542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2725" y="3938588"/>
            <a:ext cx="4276725" cy="245586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3938588"/>
            <a:ext cx="4276725" cy="245586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46BD77D-BEC7-4C0D-8A8F-A853B116602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230152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933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31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0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76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5194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279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97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597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555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5054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871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43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54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447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02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842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75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996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782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871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43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54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447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02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842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996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01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782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871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43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54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447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02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842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996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782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98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871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idx="10"/>
          </p:nvPr>
        </p:nvSpPr>
        <p:spPr>
          <a:xfrm>
            <a:off x="152400" y="3810000"/>
            <a:ext cx="8763000" cy="2514600"/>
          </a:xfrm>
        </p:spPr>
        <p:txBody>
          <a:bodyPr/>
          <a:lstStyle>
            <a:lvl1pPr>
              <a:buClr>
                <a:srgbClr val="000066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0099"/>
              </a:buClr>
              <a:buSzPct val="110000"/>
              <a:buFont typeface="Calibri" pitchFamily="34" charset="0"/>
              <a:buChar char="•"/>
              <a:defRPr/>
            </a:lvl2pPr>
            <a:lvl3pPr>
              <a:buClr>
                <a:srgbClr val="002060"/>
              </a:buClr>
              <a:defRPr sz="1800"/>
            </a:lvl3pPr>
            <a:lvl4pPr>
              <a:defRPr sz="1600"/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43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64736" cy="5486400"/>
          </a:xfrm>
        </p:spPr>
        <p:txBody>
          <a:bodyPr/>
          <a:lstStyle>
            <a:lvl1pPr>
              <a:buClr>
                <a:srgbClr val="000066"/>
              </a:buClr>
              <a:defRPr sz="2000"/>
            </a:lvl1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54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447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02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9400" y="1066800"/>
            <a:ext cx="2057400" cy="9144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019800" cy="4953000"/>
          </a:xfrm>
          <a:solidFill>
            <a:schemeClr val="tx2">
              <a:tint val="40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2133600"/>
            <a:ext cx="2057400" cy="38862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2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842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996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782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524000"/>
            <a:ext cx="8001000" cy="18288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629400"/>
            <a:ext cx="3581400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ea typeface="Arial Unicode MS" pitchFamily="34" charset="-128"/>
                <a:cs typeface="Arial Unicode MS" pitchFamily="34" charset="-128"/>
              </a:rPr>
              <a:t>Cray Inc.</a:t>
            </a:r>
            <a:endParaRPr lang="en-US" dirty="0">
              <a:solidFill>
                <a:prstClr val="blac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762000" y="3581400"/>
            <a:ext cx="7543800" cy="2286000"/>
          </a:xfrm>
        </p:spPr>
        <p:txBody>
          <a:bodyPr/>
          <a:lstStyle>
            <a:lvl1pPr algn="ctr">
              <a:spcBef>
                <a:spcPts val="0"/>
              </a:spcBef>
              <a:buNone/>
              <a:def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kumimoji="0" lang="en-US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Click to edit the Presenter’s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9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theme" Target="../theme/theme10.xml"/><Relationship Id="rId11" Type="http://schemas.openxmlformats.org/officeDocument/2006/relationships/image" Target="../media/image8.jpeg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theme" Target="../theme/theme11.xml"/><Relationship Id="rId11" Type="http://schemas.openxmlformats.org/officeDocument/2006/relationships/image" Target="../media/image8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07.xml"/><Relationship Id="rId10" Type="http://schemas.openxmlformats.org/officeDocument/2006/relationships/theme" Target="../theme/theme12.xml"/><Relationship Id="rId11" Type="http://schemas.openxmlformats.org/officeDocument/2006/relationships/image" Target="../media/image8.jpeg"/><Relationship Id="rId1" Type="http://schemas.openxmlformats.org/officeDocument/2006/relationships/slideLayout" Target="../slideLayouts/slideLayout99.xml"/><Relationship Id="rId2" Type="http://schemas.openxmlformats.org/officeDocument/2006/relationships/slideLayout" Target="../slideLayouts/slideLayout10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theme" Target="../theme/theme13.xml"/><Relationship Id="rId11" Type="http://schemas.openxmlformats.org/officeDocument/2006/relationships/image" Target="../media/image8.jpeg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20.xml"/><Relationship Id="rId5" Type="http://schemas.openxmlformats.org/officeDocument/2006/relationships/theme" Target="../theme/theme14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theme" Target="../theme/theme15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7.xml"/><Relationship Id="rId12" Type="http://schemas.openxmlformats.org/officeDocument/2006/relationships/theme" Target="../theme/theme16.xml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theme" Target="../theme/theme5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8.jpe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2.xml"/><Relationship Id="rId10" Type="http://schemas.openxmlformats.org/officeDocument/2006/relationships/theme" Target="../theme/theme7.xml"/><Relationship Id="rId11" Type="http://schemas.openxmlformats.org/officeDocument/2006/relationships/image" Target="../media/image8.jpeg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1.xml"/><Relationship Id="rId10" Type="http://schemas.openxmlformats.org/officeDocument/2006/relationships/theme" Target="../theme/theme8.xml"/><Relationship Id="rId11" Type="http://schemas.openxmlformats.org/officeDocument/2006/relationships/image" Target="../media/image8.jpe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theme" Target="../theme/theme9.xml"/><Relationship Id="rId11" Type="http://schemas.openxmlformats.org/officeDocument/2006/relationships/image" Target="../media/image8.jpeg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accent5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5596"/>
                </a:solidFill>
              </a:rPr>
              <a:t>1/18/2012</a:t>
            </a:r>
            <a:endParaRPr lang="en-US">
              <a:solidFill>
                <a:srgbClr val="00559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81000" cy="3810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040BB64-8804-472C-89C9-1468A4B407E9}" type="slidenum">
              <a:rPr lang="en-US" smtClean="0">
                <a:solidFill>
                  <a:srgbClr val="00559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9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August 2012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5596"/>
                </a:solidFill>
              </a:rPr>
              <a:t>Cray Inc.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D41F-11D0-EB4C-B454-6113F4B018A1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CA32-A2FE-A04E-86F0-CA93801C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C5A0-CCF7-B04C-8338-B7E0131A0563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6251-279E-1045-9D9C-BCCEE7B0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February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1CE73E13-F2B2-4F73-AD1C-77373A43D7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cray_newlogo_PMS294.eps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625" y="6410325"/>
            <a:ext cx="1328738" cy="25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302736"/>
            <a:ext cx="888492" cy="555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August 2012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Cray Inc.</a:t>
            </a:r>
            <a:endParaRPr lang="en-US" dirty="0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11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58000" cy="6096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2"/>
          </p:nvPr>
        </p:nvSpPr>
        <p:spPr>
          <a:xfrm>
            <a:off x="152400" y="6629400"/>
            <a:ext cx="2438400" cy="228600"/>
          </a:xfrm>
          <a:prstGeom prst="rect">
            <a:avLst/>
          </a:prstGeom>
        </p:spPr>
        <p:txBody>
          <a:bodyPr anchor="ctr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August 2012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781300" y="6629400"/>
            <a:ext cx="3581400" cy="25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Cray Inc.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609600" cy="22860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ransition xmlns:p14="http://schemas.microsoft.com/office/powerpoint/2010/main">
    <p:fade/>
  </p:transition>
  <p:hf hdr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lang="en-US" sz="280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344E6D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n-lt"/>
          <a:ea typeface="+mj-ea"/>
          <a:cs typeface="+mj-cs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0066"/>
        </a:buClr>
        <a:buSzPct val="110000"/>
        <a:buFont typeface="Wingdings" pitchFamily="2" charset="2"/>
        <a:buChar char="§"/>
        <a:defRPr sz="2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l" rtl="0" eaLnBrk="1" fontAlgn="base" hangingPunct="1">
        <a:spcBef>
          <a:spcPts val="300"/>
        </a:spcBef>
        <a:spcAft>
          <a:spcPct val="0"/>
        </a:spcAft>
        <a:buClr>
          <a:srgbClr val="000099"/>
        </a:buClr>
        <a:buSzPct val="110000"/>
        <a:buFont typeface="Arial" pitchFamily="34" charset="0"/>
        <a:buChar char="•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004888" indent="-228600" algn="l" rtl="0" eaLnBrk="1" fontAlgn="base" hangingPunct="1">
        <a:spcBef>
          <a:spcPts val="300"/>
        </a:spcBef>
        <a:spcAft>
          <a:spcPct val="0"/>
        </a:spcAft>
        <a:buClr>
          <a:srgbClr val="002060"/>
        </a:buClr>
        <a:buSzPct val="85000"/>
        <a:buFont typeface="Wingdings" pitchFamily="2" charset="2"/>
        <a:buChar char="Ø"/>
        <a:defRPr sz="18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279525" indent="-228600" algn="l" rtl="0" eaLnBrk="1" fontAlgn="base" hangingPunct="1">
        <a:spcBef>
          <a:spcPts val="300"/>
        </a:spcBef>
        <a:spcAft>
          <a:spcPct val="0"/>
        </a:spcAft>
        <a:buClr>
          <a:srgbClr val="FF0000"/>
        </a:buClr>
        <a:buSzPct val="90000"/>
        <a:buFont typeface="Courier New" pitchFamily="49" charset="0"/>
        <a:buChar char="o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554163" indent="-228600" algn="l" rtl="0" eaLnBrk="1" fontAlgn="base" hangingPunct="1">
        <a:spcBef>
          <a:spcPts val="338"/>
        </a:spcBef>
        <a:spcAft>
          <a:spcPct val="0"/>
        </a:spcAft>
        <a:buClr>
          <a:schemeClr val="bg1"/>
        </a:buClr>
        <a:buSzPct val="110000"/>
        <a:buFont typeface="Calibri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hyperlink" Target="http://creativecommons.org/licenses/by-nc-sa/4.0/deed.en_US" TargetMode="Externa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8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/>
              <a:t>Python for Scientific Programming 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0083" y="3312277"/>
            <a:ext cx="6400800" cy="88501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Andy Turner, ARCHER CSE Team</a:t>
            </a:r>
          </a:p>
          <a:p>
            <a:pPr algn="r"/>
            <a:r>
              <a:rPr lang="en-US" dirty="0" err="1" smtClean="0"/>
              <a:t>a.turner@epcc.ed.ac.uk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Computing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data</a:t>
            </a:r>
          </a:p>
          <a:p>
            <a:pPr lvl="1"/>
            <a:r>
              <a:rPr lang="en-US" dirty="0" smtClean="0"/>
              <a:t>Usually from simulation on HPC facilities</a:t>
            </a:r>
          </a:p>
          <a:p>
            <a:pPr lvl="1"/>
            <a:r>
              <a:rPr lang="en-US" dirty="0" smtClean="0"/>
              <a:t>(Also from experiment!)</a:t>
            </a:r>
          </a:p>
          <a:p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Generate appropriate results from simulation data</a:t>
            </a:r>
          </a:p>
          <a:p>
            <a:r>
              <a:rPr lang="en-US" dirty="0" err="1" smtClean="0"/>
              <a:t>Visualise</a:t>
            </a:r>
            <a:r>
              <a:rPr lang="en-US" dirty="0" smtClean="0"/>
              <a:t> results</a:t>
            </a:r>
          </a:p>
          <a:p>
            <a:pPr lvl="1"/>
            <a:r>
              <a:rPr lang="en-US" dirty="0" smtClean="0"/>
              <a:t>To understand the significance of our work and gain scientific understanding</a:t>
            </a:r>
          </a:p>
          <a:p>
            <a:r>
              <a:rPr lang="en-US" dirty="0" smtClean="0"/>
              <a:t>Communicate results</a:t>
            </a:r>
          </a:p>
          <a:p>
            <a:pPr lvl="1"/>
            <a:r>
              <a:rPr lang="en-US" dirty="0" smtClean="0"/>
              <a:t>Through publications, presentations, web, etc.</a:t>
            </a:r>
          </a:p>
        </p:txBody>
      </p:sp>
    </p:spTree>
    <p:extLst>
      <p:ext uri="{BB962C8B-B14F-4D97-AF65-F5344CB8AC3E}">
        <p14:creationId xmlns:p14="http://schemas.microsoft.com/office/powerpoint/2010/main" val="2805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set of scientific computing functionality</a:t>
            </a:r>
          </a:p>
          <a:p>
            <a:pPr lvl="1"/>
            <a:r>
              <a:rPr lang="en-US" dirty="0" smtClean="0"/>
              <a:t>Powerful numerical and scientific libraries</a:t>
            </a:r>
          </a:p>
          <a:p>
            <a:pPr lvl="1"/>
            <a:r>
              <a:rPr lang="en-US" dirty="0" smtClean="0"/>
              <a:t>Rich plotting functionality</a:t>
            </a:r>
          </a:p>
          <a:p>
            <a:pPr lvl="1"/>
            <a:r>
              <a:rPr lang="en-US" dirty="0" smtClean="0"/>
              <a:t>Excellent support for interfacing to existing Fortran/C/C++ code</a:t>
            </a:r>
          </a:p>
          <a:p>
            <a:pPr lvl="1"/>
            <a:r>
              <a:rPr lang="en-US" dirty="0" smtClean="0"/>
              <a:t>Interactive and scripting interface</a:t>
            </a:r>
          </a:p>
          <a:p>
            <a:r>
              <a:rPr lang="en-US" dirty="0" smtClean="0"/>
              <a:t>Simple to learn and code is very readable</a:t>
            </a:r>
          </a:p>
          <a:p>
            <a:pPr lvl="1"/>
            <a:r>
              <a:rPr lang="en-US" dirty="0" smtClean="0"/>
              <a:t>Scientists are usually self-taught programmers</a:t>
            </a:r>
          </a:p>
          <a:p>
            <a:pPr lvl="1"/>
            <a:r>
              <a:rPr lang="en-US" dirty="0" smtClean="0"/>
              <a:t>Syntax enables clarity in algorithms (in a similar way to Fortran)</a:t>
            </a:r>
          </a:p>
          <a:p>
            <a:r>
              <a:rPr lang="en-US" dirty="0" smtClean="0"/>
              <a:t>Free and Open Source</a:t>
            </a:r>
          </a:p>
          <a:p>
            <a:pPr lvl="1"/>
            <a:r>
              <a:rPr lang="en-US" dirty="0" smtClean="0"/>
              <a:t>Widely-available</a:t>
            </a:r>
            <a:r>
              <a:rPr lang="en-US" dirty="0"/>
              <a:t> </a:t>
            </a:r>
            <a:r>
              <a:rPr lang="en-US" dirty="0" smtClean="0"/>
              <a:t>so code is portable</a:t>
            </a:r>
          </a:p>
        </p:txBody>
      </p:sp>
    </p:spTree>
    <p:extLst>
      <p:ext uri="{BB962C8B-B14F-4D97-AF65-F5344CB8AC3E}">
        <p14:creationId xmlns:p14="http://schemas.microsoft.com/office/powerpoint/2010/main" val="30636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endParaRPr lang="en-US" dirty="0" smtClean="0"/>
          </a:p>
          <a:p>
            <a:pPr lvl="1"/>
            <a:r>
              <a:rPr lang="en-US" dirty="0" smtClean="0"/>
              <a:t>Advanced Python shell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Rich featured plotting (2D and 3D)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Tools for manipulating numerical arrays efficiently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High-level scientific routines for common algorithms: </a:t>
            </a:r>
            <a:r>
              <a:rPr lang="en-US" dirty="0" err="1" smtClean="0"/>
              <a:t>optimisation</a:t>
            </a:r>
            <a:r>
              <a:rPr lang="en-US" dirty="0" smtClean="0"/>
              <a:t>, Fourier transform, linear algebra and others</a:t>
            </a:r>
          </a:p>
          <a:p>
            <a:r>
              <a:rPr lang="en-US" dirty="0"/>
              <a:t>f</a:t>
            </a:r>
            <a:r>
              <a:rPr lang="en-US" dirty="0" smtClean="0"/>
              <a:t>2py</a:t>
            </a:r>
          </a:p>
          <a:p>
            <a:pPr lvl="1"/>
            <a:r>
              <a:rPr lang="en-US" dirty="0" smtClean="0"/>
              <a:t>Interface external code with Python</a:t>
            </a:r>
          </a:p>
          <a:p>
            <a:r>
              <a:rPr lang="en-US" dirty="0"/>
              <a:t>m</a:t>
            </a:r>
            <a:r>
              <a:rPr lang="en-US" dirty="0" smtClean="0"/>
              <a:t>pi4py</a:t>
            </a:r>
          </a:p>
          <a:p>
            <a:pPr lvl="1"/>
            <a:r>
              <a:rPr lang="en-US" dirty="0" smtClean="0"/>
              <a:t>Message passing parallel programming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49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Interactive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can be used as an interactive tool</a:t>
            </a:r>
          </a:p>
          <a:p>
            <a:pPr lvl="1"/>
            <a:r>
              <a:rPr lang="en-US" dirty="0" smtClean="0"/>
              <a:t>For example, when producing simple plots to quickly </a:t>
            </a:r>
            <a:r>
              <a:rPr lang="en-US" dirty="0" err="1" smtClean="0"/>
              <a:t>analyse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shell adds additional useful functionality</a:t>
            </a:r>
          </a:p>
          <a:p>
            <a:r>
              <a:rPr lang="en-US" dirty="0" smtClean="0"/>
              <a:t>It can also be used for writing programs</a:t>
            </a:r>
          </a:p>
          <a:p>
            <a:pPr lvl="1"/>
            <a:r>
              <a:rPr lang="en-US" dirty="0" smtClean="0"/>
              <a:t>These can range from quick-and-dirty single use scripts to full programs</a:t>
            </a:r>
          </a:p>
          <a:p>
            <a:pPr lvl="1"/>
            <a:r>
              <a:rPr lang="en-US" dirty="0" smtClean="0"/>
              <a:t>Can interface to C/C++ and Fortran code</a:t>
            </a:r>
          </a:p>
        </p:txBody>
      </p:sp>
    </p:spTree>
    <p:extLst>
      <p:ext uri="{BB962C8B-B14F-4D97-AF65-F5344CB8AC3E}">
        <p14:creationId xmlns:p14="http://schemas.microsoft.com/office/powerpoint/2010/main" val="10133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extends the standard Python shell with a number of useful things, including:</a:t>
            </a:r>
          </a:p>
          <a:p>
            <a:pPr lvl="1"/>
            <a:r>
              <a:rPr lang="en-US" dirty="0" smtClean="0"/>
              <a:t>Tab completion</a:t>
            </a:r>
          </a:p>
          <a:p>
            <a:pPr lvl="1"/>
            <a:r>
              <a:rPr lang="en-US" dirty="0" smtClean="0"/>
              <a:t>Interactive help</a:t>
            </a:r>
          </a:p>
          <a:p>
            <a:pPr lvl="1"/>
            <a:r>
              <a:rPr lang="en-US" dirty="0" smtClean="0"/>
              <a:t>Built-in debugging and profiling</a:t>
            </a:r>
          </a:p>
          <a:p>
            <a:pPr lvl="1"/>
            <a:r>
              <a:rPr lang="en-US" dirty="0" smtClean="0"/>
              <a:t>Pasting of code snippets from websites</a:t>
            </a:r>
          </a:p>
          <a:p>
            <a:pPr lvl="1"/>
            <a:r>
              <a:rPr lang="en-US" dirty="0" smtClean="0"/>
              <a:t>Saving of sessions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uickref</a:t>
            </a:r>
            <a:r>
              <a:rPr lang="en-US" dirty="0" smtClean="0"/>
              <a:t> command gives a summary of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15980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cray ppt theme 20120417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6_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CUG_2012_slide_them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2_CUG_2012_slide_them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G_2012_slide_them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Paper">
  <a:themeElements>
    <a:clrScheme name="cray colors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A5B592"/>
      </a:accent1>
      <a:accent2>
        <a:srgbClr val="DD7E0E"/>
      </a:accent2>
      <a:accent3>
        <a:srgbClr val="E7BC29"/>
      </a:accent3>
      <a:accent4>
        <a:srgbClr val="B55475"/>
      </a:accent4>
      <a:accent5>
        <a:srgbClr val="3A577A"/>
      </a:accent5>
      <a:accent6>
        <a:srgbClr val="2D393F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Cray.potx</Template>
  <TotalTime>765</TotalTime>
  <Words>440</Words>
  <Application>Microsoft Macintosh PowerPoint</Application>
  <PresentationFormat>On-screen Show (4:3)</PresentationFormat>
  <Paragraphs>69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16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cray ppt theme 20120417</vt:lpstr>
      <vt:lpstr>2_Custom Design</vt:lpstr>
      <vt:lpstr>1_Custom Design</vt:lpstr>
      <vt:lpstr>Custom Design</vt:lpstr>
      <vt:lpstr>CUG_2012_slide_theme</vt:lpstr>
      <vt:lpstr>Paper</vt:lpstr>
      <vt:lpstr>1_Paper</vt:lpstr>
      <vt:lpstr>2_Paper</vt:lpstr>
      <vt:lpstr>3_Paper</vt:lpstr>
      <vt:lpstr>4_Paper</vt:lpstr>
      <vt:lpstr>5_Paper</vt:lpstr>
      <vt:lpstr>6_Paper</vt:lpstr>
      <vt:lpstr>7_Paper</vt:lpstr>
      <vt:lpstr>1_CUG_2012_slide_theme</vt:lpstr>
      <vt:lpstr>2_CUG_2012_slide_theme</vt:lpstr>
      <vt:lpstr>epcc_minimal</vt:lpstr>
      <vt:lpstr>Python for Scientific Programming </vt:lpstr>
      <vt:lpstr>Reusing this material</vt:lpstr>
      <vt:lpstr>PowerPoint Presentation</vt:lpstr>
      <vt:lpstr>Scientific Computing Requirements</vt:lpstr>
      <vt:lpstr>Why Python?</vt:lpstr>
      <vt:lpstr>Useful packages</vt:lpstr>
      <vt:lpstr>Python: Interactive and Programs</vt:lpstr>
      <vt:lpstr>IPython Shell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62</cp:revision>
  <dcterms:created xsi:type="dcterms:W3CDTF">2013-11-21T13:55:00Z</dcterms:created>
  <dcterms:modified xsi:type="dcterms:W3CDTF">2014-12-03T13:20:35Z</dcterms:modified>
</cp:coreProperties>
</file>