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0"/>
  </p:notesMasterIdLst>
  <p:sldIdLst>
    <p:sldId id="598" r:id="rId2"/>
    <p:sldId id="599" r:id="rId3"/>
    <p:sldId id="591" r:id="rId4"/>
    <p:sldId id="592" r:id="rId5"/>
    <p:sldId id="593" r:id="rId6"/>
    <p:sldId id="597" r:id="rId7"/>
    <p:sldId id="594" r:id="rId8"/>
    <p:sldId id="596" r:id="rId9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788" userDrawn="1">
          <p15:clr>
            <a:srgbClr val="A4A3A4"/>
          </p15:clr>
        </p15:guide>
        <p15:guide id="4" orient="horz" pos="548" userDrawn="1">
          <p15:clr>
            <a:srgbClr val="A4A3A4"/>
          </p15:clr>
        </p15:guide>
        <p15:guide id="5" orient="horz" pos="136" userDrawn="1">
          <p15:clr>
            <a:srgbClr val="A4A3A4"/>
          </p15:clr>
        </p15:guide>
        <p15:guide id="6" orient="horz" pos="626" userDrawn="1">
          <p15:clr>
            <a:srgbClr val="A4A3A4"/>
          </p15:clr>
        </p15:guide>
        <p15:guide id="7" orient="horz" pos="160" userDrawn="1">
          <p15:clr>
            <a:srgbClr val="A4A3A4"/>
          </p15:clr>
        </p15:guide>
        <p15:guide id="8" pos="158" userDrawn="1">
          <p15:clr>
            <a:srgbClr val="A4A3A4"/>
          </p15:clr>
        </p15:guide>
        <p15:guide id="9" pos="5604" userDrawn="1">
          <p15:clr>
            <a:srgbClr val="A4A3A4"/>
          </p15:clr>
        </p15:guide>
        <p15:guide id="10" pos="2972" userDrawn="1">
          <p15:clr>
            <a:srgbClr val="A4A3A4"/>
          </p15:clr>
        </p15:guide>
        <p15:guide id="11" pos="2788" userDrawn="1">
          <p15:clr>
            <a:srgbClr val="A4A3A4"/>
          </p15:clr>
        </p15:guide>
        <p15:guide id="12" pos="1941" userDrawn="1">
          <p15:clr>
            <a:srgbClr val="A4A3A4"/>
          </p15:clr>
        </p15:guide>
        <p15:guide id="13" pos="2035" userDrawn="1">
          <p15:clr>
            <a:srgbClr val="A4A3A4"/>
          </p15:clr>
        </p15:guide>
        <p15:guide id="14" pos="1848" userDrawn="1">
          <p15:clr>
            <a:srgbClr val="A4A3A4"/>
          </p15:clr>
        </p15:guide>
        <p15:guide id="15" pos="3725" userDrawn="1">
          <p15:clr>
            <a:srgbClr val="A4A3A4"/>
          </p15:clr>
        </p15:guide>
        <p15:guide id="16" pos="3888" userDrawn="1">
          <p15:clr>
            <a:srgbClr val="A4A3A4"/>
          </p15:clr>
        </p15:guide>
        <p15:guide id="17" pos="3819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459" userDrawn="1">
          <p15:clr>
            <a:srgbClr val="A4A3A4"/>
          </p15:clr>
        </p15:guide>
        <p15:guide id="20" orient="horz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0" autoAdjust="0"/>
    <p:restoredTop sz="94141" autoAdjust="0"/>
  </p:normalViewPr>
  <p:slideViewPr>
    <p:cSldViewPr snapToGrid="0" showGuides="1">
      <p:cViewPr varScale="1">
        <p:scale>
          <a:sx n="82" d="100"/>
          <a:sy n="82" d="100"/>
        </p:scale>
        <p:origin x="414" y="78"/>
      </p:cViewPr>
      <p:guideLst>
        <p:guide orient="horz" pos="1800"/>
        <p:guide pos="2880"/>
        <p:guide orient="horz" pos="788"/>
        <p:guide orient="horz" pos="548"/>
        <p:guide orient="horz" pos="136"/>
        <p:guide orient="horz" pos="626"/>
        <p:guide orient="horz" pos="160"/>
        <p:guide pos="158"/>
        <p:guide pos="5604"/>
        <p:guide pos="2972"/>
        <p:guide pos="2788"/>
        <p:guide pos="1941"/>
        <p:guide pos="2035"/>
        <p:guide pos="1848"/>
        <p:guide pos="3725"/>
        <p:guide pos="3888"/>
        <p:guide pos="3819"/>
        <p:guide orient="horz" pos="2736"/>
        <p:guide orient="horz" pos="3459"/>
        <p:guide orient="horz" pos="3240"/>
      </p:guideLst>
    </p:cSldViewPr>
  </p:slideViewPr>
  <p:outlineViewPr>
    <p:cViewPr>
      <p:scale>
        <a:sx n="33" d="100"/>
        <a:sy n="33" d="100"/>
      </p:scale>
      <p:origin x="0" y="-16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AA442-D501-45E2-853C-A470ED7BF4CE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2B82-67E1-49BD-A200-A7033A7B0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7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7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B8DDB-920A-A14A-BC1A-FBB5963DB6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23" y="2095500"/>
            <a:ext cx="8313739" cy="762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800" dirty="0">
                <a:solidFill>
                  <a:schemeClr val="accent1"/>
                </a:solidFill>
                <a:effectLst/>
              </a:defRPr>
            </a:lvl1pPr>
          </a:lstStyle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24" y="2961000"/>
            <a:ext cx="5480051" cy="1022354"/>
          </a:xfr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27" y="4965131"/>
            <a:ext cx="2212647" cy="6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052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3">
          <p15:clr>
            <a:srgbClr val="FBAE40"/>
          </p15:clr>
        </p15:guide>
        <p15:guide id="2" pos="541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412" y="2245485"/>
            <a:ext cx="8635477" cy="1224030"/>
          </a:xfrm>
        </p:spPr>
        <p:txBody>
          <a:bodyPr/>
          <a:lstStyle>
            <a:lvl1pPr algn="ctr">
              <a:defRPr sz="4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156795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white">
          <a:xfrm>
            <a:off x="0" y="3584201"/>
            <a:ext cx="9144000" cy="2130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3848100"/>
            <a:ext cx="8643938" cy="36792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800" dirty="0">
                <a:solidFill>
                  <a:schemeClr val="accent1"/>
                </a:solidFill>
                <a:effectLst/>
              </a:defRPr>
            </a:lvl1pPr>
          </a:lstStyle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4319526"/>
            <a:ext cx="5810250" cy="1022354"/>
          </a:xfr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27" y="4965131"/>
            <a:ext cx="2212647" cy="665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0" r="9355"/>
          <a:stretch/>
        </p:blipFill>
        <p:spPr>
          <a:xfrm>
            <a:off x="-12700" y="0"/>
            <a:ext cx="9156700" cy="3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38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4">
          <p15:clr>
            <a:srgbClr val="FBAE40"/>
          </p15:clr>
        </p15:guide>
        <p15:guide id="2" pos="54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B: Simple, 2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3584201"/>
            <a:ext cx="9144000" cy="2130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3848100"/>
            <a:ext cx="8643938" cy="77724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dirty="0">
                <a:solidFill>
                  <a:schemeClr val="accent1"/>
                </a:solidFill>
                <a:effectLst/>
              </a:defRPr>
            </a:lvl1pPr>
          </a:lstStyle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4823460"/>
            <a:ext cx="5810250" cy="533660"/>
          </a:xfr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5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defTabSz="914377">
              <a:spcBef>
                <a:spcPts val="1800"/>
              </a:spcBef>
              <a:buClr>
                <a:srgbClr val="E12726"/>
              </a:buClr>
              <a:buNone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27" y="4965131"/>
            <a:ext cx="2212647" cy="665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0" r="9355"/>
          <a:stretch/>
        </p:blipFill>
        <p:spPr>
          <a:xfrm>
            <a:off x="-12700" y="0"/>
            <a:ext cx="9156700" cy="35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644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4">
          <p15:clr>
            <a:srgbClr val="FBAE40"/>
          </p15:clr>
        </p15:guide>
        <p15:guide id="2" pos="54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38652" cy="6540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6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38652" cy="654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6" y="996950"/>
            <a:ext cx="4178300" cy="41505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4" y="996950"/>
            <a:ext cx="4179096" cy="41505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44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3145" cy="654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000252"/>
            <a:ext cx="8643938" cy="304800"/>
          </a:xfrm>
        </p:spPr>
        <p:txBody>
          <a:bodyPr vert="horz" lIns="0" tIns="45720" rIns="0" bIns="0" rtlCol="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3" y="1412081"/>
            <a:ext cx="8643940" cy="3745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3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19456"/>
            <a:ext cx="8643145" cy="654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999332"/>
            <a:ext cx="4178300" cy="304800"/>
          </a:xfrm>
        </p:spPr>
        <p:txBody>
          <a:bodyPr lIns="0" tIns="45720" rIns="0" bIns="0" anchor="t" anchorCtr="0">
            <a:no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3" y="1412081"/>
            <a:ext cx="4178301" cy="3745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874" y="999333"/>
            <a:ext cx="4179095" cy="304800"/>
          </a:xfrm>
        </p:spPr>
        <p:txBody>
          <a:bodyPr lIns="0" tIns="45720" rIns="0" bIns="0" anchor="t" anchorCtr="0">
            <a:noAutofit/>
          </a:bodyPr>
          <a:lstStyle>
            <a:lvl1pPr marL="0" indent="0"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875" y="1412081"/>
            <a:ext cx="4179094" cy="37459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7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111" y="215900"/>
            <a:ext cx="8638652" cy="6540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lvl="0" defTabSz="914377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996950"/>
            <a:ext cx="8643938" cy="414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02887" y="5318185"/>
            <a:ext cx="3287077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7035" y="5318185"/>
            <a:ext cx="246935" cy="3042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713232" rtl="0" eaLnBrk="1" latinLnBrk="0" hangingPunct="1">
              <a:defRPr lang="en-US" sz="85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5268641"/>
            <a:ext cx="1259681" cy="37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1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3" r:id="rId2"/>
    <p:sldLayoutId id="2147483694" r:id="rId3"/>
    <p:sldLayoutId id="2147483675" r:id="rId4"/>
    <p:sldLayoutId id="2147483677" r:id="rId5"/>
    <p:sldLayoutId id="2147483695" r:id="rId6"/>
    <p:sldLayoutId id="2147483678" r:id="rId7"/>
    <p:sldLayoutId id="2147483679" r:id="rId8"/>
    <p:sldLayoutId id="2147483680" r:id="rId9"/>
    <p:sldLayoutId id="2147483666" r:id="rId10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kern="1200" dirty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7765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739" y="1415562"/>
            <a:ext cx="4156870" cy="762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FF00"/>
                </a:solidFill>
              </a:rPr>
              <a:t>Stock Price Prediction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9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9CF2-21DB-DC44-A3D2-D1E36E8F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Data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62A9EC-5DDB-5F48-BCDA-3077C633C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" y="1171635"/>
            <a:ext cx="4102021" cy="4146550"/>
          </a:xfrm>
        </p:spPr>
        <p:txBody>
          <a:bodyPr/>
          <a:lstStyle/>
          <a:p>
            <a:r>
              <a:rPr lang="en-US" dirty="0"/>
              <a:t>3 U.S. stock exchanges</a:t>
            </a:r>
          </a:p>
          <a:p>
            <a:pPr lvl="1"/>
            <a:r>
              <a:rPr lang="en-US" dirty="0"/>
              <a:t>NYSE</a:t>
            </a:r>
          </a:p>
          <a:p>
            <a:pPr lvl="1"/>
            <a:r>
              <a:rPr lang="en-US" dirty="0"/>
              <a:t>NASDAQ</a:t>
            </a:r>
          </a:p>
          <a:p>
            <a:pPr lvl="1"/>
            <a:r>
              <a:rPr lang="en-US" dirty="0"/>
              <a:t>AMEX</a:t>
            </a:r>
          </a:p>
          <a:p>
            <a:r>
              <a:rPr lang="en-US" dirty="0"/>
              <a:t>16 years of data</a:t>
            </a:r>
          </a:p>
          <a:p>
            <a:r>
              <a:rPr lang="en-US" dirty="0"/>
              <a:t>1GB of data in tab-delimited format</a:t>
            </a:r>
          </a:p>
          <a:p>
            <a:r>
              <a:rPr lang="en-US" dirty="0"/>
              <a:t>~21M rows of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2BF46-762B-764B-BDAD-6D38A502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HPCC Systems, ECL, and ECL Machine Learning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20420-60A9-8C42-9022-2890B104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7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01" y="302631"/>
            <a:ext cx="4657725" cy="33051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FB49BE-3D2A-8945-AA09-1AB7D4238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152804"/>
              </p:ext>
            </p:extLst>
          </p:nvPr>
        </p:nvGraphicFramePr>
        <p:xfrm>
          <a:off x="565900" y="3747488"/>
          <a:ext cx="8261575" cy="1203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225">
                  <a:extLst>
                    <a:ext uri="{9D8B030D-6E8A-4147-A177-3AD203B41FA5}">
                      <a16:colId xmlns:a16="http://schemas.microsoft.com/office/drawing/2014/main" val="2887237558"/>
                    </a:ext>
                  </a:extLst>
                </a:gridCol>
                <a:gridCol w="1180225">
                  <a:extLst>
                    <a:ext uri="{9D8B030D-6E8A-4147-A177-3AD203B41FA5}">
                      <a16:colId xmlns:a16="http://schemas.microsoft.com/office/drawing/2014/main" val="692120802"/>
                    </a:ext>
                  </a:extLst>
                </a:gridCol>
                <a:gridCol w="1180225">
                  <a:extLst>
                    <a:ext uri="{9D8B030D-6E8A-4147-A177-3AD203B41FA5}">
                      <a16:colId xmlns:a16="http://schemas.microsoft.com/office/drawing/2014/main" val="2623835198"/>
                    </a:ext>
                  </a:extLst>
                </a:gridCol>
                <a:gridCol w="1180225">
                  <a:extLst>
                    <a:ext uri="{9D8B030D-6E8A-4147-A177-3AD203B41FA5}">
                      <a16:colId xmlns:a16="http://schemas.microsoft.com/office/drawing/2014/main" val="723958789"/>
                    </a:ext>
                  </a:extLst>
                </a:gridCol>
                <a:gridCol w="1180225">
                  <a:extLst>
                    <a:ext uri="{9D8B030D-6E8A-4147-A177-3AD203B41FA5}">
                      <a16:colId xmlns:a16="http://schemas.microsoft.com/office/drawing/2014/main" val="4158032926"/>
                    </a:ext>
                  </a:extLst>
                </a:gridCol>
                <a:gridCol w="1180225">
                  <a:extLst>
                    <a:ext uri="{9D8B030D-6E8A-4147-A177-3AD203B41FA5}">
                      <a16:colId xmlns:a16="http://schemas.microsoft.com/office/drawing/2014/main" val="3691936778"/>
                    </a:ext>
                  </a:extLst>
                </a:gridCol>
                <a:gridCol w="1180225">
                  <a:extLst>
                    <a:ext uri="{9D8B030D-6E8A-4147-A177-3AD203B41FA5}">
                      <a16:colId xmlns:a16="http://schemas.microsoft.com/office/drawing/2014/main" val="2617556676"/>
                    </a:ext>
                  </a:extLst>
                </a:gridCol>
              </a:tblGrid>
              <a:tr h="2071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trade_date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trade_date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opening_price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high_price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low_price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closing_price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shares_traded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23000"/>
                  </a:ext>
                </a:extLst>
              </a:tr>
              <a:tr h="245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152705000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1185232"/>
                  </a:ext>
                </a:extLst>
              </a:tr>
              <a:tr h="245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102481400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8740345"/>
                  </a:ext>
                </a:extLst>
              </a:tr>
              <a:tr h="245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111115200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0103039"/>
                  </a:ext>
                </a:extLst>
              </a:tr>
              <a:tr h="245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20020108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112501200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22694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7CE2E1-664F-8146-A792-5844824C0EF1}"/>
              </a:ext>
            </a:extLst>
          </p:cNvPr>
          <p:cNvSpPr txBox="1"/>
          <p:nvPr/>
        </p:nvSpPr>
        <p:spPr>
          <a:xfrm>
            <a:off x="6237621" y="1724385"/>
            <a:ext cx="1450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Read</a:t>
            </a:r>
            <a:r>
              <a:rPr lang="en-US" sz="2100" dirty="0" smtClean="0"/>
              <a:t> </a:t>
            </a:r>
            <a:r>
              <a:rPr lang="en-US" sz="2400" dirty="0">
                <a:solidFill>
                  <a:schemeClr val="accent1"/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CE2E1-664F-8146-A792-5844824C0EF1}"/>
              </a:ext>
            </a:extLst>
          </p:cNvPr>
          <p:cNvSpPr txBox="1"/>
          <p:nvPr/>
        </p:nvSpPr>
        <p:spPr>
          <a:xfrm>
            <a:off x="4161224" y="4951197"/>
            <a:ext cx="163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Sample</a:t>
            </a:r>
            <a:r>
              <a:rPr lang="en-US" sz="1400" dirty="0" smtClean="0"/>
              <a:t> </a:t>
            </a:r>
            <a:r>
              <a:rPr lang="en-US" sz="1800" dirty="0">
                <a:solidFill>
                  <a:schemeClr val="accent1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6706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586428" y="1305707"/>
            <a:ext cx="1002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Profile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944908" y="4955928"/>
            <a:ext cx="1830815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Profile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16" y="689450"/>
            <a:ext cx="4884519" cy="1694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16" y="2532922"/>
            <a:ext cx="8350483" cy="22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473483" y="1330749"/>
            <a:ext cx="165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709164" y="4730863"/>
            <a:ext cx="2291586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Validation Result Example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2" y="3094624"/>
            <a:ext cx="8595360" cy="1343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42" y="902398"/>
            <a:ext cx="5668844" cy="16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5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7281373" y="1589363"/>
            <a:ext cx="175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Enhance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602008" y="5007862"/>
            <a:ext cx="2291586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Enhancement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66" y="3766579"/>
            <a:ext cx="8206087" cy="60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66" y="738696"/>
            <a:ext cx="6096870" cy="2386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4944" y="3766579"/>
            <a:ext cx="3694176" cy="60007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6448" y="3766578"/>
            <a:ext cx="451105" cy="60007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952307" y="1636256"/>
            <a:ext cx="1752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Enhance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637177" y="4414722"/>
            <a:ext cx="2291586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Enhancement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91" y="3624919"/>
            <a:ext cx="8206087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98" y="756031"/>
            <a:ext cx="6083808" cy="24247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364267" y="3624918"/>
            <a:ext cx="3830164" cy="60007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78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1404801" y="280376"/>
            <a:ext cx="43944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Logistic</a:t>
            </a:r>
            <a:r>
              <a:rPr lang="en-US" sz="2100" dirty="0" smtClean="0"/>
              <a:t> </a:t>
            </a:r>
            <a:r>
              <a:rPr lang="en-US" sz="2400" dirty="0">
                <a:solidFill>
                  <a:schemeClr val="accent1"/>
                </a:solidFill>
              </a:rPr>
              <a:t>Regression</a:t>
            </a:r>
          </a:p>
          <a:p>
            <a:endParaRPr lang="en-US" sz="2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3602008" y="5007862"/>
            <a:ext cx="2827367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>
                <a:solidFill>
                  <a:srgbClr val="FF0000"/>
                </a:solidFill>
              </a:rPr>
              <a:t>Logistic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Regression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Result</a:t>
            </a:r>
            <a:r>
              <a:rPr lang="en-US" sz="1053" dirty="0"/>
              <a:t> </a:t>
            </a:r>
            <a:r>
              <a:rPr lang="en-US" sz="1053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8ED02-F642-AE44-8DFF-F2B3C2C533C3}"/>
              </a:ext>
            </a:extLst>
          </p:cNvPr>
          <p:cNvSpPr txBox="1"/>
          <p:nvPr/>
        </p:nvSpPr>
        <p:spPr>
          <a:xfrm>
            <a:off x="6635535" y="3505459"/>
            <a:ext cx="2347730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ML </a:t>
            </a:r>
            <a:r>
              <a:rPr lang="en-US" sz="1053" dirty="0" err="1"/>
              <a:t>Dataframe</a:t>
            </a:r>
            <a:r>
              <a:rPr lang="en-US" sz="1053" dirty="0"/>
              <a:t>: </a:t>
            </a:r>
            <a:r>
              <a:rPr lang="en-US" sz="1053" dirty="0" err="1"/>
              <a:t>DiscreteField</a:t>
            </a:r>
            <a:endParaRPr lang="en-US" sz="1053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8" y="1085850"/>
            <a:ext cx="6026382" cy="24662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385" y="1321465"/>
            <a:ext cx="2105025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85" y="3886469"/>
            <a:ext cx="8239125" cy="112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83280"/>
      </p:ext>
    </p:extLst>
  </p:cSld>
  <p:clrMapOvr>
    <a:masterClrMapping/>
  </p:clrMapOvr>
</p:sld>
</file>

<file path=ppt/theme/theme1.xml><?xml version="1.0" encoding="utf-8"?>
<a:theme xmlns:a="http://schemas.openxmlformats.org/drawingml/2006/main" name="LNRS - 2015 Template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Lexis Nexis 201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6224</TotalTime>
  <Words>110</Words>
  <Application>Microsoft Office PowerPoint</Application>
  <PresentationFormat>On-screen Show (16:10)</PresentationFormat>
  <Paragraphs>64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LNRS - 2015 Template</vt:lpstr>
      <vt:lpstr>Stock Price Prediction</vt:lpstr>
      <vt:lpstr>Stock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Camper, Dan (RIS-HBE);Xu, Lili (RIS-ATL)</dc:creator>
  <cp:lastModifiedBy>Xu, Lili (RIS-ATL)</cp:lastModifiedBy>
  <cp:revision>218</cp:revision>
  <dcterms:created xsi:type="dcterms:W3CDTF">2015-07-26T09:19:47Z</dcterms:created>
  <dcterms:modified xsi:type="dcterms:W3CDTF">2019-05-06T15:29:53Z</dcterms:modified>
</cp:coreProperties>
</file>