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2"/>
  </p:notesMasterIdLst>
  <p:sldIdLst>
    <p:sldId id="597" r:id="rId2"/>
    <p:sldId id="598" r:id="rId3"/>
    <p:sldId id="599" r:id="rId4"/>
    <p:sldId id="591" r:id="rId5"/>
    <p:sldId id="592" r:id="rId6"/>
    <p:sldId id="593" r:id="rId7"/>
    <p:sldId id="594" r:id="rId8"/>
    <p:sldId id="595" r:id="rId9"/>
    <p:sldId id="596" r:id="rId10"/>
    <p:sldId id="600" r:id="rId11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788" userDrawn="1">
          <p15:clr>
            <a:srgbClr val="A4A3A4"/>
          </p15:clr>
        </p15:guide>
        <p15:guide id="4" orient="horz" pos="548" userDrawn="1">
          <p15:clr>
            <a:srgbClr val="A4A3A4"/>
          </p15:clr>
        </p15:guide>
        <p15:guide id="5" orient="horz" pos="136" userDrawn="1">
          <p15:clr>
            <a:srgbClr val="A4A3A4"/>
          </p15:clr>
        </p15:guide>
        <p15:guide id="6" orient="horz" pos="626" userDrawn="1">
          <p15:clr>
            <a:srgbClr val="A4A3A4"/>
          </p15:clr>
        </p15:guide>
        <p15:guide id="7" orient="horz" pos="160" userDrawn="1">
          <p15:clr>
            <a:srgbClr val="A4A3A4"/>
          </p15:clr>
        </p15:guide>
        <p15:guide id="8" pos="158" userDrawn="1">
          <p15:clr>
            <a:srgbClr val="A4A3A4"/>
          </p15:clr>
        </p15:guide>
        <p15:guide id="9" pos="5604" userDrawn="1">
          <p15:clr>
            <a:srgbClr val="A4A3A4"/>
          </p15:clr>
        </p15:guide>
        <p15:guide id="10" pos="2972" userDrawn="1">
          <p15:clr>
            <a:srgbClr val="A4A3A4"/>
          </p15:clr>
        </p15:guide>
        <p15:guide id="11" pos="2788" userDrawn="1">
          <p15:clr>
            <a:srgbClr val="A4A3A4"/>
          </p15:clr>
        </p15:guide>
        <p15:guide id="12" pos="1941" userDrawn="1">
          <p15:clr>
            <a:srgbClr val="A4A3A4"/>
          </p15:clr>
        </p15:guide>
        <p15:guide id="13" pos="2035" userDrawn="1">
          <p15:clr>
            <a:srgbClr val="A4A3A4"/>
          </p15:clr>
        </p15:guide>
        <p15:guide id="14" pos="1848" userDrawn="1">
          <p15:clr>
            <a:srgbClr val="A4A3A4"/>
          </p15:clr>
        </p15:guide>
        <p15:guide id="15" pos="3725" userDrawn="1">
          <p15:clr>
            <a:srgbClr val="A4A3A4"/>
          </p15:clr>
        </p15:guide>
        <p15:guide id="16" pos="3888" userDrawn="1">
          <p15:clr>
            <a:srgbClr val="A4A3A4"/>
          </p15:clr>
        </p15:guide>
        <p15:guide id="17" pos="3819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459" userDrawn="1">
          <p15:clr>
            <a:srgbClr val="A4A3A4"/>
          </p15:clr>
        </p15:guide>
        <p15:guide id="20" orient="horz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50" autoAdjust="0"/>
    <p:restoredTop sz="94141" autoAdjust="0"/>
  </p:normalViewPr>
  <p:slideViewPr>
    <p:cSldViewPr snapToGrid="0" showGuides="1">
      <p:cViewPr varScale="1">
        <p:scale>
          <a:sx n="82" d="100"/>
          <a:sy n="82" d="100"/>
        </p:scale>
        <p:origin x="414" y="84"/>
      </p:cViewPr>
      <p:guideLst>
        <p:guide orient="horz" pos="1800"/>
        <p:guide pos="2880"/>
        <p:guide orient="horz" pos="788"/>
        <p:guide orient="horz" pos="548"/>
        <p:guide orient="horz" pos="136"/>
        <p:guide orient="horz" pos="626"/>
        <p:guide orient="horz" pos="160"/>
        <p:guide pos="158"/>
        <p:guide pos="5604"/>
        <p:guide pos="2972"/>
        <p:guide pos="2788"/>
        <p:guide pos="1941"/>
        <p:guide pos="2035"/>
        <p:guide pos="1848"/>
        <p:guide pos="3725"/>
        <p:guide pos="3888"/>
        <p:guide pos="3819"/>
        <p:guide orient="horz" pos="2736"/>
        <p:guide orient="horz" pos="3459"/>
        <p:guide orient="horz" pos="3240"/>
      </p:guideLst>
    </p:cSldViewPr>
  </p:slideViewPr>
  <p:outlineViewPr>
    <p:cViewPr>
      <p:scale>
        <a:sx n="33" d="100"/>
        <a:sy n="33" d="100"/>
      </p:scale>
      <p:origin x="0" y="-16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AA442-D501-45E2-853C-A470ED7BF4C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2B82-67E1-49BD-A200-A7033A7B0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E92C7-D7EB-49E7-A038-B209CF59BC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98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8DDB-920A-A14A-BC1A-FBB5963DB6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7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8DDB-920A-A14A-BC1A-FBB5963DB6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5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8DDB-920A-A14A-BC1A-FBB5963DB6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7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8DDB-920A-A14A-BC1A-FBB5963DB6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5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8DDB-920A-A14A-BC1A-FBB5963DB6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5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023" y="2095500"/>
            <a:ext cx="8313739" cy="762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800" dirty="0">
                <a:solidFill>
                  <a:schemeClr val="accent1"/>
                </a:solidFill>
                <a:effectLst/>
              </a:defRPr>
            </a:lvl1pPr>
          </a:lstStyle>
          <a:p>
            <a:pPr marL="0" lvl="0" defTabSz="914377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24" y="2961000"/>
            <a:ext cx="5480051" cy="1022354"/>
          </a:xfr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800" kern="1200" spc="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defTabSz="914377">
              <a:spcBef>
                <a:spcPts val="1800"/>
              </a:spcBef>
              <a:buClr>
                <a:srgbClr val="E12726"/>
              </a:buClr>
              <a:buNone/>
            </a:pPr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27" y="4965131"/>
            <a:ext cx="2212647" cy="66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052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  <p15:guide id="2" pos="541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 Layouts Past 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412" y="2245485"/>
            <a:ext cx="8635477" cy="1224030"/>
          </a:xfrm>
        </p:spPr>
        <p:txBody>
          <a:bodyPr/>
          <a:lstStyle>
            <a:lvl1pPr algn="ctr">
              <a:defRPr sz="40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 Not Use Any Layouts</a:t>
            </a:r>
            <a:br>
              <a:rPr lang="en-US" dirty="0"/>
            </a:br>
            <a:r>
              <a:rPr lang="en-US" dirty="0"/>
              <a:t>Past This One</a:t>
            </a:r>
          </a:p>
        </p:txBody>
      </p:sp>
    </p:spTree>
    <p:extLst>
      <p:ext uri="{BB962C8B-B14F-4D97-AF65-F5344CB8AC3E}">
        <p14:creationId xmlns:p14="http://schemas.microsoft.com/office/powerpoint/2010/main" val="156795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1D42-47A4-4842-A6E7-1CFC94041E6A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FC6-80CF-DC4A-A874-B28B6517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6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A: Simple,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white">
          <a:xfrm>
            <a:off x="0" y="3584201"/>
            <a:ext cx="9144000" cy="2130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5" y="3848100"/>
            <a:ext cx="8643938" cy="367926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800" dirty="0">
                <a:solidFill>
                  <a:schemeClr val="accent1"/>
                </a:solidFill>
                <a:effectLst/>
              </a:defRPr>
            </a:lvl1pPr>
          </a:lstStyle>
          <a:p>
            <a:pPr marL="0" lvl="0" defTabSz="914377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5" y="4319526"/>
            <a:ext cx="5810250" cy="1022354"/>
          </a:xfr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800" kern="1200" spc="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defTabSz="914377">
              <a:spcBef>
                <a:spcPts val="1800"/>
              </a:spcBef>
              <a:buClr>
                <a:srgbClr val="E12726"/>
              </a:buClr>
              <a:buNone/>
            </a:pPr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27" y="4965131"/>
            <a:ext cx="2212647" cy="665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0" r="9355"/>
          <a:stretch/>
        </p:blipFill>
        <p:spPr>
          <a:xfrm>
            <a:off x="-12700" y="0"/>
            <a:ext cx="9156700" cy="3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382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4">
          <p15:clr>
            <a:srgbClr val="FBAE40"/>
          </p15:clr>
        </p15:guide>
        <p15:guide id="2" pos="541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B: Simple, 2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0" y="3584201"/>
            <a:ext cx="9144000" cy="2130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5" y="3848100"/>
            <a:ext cx="8643938" cy="777240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2800" dirty="0">
                <a:solidFill>
                  <a:schemeClr val="accent1"/>
                </a:solidFill>
                <a:effectLst/>
              </a:defRPr>
            </a:lvl1pPr>
          </a:lstStyle>
          <a:p>
            <a:pPr marL="0" lvl="0" defTabSz="914377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5" y="4823460"/>
            <a:ext cx="5810250" cy="533660"/>
          </a:xfr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500" kern="1200" spc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defTabSz="914377">
              <a:spcBef>
                <a:spcPts val="1800"/>
              </a:spcBef>
              <a:buClr>
                <a:srgbClr val="E12726"/>
              </a:buClr>
              <a:buNone/>
            </a:pPr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27" y="4965131"/>
            <a:ext cx="2212647" cy="665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0" r="9355"/>
          <a:stretch/>
        </p:blipFill>
        <p:spPr>
          <a:xfrm>
            <a:off x="-12700" y="0"/>
            <a:ext cx="9156700" cy="3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644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4">
          <p15:clr>
            <a:srgbClr val="FBAE40"/>
          </p15:clr>
        </p15:guide>
        <p15:guide id="2" pos="541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19456"/>
            <a:ext cx="8638652" cy="6540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6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: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19456"/>
            <a:ext cx="8638652" cy="654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6" y="996950"/>
            <a:ext cx="4178300" cy="41505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874" y="996950"/>
            <a:ext cx="4179096" cy="41505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4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One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19456"/>
            <a:ext cx="8643145" cy="654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000252"/>
            <a:ext cx="8643938" cy="304800"/>
          </a:xfrm>
        </p:spPr>
        <p:txBody>
          <a:bodyPr vert="horz" lIns="0" tIns="4572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3" y="1412081"/>
            <a:ext cx="8643940" cy="37459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3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ext: Two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19456"/>
            <a:ext cx="8643145" cy="654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999332"/>
            <a:ext cx="4178300" cy="304800"/>
          </a:xfrm>
        </p:spPr>
        <p:txBody>
          <a:bodyPr lIns="0" tIns="45720" rIns="0" bIns="0" anchor="t" anchorCtr="0">
            <a:no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3" y="1412081"/>
            <a:ext cx="4178301" cy="37459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4" y="999333"/>
            <a:ext cx="4179095" cy="304800"/>
          </a:xfrm>
        </p:spPr>
        <p:txBody>
          <a:bodyPr lIns="0" tIns="45720" rIns="0" bIns="0" anchor="t" anchorCtr="0">
            <a:noAutofit/>
          </a:bodyPr>
          <a:lstStyle>
            <a:lvl1pPr marL="0" indent="0"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4875" y="1412081"/>
            <a:ext cx="4179094" cy="37459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7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111" y="215900"/>
            <a:ext cx="8638652" cy="6540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0" lvl="0" defTabSz="914377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996950"/>
            <a:ext cx="8643938" cy="4146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2887" y="5318185"/>
            <a:ext cx="3287077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7035" y="5318185"/>
            <a:ext cx="246935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713232" rtl="0" eaLnBrk="1" latinLnBrk="0" hangingPunct="1">
              <a:defRPr lang="en-US" sz="85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5268641"/>
            <a:ext cx="1259681" cy="37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1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3" r:id="rId2"/>
    <p:sldLayoutId id="2147483694" r:id="rId3"/>
    <p:sldLayoutId id="2147483675" r:id="rId4"/>
    <p:sldLayoutId id="2147483677" r:id="rId5"/>
    <p:sldLayoutId id="2147483695" r:id="rId6"/>
    <p:sldLayoutId id="2147483678" r:id="rId7"/>
    <p:sldLayoutId id="2147483679" r:id="rId8"/>
    <p:sldLayoutId id="2147483680" r:id="rId9"/>
    <p:sldLayoutId id="2147483666" r:id="rId10"/>
    <p:sldLayoutId id="2147483698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400" kern="1200" dirty="0">
          <a:solidFill>
            <a:schemeClr val="accent1"/>
          </a:solidFill>
          <a:latin typeface="+mn-lt"/>
          <a:ea typeface="+mn-ea"/>
          <a:cs typeface="+mn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lyclemson/Solutions-ECL-Training/tree/master/Taxi_Tutorial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38199-443D-614A-AE2F-860572842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-513493"/>
            <a:ext cx="9144000" cy="60990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DCBB44-183F-7A4C-978E-B1D45049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578" y="3220641"/>
            <a:ext cx="7886700" cy="2139553"/>
          </a:xfrm>
        </p:spPr>
        <p:txBody>
          <a:bodyPr>
            <a:normAutofit/>
          </a:bodyPr>
          <a:lstStyle/>
          <a:p>
            <a:r>
              <a:rPr lang="en-US" dirty="0" smtClean="0"/>
              <a:t>New York City Taxi Trips </a:t>
            </a:r>
            <a:r>
              <a:rPr lang="en-US" sz="4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1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Introduction to HPCC Systems, ECL, and ECL Machine Learning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84893" y="221761"/>
            <a:ext cx="43944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Appendix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sz="2100" dirty="0"/>
          </a:p>
        </p:txBody>
      </p:sp>
      <p:sp>
        <p:nvSpPr>
          <p:cNvPr id="6" name="TextBox 5"/>
          <p:cNvSpPr txBox="1"/>
          <p:nvPr/>
        </p:nvSpPr>
        <p:spPr>
          <a:xfrm>
            <a:off x="384893" y="1758463"/>
            <a:ext cx="7819292" cy="956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tutorial is based on a sample set of the original data. </a:t>
            </a:r>
            <a:endParaRPr lang="en-US" dirty="0"/>
          </a:p>
          <a:p>
            <a:pPr algn="ctr"/>
            <a:r>
              <a:rPr lang="en-US" dirty="0" smtClean="0"/>
              <a:t>For the complete information about the original tutorial, please see details in below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hlinkClick r:id="rId2"/>
              </a:rPr>
              <a:t>https://github.com/lilyclemson/Solutions-ECL-Training/tree/master/Taxi_Tutorial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863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5233" y="285750"/>
            <a:ext cx="9638806" cy="521623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94744" y="941352"/>
            <a:ext cx="7886700" cy="626702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50" dirty="0"/>
              <a:t>Had known, I would book a cab earlier</a:t>
            </a:r>
          </a:p>
        </p:txBody>
      </p:sp>
    </p:spTree>
    <p:extLst>
      <p:ext uri="{BB962C8B-B14F-4D97-AF65-F5344CB8AC3E}">
        <p14:creationId xmlns:p14="http://schemas.microsoft.com/office/powerpoint/2010/main" val="9072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291419"/>
            <a:ext cx="7886700" cy="2139553"/>
          </a:xfrm>
        </p:spPr>
        <p:txBody>
          <a:bodyPr/>
          <a:lstStyle/>
          <a:p>
            <a:r>
              <a:rPr lang="en-US" sz="3600" dirty="0"/>
              <a:t>Prediction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85751"/>
            <a:ext cx="9144001" cy="289448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401311" y="3273477"/>
            <a:ext cx="7886700" cy="80724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NYC Taxi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1311" y="4080721"/>
            <a:ext cx="2571750" cy="90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48 GB</a:t>
            </a:r>
          </a:p>
          <a:p>
            <a:r>
              <a:rPr lang="en-US" sz="1053" dirty="0"/>
              <a:t>241M RECORDS</a:t>
            </a:r>
          </a:p>
          <a:p>
            <a:r>
              <a:rPr lang="en-US" sz="1053" dirty="0"/>
              <a:t>JAN 2015 – JUN 2016</a:t>
            </a:r>
          </a:p>
          <a:p>
            <a:r>
              <a:rPr lang="en-US" sz="1053" dirty="0"/>
              <a:t>16 MONTH</a:t>
            </a:r>
          </a:p>
          <a:p>
            <a:r>
              <a:rPr lang="en-US" sz="1053" dirty="0"/>
              <a:t>W/ WEATHER INFO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91484" y="5185899"/>
            <a:ext cx="7191404" cy="740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slides introduce you to a sample of the original dataset to keep the instructions simple and precise. The instructions to use the complete dataset is listed in the Appendix.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" y="438151"/>
            <a:ext cx="6350795" cy="297524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FB49BE-3D2A-8945-AA09-1AB7D4238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354381"/>
              </p:ext>
            </p:extLst>
          </p:nvPr>
        </p:nvGraphicFramePr>
        <p:xfrm>
          <a:off x="3167905" y="3565800"/>
          <a:ext cx="3518646" cy="2048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882">
                  <a:extLst>
                    <a:ext uri="{9D8B030D-6E8A-4147-A177-3AD203B41FA5}">
                      <a16:colId xmlns:a16="http://schemas.microsoft.com/office/drawing/2014/main" val="2887237558"/>
                    </a:ext>
                  </a:extLst>
                </a:gridCol>
                <a:gridCol w="1172882">
                  <a:extLst>
                    <a:ext uri="{9D8B030D-6E8A-4147-A177-3AD203B41FA5}">
                      <a16:colId xmlns:a16="http://schemas.microsoft.com/office/drawing/2014/main" val="692120802"/>
                    </a:ext>
                  </a:extLst>
                </a:gridCol>
                <a:gridCol w="1172882">
                  <a:extLst>
                    <a:ext uri="{9D8B030D-6E8A-4147-A177-3AD203B41FA5}">
                      <a16:colId xmlns:a16="http://schemas.microsoft.com/office/drawing/2014/main" val="261755667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precipintensity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trip_counts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832323000"/>
                  </a:ext>
                </a:extLst>
              </a:tr>
              <a:tr h="354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20150106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0.001289982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374040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377516969"/>
                  </a:ext>
                </a:extLst>
              </a:tr>
              <a:tr h="354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20150118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0.057181148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416962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191185232"/>
                  </a:ext>
                </a:extLst>
              </a:tr>
              <a:tr h="354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20150126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0.008881908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224097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488740345"/>
                  </a:ext>
                </a:extLst>
              </a:tr>
              <a:tr h="354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20150130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0.001424809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471812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300103039"/>
                  </a:ext>
                </a:extLst>
              </a:tr>
              <a:tr h="354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20150202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0.015235616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329387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722694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77CE2E1-664F-8146-A792-5844824C0EF1}"/>
              </a:ext>
            </a:extLst>
          </p:cNvPr>
          <p:cNvSpPr txBox="1"/>
          <p:nvPr/>
        </p:nvSpPr>
        <p:spPr>
          <a:xfrm>
            <a:off x="7267839" y="1552311"/>
            <a:ext cx="1450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Read</a:t>
            </a:r>
            <a:r>
              <a:rPr lang="en-US" sz="2100" dirty="0" smtClean="0"/>
              <a:t> </a:t>
            </a:r>
            <a:r>
              <a:rPr lang="en-US" sz="2400" dirty="0">
                <a:solidFill>
                  <a:schemeClr val="accent1"/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CE2E1-664F-8146-A792-5844824C0EF1}"/>
              </a:ext>
            </a:extLst>
          </p:cNvPr>
          <p:cNvSpPr txBox="1"/>
          <p:nvPr/>
        </p:nvSpPr>
        <p:spPr>
          <a:xfrm>
            <a:off x="1124948" y="4297593"/>
            <a:ext cx="163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Sample</a:t>
            </a:r>
            <a:r>
              <a:rPr lang="en-US" sz="1400" dirty="0" smtClean="0"/>
              <a:t> </a:t>
            </a:r>
            <a:r>
              <a:rPr lang="en-US" sz="1800" dirty="0">
                <a:solidFill>
                  <a:schemeClr val="accent1"/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67060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7013148" y="1171132"/>
            <a:ext cx="1002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Profile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78" y="441747"/>
            <a:ext cx="5961545" cy="20182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944908" y="4955928"/>
            <a:ext cx="1830815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>
                <a:solidFill>
                  <a:srgbClr val="FF0000"/>
                </a:solidFill>
              </a:rPr>
              <a:t>Profile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Result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16" y="2719935"/>
            <a:ext cx="8436769" cy="22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4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6717323" y="1171132"/>
            <a:ext cx="165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709164" y="4730863"/>
            <a:ext cx="2291586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>
                <a:solidFill>
                  <a:srgbClr val="FF0000"/>
                </a:solidFill>
              </a:rPr>
              <a:t>Validation Result Example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2" y="620572"/>
            <a:ext cx="5678213" cy="14975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3" y="2510045"/>
            <a:ext cx="8390335" cy="2182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61223" y="4428141"/>
            <a:ext cx="462557" cy="264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12885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61" y="475060"/>
            <a:ext cx="6120637" cy="31867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7013149" y="1872225"/>
            <a:ext cx="175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Enhance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602008" y="5007862"/>
            <a:ext cx="2291586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>
                <a:solidFill>
                  <a:srgbClr val="FF0000"/>
                </a:solidFill>
              </a:rPr>
              <a:t>Enhancement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Result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88" y="3800568"/>
            <a:ext cx="7515225" cy="120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8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1822157" y="479146"/>
            <a:ext cx="30663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Linear</a:t>
            </a:r>
            <a:r>
              <a:rPr lang="en-US" sz="21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Regression</a:t>
            </a:r>
          </a:p>
          <a:p>
            <a:endParaRPr lang="en-US" sz="2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602008" y="5007862"/>
            <a:ext cx="2827367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>
                <a:solidFill>
                  <a:srgbClr val="FF0000"/>
                </a:solidFill>
              </a:rPr>
              <a:t>Logistic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Regression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Result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62" y="1013956"/>
            <a:ext cx="5313947" cy="29610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594" y="1103155"/>
            <a:ext cx="2971800" cy="2782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6432946" y="3885840"/>
            <a:ext cx="2729921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ML </a:t>
            </a:r>
            <a:r>
              <a:rPr lang="en-US" sz="1053" dirty="0" err="1"/>
              <a:t>Dataframe</a:t>
            </a:r>
            <a:r>
              <a:rPr lang="en-US" sz="1053" dirty="0"/>
              <a:t>: </a:t>
            </a:r>
            <a:r>
              <a:rPr lang="en-US" sz="1053" dirty="0" err="1"/>
              <a:t>NumericField</a:t>
            </a:r>
            <a:endParaRPr lang="en-US" sz="1053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56" y="4371649"/>
            <a:ext cx="8620238" cy="63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1404801" y="280376"/>
            <a:ext cx="43944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Logistic</a:t>
            </a:r>
            <a:r>
              <a:rPr lang="en-US" sz="2100" dirty="0" smtClean="0"/>
              <a:t> </a:t>
            </a:r>
            <a:r>
              <a:rPr lang="en-US" sz="2400" dirty="0">
                <a:solidFill>
                  <a:schemeClr val="accent1"/>
                </a:solidFill>
              </a:rPr>
              <a:t>Regression</a:t>
            </a:r>
          </a:p>
          <a:p>
            <a:endParaRPr lang="en-US" sz="2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602008" y="5007862"/>
            <a:ext cx="2827367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>
                <a:solidFill>
                  <a:srgbClr val="FF0000"/>
                </a:solidFill>
              </a:rPr>
              <a:t>Logistic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Regression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Result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6796270" y="3781343"/>
            <a:ext cx="2347730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ML </a:t>
            </a:r>
            <a:r>
              <a:rPr lang="en-US" sz="1053" dirty="0" err="1"/>
              <a:t>Dataframe</a:t>
            </a:r>
            <a:r>
              <a:rPr lang="en-US" sz="1053" dirty="0"/>
              <a:t>: </a:t>
            </a:r>
            <a:r>
              <a:rPr lang="en-US" sz="1053" dirty="0" err="1"/>
              <a:t>DiscreteField</a:t>
            </a:r>
            <a:endParaRPr lang="en-US" sz="1053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786" y="1148593"/>
            <a:ext cx="2603479" cy="24895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62" y="4433248"/>
            <a:ext cx="8735803" cy="5746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462" y="871561"/>
            <a:ext cx="5899066" cy="338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83280"/>
      </p:ext>
    </p:extLst>
  </p:cSld>
  <p:clrMapOvr>
    <a:masterClrMapping/>
  </p:clrMapOvr>
</p:sld>
</file>

<file path=ppt/theme/theme1.xml><?xml version="1.0" encoding="utf-8"?>
<a:theme xmlns:a="http://schemas.openxmlformats.org/drawingml/2006/main" name="LNRS - 2015 Template">
  <a:themeElements>
    <a:clrScheme name="LNRS 2015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ED1C24"/>
      </a:accent1>
      <a:accent2>
        <a:srgbClr val="9BCBEB"/>
      </a:accent2>
      <a:accent3>
        <a:srgbClr val="FF8200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Lexis Nexis 201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6095</TotalTime>
  <Words>172</Words>
  <Application>Microsoft Office PowerPoint</Application>
  <PresentationFormat>On-screen Show (16:10)</PresentationFormat>
  <Paragraphs>55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LNRS - 2015 Template</vt:lpstr>
      <vt:lpstr>New York City Taxi Trips  </vt:lpstr>
      <vt:lpstr>PowerPoint Presentation</vt:lpstr>
      <vt:lpstr>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Camper, Dan (RIS-HBE);Xu, Lili (RIS-ATL)</dc:creator>
  <cp:lastModifiedBy>Xu, Lili (RIS-ATL)</cp:lastModifiedBy>
  <cp:revision>212</cp:revision>
  <dcterms:created xsi:type="dcterms:W3CDTF">2015-07-26T09:19:47Z</dcterms:created>
  <dcterms:modified xsi:type="dcterms:W3CDTF">2019-05-06T18:45:58Z</dcterms:modified>
</cp:coreProperties>
</file>