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87" r:id="rId3"/>
    <p:sldId id="277" r:id="rId4"/>
    <p:sldId id="278" r:id="rId5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row Design Option" id="{41439E22-39F1-40FF-92EF-3795B3F95A25}">
          <p14:sldIdLst>
            <p14:sldId id="276"/>
            <p14:sldId id="287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1" pos="432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orient="horz" pos="3168">
          <p15:clr>
            <a:srgbClr val="A4A3A4"/>
          </p15:clr>
        </p15:guide>
        <p15:guide id="14" pos="24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ey Brady" initials="LB" lastIdx="25" clrIdx="0">
    <p:extLst>
      <p:ext uri="{19B8F6BF-5375-455C-9EA6-DF929625EA0E}">
        <p15:presenceInfo xmlns:p15="http://schemas.microsoft.com/office/powerpoint/2012/main" userId="Lindsey Bra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595959"/>
    <a:srgbClr val="E682C5"/>
    <a:srgbClr val="E9E9E9"/>
    <a:srgbClr val="FFFFFF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62" autoAdjust="0"/>
    <p:restoredTop sz="93861" autoAdjust="0"/>
  </p:normalViewPr>
  <p:slideViewPr>
    <p:cSldViewPr snapToGrid="0">
      <p:cViewPr varScale="1">
        <p:scale>
          <a:sx n="145" d="100"/>
          <a:sy n="145" d="100"/>
        </p:scale>
        <p:origin x="6104" y="184"/>
      </p:cViewPr>
      <p:guideLst>
        <p:guide pos="432"/>
        <p:guide pos="2640"/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CBB9B-FF91-4773-8CCD-ABC0ABE2DDD5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68012-96E8-4036-B692-7F772037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No D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53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F22DE4-02DB-4CFB-BDEA-BFE0F532F6B4}"/>
              </a:ext>
            </a:extLst>
          </p:cNvPr>
          <p:cNvSpPr/>
          <p:nvPr userDrawn="1"/>
        </p:nvSpPr>
        <p:spPr>
          <a:xfrm>
            <a:off x="0" y="0"/>
            <a:ext cx="7772400" cy="100584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dt="0"/>
  <p:txStyles>
    <p:titleStyle>
      <a:lvl1pPr marL="0" indent="0" algn="l" defTabSz="75436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475" b="0" i="0" kern="1200" spc="0" dirty="0">
          <a:solidFill>
            <a:schemeClr val="tx1">
              <a:lumMod val="65000"/>
              <a:lumOff val="35000"/>
            </a:schemeClr>
          </a:solidFill>
          <a:latin typeface="Source Sans Pro Semibold" panose="020B0503030403020204" pitchFamily="34" charset="77"/>
          <a:ea typeface="+mn-ea"/>
          <a:cs typeface="Arial" pitchFamily="34" charset="0"/>
        </a:defRPr>
      </a:lvl1pPr>
    </p:titleStyle>
    <p:bodyStyle>
      <a:lvl1pPr marL="188591" indent="-188591" algn="l" defTabSz="754361" rtl="0" eaLnBrk="1" latinLnBrk="0" hangingPunct="1">
        <a:lnSpc>
          <a:spcPct val="90000"/>
        </a:lnSpc>
        <a:spcBef>
          <a:spcPts val="825"/>
        </a:spcBef>
        <a:buClr>
          <a:schemeClr val="accent1"/>
        </a:buClr>
        <a:buFont typeface="Arial" panose="020B0604020202020204" pitchFamily="34" charset="0"/>
        <a:buChar char="•"/>
        <a:defRPr sz="16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65771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Source Sans Pro" panose="020B0503030403020204" pitchFamily="34" charset="0"/>
        <a:buChar char="‒"/>
        <a:defRPr sz="148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42951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Courier New" panose="02070309020205020404" pitchFamily="49" charset="0"/>
        <a:buChar char="o"/>
        <a:defRPr sz="13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20132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Arial" panose="020B0604020202020204" pitchFamily="34" charset="0"/>
        <a:buChar char="•"/>
        <a:defRPr sz="13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97313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Arial" panose="020B0604020202020204" pitchFamily="34" charset="0"/>
        <a:buChar char="•"/>
        <a:defRPr sz="13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74493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675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855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035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81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61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4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2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08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264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445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4" orient="horz" pos="6192" userDrawn="1">
          <p15:clr>
            <a:srgbClr val="F26B43"/>
          </p15:clr>
        </p15:guide>
        <p15:guide id="5" pos="4752" userDrawn="1">
          <p15:clr>
            <a:srgbClr val="F26B43"/>
          </p15:clr>
        </p15:guide>
        <p15:guide id="6" orient="horz" pos="6048" userDrawn="1">
          <p15:clr>
            <a:srgbClr val="F26B43"/>
          </p15:clr>
        </p15:guide>
        <p15:guide id="7" pos="4608" userDrawn="1">
          <p15:clr>
            <a:srgbClr val="F26B43"/>
          </p15:clr>
        </p15:guide>
        <p15:guide id="8" pos="28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pos="2371" userDrawn="1">
          <p15:clr>
            <a:srgbClr val="F26B43"/>
          </p15:clr>
        </p15:guide>
        <p15:guide id="11" pos="25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cc-systems/HPCC-ECL-Training/blob/master/CheatSheet/ECL_Cheat_Sheet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hpccsystems.com:18010/#/stub/ECL-DL/Playgroun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7C60361A-D048-4223-A009-FE0B2DDBC584}"/>
              </a:ext>
            </a:extLst>
          </p:cNvPr>
          <p:cNvSpPr txBox="1"/>
          <p:nvPr/>
        </p:nvSpPr>
        <p:spPr>
          <a:xfrm>
            <a:off x="465401" y="6994112"/>
            <a:ext cx="6851916" cy="283568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totalFare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varianceFare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VARIANCE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coVarianceFareDist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COVARIANCE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b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</a:b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     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distance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correlateFareDist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CORRELATION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b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</a:b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     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distance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TABLE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_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653A32-94F3-4375-BAC6-ADF4E060DECE}"/>
              </a:ext>
            </a:extLst>
          </p:cNvPr>
          <p:cNvSpPr/>
          <p:nvPr/>
        </p:nvSpPr>
        <p:spPr>
          <a:xfrm>
            <a:off x="457200" y="6367874"/>
            <a:ext cx="6858000" cy="627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Easily work with cross tab functionality by using GROUP and TABLE functions.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6F6E2D-4FC0-4576-AA2A-F0E14B7D8897}"/>
              </a:ext>
            </a:extLst>
          </p:cNvPr>
          <p:cNvSpPr/>
          <p:nvPr/>
        </p:nvSpPr>
        <p:spPr>
          <a:xfrm>
            <a:off x="467248" y="1339548"/>
            <a:ext cx="3306763" cy="923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representation of data on disk or created in memory. Most ECL functions return a DATASET.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E34C8D-12AC-4166-8A55-48F7112B01EE}"/>
              </a:ext>
            </a:extLst>
          </p:cNvPr>
          <p:cNvSpPr/>
          <p:nvPr/>
        </p:nvSpPr>
        <p:spPr>
          <a:xfrm>
            <a:off x="457200" y="228601"/>
            <a:ext cx="6850069" cy="87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D3BCCE-0BB5-4959-850F-A61FD7111D9A}"/>
              </a:ext>
            </a:extLst>
          </p:cNvPr>
          <p:cNvSpPr txBox="1"/>
          <p:nvPr/>
        </p:nvSpPr>
        <p:spPr>
          <a:xfrm>
            <a:off x="476168" y="148097"/>
            <a:ext cx="6492544" cy="96949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ECL Cheat Sheet</a:t>
            </a:r>
          </a:p>
          <a:p>
            <a:pPr lvl="0"/>
            <a:r>
              <a:rPr lang="en-US" sz="11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simple introduction to ECL — so you can master it with ease.</a:t>
            </a:r>
          </a:p>
          <a:p>
            <a:pPr lvl="0"/>
            <a:endParaRPr lang="en-US" sz="1100" dirty="0">
              <a:solidFill>
                <a:prstClr val="white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https://github.com/hpcc-systems/HPCC-ECL-Training/blob/master/CheatSheet/ECL_Cheat_Sheet.pdf</a:t>
            </a:r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EC5F34-CCF0-493B-84B6-BC36BEDC74B2}"/>
              </a:ext>
            </a:extLst>
          </p:cNvPr>
          <p:cNvSpPr/>
          <p:nvPr/>
        </p:nvSpPr>
        <p:spPr>
          <a:xfrm>
            <a:off x="3924510" y="1349415"/>
            <a:ext cx="3276390" cy="306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4E66C-F7AB-4B9C-98DD-8A917B12E9CB}"/>
              </a:ext>
            </a:extLst>
          </p:cNvPr>
          <p:cNvSpPr txBox="1"/>
          <p:nvPr/>
        </p:nvSpPr>
        <p:spPr>
          <a:xfrm>
            <a:off x="465401" y="2179738"/>
            <a:ext cx="3308610" cy="25885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//Reading inline data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memDs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01:08:56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02:10:22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memDs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//Reading CSV file data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~tutorials::</a:t>
            </a:r>
            <a:r>
              <a:rPr lang="en-US" sz="800" dirty="0" err="1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cheatsheet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::in::sample_trip_1.csv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Layout,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CSV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9C6AECBB-C7A7-4E70-9893-AF6E4B1C5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65325"/>
              </p:ext>
            </p:extLst>
          </p:nvPr>
        </p:nvGraphicFramePr>
        <p:xfrm>
          <a:off x="4359148" y="7412119"/>
          <a:ext cx="2862708" cy="9117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06220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754269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902219">
                  <a:extLst>
                    <a:ext uri="{9D8B030D-6E8A-4147-A177-3AD203B41FA5}">
                      <a16:colId xmlns:a16="http://schemas.microsoft.com/office/drawing/2014/main" val="3106564895"/>
                    </a:ext>
                  </a:extLst>
                </a:gridCol>
              </a:tblGrid>
              <a:tr h="182350">
                <a:tc>
                  <a:txBody>
                    <a:bodyPr/>
                    <a:lstStyle/>
                    <a:p>
                      <a:r>
                        <a:rPr lang="en-US" sz="800" dirty="0" err="1"/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fare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distance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r>
                        <a:rPr lang="en-US" sz="800" dirty="0"/>
                        <a:t>2015-01-01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25.10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r>
                        <a:rPr lang="en-US" sz="800" dirty="0"/>
                        <a:t>2015-01-01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40.15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2015-01-02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30.10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496137773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2015-01-02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806012321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13F8D430-4980-4FAA-8E5A-87A716BA8C58}"/>
              </a:ext>
            </a:extLst>
          </p:cNvPr>
          <p:cNvSpPr/>
          <p:nvPr/>
        </p:nvSpPr>
        <p:spPr>
          <a:xfrm>
            <a:off x="4346622" y="7171526"/>
            <a:ext cx="2862709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INPUT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1A549D3-5E7A-4943-88C8-F6B29F32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75266"/>
              </p:ext>
            </p:extLst>
          </p:nvPr>
        </p:nvGraphicFramePr>
        <p:xfrm>
          <a:off x="3535690" y="8873923"/>
          <a:ext cx="3736271" cy="5470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13694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400374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498873">
                  <a:extLst>
                    <a:ext uri="{9D8B030D-6E8A-4147-A177-3AD203B41FA5}">
                      <a16:colId xmlns:a16="http://schemas.microsoft.com/office/drawing/2014/main" val="3106564895"/>
                    </a:ext>
                  </a:extLst>
                </a:gridCol>
                <a:gridCol w="603745">
                  <a:extLst>
                    <a:ext uri="{9D8B030D-6E8A-4147-A177-3AD203B41FA5}">
                      <a16:colId xmlns:a16="http://schemas.microsoft.com/office/drawing/2014/main" val="1247773352"/>
                    </a:ext>
                  </a:extLst>
                </a:gridCol>
                <a:gridCol w="832981">
                  <a:extLst>
                    <a:ext uri="{9D8B030D-6E8A-4147-A177-3AD203B41FA5}">
                      <a16:colId xmlns:a16="http://schemas.microsoft.com/office/drawing/2014/main" val="1350086054"/>
                    </a:ext>
                  </a:extLst>
                </a:gridCol>
                <a:gridCol w="786604">
                  <a:extLst>
                    <a:ext uri="{9D8B030D-6E8A-4147-A177-3AD203B41FA5}">
                      <a16:colId xmlns:a16="http://schemas.microsoft.com/office/drawing/2014/main" val="70259959"/>
                    </a:ext>
                  </a:extLst>
                </a:gridCol>
              </a:tblGrid>
              <a:tr h="182350"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pickup_date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avgfare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totalfare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>
                          <a:effectLst/>
                        </a:rPr>
                        <a:t>variance fare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covariancefaredist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correlatefaredist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r>
                        <a:rPr lang="en-US" sz="800" dirty="0"/>
                        <a:t>2015-01-01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32.625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62.25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56.62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11.28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2015-01-02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40.15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6.125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2.47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806012321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9215F86B-9723-43A6-ABFC-531AC64A4B3F}"/>
              </a:ext>
            </a:extLst>
          </p:cNvPr>
          <p:cNvSpPr/>
          <p:nvPr/>
        </p:nvSpPr>
        <p:spPr>
          <a:xfrm>
            <a:off x="3529197" y="8649670"/>
            <a:ext cx="3742764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OUTPUT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AB761AF-A5DF-4BDC-B09A-2633556B3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98397"/>
              </p:ext>
            </p:extLst>
          </p:nvPr>
        </p:nvGraphicFramePr>
        <p:xfrm>
          <a:off x="4194197" y="5189103"/>
          <a:ext cx="2880023" cy="10012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0219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77832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43454">
                <a:tc>
                  <a:txBody>
                    <a:bodyPr/>
                    <a:lstStyle/>
                    <a:p>
                      <a:r>
                        <a:rPr lang="en-US" sz="800" dirty="0" err="1"/>
                        <a:t>typ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val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sum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552277013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 err="1"/>
                        <a:t>ave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32.63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63895950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min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64670504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max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40.15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435783889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count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801586858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37F0CB98-D2D6-4330-BAA8-882C8DF01187}"/>
              </a:ext>
            </a:extLst>
          </p:cNvPr>
          <p:cNvSpPr/>
          <p:nvPr/>
        </p:nvSpPr>
        <p:spPr>
          <a:xfrm>
            <a:off x="4194197" y="4953201"/>
            <a:ext cx="2883969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OUTPUT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F9BAD7A5-51F9-425A-8F00-59DBEE40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23933"/>
              </p:ext>
            </p:extLst>
          </p:nvPr>
        </p:nvGraphicFramePr>
        <p:xfrm>
          <a:off x="685800" y="5189103"/>
          <a:ext cx="2880023" cy="50064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87675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1192348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17793">
                <a:tc>
                  <a:txBody>
                    <a:bodyPr/>
                    <a:lstStyle/>
                    <a:p>
                      <a:r>
                        <a:rPr lang="en-US" sz="800" dirty="0" err="1"/>
                        <a:t>pickup_dt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Fare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/>
                        <a:t>2015-01-01 01:08:56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25.10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/>
                        <a:t>2015-01-01 02:10:22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40.15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ACAFD824-214F-4130-9C71-213C4EFD406E}"/>
              </a:ext>
            </a:extLst>
          </p:cNvPr>
          <p:cNvSpPr/>
          <p:nvPr/>
        </p:nvSpPr>
        <p:spPr>
          <a:xfrm>
            <a:off x="681792" y="4966467"/>
            <a:ext cx="2880022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INPUT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0C55DB-7713-4E19-A801-927765CB46A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91" y="174082"/>
            <a:ext cx="907670" cy="698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99C3C7-3D82-452A-8963-02D285E22694}"/>
              </a:ext>
            </a:extLst>
          </p:cNvPr>
          <p:cNvSpPr txBox="1"/>
          <p:nvPr/>
        </p:nvSpPr>
        <p:spPr>
          <a:xfrm>
            <a:off x="4000506" y="2263140"/>
            <a:ext cx="3306764" cy="256611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01:08:56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02:10:22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b="1" i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OUTPUT(DATASET(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typ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}));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D4B9E5-C22B-460E-9904-CA0A4ABF9B15}"/>
              </a:ext>
            </a:extLst>
          </p:cNvPr>
          <p:cNvSpPr/>
          <p:nvPr/>
        </p:nvSpPr>
        <p:spPr>
          <a:xfrm>
            <a:off x="4000506" y="1339548"/>
            <a:ext cx="3306763" cy="93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a large set of functions to summarize values in a dataset. Can be used in functions with GROUP and TABLE to create Pivots.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D1AEF2-C8BB-44D4-A158-610E8353692E}"/>
              </a:ext>
            </a:extLst>
          </p:cNvPr>
          <p:cNvGrpSpPr/>
          <p:nvPr/>
        </p:nvGrpSpPr>
        <p:grpSpPr>
          <a:xfrm>
            <a:off x="446521" y="6289978"/>
            <a:ext cx="2371726" cy="454526"/>
            <a:chOff x="444673" y="6044063"/>
            <a:chExt cx="2371726" cy="4545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859B7B-2844-4A6E-B9B0-0500E6909C74}"/>
                </a:ext>
              </a:extLst>
            </p:cNvPr>
            <p:cNvSpPr/>
            <p:nvPr/>
          </p:nvSpPr>
          <p:spPr>
            <a:xfrm>
              <a:off x="444673" y="6044063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Group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99D0CD-5C51-44D3-864C-4013A70C5918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62C2A04-D1AF-4600-AB52-22D24A38EEAC}"/>
              </a:ext>
            </a:extLst>
          </p:cNvPr>
          <p:cNvSpPr/>
          <p:nvPr/>
        </p:nvSpPr>
        <p:spPr>
          <a:xfrm>
            <a:off x="459047" y="1224074"/>
            <a:ext cx="2371726" cy="454526"/>
          </a:xfrm>
          <a:prstGeom prst="rect">
            <a:avLst/>
          </a:prstGeom>
          <a:noFill/>
        </p:spPr>
        <p:txBody>
          <a:bodyPr wrap="none" lIns="228600" tIns="164592" anchor="t" anchorCtr="0">
            <a:no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Dataset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533026-877D-48C2-8A85-D40835319FE7}"/>
              </a:ext>
            </a:extLst>
          </p:cNvPr>
          <p:cNvSpPr/>
          <p:nvPr/>
        </p:nvSpPr>
        <p:spPr>
          <a:xfrm rot="5400000">
            <a:off x="358707" y="1409466"/>
            <a:ext cx="371474" cy="174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A84C12-177C-4FBA-B8DE-0AD291ABDF98}"/>
              </a:ext>
            </a:extLst>
          </p:cNvPr>
          <p:cNvGrpSpPr/>
          <p:nvPr/>
        </p:nvGrpSpPr>
        <p:grpSpPr>
          <a:xfrm>
            <a:off x="3977301" y="1236600"/>
            <a:ext cx="2371726" cy="454526"/>
            <a:chOff x="432147" y="6019011"/>
            <a:chExt cx="2371726" cy="4545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16029F-8473-41CA-B93C-C21668236046}"/>
                </a:ext>
              </a:extLst>
            </p:cNvPr>
            <p:cNvSpPr/>
            <p:nvPr/>
          </p:nvSpPr>
          <p:spPr>
            <a:xfrm>
              <a:off x="432147" y="6019011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Summarize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AF4980-AFE6-40B3-949E-2C822AA2DCFF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20F7471A-63FC-4D78-A13D-1E95799C2385}"/>
              </a:ext>
            </a:extLst>
          </p:cNvPr>
          <p:cNvSpPr/>
          <p:nvPr/>
        </p:nvSpPr>
        <p:spPr>
          <a:xfrm>
            <a:off x="3687058" y="5326116"/>
            <a:ext cx="385903" cy="24108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19F8982-D355-429B-9081-2A87232B3A90}"/>
              </a:ext>
            </a:extLst>
          </p:cNvPr>
          <p:cNvSpPr/>
          <p:nvPr/>
        </p:nvSpPr>
        <p:spPr>
          <a:xfrm rot="5400000">
            <a:off x="5685449" y="8395189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3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04F56D86-F989-4D7A-AA49-423261F508E8}"/>
              </a:ext>
            </a:extLst>
          </p:cNvPr>
          <p:cNvSpPr txBox="1"/>
          <p:nvPr/>
        </p:nvSpPr>
        <p:spPr>
          <a:xfrm>
            <a:off x="4000506" y="1017852"/>
            <a:ext cx="3304646" cy="71224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IMPORT</a:t>
            </a:r>
            <a:r>
              <a:rPr lang="en-US" sz="800" spc="-10" dirty="0">
                <a:latin typeface="Consolas" panose="020B0609020204030204" pitchFamily="49" charset="0"/>
              </a:rPr>
              <a:t> Std;</a:t>
            </a:r>
          </a:p>
          <a:p>
            <a:endParaRPr lang="en-US" sz="800" spc="-10" dirty="0">
              <a:latin typeface="Consolas" panose="020B0609020204030204" pitchFamily="49" charset="0"/>
            </a:endParaRPr>
          </a:p>
          <a:p>
            <a:r>
              <a:rPr lang="en-US" sz="800" spc="-10" dirty="0" err="1">
                <a:latin typeface="Consolas" panose="020B0609020204030204" pitchFamily="49" charset="0"/>
              </a:rPr>
              <a:t>InputLayout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spc="-10" dirty="0">
                <a:latin typeface="Consolas" panose="020B0609020204030204" pitchFamily="49" charset="0"/>
              </a:rPr>
              <a:t> </a:t>
            </a:r>
            <a:r>
              <a:rPr lang="en-US" sz="800" spc="-10" dirty="0" err="1">
                <a:latin typeface="Consolas" panose="020B0609020204030204" pitchFamily="49" charset="0"/>
              </a:rPr>
              <a:t>pickup_datetime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fare;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distance;</a:t>
            </a:r>
          </a:p>
          <a:p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endParaRPr lang="en-US" sz="800" spc="-10" dirty="0">
              <a:latin typeface="Consolas" panose="020B0609020204030204" pitchFamily="49" charset="0"/>
            </a:endParaRPr>
          </a:p>
          <a:p>
            <a:r>
              <a:rPr lang="en-US" sz="800" spc="-10" dirty="0" err="1">
                <a:latin typeface="Consolas" panose="020B0609020204030204" pitchFamily="49" charset="0"/>
              </a:rPr>
              <a:t>OutputLayout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.Date_t</a:t>
            </a:r>
            <a:r>
              <a:rPr lang="en-US" sz="800" spc="-10" dirty="0">
                <a:latin typeface="Consolas" panose="020B0609020204030204" pitchFamily="49" charset="0"/>
              </a:rPr>
              <a:t> </a:t>
            </a:r>
            <a:r>
              <a:rPr lang="en-US" sz="800" spc="-10" dirty="0" err="1">
                <a:latin typeface="Consolas" panose="020B0609020204030204" pitchFamily="49" charset="0"/>
              </a:rPr>
              <a:t>pickup_date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.Time_t</a:t>
            </a:r>
            <a:r>
              <a:rPr lang="en-US" sz="800" spc="-10" dirty="0">
                <a:latin typeface="Consolas" panose="020B0609020204030204" pitchFamily="49" charset="0"/>
              </a:rPr>
              <a:t> </a:t>
            </a:r>
            <a:r>
              <a:rPr lang="en-US" sz="800" spc="-10" dirty="0" err="1">
                <a:latin typeface="Consolas" panose="020B0609020204030204" pitchFamily="49" charset="0"/>
              </a:rPr>
              <a:t>pickup_time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fare;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distance;</a:t>
            </a:r>
          </a:p>
          <a:p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endParaRPr lang="en-US" sz="800" spc="-20" dirty="0">
              <a:latin typeface="Consolas" panose="020B0609020204030204" pitchFamily="49" charset="0"/>
            </a:endParaRPr>
          </a:p>
          <a:p>
            <a:r>
              <a:rPr lang="en-US" sz="800" spc="-20" dirty="0" err="1">
                <a:latin typeface="Consolas" panose="020B0609020204030204" pitchFamily="49" charset="0"/>
              </a:rPr>
              <a:t>inputDs</a:t>
            </a:r>
            <a:r>
              <a:rPr lang="en-US" sz="800" spc="-20" dirty="0">
                <a:latin typeface="Consolas" panose="020B0609020204030204" pitchFamily="49" charset="0"/>
              </a:rPr>
              <a:t> := </a:t>
            </a:r>
            <a:r>
              <a:rPr lang="en-US" sz="800" spc="-2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spc="-2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20" dirty="0">
                <a:latin typeface="Consolas" panose="020B0609020204030204" pitchFamily="49" charset="0"/>
              </a:rPr>
              <a:t>[{'</a:t>
            </a:r>
            <a:r>
              <a:rPr lang="en-US" sz="800" spc="-2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10:00:00</a:t>
            </a:r>
            <a:r>
              <a:rPr lang="en-US" sz="800" spc="-20" dirty="0">
                <a:latin typeface="Consolas" panose="020B0609020204030204" pitchFamily="49" charset="0"/>
              </a:rPr>
              <a:t>’, </a:t>
            </a:r>
            <a:r>
              <a:rPr lang="en-US" sz="800" spc="-2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spc="-20" dirty="0">
                <a:latin typeface="Consolas" panose="020B0609020204030204" pitchFamily="49" charset="0"/>
              </a:rPr>
              <a:t>,</a:t>
            </a:r>
            <a:r>
              <a:rPr lang="en-US" sz="500" spc="-20" dirty="0">
                <a:latin typeface="Consolas" panose="020B0609020204030204" pitchFamily="49" charset="0"/>
              </a:rPr>
              <a:t> </a:t>
            </a:r>
            <a:r>
              <a:rPr lang="en-US" sz="800" spc="-2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spc="-20" dirty="0">
                <a:latin typeface="Consolas" panose="020B0609020204030204" pitchFamily="49" charset="0"/>
              </a:rPr>
              <a:t>},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           {'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11:00:00</a:t>
            </a:r>
            <a:r>
              <a:rPr lang="en-US" sz="800" spc="-10" dirty="0">
                <a:latin typeface="Consolas" panose="020B0609020204030204" pitchFamily="49" charset="0"/>
              </a:rPr>
              <a:t>',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spc="-10" dirty="0">
                <a:latin typeface="Consolas" panose="020B0609020204030204" pitchFamily="49" charset="0"/>
              </a:rPr>
              <a:t>},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           {'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 10:00:00</a:t>
            </a:r>
            <a:r>
              <a:rPr lang="en-US" sz="800" spc="-10" dirty="0">
                <a:latin typeface="Consolas" panose="020B0609020204030204" pitchFamily="49" charset="0"/>
              </a:rPr>
              <a:t>',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spc="-10" dirty="0">
                <a:latin typeface="Consolas" panose="020B0609020204030204" pitchFamily="49" charset="0"/>
              </a:rPr>
              <a:t>},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           {'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 11:00:00</a:t>
            </a:r>
            <a:r>
              <a:rPr lang="en-US" sz="800" spc="-10" dirty="0">
                <a:latin typeface="Consolas" panose="020B0609020204030204" pitchFamily="49" charset="0"/>
              </a:rPr>
              <a:t>',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spc="-10" dirty="0">
                <a:latin typeface="Consolas" panose="020B0609020204030204" pitchFamily="49" charset="0"/>
              </a:rPr>
              <a:t>}], </a:t>
            </a:r>
            <a:br>
              <a:rPr lang="en-US" sz="800" spc="-10" dirty="0">
                <a:latin typeface="Consolas" panose="020B0609020204030204" pitchFamily="49" charset="0"/>
              </a:rPr>
            </a:br>
            <a:r>
              <a:rPr lang="en-US" sz="800" spc="-10" dirty="0">
                <a:latin typeface="Consolas" panose="020B0609020204030204" pitchFamily="49" charset="0"/>
              </a:rPr>
              <a:t>	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spc="-10" dirty="0">
                <a:latin typeface="Consolas" panose="020B0609020204030204" pitchFamily="49" charset="0"/>
              </a:rPr>
              <a:t>);</a:t>
            </a:r>
          </a:p>
          <a:p>
            <a:endParaRPr lang="en-US" sz="800" spc="-10" dirty="0">
              <a:latin typeface="Consolas" panose="020B0609020204030204" pitchFamily="49" charset="0"/>
            </a:endParaRPr>
          </a:p>
          <a:p>
            <a:r>
              <a:rPr lang="en-US" sz="800" spc="-10" dirty="0" err="1">
                <a:latin typeface="Consolas" panose="020B0609020204030204" pitchFamily="49" charset="0"/>
              </a:rPr>
              <a:t>outputDs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PROJECT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latin typeface="Consolas" panose="020B0609020204030204" pitchFamily="49" charset="0"/>
              </a:rPr>
              <a:t>inputDs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spc="-10" dirty="0">
                <a:latin typeface="Consolas" panose="020B0609020204030204" pitchFamily="49" charset="0"/>
              </a:rPr>
              <a:t>(</a:t>
            </a:r>
            <a:r>
              <a:rPr lang="en-US" sz="800" spc="-10" dirty="0" err="1">
                <a:latin typeface="Consolas" panose="020B0609020204030204" pitchFamily="49" charset="0"/>
              </a:rPr>
              <a:t>OutputLayout</a:t>
            </a:r>
            <a:r>
              <a:rPr lang="en-US" sz="800" spc="-10" dirty="0">
                <a:latin typeface="Consolas" panose="020B0609020204030204" pitchFamily="49" charset="0"/>
              </a:rPr>
              <a:t>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.pickup_date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</a:t>
            </a:r>
            <a:r>
              <a:rPr lang="en-US" sz="800" spc="-1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FromStringToDate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.pickup_datetime</a:t>
            </a:r>
            <a:r>
              <a:rPr lang="en-US" sz="800" spc="-10" dirty="0">
                <a:latin typeface="Consolas" panose="020B0609020204030204" pitchFamily="49" charset="0"/>
              </a:rPr>
              <a:t>[..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10</a:t>
            </a:r>
            <a:r>
              <a:rPr lang="en-US" sz="800" spc="-10" dirty="0">
                <a:latin typeface="Consolas" panose="020B0609020204030204" pitchFamily="49" charset="0"/>
              </a:rPr>
              <a:t>], 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'%Y-%m-%d'</a:t>
            </a:r>
            <a:r>
              <a:rPr lang="en-US" sz="800" spc="-10" dirty="0">
                <a:latin typeface="Consolas" panose="020B0609020204030204" pitchFamily="49" charset="0"/>
              </a:rPr>
              <a:t>),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.pickup_time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</a:t>
            </a:r>
            <a:r>
              <a:rPr lang="en-US" sz="800" spc="-1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FromStringToTime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.pickup_datetime</a:t>
            </a:r>
            <a:r>
              <a:rPr lang="en-US" sz="800" spc="-10" dirty="0">
                <a:latin typeface="Consolas" panose="020B0609020204030204" pitchFamily="49" charset="0"/>
              </a:rPr>
              <a:t>[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12</a:t>
            </a:r>
            <a:r>
              <a:rPr lang="en-US" sz="800" spc="-10" dirty="0">
                <a:latin typeface="Consolas" panose="020B0609020204030204" pitchFamily="49" charset="0"/>
              </a:rPr>
              <a:t>..], 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'%H:%M:%S'</a:t>
            </a:r>
            <a:r>
              <a:rPr lang="en-US" sz="800" spc="-10" dirty="0">
                <a:latin typeface="Consolas" panose="020B0609020204030204" pitchFamily="49" charset="0"/>
              </a:rPr>
              <a:t>),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.fare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.fare</a:t>
            </a:r>
            <a:r>
              <a:rPr lang="en-US" sz="800" spc="-10" dirty="0">
                <a:latin typeface="Consolas" panose="020B0609020204030204" pitchFamily="49" charset="0"/>
              </a:rPr>
              <a:t>,   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.distance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distance</a:t>
            </a:r>
            <a:r>
              <a:rPr lang="en-US" sz="800" spc="-10" dirty="0">
                <a:latin typeface="Consolas" panose="020B0609020204030204" pitchFamily="49" charset="0"/>
              </a:rPr>
              <a:t>));   </a:t>
            </a:r>
          </a:p>
          <a:p>
            <a:r>
              <a:rPr lang="en-US" sz="800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outputDs</a:t>
            </a:r>
            <a:r>
              <a:rPr lang="en-US" sz="800" spc="-1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E376B-97C4-40E6-B15D-A27D6E4DA752}"/>
              </a:ext>
            </a:extLst>
          </p:cNvPr>
          <p:cNvSpPr/>
          <p:nvPr/>
        </p:nvSpPr>
        <p:spPr>
          <a:xfrm>
            <a:off x="4000507" y="231101"/>
            <a:ext cx="3314694" cy="786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Used to transform datasets with the same number of records but transformed columns.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75D319-BB72-4C93-8999-F33A18084C04}"/>
              </a:ext>
            </a:extLst>
          </p:cNvPr>
          <p:cNvSpPr txBox="1"/>
          <p:nvPr/>
        </p:nvSpPr>
        <p:spPr>
          <a:xfrm>
            <a:off x="467248" y="1017852"/>
            <a:ext cx="3306764" cy="71224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distance;</a:t>
            </a:r>
          </a:p>
          <a:p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//Filter records by fields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filterDs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='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');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//Remove duplicate records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dedupDs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DEDUP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SORT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//Returns top N records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choosenDs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CHOOSEN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top 2 records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top N records after sorting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TOPN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b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</a:b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sample part of set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sampleDs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SAMPLE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every 2nd record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sample set of records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enthDs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ENTH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//1 out of every 2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filterDs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dedupDs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sampleDs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enthDs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87AF40-56A4-45A1-915D-CB2A3010A120}"/>
              </a:ext>
            </a:extLst>
          </p:cNvPr>
          <p:cNvSpPr/>
          <p:nvPr/>
        </p:nvSpPr>
        <p:spPr>
          <a:xfrm>
            <a:off x="467248" y="235689"/>
            <a:ext cx="3306763" cy="78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Select a subset of rows in a dataset for observation.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A2D2842-B207-47D7-AE35-50F3F3BD1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08527"/>
              </p:ext>
            </p:extLst>
          </p:nvPr>
        </p:nvGraphicFramePr>
        <p:xfrm>
          <a:off x="4196864" y="5625874"/>
          <a:ext cx="2880023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9354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3962715108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pickup_datetime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algn="l" defTabSz="754361" rtl="0" eaLnBrk="1" latinLnBrk="0" hangingPunct="1"/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2015:01:01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2015:01:01 11:00:00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2015:01:02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20683161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2015:01:02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68287263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E984CCA-B09E-4556-8A42-6A37C63F4053}"/>
              </a:ext>
            </a:extLst>
          </p:cNvPr>
          <p:cNvSpPr/>
          <p:nvPr/>
        </p:nvSpPr>
        <p:spPr>
          <a:xfrm>
            <a:off x="4196865" y="5442135"/>
            <a:ext cx="2880022" cy="189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PROJECT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CFF5F36-DDCB-439E-AFAA-97B0F0D8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8295"/>
              </p:ext>
            </p:extLst>
          </p:nvPr>
        </p:nvGraphicFramePr>
        <p:xfrm>
          <a:off x="695510" y="5459165"/>
          <a:ext cx="1655116" cy="10012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27558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27558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869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96013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738614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4382613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D59778A6-A338-4889-8557-0EFD8C12250A}"/>
              </a:ext>
            </a:extLst>
          </p:cNvPr>
          <p:cNvSpPr/>
          <p:nvPr/>
        </p:nvSpPr>
        <p:spPr>
          <a:xfrm>
            <a:off x="695511" y="5442135"/>
            <a:ext cx="1655113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D594CA6-F71F-440A-A14D-118D9ED6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6117"/>
              </p:ext>
            </p:extLst>
          </p:nvPr>
        </p:nvGraphicFramePr>
        <p:xfrm>
          <a:off x="695512" y="6862805"/>
          <a:ext cx="1655114" cy="50064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27557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27557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869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96013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D995FE62-7729-4AE3-8BA7-EB53EC52CF1F}"/>
              </a:ext>
            </a:extLst>
          </p:cNvPr>
          <p:cNvSpPr/>
          <p:nvPr/>
        </p:nvSpPr>
        <p:spPr>
          <a:xfrm>
            <a:off x="695513" y="6851201"/>
            <a:ext cx="1655112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ED693F5-C7D2-45B9-B8AF-187AE3800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88646"/>
              </p:ext>
            </p:extLst>
          </p:nvPr>
        </p:nvGraphicFramePr>
        <p:xfrm>
          <a:off x="4196864" y="7019496"/>
          <a:ext cx="2880024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23229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652265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652265">
                  <a:extLst>
                    <a:ext uri="{9D8B030D-6E8A-4147-A177-3AD203B41FA5}">
                      <a16:colId xmlns:a16="http://schemas.microsoft.com/office/drawing/2014/main" val="3962715108"/>
                    </a:ext>
                  </a:extLst>
                </a:gridCol>
                <a:gridCol w="652265">
                  <a:extLst>
                    <a:ext uri="{9D8B030D-6E8A-4147-A177-3AD203B41FA5}">
                      <a16:colId xmlns:a16="http://schemas.microsoft.com/office/drawing/2014/main" val="2375461973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pickup_dt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pickup_tm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110000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20150102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20683161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20150102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110000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68287263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FEC7DF9C-80C5-4942-BAB6-C5654835AFFB}"/>
              </a:ext>
            </a:extLst>
          </p:cNvPr>
          <p:cNvSpPr/>
          <p:nvPr/>
        </p:nvSpPr>
        <p:spPr>
          <a:xfrm>
            <a:off x="4196862" y="6845354"/>
            <a:ext cx="2880023" cy="1802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4A3EBE-4F89-47E3-A82B-0EC4F1166B28}"/>
              </a:ext>
            </a:extLst>
          </p:cNvPr>
          <p:cNvSpPr/>
          <p:nvPr/>
        </p:nvSpPr>
        <p:spPr>
          <a:xfrm>
            <a:off x="228600" y="8963343"/>
            <a:ext cx="7315200" cy="87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767BCA-F25A-4088-B2B9-913BDFBE0669}"/>
              </a:ext>
            </a:extLst>
          </p:cNvPr>
          <p:cNvSpPr txBox="1"/>
          <p:nvPr/>
        </p:nvSpPr>
        <p:spPr>
          <a:xfrm>
            <a:off x="275950" y="9156240"/>
            <a:ext cx="6429647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  <a:ea typeface="Source Sans Pro Semibold" panose="020B0603030403020204" pitchFamily="34" charset="0"/>
              </a:rPr>
              <a:t>Try these examples at: </a:t>
            </a:r>
          </a:p>
          <a:p>
            <a:r>
              <a:rPr lang="en-US" sz="16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https://play.hpccsystems.com:18010/#/stub/ECL-DL/Playground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7D7D814-EAD6-4CD6-85F8-99B502B4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50" y="9033993"/>
            <a:ext cx="907670" cy="69820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C04C7AA-55FC-4B79-ABAF-987AE3A8002B}"/>
              </a:ext>
            </a:extLst>
          </p:cNvPr>
          <p:cNvGrpSpPr/>
          <p:nvPr/>
        </p:nvGrpSpPr>
        <p:grpSpPr>
          <a:xfrm>
            <a:off x="457200" y="102574"/>
            <a:ext cx="2373573" cy="466490"/>
            <a:chOff x="455352" y="5998368"/>
            <a:chExt cx="2373573" cy="4664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465EC9-9441-4422-BE79-345D0EA22C0A}"/>
                </a:ext>
              </a:extLst>
            </p:cNvPr>
            <p:cNvSpPr/>
            <p:nvPr/>
          </p:nvSpPr>
          <p:spPr>
            <a:xfrm>
              <a:off x="457199" y="5998368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Observe Subset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C425169-446D-48FC-A724-0DBCD16887B2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C07526-E40F-49EA-B0B6-1D46EF2AC690}"/>
              </a:ext>
            </a:extLst>
          </p:cNvPr>
          <p:cNvGrpSpPr/>
          <p:nvPr/>
        </p:nvGrpSpPr>
        <p:grpSpPr>
          <a:xfrm>
            <a:off x="4000506" y="89276"/>
            <a:ext cx="2373573" cy="475199"/>
            <a:chOff x="455352" y="5989659"/>
            <a:chExt cx="2373573" cy="47519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DCF2F2-B41C-410B-9BC2-839F156E89DB}"/>
                </a:ext>
              </a:extLst>
            </p:cNvPr>
            <p:cNvSpPr/>
            <p:nvPr/>
          </p:nvSpPr>
          <p:spPr>
            <a:xfrm>
              <a:off x="457199" y="5989659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Shaping with PROJECT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7E7E24-CBB0-4F8C-B9DB-BB0A2AFB353F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2" name="Arrow: Right 40">
            <a:extLst>
              <a:ext uri="{FF2B5EF4-FFF2-40B4-BE49-F238E27FC236}">
                <a16:creationId xmlns:a16="http://schemas.microsoft.com/office/drawing/2014/main" id="{DC3B66A9-09B9-B846-939B-66C93CE02FBD}"/>
              </a:ext>
            </a:extLst>
          </p:cNvPr>
          <p:cNvSpPr/>
          <p:nvPr/>
        </p:nvSpPr>
        <p:spPr>
          <a:xfrm rot="5400000">
            <a:off x="1403821" y="6597269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Right 40">
            <a:extLst>
              <a:ext uri="{FF2B5EF4-FFF2-40B4-BE49-F238E27FC236}">
                <a16:creationId xmlns:a16="http://schemas.microsoft.com/office/drawing/2014/main" id="{4F8A9D53-BE4F-224A-A767-C2A112441347}"/>
              </a:ext>
            </a:extLst>
          </p:cNvPr>
          <p:cNvSpPr/>
          <p:nvPr/>
        </p:nvSpPr>
        <p:spPr>
          <a:xfrm rot="5400000">
            <a:off x="5517627" y="6521266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7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4E138F1-FE75-4B70-A2CF-EEC6F5E022D1}"/>
              </a:ext>
            </a:extLst>
          </p:cNvPr>
          <p:cNvSpPr/>
          <p:nvPr/>
        </p:nvSpPr>
        <p:spPr>
          <a:xfrm>
            <a:off x="467248" y="228600"/>
            <a:ext cx="3306763" cy="876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In one way, ROLLUP is used combine related records into a single aggregate record, like an aggregating SQL self join.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ACBA7F-0EA0-493D-9C1D-372971BCDC07}"/>
              </a:ext>
            </a:extLst>
          </p:cNvPr>
          <p:cNvSpPr/>
          <p:nvPr/>
        </p:nvSpPr>
        <p:spPr>
          <a:xfrm>
            <a:off x="3924510" y="947432"/>
            <a:ext cx="3276390" cy="306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35AFF1-69BA-4CFE-BC29-DC1A7CF32B1C}"/>
              </a:ext>
            </a:extLst>
          </p:cNvPr>
          <p:cNvSpPr txBox="1"/>
          <p:nvPr/>
        </p:nvSpPr>
        <p:spPr>
          <a:xfrm>
            <a:off x="465401" y="1108375"/>
            <a:ext cx="3308610" cy="32011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mileageDeduction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latin typeface="Consolas" panose="020B0609020204030204" pitchFamily="49" charset="0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800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 Rollup (aggregate) data daily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ROLLUP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SORT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),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(Layout,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 := 	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 := 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 + 	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	 +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.mileageDeduction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*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0.545</a:t>
            </a:r>
            <a:r>
              <a:rPr lang="en-US" sz="8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586658-A8F5-420B-BC88-3FDA499097E2}"/>
              </a:ext>
            </a:extLst>
          </p:cNvPr>
          <p:cNvSpPr txBox="1"/>
          <p:nvPr/>
        </p:nvSpPr>
        <p:spPr>
          <a:xfrm>
            <a:off x="4000505" y="918652"/>
            <a:ext cx="3306764" cy="613937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IMPORT</a:t>
            </a:r>
            <a:r>
              <a:rPr lang="en-US" sz="800" dirty="0"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UNSIGNED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ride_id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passenger_state</a:t>
            </a:r>
            <a:r>
              <a:rPr lang="en-US" sz="8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latin typeface="Consolas" panose="020B0609020204030204" pitchFamily="49" charset="0"/>
              </a:rPr>
              <a:t>[{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'group cool talkative'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'calm quite'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'temper nasty'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'drunk smell'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UNSIGNED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ride_id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STRING100</a:t>
            </a:r>
            <a:r>
              <a:rPr lang="en-US" sz="800" dirty="0">
                <a:latin typeface="Consolas" panose="020B0609020204030204" pitchFamily="49" charset="0"/>
              </a:rPr>
              <a:t> word;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   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wordDs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NORMALIZE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STD.Str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WordCount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passenger_state</a:t>
            </a:r>
            <a:r>
              <a:rPr lang="en-US" sz="8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.ride_id</a:t>
            </a:r>
            <a:r>
              <a:rPr lang="en-US" sz="800" dirty="0">
                <a:latin typeface="Consolas" panose="020B0609020204030204" pitchFamily="49" charset="0"/>
              </a:rPr>
              <a:t> := 	     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.ride_id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.word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STD.Str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ToUpperCase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          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STD.Str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GetNthWord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.passenger_state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COUNTER</a:t>
            </a:r>
            <a:r>
              <a:rPr lang="en-US" sz="800" dirty="0">
                <a:latin typeface="Consolas" panose="020B0609020204030204" pitchFamily="49" charset="0"/>
              </a:rPr>
              <a:t>))));    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wordDs</a:t>
            </a:r>
            <a:r>
              <a:rPr lang="en-US" sz="800" dirty="0">
                <a:latin typeface="Consolas" panose="020B0609020204030204" pitchFamily="49" charset="0"/>
              </a:rPr>
              <a:t>);       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0E917D-2CA9-4749-892D-2C85D5245EDB}"/>
              </a:ext>
            </a:extLst>
          </p:cNvPr>
          <p:cNvSpPr/>
          <p:nvPr/>
        </p:nvSpPr>
        <p:spPr>
          <a:xfrm>
            <a:off x="4000506" y="228600"/>
            <a:ext cx="3306763" cy="676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kern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 contents of record into normal form.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058F2C-EFD3-4301-9078-4D59FD6BFF9C}"/>
              </a:ext>
            </a:extLst>
          </p:cNvPr>
          <p:cNvSpPr/>
          <p:nvPr/>
        </p:nvSpPr>
        <p:spPr>
          <a:xfrm>
            <a:off x="467248" y="4546014"/>
            <a:ext cx="3306763" cy="7058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Rollup records into a parent child layout.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3C7C40-8654-4B82-8870-0790D47A4FA1}"/>
              </a:ext>
            </a:extLst>
          </p:cNvPr>
          <p:cNvSpPr txBox="1"/>
          <p:nvPr/>
        </p:nvSpPr>
        <p:spPr>
          <a:xfrm>
            <a:off x="465401" y="5254127"/>
            <a:ext cx="3308610" cy="305167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) trips;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latin typeface="Consolas" panose="020B0609020204030204" pitchFamily="49" charset="0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groupDs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SORT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),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tempDs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ROLLUP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groupDs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.trips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ROWS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>
                <a:latin typeface="Consolas" panose="020B0609020204030204" pitchFamily="49" charset="0"/>
              </a:rPr>
              <a:t>)));    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tempDs</a:t>
            </a:r>
            <a:r>
              <a:rPr lang="en-US" sz="800" dirty="0">
                <a:latin typeface="Consolas" panose="020B0609020204030204" pitchFamily="49" charset="0"/>
              </a:rPr>
              <a:t>); 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EB158AC7-16A0-4171-8EDB-21E213B72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90866"/>
              </p:ext>
            </p:extLst>
          </p:nvPr>
        </p:nvGraphicFramePr>
        <p:xfrm>
          <a:off x="4229101" y="4654314"/>
          <a:ext cx="1479550" cy="1066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27049">
                  <a:extLst>
                    <a:ext uri="{9D8B030D-6E8A-4147-A177-3AD203B41FA5}">
                      <a16:colId xmlns:a16="http://schemas.microsoft.com/office/drawing/2014/main" val="3199580735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506638656"/>
                    </a:ext>
                  </a:extLst>
                </a:gridCol>
              </a:tblGrid>
              <a:tr h="152917">
                <a:tc>
                  <a:txBody>
                    <a:bodyPr/>
                    <a:lstStyle/>
                    <a:p>
                      <a:r>
                        <a:rPr lang="en-US" sz="800" b="1" kern="1200" spc="-30" baseline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ride_id</a:t>
                      </a:r>
                      <a:endParaRPr lang="en-US" sz="800" b="1" kern="1200" spc="-30" baseline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spc="-30" baseline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passenger_state</a:t>
                      </a:r>
                      <a:endParaRPr lang="en-US" sz="800" b="1" kern="1200" spc="-30" baseline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/>
                </a:tc>
                <a:extLst>
                  <a:ext uri="{0D108BD9-81ED-4DB2-BD59-A6C34878D82A}">
                    <a16:rowId xmlns:a16="http://schemas.microsoft.com/office/drawing/2014/main" val="13647373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group cool talkative</a:t>
                      </a:r>
                    </a:p>
                  </a:txBody>
                  <a:tcPr marL="0"/>
                </a:tc>
                <a:extLst>
                  <a:ext uri="{0D108BD9-81ED-4DB2-BD59-A6C34878D82A}">
                    <a16:rowId xmlns:a16="http://schemas.microsoft.com/office/drawing/2014/main" val="2519816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calm quiet</a:t>
                      </a:r>
                    </a:p>
                  </a:txBody>
                  <a:tcPr marL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8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temper nasty</a:t>
                      </a:r>
                    </a:p>
                  </a:txBody>
                  <a:tcPr marL="0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67165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drunk smell</a:t>
                      </a:r>
                    </a:p>
                  </a:txBody>
                  <a:tcPr marL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11563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A0D0DA47-5254-4914-AE57-F28FDE009440}"/>
              </a:ext>
            </a:extLst>
          </p:cNvPr>
          <p:cNvSpPr/>
          <p:nvPr/>
        </p:nvSpPr>
        <p:spPr>
          <a:xfrm>
            <a:off x="4229100" y="4464838"/>
            <a:ext cx="1479551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NORMALIZE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8300AA5C-74A1-45DE-9DCB-429ABB25F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53478"/>
              </p:ext>
            </p:extLst>
          </p:nvPr>
        </p:nvGraphicFramePr>
        <p:xfrm>
          <a:off x="6057311" y="4658912"/>
          <a:ext cx="1025506" cy="2133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3639">
                  <a:extLst>
                    <a:ext uri="{9D8B030D-6E8A-4147-A177-3AD203B41FA5}">
                      <a16:colId xmlns:a16="http://schemas.microsoft.com/office/drawing/2014/main" val="31995807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06638656"/>
                    </a:ext>
                  </a:extLst>
                </a:gridCol>
              </a:tblGrid>
              <a:tr h="152917">
                <a:tc>
                  <a:txBody>
                    <a:bodyPr/>
                    <a:lstStyle/>
                    <a:p>
                      <a:r>
                        <a:rPr lang="en-US" sz="800" b="1" kern="1200" spc="-30" baseline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ride_id</a:t>
                      </a:r>
                      <a:endParaRPr lang="en-US" sz="800" b="1" kern="1200" spc="-30" baseline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spc="-30" baseline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7373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16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cool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50690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spc="-30" baseline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talkative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17283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8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quiet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73161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temper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67165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nasty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13509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drunk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11563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smell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91108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2B7A72DB-C2A8-4D61-9F14-18ED8C351E1A}"/>
              </a:ext>
            </a:extLst>
          </p:cNvPr>
          <p:cNvSpPr/>
          <p:nvPr/>
        </p:nvSpPr>
        <p:spPr>
          <a:xfrm>
            <a:off x="6056675" y="4470910"/>
            <a:ext cx="1025506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NORMALIZE</a:t>
            </a: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9980B52-AB5D-463C-BDEF-13A11D0F536E}"/>
              </a:ext>
            </a:extLst>
          </p:cNvPr>
          <p:cNvSpPr/>
          <p:nvPr/>
        </p:nvSpPr>
        <p:spPr>
          <a:xfrm rot="5400000">
            <a:off x="5782079" y="4478554"/>
            <a:ext cx="201168" cy="173736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A2188EEC-8CF6-4360-B95C-FB608ABFE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86776"/>
              </p:ext>
            </p:extLst>
          </p:nvPr>
        </p:nvGraphicFramePr>
        <p:xfrm>
          <a:off x="4212686" y="8835105"/>
          <a:ext cx="2859070" cy="10012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64072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40499">
                  <a:extLst>
                    <a:ext uri="{9D8B030D-6E8A-4147-A177-3AD203B41FA5}">
                      <a16:colId xmlns:a16="http://schemas.microsoft.com/office/drawing/2014/main" val="1103415987"/>
                    </a:ext>
                  </a:extLst>
                </a:gridCol>
                <a:gridCol w="494785">
                  <a:extLst>
                    <a:ext uri="{9D8B030D-6E8A-4147-A177-3AD203B41FA5}">
                      <a16:colId xmlns:a16="http://schemas.microsoft.com/office/drawing/2014/main" val="629814808"/>
                    </a:ext>
                  </a:extLst>
                </a:gridCol>
                <a:gridCol w="659714">
                  <a:extLst>
                    <a:ext uri="{9D8B030D-6E8A-4147-A177-3AD203B41FA5}">
                      <a16:colId xmlns:a16="http://schemas.microsoft.com/office/drawing/2014/main" val="2726518318"/>
                    </a:ext>
                  </a:extLst>
                </a:gridCol>
              </a:tblGrid>
              <a:tr h="158050">
                <a:tc rowSpan="2"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686738"/>
                  </a:ext>
                </a:extLst>
              </a:tr>
              <a:tr h="158050">
                <a:tc vMerge="1">
                  <a:txBody>
                    <a:bodyPr/>
                    <a:lstStyle/>
                    <a:p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74263"/>
                  </a:ext>
                </a:extLst>
              </a:tr>
              <a:tr h="158050">
                <a:tc rowSpan="2"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</a:t>
                      </a:r>
                    </a:p>
                  </a:txBody>
                  <a:tcPr marL="44963" marR="44963" marT="22481" marB="2248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8050"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52332"/>
                  </a:ext>
                </a:extLst>
              </a:tr>
              <a:tr h="158050"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</a:t>
                      </a:r>
                    </a:p>
                  </a:txBody>
                  <a:tcPr marL="44963" marR="44963" marT="22481" marB="2248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2015-01-2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65988"/>
                  </a:ext>
                </a:extLst>
              </a:tr>
              <a:tr h="158050"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129728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F27512E3-180D-44FD-B701-1F90445A4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12754"/>
              </p:ext>
            </p:extLst>
          </p:nvPr>
        </p:nvGraphicFramePr>
        <p:xfrm>
          <a:off x="679694" y="8703195"/>
          <a:ext cx="2880023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9354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115548868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pickup_datetime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2015:01:01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2015:01:01 11:00:00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2015:01:02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62086186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2015:01:02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224013871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E17388A-7524-4860-A955-0037EEA0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08391"/>
              </p:ext>
            </p:extLst>
          </p:nvPr>
        </p:nvGraphicFramePr>
        <p:xfrm>
          <a:off x="4211503" y="7943855"/>
          <a:ext cx="2859073" cy="50064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29133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452007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597694">
                  <a:extLst>
                    <a:ext uri="{9D8B030D-6E8A-4147-A177-3AD203B41FA5}">
                      <a16:colId xmlns:a16="http://schemas.microsoft.com/office/drawing/2014/main" val="115548868"/>
                    </a:ext>
                  </a:extLst>
                </a:gridCol>
                <a:gridCol w="1080239">
                  <a:extLst>
                    <a:ext uri="{9D8B030D-6E8A-4147-A177-3AD203B41FA5}">
                      <a16:colId xmlns:a16="http://schemas.microsoft.com/office/drawing/2014/main" val="53365594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mileagededuction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65.25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7.09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2015:01:02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55.25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A1C4C2EF-BBB5-4035-A98B-C8EE677AD9A6}"/>
              </a:ext>
            </a:extLst>
          </p:cNvPr>
          <p:cNvSpPr/>
          <p:nvPr/>
        </p:nvSpPr>
        <p:spPr>
          <a:xfrm>
            <a:off x="4211587" y="7757677"/>
            <a:ext cx="2870594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ROLLUP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C5FEF4-FDEE-4C67-B103-3CC117645161}"/>
              </a:ext>
            </a:extLst>
          </p:cNvPr>
          <p:cNvSpPr/>
          <p:nvPr/>
        </p:nvSpPr>
        <p:spPr>
          <a:xfrm>
            <a:off x="679694" y="8514345"/>
            <a:ext cx="2880023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D88679-D57D-4CC2-BE35-F1F2C16A3DAA}"/>
              </a:ext>
            </a:extLst>
          </p:cNvPr>
          <p:cNvSpPr/>
          <p:nvPr/>
        </p:nvSpPr>
        <p:spPr>
          <a:xfrm>
            <a:off x="4212685" y="8649612"/>
            <a:ext cx="2859071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PARENT CHILD ROLLUP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E7816C-E446-4136-9AE2-BB6AA940377E}"/>
              </a:ext>
            </a:extLst>
          </p:cNvPr>
          <p:cNvGrpSpPr/>
          <p:nvPr/>
        </p:nvGrpSpPr>
        <p:grpSpPr>
          <a:xfrm>
            <a:off x="457200" y="105009"/>
            <a:ext cx="2373573" cy="466490"/>
            <a:chOff x="455352" y="5998368"/>
            <a:chExt cx="2373573" cy="4664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8108D2-7EAA-4572-A0B7-D3EB92681976}"/>
                </a:ext>
              </a:extLst>
            </p:cNvPr>
            <p:cNvSpPr/>
            <p:nvPr/>
          </p:nvSpPr>
          <p:spPr>
            <a:xfrm>
              <a:off x="457199" y="5998368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Shape with Rollup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8831D-1421-49E0-ABA3-A84D68C5C4D3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1B48DFE-29C7-4CDF-8E9E-2F6044F9088A}"/>
              </a:ext>
            </a:extLst>
          </p:cNvPr>
          <p:cNvGrpSpPr/>
          <p:nvPr/>
        </p:nvGrpSpPr>
        <p:grpSpPr>
          <a:xfrm>
            <a:off x="4000506" y="105341"/>
            <a:ext cx="2373573" cy="466158"/>
            <a:chOff x="455352" y="5998700"/>
            <a:chExt cx="2373573" cy="46615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1EEF351-51F3-4F06-A886-9F95388347B0}"/>
                </a:ext>
              </a:extLst>
            </p:cNvPr>
            <p:cNvSpPr/>
            <p:nvPr/>
          </p:nvSpPr>
          <p:spPr>
            <a:xfrm>
              <a:off x="457199" y="5998700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Shape with Normalize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45DB6F-BEB5-4CF3-9654-8A6D43BD86EB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06E2AC-9F1D-47F2-8F47-453EF9FBD73F}"/>
              </a:ext>
            </a:extLst>
          </p:cNvPr>
          <p:cNvGrpSpPr/>
          <p:nvPr/>
        </p:nvGrpSpPr>
        <p:grpSpPr>
          <a:xfrm>
            <a:off x="457200" y="4448550"/>
            <a:ext cx="2373573" cy="454526"/>
            <a:chOff x="455352" y="6024495"/>
            <a:chExt cx="2373573" cy="45452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3A3D756-B97C-4CC0-B98E-20DCEFEF94B9}"/>
                </a:ext>
              </a:extLst>
            </p:cNvPr>
            <p:cNvSpPr/>
            <p:nvPr/>
          </p:nvSpPr>
          <p:spPr>
            <a:xfrm>
              <a:off x="457199" y="6024495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Shape Parent Child Rollup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2E38B7-4211-4990-9D6D-AA64EE76A385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6" name="Arrow: Right 1">
            <a:extLst>
              <a:ext uri="{FF2B5EF4-FFF2-40B4-BE49-F238E27FC236}">
                <a16:creationId xmlns:a16="http://schemas.microsoft.com/office/drawing/2014/main" id="{A13BA54F-0F02-6D45-9EFD-DA9076E3994F}"/>
              </a:ext>
            </a:extLst>
          </p:cNvPr>
          <p:cNvSpPr/>
          <p:nvPr/>
        </p:nvSpPr>
        <p:spPr>
          <a:xfrm>
            <a:off x="3696722" y="9045332"/>
            <a:ext cx="385903" cy="24108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81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875D319-BB72-4C93-8999-F33A18084C04}"/>
              </a:ext>
            </a:extLst>
          </p:cNvPr>
          <p:cNvSpPr txBox="1"/>
          <p:nvPr/>
        </p:nvSpPr>
        <p:spPr>
          <a:xfrm>
            <a:off x="467247" y="843739"/>
            <a:ext cx="6858000" cy="392689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weather_date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UNSIGNED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hour_of_day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rain_quantity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)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 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latin typeface="Consolas" panose="020B0609020204030204" pitchFamily="49" charset="0"/>
              </a:rPr>
              <a:t>, []},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latin typeface="Consolas" panose="020B0609020204030204" pitchFamily="49" charset="0"/>
              </a:rPr>
              <a:t>, []},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latin typeface="Consolas" panose="020B0609020204030204" pitchFamily="49" charset="0"/>
              </a:rPr>
              <a:t>, []},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, []}],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0.5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DENORMALIZE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.weatherDs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ROWS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);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C6922B6-1A20-43A1-B8DD-36FAD1ED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98368"/>
              </p:ext>
            </p:extLst>
          </p:nvPr>
        </p:nvGraphicFramePr>
        <p:xfrm>
          <a:off x="5323880" y="1390560"/>
          <a:ext cx="1805797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51548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333487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720762">
                  <a:extLst>
                    <a:ext uri="{9D8B030D-6E8A-4147-A177-3AD203B41FA5}">
                      <a16:colId xmlns:a16="http://schemas.microsoft.com/office/drawing/2014/main" val="1950371753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weather_date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hour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rain_quantity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50.5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94628824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6177385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8B6A4AD-FC0E-4738-A9F3-CD275186C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55507"/>
              </p:ext>
            </p:extLst>
          </p:nvPr>
        </p:nvGraphicFramePr>
        <p:xfrm>
          <a:off x="3125897" y="1390560"/>
          <a:ext cx="1810512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74410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450111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585991">
                  <a:extLst>
                    <a:ext uri="{9D8B030D-6E8A-4147-A177-3AD203B41FA5}">
                      <a16:colId xmlns:a16="http://schemas.microsoft.com/office/drawing/2014/main" val="1950371753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25.10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5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40.15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8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94628824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61773857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04F56D86-F989-4D7A-AA49-423261F508E8}"/>
              </a:ext>
            </a:extLst>
          </p:cNvPr>
          <p:cNvSpPr txBox="1"/>
          <p:nvPr/>
        </p:nvSpPr>
        <p:spPr>
          <a:xfrm>
            <a:off x="467248" y="5637865"/>
            <a:ext cx="6858000" cy="419193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weather_date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rain_quantity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11000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12500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'2015-01-03'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11800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'2015-01-04'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13000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0.5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'2015-01-05'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'2015-01-06'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weather_date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//Only those records that exist in both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OUTER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//At least one record for every record in the left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OUTER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//At least one record for every record in the right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FULL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OUTER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//At least one record for every record in the left and right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ONLY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//One record for each left record with no match in the right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ONLY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//One record for each right record with no match in the left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FULL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ONLY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//One record for each left and right record with no match in the opposite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781BF3B-4FFB-45F4-8E31-C3CDFB02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89400"/>
              </p:ext>
            </p:extLst>
          </p:nvPr>
        </p:nvGraphicFramePr>
        <p:xfrm>
          <a:off x="5522395" y="5985616"/>
          <a:ext cx="1607281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4528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weather_date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rain_quantity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0.5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703446929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2015-01-06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942283449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8ECCD8C-321A-4000-8BA3-77DB489F4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84741"/>
              </p:ext>
            </p:extLst>
          </p:nvPr>
        </p:nvGraphicFramePr>
        <p:xfrm>
          <a:off x="3251798" y="5985616"/>
          <a:ext cx="1609344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43065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666279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11000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12500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2015-01-03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11800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703446929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2015-01-04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13000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942283449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25CE376B-97C4-40E6-B15D-A27D6E4DA752}"/>
              </a:ext>
            </a:extLst>
          </p:cNvPr>
          <p:cNvSpPr/>
          <p:nvPr/>
        </p:nvSpPr>
        <p:spPr>
          <a:xfrm>
            <a:off x="467248" y="5016073"/>
            <a:ext cx="6857999" cy="621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Used to transform datasets with the same number of records but transformed columns.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87AF40-56A4-45A1-915D-CB2A3010A120}"/>
              </a:ext>
            </a:extLst>
          </p:cNvPr>
          <p:cNvSpPr/>
          <p:nvPr/>
        </p:nvSpPr>
        <p:spPr>
          <a:xfrm>
            <a:off x="467248" y="233362"/>
            <a:ext cx="6857999" cy="619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Combine data from two normalized Datasets.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DC9E7B9-B5E3-42A5-838C-7285C615E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96081"/>
              </p:ext>
            </p:extLst>
          </p:nvPr>
        </p:nvGraphicFramePr>
        <p:xfrm>
          <a:off x="3763963" y="2682122"/>
          <a:ext cx="3365714" cy="16688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71773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326316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491266">
                  <a:extLst>
                    <a:ext uri="{9D8B030D-6E8A-4147-A177-3AD203B41FA5}">
                      <a16:colId xmlns:a16="http://schemas.microsoft.com/office/drawing/2014/main" val="1990060250"/>
                    </a:ext>
                  </a:extLst>
                </a:gridCol>
                <a:gridCol w="736937">
                  <a:extLst>
                    <a:ext uri="{9D8B030D-6E8A-4147-A177-3AD203B41FA5}">
                      <a16:colId xmlns:a16="http://schemas.microsoft.com/office/drawing/2014/main" val="1621166059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2172226719"/>
                    </a:ext>
                  </a:extLst>
                </a:gridCol>
                <a:gridCol w="716741">
                  <a:extLst>
                    <a:ext uri="{9D8B030D-6E8A-4147-A177-3AD203B41FA5}">
                      <a16:colId xmlns:a16="http://schemas.microsoft.com/office/drawing/2014/main" val="2921046092"/>
                    </a:ext>
                  </a:extLst>
                </a:gridCol>
              </a:tblGrid>
              <a:tr h="83441">
                <a:tc rowSpan="2"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fare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distance</a:t>
                      </a:r>
                    </a:p>
                  </a:txBody>
                  <a:tcPr marL="44963" marR="44963" marT="22481" marB="22481"/>
                </a:tc>
                <a:tc gridSpan="3"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weatherds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weather_date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rain_quantity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08060"/>
                  </a:ext>
                </a:extLst>
              </a:tr>
              <a:tr h="83441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21.5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0.5</a:t>
                      </a:r>
                    </a:p>
                  </a:txBody>
                  <a:tcPr marL="44963" marR="44963" marT="22481" marB="22481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771829057"/>
                  </a:ext>
                </a:extLst>
              </a:tr>
              <a:tr h="112130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0.5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61269401"/>
                  </a:ext>
                </a:extLst>
              </a:tr>
              <a:tr h="83441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30.1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7144895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42029685"/>
                  </a:ext>
                </a:extLst>
              </a:tr>
              <a:tr h="83441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4298406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96854689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A68AAE24-A31B-4EB0-9C3D-5DDEBA7297AC}"/>
              </a:ext>
            </a:extLst>
          </p:cNvPr>
          <p:cNvSpPr/>
          <p:nvPr/>
        </p:nvSpPr>
        <p:spPr>
          <a:xfrm>
            <a:off x="3125897" y="1203258"/>
            <a:ext cx="4003780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DENORMALIZE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EBD477-5308-4E2C-BE78-D5D444FA7BA3}"/>
              </a:ext>
            </a:extLst>
          </p:cNvPr>
          <p:cNvSpPr txBox="1"/>
          <p:nvPr/>
        </p:nvSpPr>
        <p:spPr>
          <a:xfrm>
            <a:off x="4707063" y="1607262"/>
            <a:ext cx="84616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01C691-DE6E-4650-8033-FFDD7CA9EF83}"/>
              </a:ext>
            </a:extLst>
          </p:cNvPr>
          <p:cNvSpPr txBox="1"/>
          <p:nvPr/>
        </p:nvSpPr>
        <p:spPr>
          <a:xfrm>
            <a:off x="3125897" y="7050002"/>
            <a:ext cx="3877878" cy="919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Try the code at :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https://play.hpccsystems.com:18010/#/stub/ECL-DL/Playground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view the results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66566-AB20-4E72-A9DB-24DAD39F4A8A}"/>
              </a:ext>
            </a:extLst>
          </p:cNvPr>
          <p:cNvSpPr txBox="1"/>
          <p:nvPr/>
        </p:nvSpPr>
        <p:spPr>
          <a:xfrm>
            <a:off x="4768687" y="6266339"/>
            <a:ext cx="84616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+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C3D59D-B9F9-4B36-84F3-6EBAC417711A}"/>
              </a:ext>
            </a:extLst>
          </p:cNvPr>
          <p:cNvSpPr/>
          <p:nvPr/>
        </p:nvSpPr>
        <p:spPr>
          <a:xfrm>
            <a:off x="3251798" y="5794114"/>
            <a:ext cx="3877878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MERGING DATASETS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22005B-6E51-4DC2-B523-0CE171F29F1C}"/>
              </a:ext>
            </a:extLst>
          </p:cNvPr>
          <p:cNvGrpSpPr/>
          <p:nvPr/>
        </p:nvGrpSpPr>
        <p:grpSpPr>
          <a:xfrm>
            <a:off x="457200" y="140320"/>
            <a:ext cx="2373573" cy="454526"/>
            <a:chOff x="455352" y="6041913"/>
            <a:chExt cx="2373573" cy="45452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67A912-883D-4F86-9EA2-DA225AE062A6}"/>
                </a:ext>
              </a:extLst>
            </p:cNvPr>
            <p:cNvSpPr/>
            <p:nvPr/>
          </p:nvSpPr>
          <p:spPr>
            <a:xfrm>
              <a:off x="457199" y="6041913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 err="1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Denormalize</a:t>
              </a:r>
              <a:endParaRPr lang="en-US" sz="12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ECBB1-D73C-410F-A7E5-5B4A83538A60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E2B3D5-42A2-4E85-AEA8-5D0427A2F343}"/>
              </a:ext>
            </a:extLst>
          </p:cNvPr>
          <p:cNvGrpSpPr/>
          <p:nvPr/>
        </p:nvGrpSpPr>
        <p:grpSpPr>
          <a:xfrm>
            <a:off x="467248" y="4909900"/>
            <a:ext cx="2373573" cy="454526"/>
            <a:chOff x="455352" y="6015786"/>
            <a:chExt cx="2373573" cy="4545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D43C22-3312-43D3-B997-2DF1F14D51E4}"/>
                </a:ext>
              </a:extLst>
            </p:cNvPr>
            <p:cNvSpPr/>
            <p:nvPr/>
          </p:nvSpPr>
          <p:spPr>
            <a:xfrm>
              <a:off x="457199" y="6015786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Combine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D15089A-8736-4070-A08D-274C5FC88825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1" name="Arrow: Right 40">
            <a:extLst>
              <a:ext uri="{FF2B5EF4-FFF2-40B4-BE49-F238E27FC236}">
                <a16:creationId xmlns:a16="http://schemas.microsoft.com/office/drawing/2014/main" id="{C3F651BF-5E12-8A42-8122-72CF987FA242}"/>
              </a:ext>
            </a:extLst>
          </p:cNvPr>
          <p:cNvSpPr/>
          <p:nvPr/>
        </p:nvSpPr>
        <p:spPr>
          <a:xfrm rot="5400000">
            <a:off x="5008541" y="2305734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Right 40">
            <a:extLst>
              <a:ext uri="{FF2B5EF4-FFF2-40B4-BE49-F238E27FC236}">
                <a16:creationId xmlns:a16="http://schemas.microsoft.com/office/drawing/2014/main" id="{A12959B7-B518-0544-85A6-2A60DDEB337B}"/>
              </a:ext>
            </a:extLst>
          </p:cNvPr>
          <p:cNvSpPr/>
          <p:nvPr/>
        </p:nvSpPr>
        <p:spPr>
          <a:xfrm rot="5400000">
            <a:off x="5099281" y="6877782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7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CC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9563</TotalTime>
  <Words>1953</Words>
  <Application>Microsoft Macintosh PowerPoint</Application>
  <PresentationFormat>Custom</PresentationFormat>
  <Paragraphs>544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Courier New</vt:lpstr>
      <vt:lpstr>Source Sans Pro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Neiman</dc:creator>
  <cp:lastModifiedBy>arjuna chala</cp:lastModifiedBy>
  <cp:revision>787</cp:revision>
  <cp:lastPrinted>2019-05-07T15:51:17Z</cp:lastPrinted>
  <dcterms:created xsi:type="dcterms:W3CDTF">2019-02-22T21:09:05Z</dcterms:created>
  <dcterms:modified xsi:type="dcterms:W3CDTF">2019-05-07T16:03:47Z</dcterms:modified>
</cp:coreProperties>
</file>