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448" r:id="rId2"/>
    <p:sldId id="500" r:id="rId3"/>
    <p:sldId id="451" r:id="rId4"/>
    <p:sldId id="453" r:id="rId5"/>
    <p:sldId id="460" r:id="rId6"/>
    <p:sldId id="461" r:id="rId7"/>
    <p:sldId id="465" r:id="rId8"/>
    <p:sldId id="499" r:id="rId9"/>
    <p:sldId id="468" r:id="rId10"/>
    <p:sldId id="469" r:id="rId11"/>
    <p:sldId id="476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90" r:id="rId24"/>
    <p:sldId id="491" r:id="rId25"/>
    <p:sldId id="492" r:id="rId26"/>
    <p:sldId id="493" r:id="rId27"/>
    <p:sldId id="495" r:id="rId28"/>
    <p:sldId id="496" r:id="rId29"/>
    <p:sldId id="501" r:id="rId30"/>
    <p:sldId id="49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CD8185-6777-0345-F2C1-BA66C64B7817}" name="Mohsen Amini Salehi" initials="MS" userId="COsP4yEdUVMwrbB5KYGaBXZ91ayXl7fvIS45BnlKwD8=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1010"/>
    <a:srgbClr val="004080"/>
    <a:srgbClr val="F7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C5D5A-C961-4F14-AEBD-FACCC194DAC7}" v="209" dt="2022-07-13T13:33:06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291" autoAdjust="0"/>
  </p:normalViewPr>
  <p:slideViewPr>
    <p:cSldViewPr snapToGrid="0" snapToObjects="1">
      <p:cViewPr varScale="1">
        <p:scale>
          <a:sx n="76" d="100"/>
          <a:sy n="76" d="100"/>
        </p:scale>
        <p:origin x="34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sen Amini Salehi" userId="COsP4yEdUVMwrbB5KYGaBXZ91ayXl7fvIS45BnlKwD8=" providerId="None" clId="Web-{BF5C5D5A-C961-4F14-AEBD-FACCC194DAC7}"/>
    <pc:docChg chg="mod modSld">
      <pc:chgData name="Mohsen Amini Salehi" userId="COsP4yEdUVMwrbB5KYGaBXZ91ayXl7fvIS45BnlKwD8=" providerId="None" clId="Web-{BF5C5D5A-C961-4F14-AEBD-FACCC194DAC7}" dt="2022-07-13T11:03:04.527" v="56"/>
      <pc:docMkLst>
        <pc:docMk/>
      </pc:docMkLst>
      <pc:sldChg chg="addCm">
        <pc:chgData name="Mohsen Amini Salehi" userId="COsP4yEdUVMwrbB5KYGaBXZ91ayXl7fvIS45BnlKwD8=" providerId="None" clId="Web-{BF5C5D5A-C961-4F14-AEBD-FACCC194DAC7}" dt="2022-07-13T10:41:46.708" v="1"/>
        <pc:sldMkLst>
          <pc:docMk/>
          <pc:sldMk cId="2703896304" sldId="449"/>
        </pc:sldMkLst>
      </pc:sldChg>
      <pc:sldChg chg="addSp delSp modSp">
        <pc:chgData name="Mohsen Amini Salehi" userId="COsP4yEdUVMwrbB5KYGaBXZ91ayXl7fvIS45BnlKwD8=" providerId="None" clId="Web-{BF5C5D5A-C961-4F14-AEBD-FACCC194DAC7}" dt="2022-07-13T10:54:29.149" v="18" actId="1076"/>
        <pc:sldMkLst>
          <pc:docMk/>
          <pc:sldMk cId="631628049" sldId="451"/>
        </pc:sldMkLst>
        <pc:spChg chg="mod">
          <ac:chgData name="Mohsen Amini Salehi" userId="COsP4yEdUVMwrbB5KYGaBXZ91ayXl7fvIS45BnlKwD8=" providerId="None" clId="Web-{BF5C5D5A-C961-4F14-AEBD-FACCC194DAC7}" dt="2022-07-13T10:42:09.334" v="2" actId="20577"/>
          <ac:spMkLst>
            <pc:docMk/>
            <pc:sldMk cId="631628049" sldId="451"/>
            <ac:spMk id="2" creationId="{520EAE08-20F8-FF04-3E41-6E13459670D0}"/>
          </ac:spMkLst>
        </pc:spChg>
        <pc:spChg chg="del mod">
          <ac:chgData name="Mohsen Amini Salehi" userId="COsP4yEdUVMwrbB5KYGaBXZ91ayXl7fvIS45BnlKwD8=" providerId="None" clId="Web-{BF5C5D5A-C961-4F14-AEBD-FACCC194DAC7}" dt="2022-07-13T10:53:37.505" v="8"/>
          <ac:spMkLst>
            <pc:docMk/>
            <pc:sldMk cId="631628049" sldId="451"/>
            <ac:spMk id="3" creationId="{2DC4EEB9-8BC6-C969-274F-4BF2A48C5852}"/>
          </ac:spMkLst>
        </pc:spChg>
        <pc:spChg chg="add del mod">
          <ac:chgData name="Mohsen Amini Salehi" userId="COsP4yEdUVMwrbB5KYGaBXZ91ayXl7fvIS45BnlKwD8=" providerId="None" clId="Web-{BF5C5D5A-C961-4F14-AEBD-FACCC194DAC7}" dt="2022-07-13T10:53:41.802" v="9"/>
          <ac:spMkLst>
            <pc:docMk/>
            <pc:sldMk cId="631628049" sldId="451"/>
            <ac:spMk id="7" creationId="{84BBA271-6C83-8E9F-F529-5E374E4E172E}"/>
          </ac:spMkLst>
        </pc:spChg>
        <pc:picChg chg="add del mod">
          <ac:chgData name="Mohsen Amini Salehi" userId="COsP4yEdUVMwrbB5KYGaBXZ91ayXl7fvIS45BnlKwD8=" providerId="None" clId="Web-{BF5C5D5A-C961-4F14-AEBD-FACCC194DAC7}" dt="2022-07-13T10:53:12.269" v="4"/>
          <ac:picMkLst>
            <pc:docMk/>
            <pc:sldMk cId="631628049" sldId="451"/>
            <ac:picMk id="5" creationId="{F3CF36E0-23B6-4F14-3212-B52786A7A3D4}"/>
          </ac:picMkLst>
        </pc:picChg>
        <pc:picChg chg="add mod">
          <ac:chgData name="Mohsen Amini Salehi" userId="COsP4yEdUVMwrbB5KYGaBXZ91ayXl7fvIS45BnlKwD8=" providerId="None" clId="Web-{BF5C5D5A-C961-4F14-AEBD-FACCC194DAC7}" dt="2022-07-13T10:54:05.929" v="14" actId="14100"/>
          <ac:picMkLst>
            <pc:docMk/>
            <pc:sldMk cId="631628049" sldId="451"/>
            <ac:picMk id="8" creationId="{C65CFE72-02FE-5637-F35F-20E03A69C518}"/>
          </ac:picMkLst>
        </pc:picChg>
        <pc:picChg chg="add mod">
          <ac:chgData name="Mohsen Amini Salehi" userId="COsP4yEdUVMwrbB5KYGaBXZ91ayXl7fvIS45BnlKwD8=" providerId="None" clId="Web-{BF5C5D5A-C961-4F14-AEBD-FACCC194DAC7}" dt="2022-07-13T10:54:29.149" v="18" actId="1076"/>
          <ac:picMkLst>
            <pc:docMk/>
            <pc:sldMk cId="631628049" sldId="451"/>
            <ac:picMk id="9" creationId="{6EA84473-23EE-AA56-8D0E-0B8940813E29}"/>
          </ac:picMkLst>
        </pc:picChg>
      </pc:sldChg>
      <pc:sldChg chg="modSp">
        <pc:chgData name="Mohsen Amini Salehi" userId="COsP4yEdUVMwrbB5KYGaBXZ91ayXl7fvIS45BnlKwD8=" providerId="None" clId="Web-{BF5C5D5A-C961-4F14-AEBD-FACCC194DAC7}" dt="2022-07-13T10:56:47.549" v="36" actId="20577"/>
        <pc:sldMkLst>
          <pc:docMk/>
          <pc:sldMk cId="2315663056" sldId="460"/>
        </pc:sldMkLst>
        <pc:spChg chg="mod">
          <ac:chgData name="Mohsen Amini Salehi" userId="COsP4yEdUVMwrbB5KYGaBXZ91ayXl7fvIS45BnlKwD8=" providerId="None" clId="Web-{BF5C5D5A-C961-4F14-AEBD-FACCC194DAC7}" dt="2022-07-13T10:56:47.549" v="36" actId="20577"/>
          <ac:spMkLst>
            <pc:docMk/>
            <pc:sldMk cId="2315663056" sldId="460"/>
            <ac:spMk id="3" creationId="{CDFF4614-0F2D-2CC5-B64C-32F055599A0B}"/>
          </ac:spMkLst>
        </pc:spChg>
      </pc:sldChg>
      <pc:sldChg chg="modSp addCm">
        <pc:chgData name="Mohsen Amini Salehi" userId="COsP4yEdUVMwrbB5KYGaBXZ91ayXl7fvIS45BnlKwD8=" providerId="None" clId="Web-{BF5C5D5A-C961-4F14-AEBD-FACCC194DAC7}" dt="2022-07-13T11:02:19.649" v="55"/>
        <pc:sldMkLst>
          <pc:docMk/>
          <pc:sldMk cId="955168423" sldId="462"/>
        </pc:sldMkLst>
        <pc:spChg chg="mod">
          <ac:chgData name="Mohsen Amini Salehi" userId="COsP4yEdUVMwrbB5KYGaBXZ91ayXl7fvIS45BnlKwD8=" providerId="None" clId="Web-{BF5C5D5A-C961-4F14-AEBD-FACCC194DAC7}" dt="2022-07-13T11:01:26.427" v="48" actId="20577"/>
          <ac:spMkLst>
            <pc:docMk/>
            <pc:sldMk cId="955168423" sldId="462"/>
            <ac:spMk id="2" creationId="{27A10124-5BC7-ED4F-E3D2-673FD6350C3C}"/>
          </ac:spMkLst>
        </pc:spChg>
        <pc:spChg chg="mod">
          <ac:chgData name="Mohsen Amini Salehi" userId="COsP4yEdUVMwrbB5KYGaBXZ91ayXl7fvIS45BnlKwD8=" providerId="None" clId="Web-{BF5C5D5A-C961-4F14-AEBD-FACCC194DAC7}" dt="2022-07-13T11:01:39.428" v="54" actId="20577"/>
          <ac:spMkLst>
            <pc:docMk/>
            <pc:sldMk cId="955168423" sldId="462"/>
            <ac:spMk id="3" creationId="{72F5A895-676D-8C9F-FD55-CF2DBE4C1516}"/>
          </ac:spMkLst>
        </pc:spChg>
      </pc:sldChg>
      <pc:sldChg chg="addCm">
        <pc:chgData name="Mohsen Amini Salehi" userId="COsP4yEdUVMwrbB5KYGaBXZ91ayXl7fvIS45BnlKwD8=" providerId="None" clId="Web-{BF5C5D5A-C961-4F14-AEBD-FACCC194DAC7}" dt="2022-07-13T11:03:04.527" v="56"/>
        <pc:sldMkLst>
          <pc:docMk/>
          <pc:sldMk cId="3058785378" sldId="467"/>
        </pc:sldMkLst>
      </pc:sldChg>
    </pc:docChg>
  </pc:docChgLst>
  <pc:docChgLst>
    <pc:chgData name="Mohsen Amini Salehi" clId="Web-{BF5C5D5A-C961-4F14-AEBD-FACCC194DAC7}"/>
    <pc:docChg chg="delSld modSld">
      <pc:chgData name="Mohsen Amini Salehi" userId="" providerId="" clId="Web-{BF5C5D5A-C961-4F14-AEBD-FACCC194DAC7}" dt="2022-07-13T13:33:06.963" v="147"/>
      <pc:docMkLst>
        <pc:docMk/>
      </pc:docMkLst>
      <pc:sldChg chg="modSp">
        <pc:chgData name="Mohsen Amini Salehi" userId="" providerId="" clId="Web-{BF5C5D5A-C961-4F14-AEBD-FACCC194DAC7}" dt="2022-07-13T13:10:40.224" v="17" actId="20577"/>
        <pc:sldMkLst>
          <pc:docMk/>
          <pc:sldMk cId="4205196181" sldId="468"/>
        </pc:sldMkLst>
        <pc:spChg chg="mod">
          <ac:chgData name="Mohsen Amini Salehi" userId="" providerId="" clId="Web-{BF5C5D5A-C961-4F14-AEBD-FACCC194DAC7}" dt="2022-07-13T13:10:40.224" v="17" actId="20577"/>
          <ac:spMkLst>
            <pc:docMk/>
            <pc:sldMk cId="4205196181" sldId="468"/>
            <ac:spMk id="3" creationId="{A1FE10D7-469E-BA8D-F6E1-03F0D5920D7C}"/>
          </ac:spMkLst>
        </pc:spChg>
      </pc:sldChg>
      <pc:sldChg chg="modSp">
        <pc:chgData name="Mohsen Amini Salehi" userId="" providerId="" clId="Web-{BF5C5D5A-C961-4F14-AEBD-FACCC194DAC7}" dt="2022-07-13T13:31:40.365" v="141" actId="20577"/>
        <pc:sldMkLst>
          <pc:docMk/>
          <pc:sldMk cId="3677323524" sldId="469"/>
        </pc:sldMkLst>
        <pc:spChg chg="mod">
          <ac:chgData name="Mohsen Amini Salehi" userId="" providerId="" clId="Web-{BF5C5D5A-C961-4F14-AEBD-FACCC194DAC7}" dt="2022-07-13T13:31:40.365" v="141" actId="20577"/>
          <ac:spMkLst>
            <pc:docMk/>
            <pc:sldMk cId="3677323524" sldId="469"/>
            <ac:spMk id="3" creationId="{048AF99C-969E-2E87-1B9A-186DE8E5E6DB}"/>
          </ac:spMkLst>
        </pc:spChg>
      </pc:sldChg>
      <pc:sldChg chg="modSp del">
        <pc:chgData name="Mohsen Amini Salehi" userId="" providerId="" clId="Web-{BF5C5D5A-C961-4F14-AEBD-FACCC194DAC7}" dt="2022-07-13T13:33:06.963" v="147"/>
        <pc:sldMkLst>
          <pc:docMk/>
          <pc:sldMk cId="2448276374" sldId="470"/>
        </pc:sldMkLst>
        <pc:spChg chg="mod">
          <ac:chgData name="Mohsen Amini Salehi" userId="" providerId="" clId="Web-{BF5C5D5A-C961-4F14-AEBD-FACCC194DAC7}" dt="2022-07-13T13:32:45.508" v="146" actId="20577"/>
          <ac:spMkLst>
            <pc:docMk/>
            <pc:sldMk cId="2448276374" sldId="470"/>
            <ac:spMk id="3" creationId="{F04B8AAA-AC7E-7540-8B53-001B539D74F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9D250-8C23-4FBC-8AF2-7820BCC9246E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607947B-95D0-4758-BCD2-A48E50D1511A}">
      <dgm:prSet phldrT="[Text]"/>
      <dgm:spPr/>
      <dgm:t>
        <a:bodyPr/>
        <a:lstStyle/>
        <a:p>
          <a:r>
            <a:rPr lang="en-US" dirty="0"/>
            <a:t>Latency-Sensitive ML Tasks</a:t>
          </a:r>
        </a:p>
      </dgm:t>
    </dgm:pt>
    <dgm:pt modelId="{992B966A-A032-418B-ABAA-53151A35E0C1}" type="parTrans" cxnId="{7315BC04-275A-4573-B6AA-5BAC8D1A043C}">
      <dgm:prSet/>
      <dgm:spPr/>
      <dgm:t>
        <a:bodyPr/>
        <a:lstStyle/>
        <a:p>
          <a:endParaRPr lang="en-US"/>
        </a:p>
      </dgm:t>
    </dgm:pt>
    <dgm:pt modelId="{A4758691-50D5-4D84-8DF8-A543F53932F5}" type="sibTrans" cxnId="{7315BC04-275A-4573-B6AA-5BAC8D1A043C}">
      <dgm:prSet/>
      <dgm:spPr/>
      <dgm:t>
        <a:bodyPr/>
        <a:lstStyle/>
        <a:p>
          <a:endParaRPr lang="en-US"/>
        </a:p>
      </dgm:t>
    </dgm:pt>
    <dgm:pt modelId="{EC9A5E45-B80B-4F1E-A974-8040EE5B8CA5}">
      <dgm:prSet phldrT="[Text]"/>
      <dgm:spPr/>
      <dgm:t>
        <a:bodyPr/>
        <a:lstStyle/>
        <a:p>
          <a:r>
            <a:rPr lang="en-US" dirty="0"/>
            <a:t>Multiple Concurrent and Continuous  ML Tasks</a:t>
          </a:r>
        </a:p>
      </dgm:t>
    </dgm:pt>
    <dgm:pt modelId="{1A661A2C-B222-4ECE-9DFC-1910FF698387}" type="parTrans" cxnId="{BBF961B4-12E2-42FC-AADF-42FC7D61ACED}">
      <dgm:prSet/>
      <dgm:spPr/>
      <dgm:t>
        <a:bodyPr/>
        <a:lstStyle/>
        <a:p>
          <a:endParaRPr lang="en-US"/>
        </a:p>
      </dgm:t>
    </dgm:pt>
    <dgm:pt modelId="{AEE955F6-1771-4EB8-B4F6-FDD7DC96DD12}" type="sibTrans" cxnId="{BBF961B4-12E2-42FC-AADF-42FC7D61ACED}">
      <dgm:prSet/>
      <dgm:spPr/>
      <dgm:t>
        <a:bodyPr/>
        <a:lstStyle/>
        <a:p>
          <a:endParaRPr lang="en-US"/>
        </a:p>
      </dgm:t>
    </dgm:pt>
    <dgm:pt modelId="{4E4A7723-D24C-453B-B68C-370F621FED71}">
      <dgm:prSet phldrT="[Text]"/>
      <dgm:spPr/>
      <dgm:t>
        <a:bodyPr/>
        <a:lstStyle/>
        <a:p>
          <a:r>
            <a:rPr lang="en-US" dirty="0"/>
            <a:t>Heterogeneous Edge Systems</a:t>
          </a:r>
        </a:p>
      </dgm:t>
    </dgm:pt>
    <dgm:pt modelId="{A0827E73-F183-4E3B-840B-95E1AB50E9B9}" type="parTrans" cxnId="{69D6A2F3-BEA0-4653-9B8F-A7AB5DE770C9}">
      <dgm:prSet/>
      <dgm:spPr/>
      <dgm:t>
        <a:bodyPr/>
        <a:lstStyle/>
        <a:p>
          <a:endParaRPr lang="en-US"/>
        </a:p>
      </dgm:t>
    </dgm:pt>
    <dgm:pt modelId="{A6A3D537-2052-49BB-8723-FF77B5B57E99}" type="sibTrans" cxnId="{69D6A2F3-BEA0-4653-9B8F-A7AB5DE770C9}">
      <dgm:prSet/>
      <dgm:spPr/>
      <dgm:t>
        <a:bodyPr/>
        <a:lstStyle/>
        <a:p>
          <a:endParaRPr lang="en-US"/>
        </a:p>
      </dgm:t>
    </dgm:pt>
    <dgm:pt modelId="{25F02401-957F-45BC-A234-973F4F8C4C49}" type="pres">
      <dgm:prSet presAssocID="{9E99D250-8C23-4FBC-8AF2-7820BCC9246E}" presName="Name0" presStyleCnt="0">
        <dgm:presLayoutVars>
          <dgm:dir/>
          <dgm:resizeHandles val="exact"/>
        </dgm:presLayoutVars>
      </dgm:prSet>
      <dgm:spPr/>
    </dgm:pt>
    <dgm:pt modelId="{5B93860D-EBC9-4BBB-8F89-A2AB065A8199}" type="pres">
      <dgm:prSet presAssocID="{9E99D250-8C23-4FBC-8AF2-7820BCC9246E}" presName="vNodes" presStyleCnt="0"/>
      <dgm:spPr/>
    </dgm:pt>
    <dgm:pt modelId="{D68E0022-D1E2-4E8A-909A-17FB2BF0AF01}" type="pres">
      <dgm:prSet presAssocID="{3607947B-95D0-4758-BCD2-A48E50D1511A}" presName="node" presStyleLbl="node1" presStyleIdx="0" presStyleCnt="3" custScaleX="155837" custScaleY="722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741BC-BFB7-4424-A54A-DE7DF8E0A97E}" type="pres">
      <dgm:prSet presAssocID="{A4758691-50D5-4D84-8DF8-A543F53932F5}" presName="spacerT" presStyleCnt="0"/>
      <dgm:spPr/>
    </dgm:pt>
    <dgm:pt modelId="{14704658-BD8B-4996-B238-0B17BB53B5BF}" type="pres">
      <dgm:prSet presAssocID="{A4758691-50D5-4D84-8DF8-A543F53932F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ABC361A-A093-4E29-9819-98436B5E7641}" type="pres">
      <dgm:prSet presAssocID="{A4758691-50D5-4D84-8DF8-A543F53932F5}" presName="spacerB" presStyleCnt="0"/>
      <dgm:spPr/>
    </dgm:pt>
    <dgm:pt modelId="{436D9398-ACDD-43B3-AB46-C4CEE72E5DCC}" type="pres">
      <dgm:prSet presAssocID="{EC9A5E45-B80B-4F1E-A974-8040EE5B8CA5}" presName="node" presStyleLbl="node1" presStyleIdx="1" presStyleCnt="3" custScaleX="155748" custScaleY="678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1E885-6DE9-4155-A43A-4B4C887F478F}" type="pres">
      <dgm:prSet presAssocID="{9E99D250-8C23-4FBC-8AF2-7820BCC9246E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45BA8590-A045-4CFF-B798-4D554240BC4D}" type="pres">
      <dgm:prSet presAssocID="{9E99D250-8C23-4FBC-8AF2-7820BCC9246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F9413B-9B4A-4575-969E-F58271A41C07}" type="pres">
      <dgm:prSet presAssocID="{9E99D250-8C23-4FBC-8AF2-7820BCC9246E}" presName="lastNode" presStyleLbl="node1" presStyleIdx="2" presStyleCnt="3" custScaleY="61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F961B4-12E2-42FC-AADF-42FC7D61ACED}" srcId="{9E99D250-8C23-4FBC-8AF2-7820BCC9246E}" destId="{EC9A5E45-B80B-4F1E-A974-8040EE5B8CA5}" srcOrd="1" destOrd="0" parTransId="{1A661A2C-B222-4ECE-9DFC-1910FF698387}" sibTransId="{AEE955F6-1771-4EB8-B4F6-FDD7DC96DD12}"/>
    <dgm:cxn modelId="{7315BC04-275A-4573-B6AA-5BAC8D1A043C}" srcId="{9E99D250-8C23-4FBC-8AF2-7820BCC9246E}" destId="{3607947B-95D0-4758-BCD2-A48E50D1511A}" srcOrd="0" destOrd="0" parTransId="{992B966A-A032-418B-ABAA-53151A35E0C1}" sibTransId="{A4758691-50D5-4D84-8DF8-A543F53932F5}"/>
    <dgm:cxn modelId="{2EA57D55-EE09-4AF3-A82D-7EA46CB4EB4F}" type="presOf" srcId="{AEE955F6-1771-4EB8-B4F6-FDD7DC96DD12}" destId="{F411E885-6DE9-4155-A43A-4B4C887F478F}" srcOrd="0" destOrd="0" presId="urn:microsoft.com/office/officeart/2005/8/layout/equation2"/>
    <dgm:cxn modelId="{6D925B1D-54B7-44A5-9B35-A9B91E699F4E}" type="presOf" srcId="{AEE955F6-1771-4EB8-B4F6-FDD7DC96DD12}" destId="{45BA8590-A045-4CFF-B798-4D554240BC4D}" srcOrd="1" destOrd="0" presId="urn:microsoft.com/office/officeart/2005/8/layout/equation2"/>
    <dgm:cxn modelId="{69D6A2F3-BEA0-4653-9B8F-A7AB5DE770C9}" srcId="{9E99D250-8C23-4FBC-8AF2-7820BCC9246E}" destId="{4E4A7723-D24C-453B-B68C-370F621FED71}" srcOrd="2" destOrd="0" parTransId="{A0827E73-F183-4E3B-840B-95E1AB50E9B9}" sibTransId="{A6A3D537-2052-49BB-8723-FF77B5B57E99}"/>
    <dgm:cxn modelId="{8F0B41DB-2F17-4C57-B97D-AD128122AE79}" type="presOf" srcId="{3607947B-95D0-4758-BCD2-A48E50D1511A}" destId="{D68E0022-D1E2-4E8A-909A-17FB2BF0AF01}" srcOrd="0" destOrd="0" presId="urn:microsoft.com/office/officeart/2005/8/layout/equation2"/>
    <dgm:cxn modelId="{3DA44059-B196-4FB2-B16D-1AD7F06085A5}" type="presOf" srcId="{4E4A7723-D24C-453B-B68C-370F621FED71}" destId="{09F9413B-9B4A-4575-969E-F58271A41C07}" srcOrd="0" destOrd="0" presId="urn:microsoft.com/office/officeart/2005/8/layout/equation2"/>
    <dgm:cxn modelId="{351E02DD-76A3-4293-8075-BED3E9E0522C}" type="presOf" srcId="{EC9A5E45-B80B-4F1E-A974-8040EE5B8CA5}" destId="{436D9398-ACDD-43B3-AB46-C4CEE72E5DCC}" srcOrd="0" destOrd="0" presId="urn:microsoft.com/office/officeart/2005/8/layout/equation2"/>
    <dgm:cxn modelId="{9B9AB1BF-5C2F-4EC2-B4E4-6DB565D35A7A}" type="presOf" srcId="{A4758691-50D5-4D84-8DF8-A543F53932F5}" destId="{14704658-BD8B-4996-B238-0B17BB53B5BF}" srcOrd="0" destOrd="0" presId="urn:microsoft.com/office/officeart/2005/8/layout/equation2"/>
    <dgm:cxn modelId="{E3C5B483-B3CF-4324-9E99-52BE102AFBEB}" type="presOf" srcId="{9E99D250-8C23-4FBC-8AF2-7820BCC9246E}" destId="{25F02401-957F-45BC-A234-973F4F8C4C49}" srcOrd="0" destOrd="0" presId="urn:microsoft.com/office/officeart/2005/8/layout/equation2"/>
    <dgm:cxn modelId="{3DF0D7A6-DD85-4CD4-AD26-4D28EE1FEFEA}" type="presParOf" srcId="{25F02401-957F-45BC-A234-973F4F8C4C49}" destId="{5B93860D-EBC9-4BBB-8F89-A2AB065A8199}" srcOrd="0" destOrd="0" presId="urn:microsoft.com/office/officeart/2005/8/layout/equation2"/>
    <dgm:cxn modelId="{72C8B5D5-93B3-4341-A246-1D83A5269916}" type="presParOf" srcId="{5B93860D-EBC9-4BBB-8F89-A2AB065A8199}" destId="{D68E0022-D1E2-4E8A-909A-17FB2BF0AF01}" srcOrd="0" destOrd="0" presId="urn:microsoft.com/office/officeart/2005/8/layout/equation2"/>
    <dgm:cxn modelId="{EB8D2E18-1D29-4345-A283-70C1C2AFA5E1}" type="presParOf" srcId="{5B93860D-EBC9-4BBB-8F89-A2AB065A8199}" destId="{862741BC-BFB7-4424-A54A-DE7DF8E0A97E}" srcOrd="1" destOrd="0" presId="urn:microsoft.com/office/officeart/2005/8/layout/equation2"/>
    <dgm:cxn modelId="{FAA8AC09-4450-41FC-8AF2-66517C59BD4D}" type="presParOf" srcId="{5B93860D-EBC9-4BBB-8F89-A2AB065A8199}" destId="{14704658-BD8B-4996-B238-0B17BB53B5BF}" srcOrd="2" destOrd="0" presId="urn:microsoft.com/office/officeart/2005/8/layout/equation2"/>
    <dgm:cxn modelId="{A00719D9-3DE0-4258-897E-980F17992C7E}" type="presParOf" srcId="{5B93860D-EBC9-4BBB-8F89-A2AB065A8199}" destId="{0ABC361A-A093-4E29-9819-98436B5E7641}" srcOrd="3" destOrd="0" presId="urn:microsoft.com/office/officeart/2005/8/layout/equation2"/>
    <dgm:cxn modelId="{B622B2B0-AAB2-431A-8551-D7312C11F5CA}" type="presParOf" srcId="{5B93860D-EBC9-4BBB-8F89-A2AB065A8199}" destId="{436D9398-ACDD-43B3-AB46-C4CEE72E5DCC}" srcOrd="4" destOrd="0" presId="urn:microsoft.com/office/officeart/2005/8/layout/equation2"/>
    <dgm:cxn modelId="{5BB00F93-96C2-4353-99D5-2E4531549A50}" type="presParOf" srcId="{25F02401-957F-45BC-A234-973F4F8C4C49}" destId="{F411E885-6DE9-4155-A43A-4B4C887F478F}" srcOrd="1" destOrd="0" presId="urn:microsoft.com/office/officeart/2005/8/layout/equation2"/>
    <dgm:cxn modelId="{0F36480C-DCBD-4FF8-953D-D966DB5EF832}" type="presParOf" srcId="{F411E885-6DE9-4155-A43A-4B4C887F478F}" destId="{45BA8590-A045-4CFF-B798-4D554240BC4D}" srcOrd="0" destOrd="0" presId="urn:microsoft.com/office/officeart/2005/8/layout/equation2"/>
    <dgm:cxn modelId="{B7CB9A03-7CE7-43B4-842B-0CB11AB0645A}" type="presParOf" srcId="{25F02401-957F-45BC-A234-973F4F8C4C49}" destId="{09F9413B-9B4A-4575-969E-F58271A41C0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E0022-D1E2-4E8A-909A-17FB2BF0AF01}">
      <dsp:nvSpPr>
        <dsp:cNvPr id="0" name=""/>
        <dsp:cNvSpPr/>
      </dsp:nvSpPr>
      <dsp:spPr>
        <a:xfrm>
          <a:off x="5" y="479922"/>
          <a:ext cx="2914178" cy="135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Latency-Sensitive ML Tasks</a:t>
          </a:r>
        </a:p>
      </dsp:txBody>
      <dsp:txXfrm>
        <a:off x="426776" y="677899"/>
        <a:ext cx="2060636" cy="955918"/>
      </dsp:txXfrm>
    </dsp:sp>
    <dsp:sp modelId="{14704658-BD8B-4996-B238-0B17BB53B5BF}">
      <dsp:nvSpPr>
        <dsp:cNvPr id="0" name=""/>
        <dsp:cNvSpPr/>
      </dsp:nvSpPr>
      <dsp:spPr>
        <a:xfrm>
          <a:off x="914789" y="1983640"/>
          <a:ext cx="1084609" cy="108460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058554" y="2398394"/>
        <a:ext cx="797079" cy="255101"/>
      </dsp:txXfrm>
    </dsp:sp>
    <dsp:sp modelId="{436D9398-ACDD-43B3-AB46-C4CEE72E5DCC}">
      <dsp:nvSpPr>
        <dsp:cNvPr id="0" name=""/>
        <dsp:cNvSpPr/>
      </dsp:nvSpPr>
      <dsp:spPr>
        <a:xfrm>
          <a:off x="837" y="3220095"/>
          <a:ext cx="2912514" cy="1269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Multiple Concurrent and Continuous  ML Tasks</a:t>
          </a:r>
        </a:p>
      </dsp:txBody>
      <dsp:txXfrm>
        <a:off x="427365" y="3405987"/>
        <a:ext cx="2059458" cy="897564"/>
      </dsp:txXfrm>
    </dsp:sp>
    <dsp:sp modelId="{F411E885-6DE9-4155-A43A-4B4C887F478F}">
      <dsp:nvSpPr>
        <dsp:cNvPr id="0" name=""/>
        <dsp:cNvSpPr/>
      </dsp:nvSpPr>
      <dsp:spPr>
        <a:xfrm>
          <a:off x="3194686" y="2136860"/>
          <a:ext cx="594665" cy="695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194686" y="2275989"/>
        <a:ext cx="416266" cy="417388"/>
      </dsp:txXfrm>
    </dsp:sp>
    <dsp:sp modelId="{09F9413B-9B4A-4575-969E-F58271A41C07}">
      <dsp:nvSpPr>
        <dsp:cNvPr id="0" name=""/>
        <dsp:cNvSpPr/>
      </dsp:nvSpPr>
      <dsp:spPr>
        <a:xfrm>
          <a:off x="4036194" y="1334641"/>
          <a:ext cx="3740034" cy="2300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Heterogeneous Edge Systems</a:t>
          </a:r>
        </a:p>
      </dsp:txBody>
      <dsp:txXfrm>
        <a:off x="4583909" y="1671480"/>
        <a:ext cx="2644604" cy="1626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7A0B8-09EA-6D49-9D36-F8B9F7BF2104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B1F4E-4845-EB47-BD3C-717CFF736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7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/>
              <a:t>Performance Modeling of Scheduling Policy in Heterogeneous Computing Systems(??)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B1F4E-4845-EB47-BD3C-717CFF736C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3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pcc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30105"/>
            <a:ext cx="10363200" cy="1470025"/>
          </a:xfrm>
        </p:spPr>
        <p:txBody>
          <a:bodyPr>
            <a:normAutofit/>
          </a:bodyPr>
          <a:lstStyle>
            <a:lvl1pPr algn="ctr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2543" y="3675687"/>
            <a:ext cx="9586912" cy="54293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title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7256" y="5638800"/>
            <a:ext cx="1689969" cy="8077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F5C4D5-560D-47A9-AAC3-7EF26477968D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D42CBF-23E6-43DA-B07D-E6A9097E64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9" r="26273" b="-1"/>
          <a:stretch/>
        </p:blipFill>
        <p:spPr>
          <a:xfrm>
            <a:off x="5225972" y="23817"/>
            <a:ext cx="1740058" cy="15592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12D7D5-7ED9-4FB3-8309-E88F44E44BBC}"/>
              </a:ext>
            </a:extLst>
          </p:cNvPr>
          <p:cNvSpPr/>
          <p:nvPr userDrawn="1"/>
        </p:nvSpPr>
        <p:spPr>
          <a:xfrm>
            <a:off x="559557" y="4374195"/>
            <a:ext cx="48499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aseline="30000" dirty="0">
                <a:solidFill>
                  <a:schemeClr val="tx1"/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School of Computing and Informatics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University of Louisiana at Lafayette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74EA2C-5A67-4DCB-95B2-6C1EE52668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25972" y="5740400"/>
            <a:ext cx="2292350" cy="546100"/>
          </a:xfrm>
        </p:spPr>
        <p:txBody>
          <a:bodyPr anchor="ctr">
            <a:normAutofit/>
          </a:bodyPr>
          <a:lstStyle>
            <a:lvl2pPr marL="0" indent="0" algn="ctr">
              <a:buNone/>
              <a:defRPr sz="2000"/>
            </a:lvl2pPr>
          </a:lstStyle>
          <a:p>
            <a:pPr lvl="1"/>
            <a:r>
              <a:rPr lang="en-US" dirty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29FDC-4C8C-B2F1-96A1-F78CD073EFE8}"/>
              </a:ext>
            </a:extLst>
          </p:cNvPr>
          <p:cNvSpPr/>
          <p:nvPr userDrawn="1"/>
        </p:nvSpPr>
        <p:spPr>
          <a:xfrm>
            <a:off x="6691357" y="4374821"/>
            <a:ext cx="49410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aseline="30000" dirty="0">
                <a:solidFill>
                  <a:schemeClr val="tx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College of Engineering and Computing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University of South Carolina</a:t>
            </a:r>
          </a:p>
        </p:txBody>
      </p:sp>
    </p:spTree>
    <p:extLst>
      <p:ext uri="{BB962C8B-B14F-4D97-AF65-F5344CB8AC3E}">
        <p14:creationId xmlns:p14="http://schemas.microsoft.com/office/powerpoint/2010/main" val="368582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pcclab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76" y="118876"/>
            <a:ext cx="10852245" cy="1011703"/>
          </a:xfrm>
        </p:spPr>
        <p:txBody>
          <a:bodyPr>
            <a:normAutofit/>
          </a:bodyPr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19" y="1378642"/>
            <a:ext cx="11614245" cy="4969367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50000"/>
                </a:schemeClr>
              </a:buClr>
              <a:defRPr sz="2800">
                <a:latin typeface="+mj-lt"/>
                <a:cs typeface="Arial" panose="020B0604020202020204" pitchFamily="34" charset="0"/>
              </a:defRPr>
            </a:lvl1pPr>
            <a:lvl2pPr>
              <a:buClr>
                <a:schemeClr val="accent3">
                  <a:lumMod val="50000"/>
                </a:schemeClr>
              </a:buClr>
              <a:defRPr sz="2400"/>
            </a:lvl2pPr>
            <a:lvl3pPr>
              <a:buClr>
                <a:schemeClr val="accent3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3">
                  <a:lumMod val="50000"/>
                </a:schemeClr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C1D5DB-71B0-4BA4-A979-B17CB38BFD9A}"/>
              </a:ext>
            </a:extLst>
          </p:cNvPr>
          <p:cNvSpPr/>
          <p:nvPr userDrawn="1"/>
        </p:nvSpPr>
        <p:spPr>
          <a:xfrm>
            <a:off x="0" y="6446520"/>
            <a:ext cx="11146536" cy="4114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CAD2DD-0665-4235-9ED3-B7DBEB7F5D71}"/>
              </a:ext>
            </a:extLst>
          </p:cNvPr>
          <p:cNvCxnSpPr>
            <a:cxnSpLocks/>
          </p:cNvCxnSpPr>
          <p:nvPr userDrawn="1"/>
        </p:nvCxnSpPr>
        <p:spPr>
          <a:xfrm>
            <a:off x="288879" y="1257125"/>
            <a:ext cx="10852245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DBAD98C-46DB-4412-B141-29FA69541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94"/>
          <a:stretch/>
        </p:blipFill>
        <p:spPr>
          <a:xfrm>
            <a:off x="11141122" y="32193"/>
            <a:ext cx="1050878" cy="8309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2837" y="6456372"/>
            <a:ext cx="2844800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7D2751F7-D677-4CE9-B35A-C3CCA0CC8D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itle2.jpg"/>
          <p:cNvPicPr>
            <a:picLocks/>
          </p:cNvPicPr>
          <p:nvPr userDrawn="1"/>
        </p:nvPicPr>
        <p:blipFill rotWithShape="1">
          <a:blip r:embed="rId3"/>
          <a:srcRect l="10487" t="24627" r="12292" b="-1"/>
          <a:stretch/>
        </p:blipFill>
        <p:spPr>
          <a:xfrm>
            <a:off x="11155411" y="6362298"/>
            <a:ext cx="1051560" cy="5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9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pcclab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8554" y="118876"/>
            <a:ext cx="8158771" cy="1011703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389" y="1350431"/>
            <a:ext cx="6511574" cy="5011867"/>
          </a:xfrm>
        </p:spPr>
        <p:txBody>
          <a:bodyPr/>
          <a:lstStyle>
            <a:lvl1pPr>
              <a:buClr>
                <a:schemeClr val="accent3">
                  <a:lumMod val="50000"/>
                </a:schemeClr>
              </a:buClr>
              <a:defRPr sz="3200">
                <a:latin typeface="+mj-lt"/>
                <a:cs typeface="Arial" panose="020B0604020202020204" pitchFamily="34" charset="0"/>
              </a:defRPr>
            </a:lvl1pPr>
            <a:lvl2pPr>
              <a:buClr>
                <a:schemeClr val="accent3">
                  <a:lumMod val="50000"/>
                </a:schemeClr>
              </a:buClr>
              <a:defRPr/>
            </a:lvl2pPr>
            <a:lvl3pPr>
              <a:buClr>
                <a:schemeClr val="accent3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C1D5DB-71B0-4BA4-A979-B17CB38BFD9A}"/>
              </a:ext>
            </a:extLst>
          </p:cNvPr>
          <p:cNvSpPr/>
          <p:nvPr userDrawn="1"/>
        </p:nvSpPr>
        <p:spPr>
          <a:xfrm>
            <a:off x="0" y="6446520"/>
            <a:ext cx="11146536" cy="4114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CAD2DD-0665-4235-9ED3-B7DBEB7F5D71}"/>
              </a:ext>
            </a:extLst>
          </p:cNvPr>
          <p:cNvCxnSpPr>
            <a:cxnSpLocks/>
          </p:cNvCxnSpPr>
          <p:nvPr userDrawn="1"/>
        </p:nvCxnSpPr>
        <p:spPr>
          <a:xfrm>
            <a:off x="288879" y="1257125"/>
            <a:ext cx="10852245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DBAD98C-46DB-4412-B141-29FA69541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94"/>
          <a:stretch/>
        </p:blipFill>
        <p:spPr>
          <a:xfrm>
            <a:off x="11141122" y="32193"/>
            <a:ext cx="1050878" cy="8309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2837" y="6456372"/>
            <a:ext cx="2844800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7D2751F7-D677-4CE9-B35A-C3CCA0CC8D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itle2.jpg"/>
          <p:cNvPicPr>
            <a:picLocks/>
          </p:cNvPicPr>
          <p:nvPr userDrawn="1"/>
        </p:nvPicPr>
        <p:blipFill rotWithShape="1">
          <a:blip r:embed="rId3"/>
          <a:srcRect l="10487" t="24627" r="12292" b="-1"/>
          <a:stretch/>
        </p:blipFill>
        <p:spPr>
          <a:xfrm>
            <a:off x="11155411" y="6362298"/>
            <a:ext cx="1051560" cy="504679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C28D2CD-C4A0-4911-A5DE-11633B856C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529" y="109728"/>
            <a:ext cx="2595611" cy="1030296"/>
          </a:xfrm>
          <a:noFill/>
          <a:ln>
            <a:noFill/>
            <a:bevel/>
          </a:ln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15C196-B75A-42B6-AC46-479392A5A26D}"/>
              </a:ext>
            </a:extLst>
          </p:cNvPr>
          <p:cNvCxnSpPr/>
          <p:nvPr userDrawn="1"/>
        </p:nvCxnSpPr>
        <p:spPr>
          <a:xfrm>
            <a:off x="2884488" y="51243"/>
            <a:ext cx="0" cy="1133856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864145-A80E-465E-8C8B-F8F4C48A791A}"/>
              </a:ext>
            </a:extLst>
          </p:cNvPr>
          <p:cNvCxnSpPr>
            <a:cxnSpLocks/>
          </p:cNvCxnSpPr>
          <p:nvPr userDrawn="1"/>
        </p:nvCxnSpPr>
        <p:spPr>
          <a:xfrm>
            <a:off x="2943300" y="192024"/>
            <a:ext cx="0" cy="859536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67ACA4-AEF9-4C58-BBB2-D1741CE37D4D}"/>
              </a:ext>
            </a:extLst>
          </p:cNvPr>
          <p:cNvCxnSpPr>
            <a:cxnSpLocks/>
          </p:cNvCxnSpPr>
          <p:nvPr userDrawn="1"/>
        </p:nvCxnSpPr>
        <p:spPr>
          <a:xfrm>
            <a:off x="3002112" y="338328"/>
            <a:ext cx="0" cy="56806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325E93-1896-4470-A771-0EC94526A104}"/>
              </a:ext>
            </a:extLst>
          </p:cNvPr>
          <p:cNvCxnSpPr>
            <a:cxnSpLocks/>
          </p:cNvCxnSpPr>
          <p:nvPr userDrawn="1"/>
        </p:nvCxnSpPr>
        <p:spPr>
          <a:xfrm>
            <a:off x="3071252" y="548640"/>
            <a:ext cx="0" cy="146304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69FDD81-6FA8-4194-9C21-8D3737C24D56}"/>
              </a:ext>
            </a:extLst>
          </p:cNvPr>
          <p:cNvSpPr/>
          <p:nvPr userDrawn="1"/>
        </p:nvSpPr>
        <p:spPr>
          <a:xfrm>
            <a:off x="5257802" y="1321853"/>
            <a:ext cx="45719" cy="505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7236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1DF80-86D6-4924-AF6E-4323B8825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73600" y="6289283"/>
            <a:ext cx="2844800" cy="365125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pPr defTabSz="914396"/>
            <a:fld id="{7D2751F7-D677-4CE9-B35A-C3CCA0CC8D94}" type="slidenum">
              <a:rPr lang="en-US" smtClean="0"/>
              <a:pPr defTabSz="91439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1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9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0400" y="63093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96"/>
            <a:fld id="{7D2751F7-D677-4CE9-B35A-C3CCA0CC8D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9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0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</p:sldLayoutIdLst>
  <p:hf hdr="0" ftr="0" dt="0"/>
  <p:txStyles>
    <p:titleStyle>
      <a:lvl1pPr algn="ctr" defTabSz="914396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898" indent="-342898" algn="l" defTabSz="914396" rtl="0" eaLnBrk="1" latinLnBrk="0" hangingPunct="1">
        <a:spcBef>
          <a:spcPct val="20000"/>
        </a:spcBef>
        <a:buClrTx/>
        <a:buSzPct val="125000"/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914396" rtl="0" eaLnBrk="1" latinLnBrk="0" hangingPunct="1">
        <a:spcBef>
          <a:spcPct val="20000"/>
        </a:spcBef>
        <a:buClr>
          <a:srgbClr val="008000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4" indent="-228599" algn="l" defTabSz="914396" rtl="0" eaLnBrk="1" latinLnBrk="0" hangingPunct="1">
        <a:spcBef>
          <a:spcPct val="20000"/>
        </a:spcBef>
        <a:buClr>
          <a:srgbClr val="008000"/>
        </a:buClr>
        <a:buFont typeface="Courier New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2" indent="-228599" algn="l" defTabSz="914396" rtl="0" eaLnBrk="1" latinLnBrk="0" hangingPunct="1">
        <a:spcBef>
          <a:spcPct val="20000"/>
        </a:spcBef>
        <a:buClr>
          <a:srgbClr val="008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0" indent="-228599" algn="l" defTabSz="914396" rtl="0" eaLnBrk="1" latinLnBrk="0" hangingPunct="1">
        <a:spcBef>
          <a:spcPct val="20000"/>
        </a:spcBef>
        <a:buClr>
          <a:srgbClr val="0080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8" indent="-228599" algn="l" defTabSz="9143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5" indent="-228599" algn="l" defTabSz="9143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3" indent="-228599" algn="l" defTabSz="9143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0" indent="-228599" algn="l" defTabSz="9143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4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2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hpcclab/E2C-Si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04D7-9F51-44C8-BABF-8A18F752D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"/>
              </a:rPr>
              <a:t>FELARE: Fair Scheduling of Machine Learning</a:t>
            </a:r>
            <a:br>
              <a:rPr lang="en-US" b="1" dirty="0">
                <a:cs typeface="Calibri"/>
              </a:rPr>
            </a:br>
            <a:r>
              <a:rPr lang="en-US" b="1" dirty="0">
                <a:cs typeface="Calibri"/>
              </a:rPr>
              <a:t>Tasks on Heterogeneous Edge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CD563-FBC4-482E-8183-030F99362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Mokhtari</a:t>
            </a:r>
            <a:r>
              <a:rPr lang="en-US" baseline="30000" dirty="0"/>
              <a:t>1</a:t>
            </a:r>
            <a:r>
              <a:rPr lang="en-US" dirty="0"/>
              <a:t>, MD </a:t>
            </a:r>
            <a:r>
              <a:rPr lang="en-US" dirty="0" err="1"/>
              <a:t>Abir</a:t>
            </a:r>
            <a:r>
              <a:rPr lang="en-US" dirty="0"/>
              <a:t> Hossen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Pooyan</a:t>
            </a:r>
            <a:r>
              <a:rPr lang="en-US" dirty="0"/>
              <a:t> Jamshidi</a:t>
            </a:r>
            <a:r>
              <a:rPr lang="en-US" baseline="30000" dirty="0"/>
              <a:t>2</a:t>
            </a:r>
            <a:r>
              <a:rPr lang="en-US" dirty="0"/>
              <a:t>, Mohsen </a:t>
            </a:r>
            <a:r>
              <a:rPr lang="en-US" dirty="0" err="1"/>
              <a:t>Amini</a:t>
            </a:r>
            <a:r>
              <a:rPr lang="en-US" dirty="0"/>
              <a:t> Salehi</a:t>
            </a:r>
            <a:r>
              <a:rPr lang="en-US" baseline="30000" dirty="0"/>
              <a:t>1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E090A-0D2F-456F-9503-09F9B12C4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9824" y="5680015"/>
            <a:ext cx="2292350" cy="546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July 2022</a:t>
            </a:r>
          </a:p>
        </p:txBody>
      </p:sp>
    </p:spTree>
    <p:extLst>
      <p:ext uri="{BB962C8B-B14F-4D97-AF65-F5344CB8AC3E}">
        <p14:creationId xmlns:p14="http://schemas.microsoft.com/office/powerpoint/2010/main" val="30869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5BF0-48A8-979B-C4CC-AE3B6037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ELARE: Energy- and Latency-Aware Resource Allocation in HEC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F99C-969E-2E87-1B9A-186DE8E5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en-US" dirty="0">
                <a:cs typeface="Arial"/>
              </a:rPr>
              <a:t>To mitigate the wasted energy due to </a:t>
            </a:r>
            <a:r>
              <a:rPr lang="en-US" u="sng" dirty="0">
                <a:cs typeface="Arial"/>
              </a:rPr>
              <a:t>unsuccessful</a:t>
            </a:r>
            <a:r>
              <a:rPr lang="en-US" dirty="0">
                <a:cs typeface="Arial"/>
              </a:rPr>
              <a:t> allocation:</a:t>
            </a:r>
          </a:p>
          <a:p>
            <a:pPr marL="742315" lvl="1" indent="-285115"/>
            <a:r>
              <a:rPr lang="en-US" dirty="0"/>
              <a:t>in Phase1: Identify and </a:t>
            </a:r>
            <a:r>
              <a:rPr lang="en-US" b="1" u="sng" dirty="0"/>
              <a:t>Defer</a:t>
            </a:r>
            <a:r>
              <a:rPr lang="en-US" b="1" dirty="0"/>
              <a:t> </a:t>
            </a:r>
            <a:r>
              <a:rPr lang="en-US" dirty="0"/>
              <a:t>unlikely-to-succeed tasks from arriving queue</a:t>
            </a:r>
            <a:endParaRPr lang="en-US" dirty="0">
              <a:cs typeface="Calibri"/>
            </a:endParaRPr>
          </a:p>
          <a:p>
            <a:pPr marL="742315" lvl="1" indent="-285115"/>
            <a:r>
              <a:rPr lang="en-US" dirty="0"/>
              <a:t>if a task misses its deadline, </a:t>
            </a:r>
            <a:r>
              <a:rPr lang="en-US" b="1" u="sng" dirty="0"/>
              <a:t>Drop </a:t>
            </a:r>
            <a:r>
              <a:rPr lang="en-US" dirty="0"/>
              <a:t>it</a:t>
            </a:r>
            <a:endParaRPr lang="en-US" dirty="0">
              <a:cs typeface="Calibri"/>
            </a:endParaRPr>
          </a:p>
          <a:p>
            <a:endParaRPr lang="en-US" dirty="0"/>
          </a:p>
          <a:p>
            <a:pPr marL="342265" indent="-342265"/>
            <a:r>
              <a:rPr lang="en-US" dirty="0">
                <a:cs typeface="Arial"/>
              </a:rPr>
              <a:t>To mitigate the wasted energy due to </a:t>
            </a:r>
            <a:r>
              <a:rPr lang="en-US" u="sng" dirty="0">
                <a:cs typeface="Arial"/>
              </a:rPr>
              <a:t>overkill</a:t>
            </a:r>
            <a:r>
              <a:rPr lang="en-US" dirty="0">
                <a:cs typeface="Arial"/>
              </a:rPr>
              <a:t> allocation:</a:t>
            </a:r>
          </a:p>
          <a:p>
            <a:pPr marL="742315" lvl="1" indent="-285115"/>
            <a:r>
              <a:rPr lang="en-US" dirty="0"/>
              <a:t>the mapper minimizes the energy consumption in its mapping decisions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BE188-A521-A24C-9116-A6A12499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2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96F6-89B0-DCE0-DE64-89EB2A17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ELARE- Phase (I): Infeasible Pairs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2FF5C-23A8-1851-9F92-80F5DB3B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C5501-2D2F-9A52-9433-B26B66BF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33" y="2459204"/>
            <a:ext cx="7100719" cy="1626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5AF23-8564-465C-3FAC-4DF45F2C912A}"/>
              </a:ext>
            </a:extLst>
          </p:cNvPr>
          <p:cNvSpPr txBox="1"/>
          <p:nvPr/>
        </p:nvSpPr>
        <p:spPr>
          <a:xfrm>
            <a:off x="250776" y="2237155"/>
            <a:ext cx="23602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Completion time of task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on machine “j”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AEA988-D5E9-0CC4-82C2-E989BA4A3023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1430922" y="2883486"/>
            <a:ext cx="867011" cy="389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56C63E-F364-387F-176A-E7341D2E86CD}"/>
              </a:ext>
            </a:extLst>
          </p:cNvPr>
          <p:cNvSpPr txBox="1"/>
          <p:nvPr/>
        </p:nvSpPr>
        <p:spPr>
          <a:xfrm>
            <a:off x="1936212" y="4322412"/>
            <a:ext cx="12642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Start 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A2D5CD-67B2-6E7A-8AF4-EE39CE1BE298}"/>
              </a:ext>
            </a:extLst>
          </p:cNvPr>
          <p:cNvCxnSpPr>
            <a:cxnSpLocks/>
          </p:cNvCxnSpPr>
          <p:nvPr/>
        </p:nvCxnSpPr>
        <p:spPr>
          <a:xfrm flipV="1">
            <a:off x="3200472" y="3818965"/>
            <a:ext cx="553947" cy="671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542A26-09B8-5431-62B1-C9D2057F2FE1}"/>
              </a:ext>
            </a:extLst>
          </p:cNvPr>
          <p:cNvSpPr txBox="1"/>
          <p:nvPr/>
        </p:nvSpPr>
        <p:spPr>
          <a:xfrm>
            <a:off x="3871460" y="4220205"/>
            <a:ext cx="27659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Expected execution time of task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on machine “j”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9DF7E2-54B0-7F78-A1D9-F7E66684C1A9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4728926" y="3050221"/>
            <a:ext cx="525513" cy="1169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FEE83E-687A-44A4-66A5-AF41AB615DAC}"/>
              </a:ext>
            </a:extLst>
          </p:cNvPr>
          <p:cNvSpPr txBox="1"/>
          <p:nvPr/>
        </p:nvSpPr>
        <p:spPr>
          <a:xfrm>
            <a:off x="7966674" y="2301819"/>
            <a:ext cx="22989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deadline of task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D17DDE-C477-1E78-F1D0-9545E2FA9226}"/>
              </a:ext>
            </a:extLst>
          </p:cNvPr>
          <p:cNvCxnSpPr>
            <a:cxnSpLocks/>
          </p:cNvCxnSpPr>
          <p:nvPr/>
        </p:nvCxnSpPr>
        <p:spPr>
          <a:xfrm flipH="1">
            <a:off x="7401261" y="2471987"/>
            <a:ext cx="565413" cy="245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2C4706-AB1F-1EF1-22A2-4E6286470E15}"/>
              </a:ext>
            </a:extLst>
          </p:cNvPr>
          <p:cNvSpPr txBox="1"/>
          <p:nvPr/>
        </p:nvSpPr>
        <p:spPr>
          <a:xfrm>
            <a:off x="8105828" y="2238268"/>
            <a:ext cx="407200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(I) Task </a:t>
            </a:r>
            <a:r>
              <a:rPr lang="en-US" b="1" dirty="0">
                <a:solidFill>
                  <a:srgbClr val="FF0000"/>
                </a:solidFill>
              </a:rPr>
              <a:t>successfully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completed</a:t>
            </a:r>
            <a:r>
              <a:rPr lang="en-US" dirty="0">
                <a:solidFill>
                  <a:srgbClr val="FF0000"/>
                </a:solidFill>
              </a:rPr>
              <a:t> before deadline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01B77FD-34F1-41F9-732C-2BC082C80F96}"/>
              </a:ext>
            </a:extLst>
          </p:cNvPr>
          <p:cNvSpPr/>
          <p:nvPr/>
        </p:nvSpPr>
        <p:spPr>
          <a:xfrm>
            <a:off x="3620338" y="2606016"/>
            <a:ext cx="3937299" cy="449670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1EBE2EB-EDE6-A120-CC3F-FFCA392BCDB8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 flipV="1">
            <a:off x="7557638" y="2534559"/>
            <a:ext cx="548191" cy="296292"/>
          </a:xfrm>
          <a:prstGeom prst="curvedConnector3">
            <a:avLst>
              <a:gd name="adj1" fmla="val 284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B58F30-466C-6E64-638C-02BA49AFAF43}"/>
              </a:ext>
            </a:extLst>
          </p:cNvPr>
          <p:cNvSpPr txBox="1"/>
          <p:nvPr/>
        </p:nvSpPr>
        <p:spPr>
          <a:xfrm>
            <a:off x="7793015" y="2324743"/>
            <a:ext cx="407200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(II) Task </a:t>
            </a:r>
            <a:r>
              <a:rPr lang="en-US" b="1" dirty="0">
                <a:solidFill>
                  <a:srgbClr val="FF0000"/>
                </a:solidFill>
              </a:rPr>
              <a:t>started</a:t>
            </a:r>
            <a:r>
              <a:rPr lang="en-US" dirty="0">
                <a:solidFill>
                  <a:srgbClr val="FF0000"/>
                </a:solidFill>
              </a:rPr>
              <a:t> before deadline but </a:t>
            </a:r>
            <a:r>
              <a:rPr lang="en-US" b="1" dirty="0">
                <a:solidFill>
                  <a:srgbClr val="FF0000"/>
                </a:solidFill>
              </a:rPr>
              <a:t>missed</a:t>
            </a:r>
            <a:r>
              <a:rPr lang="en-US" dirty="0">
                <a:solidFill>
                  <a:srgbClr val="FF0000"/>
                </a:solidFill>
              </a:rPr>
              <a:t> the deadline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622199-91E8-D14D-E8EA-82BF9888FB03}"/>
              </a:ext>
            </a:extLst>
          </p:cNvPr>
          <p:cNvSpPr/>
          <p:nvPr/>
        </p:nvSpPr>
        <p:spPr>
          <a:xfrm>
            <a:off x="3556513" y="3039931"/>
            <a:ext cx="6013534" cy="449670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20A27E5-0260-46CF-D969-F9895879610F}"/>
              </a:ext>
            </a:extLst>
          </p:cNvPr>
          <p:cNvCxnSpPr>
            <a:cxnSpLocks/>
          </p:cNvCxnSpPr>
          <p:nvPr/>
        </p:nvCxnSpPr>
        <p:spPr>
          <a:xfrm rot="5400000">
            <a:off x="9552687" y="2988435"/>
            <a:ext cx="293692" cy="2589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4E85B79-F3C1-90E3-4F2D-34EAC1C6573E}"/>
              </a:ext>
            </a:extLst>
          </p:cNvPr>
          <p:cNvSpPr/>
          <p:nvPr/>
        </p:nvSpPr>
        <p:spPr>
          <a:xfrm>
            <a:off x="3617151" y="3443401"/>
            <a:ext cx="3661195" cy="449670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0D41D0-8014-893D-D689-E416EE31C5D3}"/>
              </a:ext>
            </a:extLst>
          </p:cNvPr>
          <p:cNvSpPr txBox="1"/>
          <p:nvPr/>
        </p:nvSpPr>
        <p:spPr>
          <a:xfrm>
            <a:off x="7946989" y="2355137"/>
            <a:ext cx="407200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(III) Task </a:t>
            </a:r>
            <a:r>
              <a:rPr lang="en-US" b="1" dirty="0">
                <a:solidFill>
                  <a:srgbClr val="FF0000"/>
                </a:solidFill>
              </a:rPr>
              <a:t>missed</a:t>
            </a:r>
            <a:r>
              <a:rPr lang="en-US" dirty="0">
                <a:solidFill>
                  <a:srgbClr val="FF0000"/>
                </a:solidFill>
              </a:rPr>
              <a:t> the deadline </a:t>
            </a:r>
            <a:r>
              <a:rPr lang="en-US" b="1" dirty="0">
                <a:solidFill>
                  <a:srgbClr val="FF0000"/>
                </a:solidFill>
              </a:rPr>
              <a:t>before starting </a:t>
            </a:r>
            <a:r>
              <a:rPr lang="en-US" dirty="0">
                <a:solidFill>
                  <a:srgbClr val="FF0000"/>
                </a:solidFill>
              </a:rPr>
              <a:t>execution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C8F3AA5-E300-1F78-3A13-FDE1EB19336A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>
            <a:off x="8297285" y="1982529"/>
            <a:ext cx="666768" cy="270464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5FC68F-14DF-A064-16A9-ED79B789A570}"/>
              </a:ext>
            </a:extLst>
          </p:cNvPr>
          <p:cNvSpPr txBox="1"/>
          <p:nvPr/>
        </p:nvSpPr>
        <p:spPr>
          <a:xfrm>
            <a:off x="9735925" y="2473533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(I)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01D27-5AA2-F329-B22C-FB2522080BD4}"/>
              </a:ext>
            </a:extLst>
          </p:cNvPr>
          <p:cNvSpPr txBox="1"/>
          <p:nvPr/>
        </p:nvSpPr>
        <p:spPr>
          <a:xfrm>
            <a:off x="9735925" y="305966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(II)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9CA82C-1C4D-9FA6-1E65-4BA256EF6914}"/>
              </a:ext>
            </a:extLst>
          </p:cNvPr>
          <p:cNvSpPr txBox="1"/>
          <p:nvPr/>
        </p:nvSpPr>
        <p:spPr>
          <a:xfrm>
            <a:off x="9735924" y="3492397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(III)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C24A1930-78E7-2D06-FE42-4B0B15A5A888}"/>
              </a:ext>
            </a:extLst>
          </p:cNvPr>
          <p:cNvSpPr txBox="1">
            <a:spLocks/>
          </p:cNvSpPr>
          <p:nvPr/>
        </p:nvSpPr>
        <p:spPr>
          <a:xfrm>
            <a:off x="169419" y="1378642"/>
            <a:ext cx="11614245" cy="4720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8" indent="-342898" algn="l" defTabSz="914396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12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46" indent="-285748" algn="l" defTabSz="914396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4" indent="-228599" algn="l" defTabSz="914396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Courier New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2" indent="-228599" algn="l" defTabSz="914396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0" indent="-228599" algn="l" defTabSz="914396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88" indent="-228599" algn="l" defTabSz="9143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5" indent="-228599" algn="l" defTabSz="9143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3" indent="-228599" algn="l" defTabSz="9143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0" indent="-228599" algn="l" defTabSz="9143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determine the feasibility of a [task; machine] pair, the expected completion time of the task on the machine is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case (II) and (III), the [task, machine] pair is identified as an infeasible pair</a:t>
            </a:r>
          </a:p>
        </p:txBody>
      </p:sp>
    </p:spTree>
    <p:extLst>
      <p:ext uri="{BB962C8B-B14F-4D97-AF65-F5344CB8AC3E}">
        <p14:creationId xmlns:p14="http://schemas.microsoft.com/office/powerpoint/2010/main" val="24103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2" grpId="1" animBg="1"/>
      <p:bldP spid="26" grpId="0" animBg="1"/>
      <p:bldP spid="26" grpId="1" animBg="1"/>
      <p:bldP spid="31" grpId="0" animBg="1"/>
      <p:bldP spid="31" grpId="1" animBg="1"/>
      <p:bldP spid="24" grpId="0" animBg="1"/>
      <p:bldP spid="24" grpId="1" animBg="1"/>
      <p:bldP spid="25" grpId="0" animBg="1"/>
      <p:bldP spid="25" grpId="1" animBg="1"/>
      <p:bldP spid="29" grpId="0" animBg="1"/>
      <p:bldP spid="29" grpId="1" animBg="1"/>
      <p:bldP spid="30" grpId="0" animBg="1"/>
      <p:bldP spid="30" grpId="1" animBg="1"/>
      <p:bldP spid="37" grpId="0" animBg="1"/>
      <p:bldP spid="37" grpId="1" animBg="1"/>
      <p:bldP spid="38" grpId="0" animBg="1"/>
      <p:bldP spid="38" grpId="1" animBg="1"/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5055-B25A-14FC-D918-F0B04B77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ELARE: Energy-Efficient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D793-DA3A-5D2D-BFB2-BCF390C4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Phase-I</a:t>
            </a:r>
            <a:r>
              <a:rPr lang="en-US" dirty="0"/>
              <a:t>, the </a:t>
            </a:r>
            <a:r>
              <a:rPr lang="en-US" b="1" dirty="0"/>
              <a:t>feasible</a:t>
            </a:r>
            <a:r>
              <a:rPr lang="en-US" dirty="0"/>
              <a:t> [task; machine] pair that </a:t>
            </a:r>
            <a:r>
              <a:rPr lang="en-US" b="1" dirty="0"/>
              <a:t>incurs minimum energy </a:t>
            </a:r>
            <a:r>
              <a:rPr lang="en-US" dirty="0"/>
              <a:t>usage is singled out and considered as the feasible and efficient pair for that task</a:t>
            </a:r>
          </a:p>
          <a:p>
            <a:endParaRPr lang="en-US" dirty="0"/>
          </a:p>
          <a:p>
            <a:r>
              <a:rPr lang="en-US" dirty="0"/>
              <a:t>It is possible that multiple tasks become feasible for a machine in the system </a:t>
            </a:r>
          </a:p>
          <a:p>
            <a:endParaRPr lang="en-US" dirty="0"/>
          </a:p>
          <a:p>
            <a:r>
              <a:rPr lang="en-US" b="1" dirty="0"/>
              <a:t>Phase-II</a:t>
            </a:r>
            <a:r>
              <a:rPr lang="en-US" dirty="0"/>
              <a:t> of the ELARE heuristic is responsible to </a:t>
            </a:r>
            <a:r>
              <a:rPr lang="en-US" b="1" dirty="0"/>
              <a:t>map</a:t>
            </a:r>
            <a:r>
              <a:rPr lang="en-US" dirty="0"/>
              <a:t> the </a:t>
            </a:r>
            <a:r>
              <a:rPr lang="en-US" b="1" dirty="0"/>
              <a:t>feasible pair </a:t>
            </a:r>
            <a:r>
              <a:rPr lang="en-US" dirty="0"/>
              <a:t>that </a:t>
            </a:r>
            <a:r>
              <a:rPr lang="en-US" b="1" dirty="0"/>
              <a:t>incurs the minimum expected energy consumption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CC89A-1E27-B366-1236-96D89311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4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B64A-0207-8F35-71CB-6A81E634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Fairness</a:t>
            </a:r>
            <a:r>
              <a:rPr lang="en-US" dirty="0"/>
              <a:t> </a:t>
            </a:r>
            <a:r>
              <a:rPr lang="en-US" dirty="0" smtClean="0"/>
              <a:t>Across </a:t>
            </a:r>
            <a:r>
              <a:rPr lang="en-US" dirty="0"/>
              <a:t>Task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5220-F0C2-F0D7-A338-B74F0544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resource allocation method is </a:t>
            </a:r>
            <a:r>
              <a:rPr lang="en-US" b="1" i="1" u="sng" dirty="0" smtClean="0"/>
              <a:t>fair</a:t>
            </a:r>
            <a:r>
              <a:rPr lang="en-US" dirty="0" smtClean="0"/>
              <a:t> </a:t>
            </a:r>
            <a:r>
              <a:rPr lang="en-US" dirty="0"/>
              <a:t>if it is unbiased in allocating resources to the tasks of the same priority</a:t>
            </a:r>
          </a:p>
          <a:p>
            <a:pPr lvl="1"/>
            <a:endParaRPr lang="en-US" dirty="0"/>
          </a:p>
          <a:p>
            <a:r>
              <a:rPr lang="en-US" i="1" dirty="0"/>
              <a:t>The resource allocation should not prioritize task types based on their execution time or any other system level metric other than those explicitly defined by the user</a:t>
            </a:r>
          </a:p>
          <a:p>
            <a:pPr lvl="1"/>
            <a:endParaRPr lang="en-US" dirty="0"/>
          </a:p>
          <a:p>
            <a:r>
              <a:rPr lang="en-US" dirty="0"/>
              <a:t>We assumed no precedence across task types in </a:t>
            </a:r>
            <a:r>
              <a:rPr lang="en-US" dirty="0" smtClean="0"/>
              <a:t>in this 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6E4D8-E170-0964-9B0A-2A306A32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B64A-0207-8F35-71CB-6A81E634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in Completing Task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15220-F0C2-F0D7-A338-B74F05449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use the successful completion rate of different task types as the metric to measure the fairness across all task types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𝑐𝑜𝑚𝑝𝑙𝑒𝑡𝑒𝑑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𝑡𝑎𝑠𝑘𝑠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𝑡𝑦𝑝𝑒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𝑡𝑎𝑠𝑘𝑠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𝑡𝑦𝑝𝑒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𝑎𝑟𝑟𝑖𝑣𝑒𝑑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an ideal and fair resource allocation, the completion rate of all task types is one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198" lvl="1" indent="0">
                  <a:buNone/>
                </a:pPr>
                <a:endParaRPr lang="en-US" dirty="0"/>
              </a:p>
              <a:p>
                <a:pPr marL="45719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15220-F0C2-F0D7-A338-B74F05449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5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6E4D8-E170-0964-9B0A-2A306A32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86A47-447C-4712-89AB-432122A76B46}"/>
              </a:ext>
            </a:extLst>
          </p:cNvPr>
          <p:cNvSpPr txBox="1"/>
          <p:nvPr/>
        </p:nvSpPr>
        <p:spPr>
          <a:xfrm>
            <a:off x="145448" y="2482327"/>
            <a:ext cx="190680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Completion rate of task type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2AC8B-6409-548F-5C93-099187679EB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52255" y="2805493"/>
            <a:ext cx="443519" cy="323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3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1F75-1896-35A9-CF58-EA86154E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in Completing Task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4266-8003-8D8D-0B3D-B37CD5DB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quantify the fairness, we continuously monitor the task types completion rates</a:t>
            </a:r>
          </a:p>
          <a:p>
            <a:endParaRPr lang="en-US" dirty="0"/>
          </a:p>
          <a:p>
            <a:r>
              <a:rPr lang="en-US" dirty="0"/>
              <a:t>An observed completion rate distribution could </a:t>
            </a:r>
            <a:r>
              <a:rPr lang="en-US" dirty="0" smtClean="0"/>
              <a:t>be categorized as:</a:t>
            </a:r>
            <a:endParaRPr lang="en-US" dirty="0"/>
          </a:p>
          <a:p>
            <a:pPr marL="971548" lvl="1" indent="-514350">
              <a:buFont typeface="+mj-lt"/>
              <a:buAutoNum type="romanUcPeriod"/>
            </a:pPr>
            <a:r>
              <a:rPr lang="en-US" dirty="0">
                <a:solidFill>
                  <a:srgbClr val="FF0000"/>
                </a:solidFill>
              </a:rPr>
              <a:t>Co-existence of high and low values for task type completion rates</a:t>
            </a:r>
          </a:p>
          <a:p>
            <a:pPr marL="971548" lvl="1" indent="-514350">
              <a:buFont typeface="+mj-lt"/>
              <a:buAutoNum type="romanUcPeriod"/>
            </a:pPr>
            <a:r>
              <a:rPr lang="en-US" dirty="0"/>
              <a:t>Similar but low completion rate values for all task types</a:t>
            </a:r>
          </a:p>
          <a:p>
            <a:pPr marL="971548" lvl="1" indent="-514350">
              <a:buFont typeface="+mj-lt"/>
              <a:buAutoNum type="romanUcPeriod"/>
            </a:pPr>
            <a:r>
              <a:rPr lang="en-US" dirty="0">
                <a:solidFill>
                  <a:srgbClr val="00B050"/>
                </a:solidFill>
              </a:rPr>
              <a:t>Similar and high completion </a:t>
            </a:r>
            <a:r>
              <a:rPr lang="en-US" dirty="0" smtClean="0">
                <a:solidFill>
                  <a:srgbClr val="00B050"/>
                </a:solidFill>
              </a:rPr>
              <a:t>rates </a:t>
            </a:r>
            <a:r>
              <a:rPr lang="en-US" dirty="0">
                <a:solidFill>
                  <a:srgbClr val="00B050"/>
                </a:solidFill>
              </a:rPr>
              <a:t>for all the task types</a:t>
            </a:r>
          </a:p>
          <a:p>
            <a:pPr marL="571500" indent="-514350"/>
            <a:endParaRPr lang="en-US" dirty="0"/>
          </a:p>
          <a:p>
            <a:pPr marL="571500" indent="-514350"/>
            <a:r>
              <a:rPr lang="en-US" i="1" dirty="0"/>
              <a:t>The first observation </a:t>
            </a:r>
            <a:r>
              <a:rPr lang="en-US" i="1" dirty="0" smtClean="0"/>
              <a:t>is the </a:t>
            </a:r>
            <a:r>
              <a:rPr lang="en-US" i="1" dirty="0"/>
              <a:t>situation where the mapping </a:t>
            </a:r>
            <a:r>
              <a:rPr lang="en-US" i="1" dirty="0" smtClean="0"/>
              <a:t>favors </a:t>
            </a:r>
            <a:r>
              <a:rPr lang="en-US" i="1" dirty="0"/>
              <a:t>certain task </a:t>
            </a:r>
            <a:r>
              <a:rPr lang="en-US" i="1" dirty="0" smtClean="0"/>
              <a:t>types:</a:t>
            </a:r>
            <a:endParaRPr lang="en-US" i="1" dirty="0"/>
          </a:p>
          <a:p>
            <a:pPr marL="971548" lvl="1" indent="-514350"/>
            <a:r>
              <a:rPr lang="en-US" dirty="0" smtClean="0"/>
              <a:t>improving </a:t>
            </a:r>
            <a:r>
              <a:rPr lang="en-US" dirty="0"/>
              <a:t>the fairness </a:t>
            </a:r>
            <a:r>
              <a:rPr lang="en-US" dirty="0" smtClean="0"/>
              <a:t>is </a:t>
            </a:r>
            <a:r>
              <a:rPr lang="en-US" dirty="0"/>
              <a:t>translated as </a:t>
            </a:r>
            <a:r>
              <a:rPr lang="en-US" dirty="0" smtClean="0"/>
              <a:t>transitioning </a:t>
            </a:r>
            <a:r>
              <a:rPr lang="en-US" dirty="0"/>
              <a:t>from category (</a:t>
            </a:r>
            <a:r>
              <a:rPr lang="en-US" dirty="0" err="1"/>
              <a:t>i</a:t>
            </a:r>
            <a:r>
              <a:rPr lang="en-US" dirty="0"/>
              <a:t>) to (iii)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784FB-DEE4-C6BC-53B1-13960634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9833-9083-242E-678D-27D0F68A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in Completing Task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F6495-BD36-DC9A-29B9-A154A145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BFB5B-E109-D63A-0C94-6DDA3BD446D0}"/>
              </a:ext>
            </a:extLst>
          </p:cNvPr>
          <p:cNvCxnSpPr>
            <a:cxnSpLocks/>
          </p:cNvCxnSpPr>
          <p:nvPr/>
        </p:nvCxnSpPr>
        <p:spPr>
          <a:xfrm flipV="1">
            <a:off x="3561235" y="2261122"/>
            <a:ext cx="0" cy="3203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CA8A9F-0DB9-D5E6-D7CA-312BAA15AB50}"/>
              </a:ext>
            </a:extLst>
          </p:cNvPr>
          <p:cNvCxnSpPr>
            <a:cxnSpLocks/>
          </p:cNvCxnSpPr>
          <p:nvPr/>
        </p:nvCxnSpPr>
        <p:spPr>
          <a:xfrm flipV="1">
            <a:off x="3561235" y="5457405"/>
            <a:ext cx="5475593" cy="71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E602C0-E95D-401E-BF7E-59EB5696C9EC}"/>
              </a:ext>
            </a:extLst>
          </p:cNvPr>
          <p:cNvSpPr txBox="1"/>
          <p:nvPr/>
        </p:nvSpPr>
        <p:spPr>
          <a:xfrm>
            <a:off x="4806870" y="568627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Task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32F22-1323-54D5-E138-2C18BA537B82}"/>
              </a:ext>
            </a:extLst>
          </p:cNvPr>
          <p:cNvSpPr txBox="1"/>
          <p:nvPr/>
        </p:nvSpPr>
        <p:spPr>
          <a:xfrm rot="16200000">
            <a:off x="873943" y="3626822"/>
            <a:ext cx="4282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 Task Type Completion 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4E132-B434-08AA-1FD1-03EB1EBB641D}"/>
              </a:ext>
            </a:extLst>
          </p:cNvPr>
          <p:cNvSpPr/>
          <p:nvPr/>
        </p:nvSpPr>
        <p:spPr>
          <a:xfrm>
            <a:off x="6498540" y="3496985"/>
            <a:ext cx="271460" cy="19604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7999B2-BEE6-86C6-BFF6-1B2C7BD4DA89}"/>
              </a:ext>
            </a:extLst>
          </p:cNvPr>
          <p:cNvSpPr/>
          <p:nvPr/>
        </p:nvSpPr>
        <p:spPr>
          <a:xfrm>
            <a:off x="6959546" y="3725585"/>
            <a:ext cx="271460" cy="17318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DB27FC-8930-744F-7BBB-F5F12BAC78B4}"/>
              </a:ext>
            </a:extLst>
          </p:cNvPr>
          <p:cNvSpPr/>
          <p:nvPr/>
        </p:nvSpPr>
        <p:spPr>
          <a:xfrm>
            <a:off x="7420552" y="3597001"/>
            <a:ext cx="271460" cy="1860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9219E-24C9-5C2C-E1F1-94E16A6A2ABF}"/>
              </a:ext>
            </a:extLst>
          </p:cNvPr>
          <p:cNvSpPr/>
          <p:nvPr/>
        </p:nvSpPr>
        <p:spPr>
          <a:xfrm>
            <a:off x="7921102" y="3589852"/>
            <a:ext cx="271460" cy="1860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458D00-ED56-3FB3-A3D3-02D881073EC2}"/>
              </a:ext>
            </a:extLst>
          </p:cNvPr>
          <p:cNvSpPr/>
          <p:nvPr/>
        </p:nvSpPr>
        <p:spPr>
          <a:xfrm>
            <a:off x="4022973" y="2455964"/>
            <a:ext cx="237898" cy="30085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480B7-4098-3041-986B-706E61CE6BB3}"/>
              </a:ext>
            </a:extLst>
          </p:cNvPr>
          <p:cNvSpPr/>
          <p:nvPr/>
        </p:nvSpPr>
        <p:spPr>
          <a:xfrm>
            <a:off x="4459096" y="3007645"/>
            <a:ext cx="237898" cy="24640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A1590F-FC5A-97A8-0B9A-C12D45198BC7}"/>
              </a:ext>
            </a:extLst>
          </p:cNvPr>
          <p:cNvSpPr/>
          <p:nvPr/>
        </p:nvSpPr>
        <p:spPr>
          <a:xfrm>
            <a:off x="4895220" y="4826373"/>
            <a:ext cx="237898" cy="6381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8C051E-F774-B9EC-8FA3-AE3DD30E0778}"/>
              </a:ext>
            </a:extLst>
          </p:cNvPr>
          <p:cNvSpPr/>
          <p:nvPr/>
        </p:nvSpPr>
        <p:spPr>
          <a:xfrm>
            <a:off x="5296098" y="4826373"/>
            <a:ext cx="237898" cy="6381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3F25CF-C9DF-2F57-6883-FB76A958943A}"/>
              </a:ext>
            </a:extLst>
          </p:cNvPr>
          <p:cNvCxnSpPr/>
          <p:nvPr/>
        </p:nvCxnSpPr>
        <p:spPr>
          <a:xfrm flipV="1">
            <a:off x="5977987" y="2261122"/>
            <a:ext cx="0" cy="318913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FB2F0B-B05C-FF53-5807-1D819416CE1B}"/>
              </a:ext>
            </a:extLst>
          </p:cNvPr>
          <p:cNvSpPr txBox="1"/>
          <p:nvPr/>
        </p:nvSpPr>
        <p:spPr>
          <a:xfrm>
            <a:off x="3781974" y="1865181"/>
            <a:ext cx="152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(I)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710E6-EC9F-43F2-29FD-D4D03E9E7BBA}"/>
              </a:ext>
            </a:extLst>
          </p:cNvPr>
          <p:cNvSpPr txBox="1"/>
          <p:nvPr/>
        </p:nvSpPr>
        <p:spPr>
          <a:xfrm>
            <a:off x="6974768" y="1871388"/>
            <a:ext cx="152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(III)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324243-4559-8F89-6724-0B7844ADC45B}"/>
              </a:ext>
            </a:extLst>
          </p:cNvPr>
          <p:cNvSpPr/>
          <p:nvPr/>
        </p:nvSpPr>
        <p:spPr>
          <a:xfrm>
            <a:off x="6378056" y="3392789"/>
            <a:ext cx="2000250" cy="2068733"/>
          </a:xfrm>
          <a:custGeom>
            <a:avLst/>
            <a:gdLst>
              <a:gd name="connsiteX0" fmla="*/ 0 w 2000250"/>
              <a:gd name="connsiteY0" fmla="*/ 2054445 h 2068733"/>
              <a:gd name="connsiteX1" fmla="*/ 200025 w 2000250"/>
              <a:gd name="connsiteY1" fmla="*/ 82770 h 2068733"/>
              <a:gd name="connsiteX2" fmla="*/ 757238 w 2000250"/>
              <a:gd name="connsiteY2" fmla="*/ 354233 h 2068733"/>
              <a:gd name="connsiteX3" fmla="*/ 1200150 w 2000250"/>
              <a:gd name="connsiteY3" fmla="*/ 211358 h 2068733"/>
              <a:gd name="connsiteX4" fmla="*/ 1671638 w 2000250"/>
              <a:gd name="connsiteY4" fmla="*/ 197070 h 2068733"/>
              <a:gd name="connsiteX5" fmla="*/ 2000250 w 2000250"/>
              <a:gd name="connsiteY5" fmla="*/ 2068733 h 20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0250" h="2068733">
                <a:moveTo>
                  <a:pt x="0" y="2054445"/>
                </a:moveTo>
                <a:cubicBezTo>
                  <a:pt x="36909" y="1210292"/>
                  <a:pt x="73819" y="366139"/>
                  <a:pt x="200025" y="82770"/>
                </a:cubicBezTo>
                <a:cubicBezTo>
                  <a:pt x="326231" y="-200599"/>
                  <a:pt x="590551" y="332802"/>
                  <a:pt x="757238" y="354233"/>
                </a:cubicBezTo>
                <a:cubicBezTo>
                  <a:pt x="923926" y="375664"/>
                  <a:pt x="1047750" y="237552"/>
                  <a:pt x="1200150" y="211358"/>
                </a:cubicBezTo>
                <a:cubicBezTo>
                  <a:pt x="1352550" y="185164"/>
                  <a:pt x="1538288" y="-112493"/>
                  <a:pt x="1671638" y="197070"/>
                </a:cubicBezTo>
                <a:cubicBezTo>
                  <a:pt x="1804988" y="506632"/>
                  <a:pt x="1897856" y="1749645"/>
                  <a:pt x="2000250" y="2068733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E30592-FED1-F23A-83C3-5D9C1EB3BDC6}"/>
              </a:ext>
            </a:extLst>
          </p:cNvPr>
          <p:cNvSpPr/>
          <p:nvPr/>
        </p:nvSpPr>
        <p:spPr>
          <a:xfrm>
            <a:off x="3738427" y="2337453"/>
            <a:ext cx="2243137" cy="3152649"/>
          </a:xfrm>
          <a:custGeom>
            <a:avLst/>
            <a:gdLst>
              <a:gd name="connsiteX0" fmla="*/ 0 w 2243137"/>
              <a:gd name="connsiteY0" fmla="*/ 3152649 h 3152649"/>
              <a:gd name="connsiteX1" fmla="*/ 400050 w 2243137"/>
              <a:gd name="connsiteY1" fmla="*/ 137987 h 3152649"/>
              <a:gd name="connsiteX2" fmla="*/ 857250 w 2243137"/>
              <a:gd name="connsiteY2" fmla="*/ 709487 h 3152649"/>
              <a:gd name="connsiteX3" fmla="*/ 1314450 w 2243137"/>
              <a:gd name="connsiteY3" fmla="*/ 2495424 h 3152649"/>
              <a:gd name="connsiteX4" fmla="*/ 1671637 w 2243137"/>
              <a:gd name="connsiteY4" fmla="*/ 2495424 h 3152649"/>
              <a:gd name="connsiteX5" fmla="*/ 2243137 w 2243137"/>
              <a:gd name="connsiteY5" fmla="*/ 3124074 h 315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3137" h="3152649">
                <a:moveTo>
                  <a:pt x="0" y="3152649"/>
                </a:moveTo>
                <a:cubicBezTo>
                  <a:pt x="128587" y="1848915"/>
                  <a:pt x="257175" y="545181"/>
                  <a:pt x="400050" y="137987"/>
                </a:cubicBezTo>
                <a:cubicBezTo>
                  <a:pt x="542925" y="-269207"/>
                  <a:pt x="704850" y="316581"/>
                  <a:pt x="857250" y="709487"/>
                </a:cubicBezTo>
                <a:cubicBezTo>
                  <a:pt x="1009650" y="1102393"/>
                  <a:pt x="1178719" y="2197768"/>
                  <a:pt x="1314450" y="2495424"/>
                </a:cubicBezTo>
                <a:cubicBezTo>
                  <a:pt x="1450181" y="2793080"/>
                  <a:pt x="1516856" y="2390649"/>
                  <a:pt x="1671637" y="2495424"/>
                </a:cubicBezTo>
                <a:cubicBezTo>
                  <a:pt x="1826418" y="2600199"/>
                  <a:pt x="2034777" y="2862136"/>
                  <a:pt x="2243137" y="3124074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3C20893-FC9F-E1C7-FD15-1F402922DD3B}"/>
              </a:ext>
            </a:extLst>
          </p:cNvPr>
          <p:cNvSpPr/>
          <p:nvPr/>
        </p:nvSpPr>
        <p:spPr>
          <a:xfrm>
            <a:off x="5229807" y="2447843"/>
            <a:ext cx="1680685" cy="753431"/>
          </a:xfrm>
          <a:prstGeom prst="rightArrow">
            <a:avLst>
              <a:gd name="adj1" fmla="val 50000"/>
              <a:gd name="adj2" fmla="val 74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189579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F6F6-998E-D140-09CC-A32CC1F7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Suffered Task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857CF-4D22-716F-B5D8-17E3408B0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2" y="1378642"/>
                <a:ext cx="8485850" cy="49693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Task </a:t>
                </a:r>
                <a:r>
                  <a:rPr lang="en-US" dirty="0"/>
                  <a:t>types with low completion rates are the suffered </a:t>
                </a:r>
                <a:r>
                  <a:rPr lang="en-US" dirty="0" smtClean="0"/>
                  <a:t>ones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identify the suffered task types, we define a </a:t>
                </a:r>
                <a:r>
                  <a:rPr lang="en-US" i="1" dirty="0"/>
                  <a:t>fairness limit,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i="1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mean and std of the completion rates across all task types</a:t>
                </a:r>
              </a:p>
              <a:p>
                <a:pPr lvl="1"/>
                <a:r>
                  <a:rPr lang="en-US" i="1" dirty="0"/>
                  <a:t>“f” : </a:t>
                </a:r>
                <a:r>
                  <a:rPr lang="en-US" dirty="0"/>
                  <a:t>fairness factor</a:t>
                </a:r>
              </a:p>
              <a:p>
                <a:endParaRPr lang="en-US" dirty="0"/>
              </a:p>
              <a:p>
                <a:r>
                  <a:rPr lang="en-US" dirty="0" smtClean="0"/>
                  <a:t>task types </a:t>
                </a:r>
                <a:r>
                  <a:rPr lang="en-US" dirty="0"/>
                  <a:t>whose completion rate is lower than this limit </a:t>
                </a:r>
                <a:r>
                  <a:rPr lang="en-US" dirty="0" smtClean="0"/>
                  <a:t>are considered </a:t>
                </a:r>
                <a:r>
                  <a:rPr lang="en-US" dirty="0"/>
                  <a:t>as </a:t>
                </a:r>
                <a:r>
                  <a:rPr lang="en-US" i="1" dirty="0" smtClean="0"/>
                  <a:t>suffered</a:t>
                </a:r>
                <a:endParaRPr lang="en-US" i="1" dirty="0"/>
              </a:p>
              <a:p>
                <a:pPr lvl="1"/>
                <a:r>
                  <a:rPr lang="en-US" dirty="0" smtClean="0"/>
                  <a:t>higher values of </a:t>
                </a:r>
                <a:r>
                  <a:rPr lang="en-US" dirty="0"/>
                  <a:t>fairness factor </a:t>
                </a:r>
                <a:r>
                  <a:rPr lang="en-US" dirty="0" smtClean="0"/>
                  <a:t>means </a:t>
                </a:r>
                <a:r>
                  <a:rPr lang="en-US" dirty="0"/>
                  <a:t>less aggressive fairness method</a:t>
                </a:r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857CF-4D22-716F-B5D8-17E3408B0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2" y="1378642"/>
                <a:ext cx="8485850" cy="4969367"/>
              </a:xfrm>
              <a:blipFill>
                <a:blip r:embed="rId2"/>
                <a:stretch>
                  <a:fillRect l="-1724" t="-4294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275EF-95A7-AF56-2650-F4127C92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AD87E-2A6B-D80B-ACED-F73494282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955" y="1615878"/>
            <a:ext cx="3752626" cy="3416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172F16-A5FC-8224-925D-0C6E9CA61A1C}"/>
                  </a:ext>
                </a:extLst>
              </p:cNvPr>
              <p:cNvSpPr txBox="1"/>
              <p:nvPr/>
            </p:nvSpPr>
            <p:spPr>
              <a:xfrm>
                <a:off x="10827782" y="2114330"/>
                <a:ext cx="811293" cy="46166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172F16-A5FC-8224-925D-0C6E9CA6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782" y="2114330"/>
                <a:ext cx="811293" cy="461665"/>
              </a:xfrm>
              <a:prstGeom prst="rect">
                <a:avLst/>
              </a:prstGeom>
              <a:blipFill>
                <a:blip r:embed="rId4"/>
                <a:stretch>
                  <a:fillRect b="-1392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6C4CEE3-3164-11F4-6D7B-B08B3BD28306}"/>
              </a:ext>
            </a:extLst>
          </p:cNvPr>
          <p:cNvCxnSpPr>
            <a:cxnSpLocks/>
            <a:stCxn id="10" idx="3"/>
            <a:endCxn id="18" idx="3"/>
          </p:cNvCxnSpPr>
          <p:nvPr/>
        </p:nvCxnSpPr>
        <p:spPr>
          <a:xfrm>
            <a:off x="11639075" y="2345163"/>
            <a:ext cx="45719" cy="1552944"/>
          </a:xfrm>
          <a:prstGeom prst="curvedConnector3">
            <a:avLst>
              <a:gd name="adj1" fmla="val 1021897"/>
            </a:avLst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AB84A0-A0BB-29CB-34AD-8AB9980C9C35}"/>
              </a:ext>
            </a:extLst>
          </p:cNvPr>
          <p:cNvSpPr/>
          <p:nvPr/>
        </p:nvSpPr>
        <p:spPr>
          <a:xfrm>
            <a:off x="11639075" y="3626644"/>
            <a:ext cx="45719" cy="54292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FA8DAE-EA05-FD95-B8DA-4FFEF4D8AD7D}"/>
              </a:ext>
            </a:extLst>
          </p:cNvPr>
          <p:cNvSpPr/>
          <p:nvPr/>
        </p:nvSpPr>
        <p:spPr>
          <a:xfrm>
            <a:off x="11165569" y="3227294"/>
            <a:ext cx="811293" cy="3324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8DACB3-4356-5821-41D0-A6A54402E747}"/>
              </a:ext>
            </a:extLst>
          </p:cNvPr>
          <p:cNvSpPr txBox="1"/>
          <p:nvPr/>
        </p:nvSpPr>
        <p:spPr>
          <a:xfrm>
            <a:off x="9776025" y="5517290"/>
            <a:ext cx="1229047" cy="707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Suffered task type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8886C0-8F6D-5D58-9FDA-618F00B3E8BF}"/>
              </a:ext>
            </a:extLst>
          </p:cNvPr>
          <p:cNvCxnSpPr>
            <a:stCxn id="26" idx="0"/>
          </p:cNvCxnSpPr>
          <p:nvPr/>
        </p:nvCxnSpPr>
        <p:spPr>
          <a:xfrm flipV="1">
            <a:off x="10390549" y="5031991"/>
            <a:ext cx="33611" cy="4852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3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784E-19FB-B8F3-E462-00DE4F6F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FELARE: Fair ELARE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3222-5636-EF73-8E9D-01316322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version of the ELARE heuristic and is Fair Energy- and Latency-Aware Resource Allocation (FELARE)</a:t>
            </a:r>
          </a:p>
          <a:p>
            <a:endParaRPr lang="en-US" dirty="0" smtClean="0"/>
          </a:p>
          <a:p>
            <a:r>
              <a:rPr lang="en-US" dirty="0" smtClean="0"/>
              <a:t>FELARE </a:t>
            </a:r>
            <a:r>
              <a:rPr lang="en-US" dirty="0"/>
              <a:t>follows the following approaches to address the fairness:</a:t>
            </a:r>
          </a:p>
          <a:p>
            <a:pPr lvl="1"/>
            <a:r>
              <a:rPr lang="en-US" dirty="0"/>
              <a:t>Prioritizing the suffered tasks in the mapping events</a:t>
            </a:r>
          </a:p>
          <a:p>
            <a:pPr lvl="1"/>
            <a:r>
              <a:rPr lang="en-US" dirty="0"/>
              <a:t>Leveraging task dropping for non-suffered tasks in favor of infeasible suffered tasks to make them feasible</a:t>
            </a:r>
          </a:p>
          <a:p>
            <a:pPr lvl="2"/>
            <a:r>
              <a:rPr lang="en-US" dirty="0"/>
              <a:t>The pending tasks in the local queue of the fastest (best-matching) machine are dropped one-at-a-time, until the suffered task becomes feasible on that machine</a:t>
            </a:r>
          </a:p>
          <a:p>
            <a:pPr lvl="1"/>
            <a:r>
              <a:rPr lang="en-US" dirty="0"/>
              <a:t>These two strategies ultimately enhance the completion rate for the suffered tasks and gradually diminishes the dispersion in the completion rates of the task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1F753-ED33-F09F-652E-F57C94C0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84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7636-23B8-A9B7-85EC-8A664C7E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FELARE: Fair ELARE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8C7F8-707E-5EC6-CC4A-BC99BD51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D4FF1-99E7-CE84-843D-2C33978F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6" y="1914525"/>
            <a:ext cx="11167962" cy="33567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91530-B33F-5A07-FD19-E020DA06336F}"/>
              </a:ext>
            </a:extLst>
          </p:cNvPr>
          <p:cNvSpPr txBox="1"/>
          <p:nvPr/>
        </p:nvSpPr>
        <p:spPr>
          <a:xfrm>
            <a:off x="333486" y="5402144"/>
            <a:ext cx="11085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NimbusRomNo9L-Regu"/>
              </a:rPr>
              <a:t>The completion rate variance is diminishing from left to right, as a result of FELARE mapping heuristic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6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D0FEFA-9A88-95A5-F5C9-3179A0BB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44" y="1327270"/>
            <a:ext cx="6059428" cy="4595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3578A-7397-0CE6-D4FF-A8878C67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Machine Learning (ML) Tasks in </a:t>
            </a:r>
            <a:r>
              <a:rPr lang="en-US" sz="2800" dirty="0" smtClean="0"/>
              <a:t>Smart Edge Computing </a:t>
            </a:r>
            <a:r>
              <a:rPr lang="en-US" sz="2800" dirty="0"/>
              <a:t>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A3960-B7B5-2630-2C93-A1B3D05C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26DA2-42FF-A54D-A163-8EA5936AE20A}"/>
              </a:ext>
            </a:extLst>
          </p:cNvPr>
          <p:cNvSpPr txBox="1"/>
          <p:nvPr/>
        </p:nvSpPr>
        <p:spPr>
          <a:xfrm>
            <a:off x="656217" y="4807732"/>
            <a:ext cx="251108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IoT-based smart systems offer </a:t>
            </a:r>
            <a:r>
              <a:rPr lang="en-US" b="1" dirty="0">
                <a:solidFill>
                  <a:srgbClr val="FF0000"/>
                </a:solidFill>
              </a:rPr>
              <a:t>multiple smart services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CA1795-8B56-A68C-682A-231ED29E332C}"/>
              </a:ext>
            </a:extLst>
          </p:cNvPr>
          <p:cNvSpPr txBox="1"/>
          <p:nvPr/>
        </p:nvSpPr>
        <p:spPr>
          <a:xfrm>
            <a:off x="8617790" y="2415741"/>
            <a:ext cx="3505201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system should serve the user’s request withing a short </a:t>
            </a:r>
            <a:r>
              <a:rPr lang="en-US" b="1" dirty="0">
                <a:solidFill>
                  <a:srgbClr val="FF0000"/>
                </a:solidFill>
              </a:rPr>
              <a:t>latency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F2B5E-4D6D-C80F-2AEB-C059E27DEF10}"/>
              </a:ext>
            </a:extLst>
          </p:cNvPr>
          <p:cNvSpPr txBox="1"/>
          <p:nvPr/>
        </p:nvSpPr>
        <p:spPr>
          <a:xfrm>
            <a:off x="8667531" y="4420742"/>
            <a:ext cx="3388302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system should serve ML tasks </a:t>
            </a:r>
            <a:r>
              <a:rPr lang="en-US" b="1" dirty="0">
                <a:solidFill>
                  <a:srgbClr val="FF0000"/>
                </a:solidFill>
              </a:rPr>
              <a:t>concurrently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>
                <a:solidFill>
                  <a:srgbClr val="FF0000"/>
                </a:solidFill>
              </a:rPr>
              <a:t>continuously</a:t>
            </a:r>
          </a:p>
        </p:txBody>
      </p:sp>
    </p:spTree>
    <p:extLst>
      <p:ext uri="{BB962C8B-B14F-4D97-AF65-F5344CB8AC3E}">
        <p14:creationId xmlns:p14="http://schemas.microsoft.com/office/powerpoint/2010/main" val="219129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F24A-1CB7-B2E7-BFC0-0FC7BFF7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B9EE-0C0B-37E1-1EF2-1E48B69E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performance of the proposed heuristics, we examine two scenarios:</a:t>
            </a:r>
          </a:p>
          <a:p>
            <a:pPr marL="971548" lvl="1" indent="-514350">
              <a:buFont typeface="+mj-lt"/>
              <a:buAutoNum type="romanUcPeriod"/>
            </a:pPr>
            <a:r>
              <a:rPr lang="en-US" dirty="0"/>
              <a:t>Using two deep learning applications (face recognition and speech recognition) as the task types running on two AWS Virtual Machines (t2.xlarge and g3s.xlarge) as the machine types</a:t>
            </a:r>
          </a:p>
          <a:p>
            <a:pPr marL="1371596" lvl="2" indent="-514350"/>
            <a:r>
              <a:rPr lang="en-US" dirty="0"/>
              <a:t>We used each AWS instance to execute deep learning tasks. Then, we used the collected execution times to construct EET matrix</a:t>
            </a:r>
          </a:p>
          <a:p>
            <a:pPr marL="1371596" lvl="2" indent="-514350"/>
            <a:endParaRPr lang="en-US" dirty="0"/>
          </a:p>
          <a:p>
            <a:pPr marL="971548" lvl="1" indent="-514350">
              <a:buFont typeface="+mj-lt"/>
              <a:buAutoNum type="romanUcPeriod"/>
            </a:pPr>
            <a:r>
              <a:rPr lang="en-US" dirty="0"/>
              <a:t>Simulating the HEC system with four machine types and four task types with synthesized expected execution time (EET) matrix</a:t>
            </a:r>
          </a:p>
          <a:p>
            <a:pPr lvl="2"/>
            <a:r>
              <a:rPr lang="en-US" dirty="0"/>
              <a:t>we used the Coefficient-of-Variation-Based (CVB) technique to populate the Expected Execution Time (EET) matrix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26B88-2FFE-7133-4E58-2F7519DE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CA6-25CF-B5FD-A993-121DC644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Mapping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E387-00EA-8C95-58A2-835F15E2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MinCompletion-MinCompletion</a:t>
            </a:r>
            <a:r>
              <a:rPr lang="en-US" dirty="0"/>
              <a:t> (MM)</a:t>
            </a:r>
          </a:p>
          <a:p>
            <a:pPr lvl="1"/>
            <a:r>
              <a:rPr lang="en-US" dirty="0"/>
              <a:t>The mapper selects a [task, machine] pair with a minimum expected completion time in the first phase</a:t>
            </a:r>
          </a:p>
          <a:p>
            <a:pPr lvl="1"/>
            <a:r>
              <a:rPr lang="en-US" dirty="0"/>
              <a:t>In second phase, if there exist multiple tasks for a machine, the [task, machine] pair that offers minimum expected completion time is chosen</a:t>
            </a:r>
          </a:p>
          <a:p>
            <a:pPr lvl="1"/>
            <a:r>
              <a:rPr lang="en-US" dirty="0"/>
              <a:t>Then, the task is allocated to the local queue of that machine</a:t>
            </a:r>
          </a:p>
          <a:p>
            <a:endParaRPr lang="en-US" dirty="0"/>
          </a:p>
          <a:p>
            <a:r>
              <a:rPr lang="en-US" dirty="0" err="1"/>
              <a:t>MinCompletion</a:t>
            </a:r>
            <a:r>
              <a:rPr lang="en-US" dirty="0"/>
              <a:t>- </a:t>
            </a:r>
            <a:r>
              <a:rPr lang="en-US" dirty="0" err="1"/>
              <a:t>SoonestDeadline</a:t>
            </a:r>
            <a:r>
              <a:rPr lang="en-US" dirty="0"/>
              <a:t> (MSD)</a:t>
            </a:r>
          </a:p>
          <a:p>
            <a:pPr lvl="1"/>
            <a:r>
              <a:rPr lang="en-US" dirty="0"/>
              <a:t>The first phase is the same as MM</a:t>
            </a:r>
          </a:p>
          <a:p>
            <a:pPr lvl="1"/>
            <a:r>
              <a:rPr lang="en-US" dirty="0"/>
              <a:t>In second phase, it chooses the pair based on the soonest deadline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ADA08-8329-989E-B7CE-1C26F695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4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5754-069B-A15A-8E57-49510E5D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Mapping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89E38-3D61-C8DA-85E0-925E4D006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MinCompletion-MaxUrgency (MMU):</a:t>
                </a:r>
              </a:p>
              <a:p>
                <a:pPr lvl="1"/>
                <a:r>
                  <a:rPr lang="en-US" dirty="0"/>
                  <a:t>The first phase is the same as MM</a:t>
                </a:r>
              </a:p>
              <a:p>
                <a:pPr lvl="1"/>
                <a:r>
                  <a:rPr lang="en-US" dirty="0"/>
                  <a:t>In second phase, it uses the urgency metric for selecting a task</a:t>
                </a:r>
              </a:p>
              <a:p>
                <a:pPr lvl="1"/>
                <a:r>
                  <a:rPr lang="en-US" dirty="0"/>
                  <a:t>The urgency of task “</a:t>
                </a:r>
                <a:r>
                  <a:rPr lang="en-US" dirty="0" err="1"/>
                  <a:t>i</a:t>
                </a:r>
                <a:r>
                  <a:rPr lang="en-US" dirty="0"/>
                  <a:t>” on machine “j”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task with maximum urgency is selected and assigned to the local queue of the machine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89E38-3D61-C8DA-85E0-925E4D006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5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3C06-5919-CD1B-ACA6-DA468D48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0821-3091-F090-ACEE-AD08210F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</a:t>
            </a:r>
            <a:r>
              <a:rPr lang="en-US" dirty="0" smtClean="0"/>
              <a:t>vs Latency: Trade-off in a Bi-Objective Optimization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C8DD3-FDA9-4030-014F-F4DE937D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2FF4D-C05E-429D-4019-FA5A487B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1375119"/>
            <a:ext cx="7458845" cy="5081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65CF11-6EE4-D3C7-AF2E-3126E7A85CEC}"/>
              </a:ext>
            </a:extLst>
          </p:cNvPr>
          <p:cNvSpPr txBox="1"/>
          <p:nvPr/>
        </p:nvSpPr>
        <p:spPr>
          <a:xfrm>
            <a:off x="7302219" y="1771043"/>
            <a:ext cx="49843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 smtClean="0">
                <a:solidFill>
                  <a:srgbClr val="FF0000"/>
                </a:solidFill>
                <a:effectLst/>
                <a:latin typeface="NimbusRomNo9L-Regu"/>
              </a:rPr>
              <a:t>At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NimbusRomNo9L-Regu"/>
              </a:rPr>
              <a:t>high arrival rate all methods exhibits similar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NimbusRomNo9L-Regu"/>
              </a:rPr>
              <a:t>The 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NimbusRomNo9L-Regu"/>
              </a:rPr>
              <a:t>system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is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highly oversubscribed and tasks are missed regardless of the 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NimbusRomNo9L-Regu"/>
              </a:rPr>
              <a:t>mapping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heuristic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NimbusRomNo9L-Regu"/>
              </a:rPr>
              <a:t>However, the proposed heuristics, dominate other heuristics at lower arrival rates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  <a:latin typeface="NimbusRomNo9L-Regu"/>
              </a:rPr>
              <a:t/>
            </a:r>
            <a:br>
              <a:rPr lang="en-US" dirty="0">
                <a:solidFill>
                  <a:srgbClr val="00B050"/>
                </a:solidFill>
                <a:latin typeface="NimbusRomNo9L-Regu"/>
              </a:rPr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6DA839-CF01-C602-2255-572BF276B1FF}"/>
              </a:ext>
            </a:extLst>
          </p:cNvPr>
          <p:cNvSpPr/>
          <p:nvPr/>
        </p:nvSpPr>
        <p:spPr>
          <a:xfrm>
            <a:off x="914399" y="1470777"/>
            <a:ext cx="1376979" cy="78833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64BFA-5C6E-8058-0CC7-6D9497E26F03}"/>
              </a:ext>
            </a:extLst>
          </p:cNvPr>
          <p:cNvSpPr/>
          <p:nvPr/>
        </p:nvSpPr>
        <p:spPr>
          <a:xfrm rot="17937964">
            <a:off x="4027060" y="3028508"/>
            <a:ext cx="1385643" cy="2468441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9B5-19C5-6FD3-A380-942F98E8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Wasted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D6691-64CA-ED0F-D23F-5B6D6F85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8275E-9787-0AE4-D74D-FD090A0A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493" y="1378640"/>
            <a:ext cx="7261827" cy="4754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CCE0D-773F-E420-FE35-75A4FE40245A}"/>
              </a:ext>
            </a:extLst>
          </p:cNvPr>
          <p:cNvSpPr txBox="1"/>
          <p:nvPr/>
        </p:nvSpPr>
        <p:spPr>
          <a:xfrm>
            <a:off x="6962168" y="1988960"/>
            <a:ext cx="52298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NimbusRomNo9L-Regu"/>
              </a:rPr>
              <a:t>Wasted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energy </a:t>
            </a:r>
            <a:r>
              <a:rPr lang="en-US" dirty="0" smtClean="0">
                <a:solidFill>
                  <a:srgbClr val="000000"/>
                </a:solidFill>
                <a:latin typeface="NimbusRomNo9L-Regu"/>
              </a:rPr>
              <a:t>is due to 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NimbusRomNo9L-Regu"/>
              </a:rPr>
              <a:t>processing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infeasible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NimbusRomNo9L-Regu"/>
              </a:rPr>
              <a:t>the </a:t>
            </a:r>
            <a:r>
              <a:rPr lang="en-US" b="0" i="0" dirty="0">
                <a:solidFill>
                  <a:srgbClr val="000000"/>
                </a:solidFill>
                <a:effectLst/>
                <a:latin typeface="NimbusRomNo9L-Regu"/>
              </a:rPr>
              <a:t>wasted energy </a:t>
            </a:r>
            <a:r>
              <a:rPr lang="en-US" dirty="0" smtClean="0">
                <a:solidFill>
                  <a:srgbClr val="000000"/>
                </a:solidFill>
                <a:latin typeface="NimbusRomNo9L-Regu"/>
              </a:rPr>
              <a:t>is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imbusRomNo9L-Regu"/>
              </a:rPr>
              <a:t>the </a:t>
            </a:r>
            <a:r>
              <a:rPr lang="en-US" b="0" i="0" dirty="0">
                <a:solidFill>
                  <a:srgbClr val="000000"/>
                </a:solidFill>
                <a:effectLst/>
                <a:latin typeface="NimbusRomNo9L-Regu"/>
              </a:rPr>
              <a:t>percentage of energy consumed by  machines to process the missed tasks with respect to the initial available energy of the HEC system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imbusRomNo9L-Regu"/>
              </a:rPr>
              <a:t>we used 30 </a:t>
            </a:r>
            <a:r>
              <a:rPr lang="en-US" b="1" dirty="0">
                <a:solidFill>
                  <a:srgbClr val="000000"/>
                </a:solidFill>
                <a:latin typeface="NimbusRomNo9L-Regu"/>
              </a:rPr>
              <a:t>synthesized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workload traces with different arrival rates with 2,000 tasks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52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9B5-19C5-6FD3-A380-942F98E8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Wasted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D6691-64CA-ED0F-D23F-5B6D6F85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8275E-9787-0AE4-D74D-FD090A0A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36" y="1378642"/>
            <a:ext cx="6553832" cy="4290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CCE0D-773F-E420-FE35-75A4FE40245A}"/>
              </a:ext>
            </a:extLst>
          </p:cNvPr>
          <p:cNvSpPr txBox="1"/>
          <p:nvPr/>
        </p:nvSpPr>
        <p:spPr>
          <a:xfrm>
            <a:off x="6962168" y="1884546"/>
            <a:ext cx="52298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NimbusRomNo9L-Regu"/>
              </a:rPr>
              <a:t>We observe that the wasted energy for ELARE and FELARE at low to moderate arrival rates is much less than the other heuristics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imbusRomNo9L-Regu"/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or the high arrival rates, all the heuristics converge to a low energy wastage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At high arrival rates, most of the tasks become 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NimbusRomNo9L-Regu"/>
              </a:rPr>
              <a:t>infeasible there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is no chance to make them feasible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Hence, they miss their deadline before even being assigned, regardless of the mapping heuristic being used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7A920E-9614-37B1-72B1-12703021F9FE}"/>
              </a:ext>
            </a:extLst>
          </p:cNvPr>
          <p:cNvSpPr/>
          <p:nvPr/>
        </p:nvSpPr>
        <p:spPr>
          <a:xfrm>
            <a:off x="1280160" y="1411766"/>
            <a:ext cx="2420471" cy="3837966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61B-4569-36E7-1718-7C85FE8C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Wasted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022C-12CE-D154-A822-F54F664C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C587D-322C-3D6A-D48B-87D0973F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5" y="1569440"/>
            <a:ext cx="7230019" cy="446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00099-B4F1-80D8-1E45-482302AF6839}"/>
              </a:ext>
            </a:extLst>
          </p:cNvPr>
          <p:cNvSpPr txBox="1"/>
          <p:nvPr/>
        </p:nvSpPr>
        <p:spPr>
          <a:xfrm>
            <a:off x="6949440" y="2967335"/>
            <a:ext cx="5048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NimbusRomNo9L-Regu"/>
              </a:rPr>
              <a:t>Similar trend is observed when the deep learning applications are executed on the AWS instances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E8784D-BFE3-A4C4-CEEE-16E78F397C80}"/>
              </a:ext>
            </a:extLst>
          </p:cNvPr>
          <p:cNvSpPr/>
          <p:nvPr/>
        </p:nvSpPr>
        <p:spPr>
          <a:xfrm>
            <a:off x="1398493" y="1731981"/>
            <a:ext cx="1506071" cy="2840019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58C9-508F-EA14-D2E9-97E00C78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Fairness Across Task Types (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Synthesized </a:t>
            </a:r>
            <a:r>
              <a:rPr lang="en-US" dirty="0" smtClean="0">
                <a:solidFill>
                  <a:srgbClr val="000000"/>
                </a:solidFill>
                <a:latin typeface="NimbusRomNo9L-Regu"/>
              </a:rPr>
              <a:t>Workload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1F5DF-5054-5162-2305-2FC625CF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58229-14F1-B509-6CA7-816440A8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4" y="1645246"/>
            <a:ext cx="6774914" cy="4389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33E83C-BCE3-7E10-A324-CA7DCB5163BB}"/>
              </a:ext>
            </a:extLst>
          </p:cNvPr>
          <p:cNvSpPr txBox="1"/>
          <p:nvPr/>
        </p:nvSpPr>
        <p:spPr>
          <a:xfrm>
            <a:off x="6884038" y="1788394"/>
            <a:ext cx="50892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imbusRomNo9L-Regu"/>
              </a:rPr>
              <a:t>Arrival rate of 5 tasks per second totally 2000 tasks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 smtClean="0">
              <a:solidFill>
                <a:srgbClr val="000000"/>
              </a:solidFill>
              <a:effectLst/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 smtClean="0">
                <a:solidFill>
                  <a:srgbClr val="000000"/>
                </a:solidFill>
                <a:effectLst/>
                <a:latin typeface="NimbusRomNo9L-Regu"/>
              </a:rPr>
              <a:t>Collective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completion rate 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NimbusRomNo9L-Regu"/>
              </a:rPr>
              <a:t>is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ratio of the successfully completed tasks to the total number of tasks that has arrived to the system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NimbusRomNo9L-Regu"/>
              </a:rPr>
              <a:t>We observe that ELARE is biased towards </a:t>
            </a:r>
            <a:r>
              <a:rPr lang="en-US" sz="1800" b="0" i="1" dirty="0">
                <a:solidFill>
                  <a:srgbClr val="FF0000"/>
                </a:solidFill>
                <a:effectLst/>
                <a:latin typeface="CMMI10"/>
              </a:rPr>
              <a:t>T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MR7"/>
              </a:rPr>
              <a:t>3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NimbusRomNo9L-Regu"/>
              </a:rPr>
              <a:t>and MM towards </a:t>
            </a:r>
            <a:r>
              <a:rPr lang="en-US" sz="1800" b="0" i="1" dirty="0">
                <a:solidFill>
                  <a:srgbClr val="FF0000"/>
                </a:solidFill>
                <a:effectLst/>
                <a:latin typeface="CMMI10"/>
              </a:rPr>
              <a:t>T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MR7"/>
              </a:rPr>
              <a:t>1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NimbusRomNo9L-Regu"/>
              </a:rPr>
              <a:t>and </a:t>
            </a:r>
            <a:r>
              <a:rPr lang="en-US" sz="1800" b="0" i="1" dirty="0">
                <a:solidFill>
                  <a:srgbClr val="FF0000"/>
                </a:solidFill>
                <a:effectLst/>
                <a:latin typeface="CMMI10"/>
              </a:rPr>
              <a:t>T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MR7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FF0000"/>
                </a:solidFill>
                <a:effectLst/>
                <a:latin typeface="NimbusRomNo9L-Regu"/>
              </a:rPr>
              <a:t>FELARE could considerably improve the fairness with negligible degradation in the total  completion rate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F12D-137B-5A26-654D-480E66FD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Fairness Across Task </a:t>
            </a:r>
            <a:r>
              <a:rPr lang="en-US" dirty="0" smtClean="0"/>
              <a:t>Types (ML Workload on AWS)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6EB3-A462-D6FA-3541-AF2E0C1D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D8344-08B5-89E9-D74E-739A4A0C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731"/>
            <a:ext cx="7309912" cy="4926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E66DFB-65AE-84F6-A7AB-CC0AAEFA4488}"/>
              </a:ext>
            </a:extLst>
          </p:cNvPr>
          <p:cNvSpPr txBox="1"/>
          <p:nvPr/>
        </p:nvSpPr>
        <p:spPr>
          <a:xfrm>
            <a:off x="7309912" y="2946028"/>
            <a:ext cx="53608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 smtClean="0">
                <a:solidFill>
                  <a:srgbClr val="000000"/>
                </a:solidFill>
                <a:effectLst/>
                <a:latin typeface="NimbusRomNo9L-Regu"/>
              </a:rPr>
              <a:t>Arrival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rate of 2 tasks per second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NimbusRomNo9L-Regu"/>
              </a:rPr>
              <a:t>The FELARE method exhibits substantially higher fairness than the other heuristics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to Cloud (E2C) Simulator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150" y="1378640"/>
            <a:ext cx="10740319" cy="1963648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hlinkClick r:id="rId2"/>
              </a:rPr>
              <a:t>https://</a:t>
            </a:r>
            <a:r>
              <a:rPr lang="en-US" sz="5400" dirty="0" smtClean="0">
                <a:hlinkClick r:id="rId2"/>
              </a:rPr>
              <a:t>github.com/hpcclab/E2C-Sim</a:t>
            </a:r>
            <a:endParaRPr lang="en-US" sz="5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9308"/>
            <a:ext cx="12133182" cy="39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8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AE08-20F8-FF04-3E41-6E134596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SmartSight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D6B64-435C-963B-D385-E36A2F12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C65CFE72-02FE-5637-F35F-20E03A69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14" y="794014"/>
            <a:ext cx="7545236" cy="6046349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EA84473-23EE-AA56-8D0E-0B894081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2" y="4216638"/>
            <a:ext cx="4684143" cy="16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E867-AC74-AD48-310C-BE4BD52E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5EFA-6BAB-8F65-CECA-5611FD5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investigated the fair and energy-efficient allocation of concurrent and latency-sensitive ML applications in </a:t>
            </a:r>
            <a:r>
              <a:rPr lang="en-US" dirty="0" smtClean="0"/>
              <a:t>HEC </a:t>
            </a:r>
            <a:r>
              <a:rPr lang="en-US" dirty="0"/>
              <a:t>systems</a:t>
            </a:r>
          </a:p>
          <a:p>
            <a:r>
              <a:rPr lang="en-US" dirty="0" smtClean="0"/>
              <a:t>We </a:t>
            </a:r>
            <a:r>
              <a:rPr lang="en-US" dirty="0"/>
              <a:t>proposed </a:t>
            </a:r>
            <a:r>
              <a:rPr lang="en-US" dirty="0" smtClean="0"/>
              <a:t>ELARE </a:t>
            </a:r>
            <a:r>
              <a:rPr lang="en-US" dirty="0"/>
              <a:t>to address both </a:t>
            </a:r>
            <a:r>
              <a:rPr lang="en-US" b="1" dirty="0"/>
              <a:t>energy </a:t>
            </a:r>
            <a:r>
              <a:rPr lang="en-US" dirty="0"/>
              <a:t>and </a:t>
            </a:r>
            <a:r>
              <a:rPr lang="en-US" b="1" dirty="0"/>
              <a:t>latency </a:t>
            </a:r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ELARE could considerably reduce the wasted energy via dropping infeasible tasks and choosing the machines with the minimum energy usage for each task</a:t>
            </a:r>
          </a:p>
          <a:p>
            <a:r>
              <a:rPr lang="en-US" dirty="0"/>
              <a:t>To address the </a:t>
            </a:r>
            <a:r>
              <a:rPr lang="en-US" dirty="0" smtClean="0"/>
              <a:t>fairness, </a:t>
            </a:r>
            <a:r>
              <a:rPr lang="en-US" dirty="0"/>
              <a:t>we extended ELARE and proposed FELARE </a:t>
            </a:r>
            <a:r>
              <a:rPr lang="en-US" dirty="0" smtClean="0"/>
              <a:t>heuristic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prioritizes the suffered task types in each mapping </a:t>
            </a:r>
            <a:r>
              <a:rPr lang="en-US" dirty="0" smtClean="0"/>
              <a:t>event </a:t>
            </a:r>
            <a:endParaRPr lang="en-US" dirty="0"/>
          </a:p>
          <a:p>
            <a:pPr lvl="1"/>
            <a:r>
              <a:rPr lang="en-US" dirty="0" smtClean="0"/>
              <a:t>for an infeasible </a:t>
            </a:r>
            <a:r>
              <a:rPr lang="en-US" dirty="0"/>
              <a:t>suffered </a:t>
            </a:r>
            <a:r>
              <a:rPr lang="en-US" dirty="0" smtClean="0"/>
              <a:t>task, </a:t>
            </a:r>
            <a:r>
              <a:rPr lang="en-US" dirty="0"/>
              <a:t>FELARE drops tasks from the non-suffered </a:t>
            </a:r>
            <a:r>
              <a:rPr lang="en-US" dirty="0" smtClean="0"/>
              <a:t>types </a:t>
            </a:r>
            <a:r>
              <a:rPr lang="en-US" dirty="0"/>
              <a:t>to make the </a:t>
            </a:r>
            <a:r>
              <a:rPr lang="en-US" dirty="0" smtClean="0"/>
              <a:t>suffered task, </a:t>
            </a:r>
            <a:r>
              <a:rPr lang="en-US" dirty="0"/>
              <a:t>feasible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showed that </a:t>
            </a:r>
            <a:r>
              <a:rPr lang="en-US" dirty="0" smtClean="0"/>
              <a:t>customized </a:t>
            </a:r>
            <a:r>
              <a:rPr lang="en-US" dirty="0"/>
              <a:t>mapping heuristics for </a:t>
            </a:r>
            <a:r>
              <a:rPr lang="en-US" dirty="0" smtClean="0"/>
              <a:t>HEC </a:t>
            </a:r>
            <a:r>
              <a:rPr lang="en-US" dirty="0"/>
              <a:t>can noticeably improve the fairness and energy </a:t>
            </a:r>
            <a:r>
              <a:rPr lang="en-US" dirty="0" smtClean="0"/>
              <a:t>consumption particularly for low to medium workload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F9C40-75F6-C895-53F3-B457FEFE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BE9F-B5B6-A514-A916-F3562151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Edge </a:t>
            </a:r>
            <a:r>
              <a:rPr lang="en-US" dirty="0" smtClean="0"/>
              <a:t>Computing (HEC)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12727-AD8E-0E01-3683-5F8AE831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C3C53C-8017-CD1C-0BB3-9C799806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99AF70C-01A1-BABD-DEF8-804DE68A6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589028"/>
              </p:ext>
            </p:extLst>
          </p:nvPr>
        </p:nvGraphicFramePr>
        <p:xfrm>
          <a:off x="2207883" y="1403110"/>
          <a:ext cx="7776234" cy="4969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7786A75-B4DA-A386-072E-0482CA7A6C84}"/>
              </a:ext>
            </a:extLst>
          </p:cNvPr>
          <p:cNvSpPr/>
          <p:nvPr/>
        </p:nvSpPr>
        <p:spPr>
          <a:xfrm>
            <a:off x="7204822" y="1830393"/>
            <a:ext cx="2286000" cy="1371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ML tasks in user’s proximity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0AEB10-1956-F810-96F9-BE9D66DEFC1D}"/>
              </a:ext>
            </a:extLst>
          </p:cNvPr>
          <p:cNvSpPr/>
          <p:nvPr/>
        </p:nvSpPr>
        <p:spPr>
          <a:xfrm>
            <a:off x="9528758" y="3201993"/>
            <a:ext cx="2286000" cy="1371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Different processing units optimized for ML tasks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1C1BC8-AFE7-E868-7B4A-5B7E1BFAE4B8}"/>
              </a:ext>
            </a:extLst>
          </p:cNvPr>
          <p:cNvSpPr/>
          <p:nvPr/>
        </p:nvSpPr>
        <p:spPr>
          <a:xfrm>
            <a:off x="7204822" y="4769090"/>
            <a:ext cx="2286000" cy="137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Resource-Limited</a:t>
            </a:r>
          </a:p>
          <a:p>
            <a:pPr algn="ctr"/>
            <a:r>
              <a:rPr lang="en-US" dirty="0"/>
              <a:t>(Energy and Computing)</a:t>
            </a:r>
          </a:p>
        </p:txBody>
      </p:sp>
    </p:spTree>
    <p:extLst>
      <p:ext uri="{BB962C8B-B14F-4D97-AF65-F5344CB8AC3E}">
        <p14:creationId xmlns:p14="http://schemas.microsoft.com/office/powerpoint/2010/main" val="26252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0DF-37BF-3750-A502-3DAF908E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4614-0F2D-2CC5-B64C-32F05559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>
              <a:buClr>
                <a:srgbClr val="4F6228"/>
              </a:buClr>
            </a:pPr>
            <a:r>
              <a:rPr lang="en-US" dirty="0">
                <a:ea typeface="+mj-lt"/>
                <a:cs typeface="+mj-lt"/>
              </a:rPr>
              <a:t>Allocating tasks to edge processors affects the </a:t>
            </a:r>
            <a:r>
              <a:rPr lang="en-US" u="sng" dirty="0">
                <a:ea typeface="+mj-lt"/>
                <a:cs typeface="+mj-lt"/>
              </a:rPr>
              <a:t>latency</a:t>
            </a:r>
            <a:r>
              <a:rPr lang="en-US" dirty="0">
                <a:ea typeface="+mj-lt"/>
                <a:cs typeface="+mj-lt"/>
              </a:rPr>
              <a:t> and </a:t>
            </a:r>
            <a:r>
              <a:rPr lang="en-US" u="sng" dirty="0">
                <a:ea typeface="+mj-lt"/>
                <a:cs typeface="+mj-lt"/>
              </a:rPr>
              <a:t>energy</a:t>
            </a:r>
            <a:r>
              <a:rPr lang="en-US" dirty="0">
                <a:ea typeface="+mj-lt"/>
                <a:cs typeface="+mj-lt"/>
              </a:rPr>
              <a:t> objectives</a:t>
            </a:r>
          </a:p>
          <a:p>
            <a:pPr marL="742315" lvl="1" indent="-285115">
              <a:buClr>
                <a:srgbClr val="4F6228"/>
              </a:buClr>
            </a:pPr>
            <a:r>
              <a:rPr lang="en-US" dirty="0">
                <a:ea typeface="+mj-lt"/>
                <a:cs typeface="+mj-lt"/>
              </a:rPr>
              <a:t>Allocating user requests to the fastest machine (with higher energy consumption) depletes the battery quickly and runs the system </a:t>
            </a:r>
            <a:r>
              <a:rPr lang="en-US" b="1" u="sng" dirty="0">
                <a:ea typeface="+mj-lt"/>
                <a:cs typeface="+mj-lt"/>
              </a:rPr>
              <a:t>unusable</a:t>
            </a:r>
          </a:p>
          <a:p>
            <a:pPr marL="0" indent="0">
              <a:buClr>
                <a:srgbClr val="4F6228"/>
              </a:buClr>
              <a:buNone/>
            </a:pPr>
            <a:endParaRPr lang="en-US" dirty="0">
              <a:cs typeface="Calibri"/>
            </a:endParaRPr>
          </a:p>
          <a:p>
            <a:pPr marL="342265" indent="-342265">
              <a:buClr>
                <a:srgbClr val="4F6228"/>
              </a:buClr>
            </a:pPr>
            <a:r>
              <a:rPr lang="en-US" dirty="0">
                <a:ea typeface="+mj-lt"/>
                <a:cs typeface="+mj-lt"/>
              </a:rPr>
              <a:t>Resource allocation decisions must also be </a:t>
            </a:r>
            <a:r>
              <a:rPr lang="en-US" u="sng" dirty="0">
                <a:ea typeface="+mj-lt"/>
                <a:cs typeface="+mj-lt"/>
              </a:rPr>
              <a:t>fair</a:t>
            </a:r>
            <a:r>
              <a:rPr lang="en-US" dirty="0">
                <a:ea typeface="+mj-lt"/>
                <a:cs typeface="+mj-lt"/>
              </a:rPr>
              <a:t> across concurrent services</a:t>
            </a:r>
          </a:p>
          <a:p>
            <a:pPr marL="742315" lvl="1" indent="-285115">
              <a:buClr>
                <a:srgbClr val="4F6228"/>
              </a:buClr>
            </a:pPr>
            <a:r>
              <a:rPr lang="en-US" dirty="0">
                <a:ea typeface="+mj-lt"/>
                <a:cs typeface="+mj-lt"/>
              </a:rPr>
              <a:t>Energy and latency objectives cannot be fulfilled by making the system biased towards specific task types</a:t>
            </a:r>
          </a:p>
          <a:p>
            <a:pPr marL="342265" indent="-342265">
              <a:buClr>
                <a:srgbClr val="4F6228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23E37-3805-4374-527C-742794D0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6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5CD6-2267-91D2-67A5-BA0D6E6F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1AB76-2C4B-2008-EA08-B70305CB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A0AA4-335B-3C78-0937-4B9D0AAEA188}"/>
              </a:ext>
            </a:extLst>
          </p:cNvPr>
          <p:cNvSpPr txBox="1"/>
          <p:nvPr/>
        </p:nvSpPr>
        <p:spPr>
          <a:xfrm>
            <a:off x="250775" y="2718328"/>
            <a:ext cx="10852245" cy="120032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How to design a </a:t>
            </a:r>
            <a:r>
              <a:rPr lang="en-US" sz="2400" b="1" dirty="0">
                <a:solidFill>
                  <a:srgbClr val="FF0000"/>
                </a:solidFill>
              </a:rPr>
              <a:t>fair</a:t>
            </a:r>
            <a:r>
              <a:rPr lang="en-US" sz="2400" b="1" dirty="0"/>
              <a:t> resource allocation method for tasks such that the </a:t>
            </a:r>
            <a:r>
              <a:rPr lang="en-US" sz="2400" b="1" dirty="0">
                <a:solidFill>
                  <a:srgbClr val="FF0000"/>
                </a:solidFill>
              </a:rPr>
              <a:t>on-time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task completion</a:t>
            </a:r>
            <a:r>
              <a:rPr lang="en-US" sz="2400" b="1" dirty="0"/>
              <a:t> rate is maximized within the </a:t>
            </a:r>
            <a:r>
              <a:rPr lang="en-US" sz="2400" b="1" dirty="0">
                <a:solidFill>
                  <a:srgbClr val="FF0000"/>
                </a:solidFill>
              </a:rPr>
              <a:t>energy constraint</a:t>
            </a:r>
          </a:p>
          <a:p>
            <a:pPr algn="ctr"/>
            <a:r>
              <a:rPr lang="en-US" sz="2400" b="1" dirty="0"/>
              <a:t>of the HEC system? </a:t>
            </a:r>
          </a:p>
        </p:txBody>
      </p:sp>
    </p:spTree>
    <p:extLst>
      <p:ext uri="{BB962C8B-B14F-4D97-AF65-F5344CB8AC3E}">
        <p14:creationId xmlns:p14="http://schemas.microsoft.com/office/powerpoint/2010/main" val="9025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67C2-6F1D-21B7-94F4-D384BBDD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Edge Computing (HEC) System: Overview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26CB7B-0E86-627F-CAE8-D6B7BB31B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427" y="2008820"/>
            <a:ext cx="6598202" cy="33255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384D1-42DF-43DD-23E9-257BE309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A764DC-2744-1DE5-A6B3-83E381F7889A}"/>
              </a:ext>
            </a:extLst>
          </p:cNvPr>
          <p:cNvSpPr/>
          <p:nvPr/>
        </p:nvSpPr>
        <p:spPr>
          <a:xfrm>
            <a:off x="2676427" y="1897138"/>
            <a:ext cx="953178" cy="3455891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50D29E-599E-860D-DB28-B77D7A4A04A3}"/>
              </a:ext>
            </a:extLst>
          </p:cNvPr>
          <p:cNvSpPr txBox="1"/>
          <p:nvPr/>
        </p:nvSpPr>
        <p:spPr>
          <a:xfrm>
            <a:off x="113449" y="1547155"/>
            <a:ext cx="250553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single-user</a:t>
            </a:r>
            <a:r>
              <a:rPr lang="en-US" dirty="0">
                <a:solidFill>
                  <a:srgbClr val="FF0000"/>
                </a:solidFill>
              </a:rPr>
              <a:t> HEC system is employed to host multiple ML applications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E3E8D7C-1FFE-25A4-171D-2E8FDA203D8A}"/>
              </a:ext>
            </a:extLst>
          </p:cNvPr>
          <p:cNvCxnSpPr>
            <a:stCxn id="24" idx="0"/>
            <a:endCxn id="23" idx="0"/>
          </p:cNvCxnSpPr>
          <p:nvPr/>
        </p:nvCxnSpPr>
        <p:spPr>
          <a:xfrm rot="16200000" flipH="1">
            <a:off x="2084625" y="828748"/>
            <a:ext cx="349983" cy="1786797"/>
          </a:xfrm>
          <a:prstGeom prst="curvedConnector3">
            <a:avLst>
              <a:gd name="adj1" fmla="val -519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53D7A0-09C7-17E8-CFCB-A3DC8F13063C}"/>
              </a:ext>
            </a:extLst>
          </p:cNvPr>
          <p:cNvSpPr txBox="1"/>
          <p:nvPr/>
        </p:nvSpPr>
        <p:spPr>
          <a:xfrm>
            <a:off x="0" y="3831582"/>
            <a:ext cx="229880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Sensors of the system capture multi-modal input (video, image, and voice) and form latency-sensitive task requests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D7AEA3-B906-5B58-B51A-D1F6B25F6119}"/>
              </a:ext>
            </a:extLst>
          </p:cNvPr>
          <p:cNvCxnSpPr>
            <a:cxnSpLocks/>
            <a:stCxn id="29" idx="0"/>
            <a:endCxn id="23" idx="1"/>
          </p:cNvCxnSpPr>
          <p:nvPr/>
        </p:nvCxnSpPr>
        <p:spPr>
          <a:xfrm flipV="1">
            <a:off x="1149403" y="3625084"/>
            <a:ext cx="1527024" cy="206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27AB273-C5E7-6B52-0BC8-7F6A3EAB8A95}"/>
              </a:ext>
            </a:extLst>
          </p:cNvPr>
          <p:cNvSpPr txBox="1"/>
          <p:nvPr/>
        </p:nvSpPr>
        <p:spPr>
          <a:xfrm>
            <a:off x="2676427" y="5433704"/>
            <a:ext cx="229880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Tasks are independent with hard deadline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884407-6F66-B8AC-C311-4AAAF2C20B3E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825830" y="4245429"/>
            <a:ext cx="0" cy="118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F5C60EF-DEFC-DB97-2517-660A56DC1484}"/>
              </a:ext>
            </a:extLst>
          </p:cNvPr>
          <p:cNvSpPr/>
          <p:nvPr/>
        </p:nvSpPr>
        <p:spPr>
          <a:xfrm>
            <a:off x="3640389" y="3275044"/>
            <a:ext cx="516407" cy="97038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A6690-5B12-E318-E0BA-A4278DDB4006}"/>
              </a:ext>
            </a:extLst>
          </p:cNvPr>
          <p:cNvSpPr txBox="1"/>
          <p:nvPr/>
        </p:nvSpPr>
        <p:spPr>
          <a:xfrm>
            <a:off x="3825830" y="1443946"/>
            <a:ext cx="299484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tasks with various modalities are queued upon arrival.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54EA5-B5FA-77AE-A795-C4AC4B4562F5}"/>
              </a:ext>
            </a:extLst>
          </p:cNvPr>
          <p:cNvSpPr/>
          <p:nvPr/>
        </p:nvSpPr>
        <p:spPr>
          <a:xfrm>
            <a:off x="4342237" y="3275044"/>
            <a:ext cx="963962" cy="97038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5EF70E-B040-B818-59F5-F3B6C8C7442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525347" y="2090277"/>
            <a:ext cx="797907" cy="1184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63A6A6-E37A-F503-1257-D523296228D5}"/>
              </a:ext>
            </a:extLst>
          </p:cNvPr>
          <p:cNvSpPr txBox="1"/>
          <p:nvPr/>
        </p:nvSpPr>
        <p:spPr>
          <a:xfrm>
            <a:off x="5150626" y="5256043"/>
            <a:ext cx="248181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mapper uses a mapping heuristics to map, defer, or drop task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C35A91-6FF5-5B1B-F051-9A4B1C083726}"/>
              </a:ext>
            </a:extLst>
          </p:cNvPr>
          <p:cNvCxnSpPr>
            <a:cxnSpLocks/>
            <a:stCxn id="20" idx="0"/>
            <a:endCxn id="25" idx="2"/>
          </p:cNvCxnSpPr>
          <p:nvPr/>
        </p:nvCxnSpPr>
        <p:spPr>
          <a:xfrm flipH="1" flipV="1">
            <a:off x="5738346" y="4155045"/>
            <a:ext cx="653187" cy="1100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09AC03F-9C44-FE65-F772-B4238E70F8B2}"/>
              </a:ext>
            </a:extLst>
          </p:cNvPr>
          <p:cNvSpPr/>
          <p:nvPr/>
        </p:nvSpPr>
        <p:spPr>
          <a:xfrm>
            <a:off x="5380692" y="3231715"/>
            <a:ext cx="715307" cy="92333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33C7AC-5720-F091-4596-414A372AFEBF}"/>
              </a:ext>
            </a:extLst>
          </p:cNvPr>
          <p:cNvSpPr/>
          <p:nvPr/>
        </p:nvSpPr>
        <p:spPr>
          <a:xfrm>
            <a:off x="6637152" y="2624874"/>
            <a:ext cx="1281405" cy="245604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359569-7AF5-C135-9091-2A0A7E5B2C49}"/>
              </a:ext>
            </a:extLst>
          </p:cNvPr>
          <p:cNvSpPr txBox="1"/>
          <p:nvPr/>
        </p:nvSpPr>
        <p:spPr>
          <a:xfrm>
            <a:off x="7016903" y="1270376"/>
            <a:ext cx="459037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local queue on each machine is to fetch the required data before the execution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3B290B-56D1-8CF6-9F92-B87ECB8E8437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305118" y="1916707"/>
            <a:ext cx="2006975" cy="693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19DC079-E7ED-9573-01F3-0AAD41F62D0A}"/>
              </a:ext>
            </a:extLst>
          </p:cNvPr>
          <p:cNvSpPr/>
          <p:nvPr/>
        </p:nvSpPr>
        <p:spPr>
          <a:xfrm>
            <a:off x="7973084" y="2537129"/>
            <a:ext cx="601750" cy="2342781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232319-A780-8586-556A-B26D3C44B241}"/>
              </a:ext>
            </a:extLst>
          </p:cNvPr>
          <p:cNvSpPr txBox="1"/>
          <p:nvPr/>
        </p:nvSpPr>
        <p:spPr>
          <a:xfrm>
            <a:off x="9329156" y="4394631"/>
            <a:ext cx="262281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Heterogeneous machines that are optimized for fast execution of certain ML task types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4AB381-6663-3998-315C-563C0481CE38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8741299" y="3831582"/>
            <a:ext cx="1899264" cy="563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6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32" grpId="0" animBg="1"/>
      <p:bldP spid="37" grpId="0" animBg="1"/>
      <p:bldP spid="13" grpId="0" animBg="1"/>
      <p:bldP spid="14" grpId="0" animBg="1"/>
      <p:bldP spid="20" grpId="0" animBg="1"/>
      <p:bldP spid="25" grpId="0" animBg="1"/>
      <p:bldP spid="19" grpId="0" animBg="1"/>
      <p:bldP spid="22" grpId="0" animBg="1"/>
      <p:bldP spid="31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7A7A-6700-0D0D-B0AC-C844903F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3DD10-A45C-E05C-1CE7-A60670E9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FCBEFD7-E6F9-2F49-08AF-95104446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8127012"/>
                  </p:ext>
                </p:extLst>
              </p:nvPr>
            </p:nvGraphicFramePr>
            <p:xfrm>
              <a:off x="2157597" y="2183968"/>
              <a:ext cx="7955280" cy="28498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80170">
                      <a:extLst>
                        <a:ext uri="{9D8B030D-6E8A-4147-A177-3AD203B41FA5}">
                          <a16:colId xmlns:a16="http://schemas.microsoft.com/office/drawing/2014/main" val="1760424150"/>
                        </a:ext>
                      </a:extLst>
                    </a:gridCol>
                    <a:gridCol w="1634968">
                      <a:extLst>
                        <a:ext uri="{9D8B030D-6E8A-4147-A177-3AD203B41FA5}">
                          <a16:colId xmlns:a16="http://schemas.microsoft.com/office/drawing/2014/main" val="2284929709"/>
                        </a:ext>
                      </a:extLst>
                    </a:gridCol>
                    <a:gridCol w="1475938">
                      <a:extLst>
                        <a:ext uri="{9D8B030D-6E8A-4147-A177-3AD203B41FA5}">
                          <a16:colId xmlns:a16="http://schemas.microsoft.com/office/drawing/2014/main" val="2356302934"/>
                        </a:ext>
                      </a:extLst>
                    </a:gridCol>
                    <a:gridCol w="1475938">
                      <a:extLst>
                        <a:ext uri="{9D8B030D-6E8A-4147-A177-3AD203B41FA5}">
                          <a16:colId xmlns:a16="http://schemas.microsoft.com/office/drawing/2014/main" val="2344737578"/>
                        </a:ext>
                      </a:extLst>
                    </a:gridCol>
                    <a:gridCol w="1088266">
                      <a:extLst>
                        <a:ext uri="{9D8B030D-6E8A-4147-A177-3AD203B41FA5}">
                          <a16:colId xmlns:a16="http://schemas.microsoft.com/office/drawing/2014/main" val="96302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                Machine Types         </a:t>
                          </a:r>
                        </a:p>
                        <a:p>
                          <a:endParaRPr lang="en-US" sz="1600" dirty="0"/>
                        </a:p>
                        <a:p>
                          <a:r>
                            <a:rPr lang="en-US" sz="1600" dirty="0"/>
                            <a:t>Task Types</a:t>
                          </a: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</a:t>
                          </a:r>
                          <a:r>
                            <a:rPr lang="en-US" b="1" baseline="-25000" dirty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</a:t>
                          </a:r>
                          <a:r>
                            <a:rPr lang="en-US" b="1" baseline="-25000" dirty="0"/>
                            <a:t>2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o </a:t>
                          </a:r>
                          <a:r>
                            <a:rPr lang="en-US" b="0" dirty="0" err="1"/>
                            <a:t>o</a:t>
                          </a:r>
                          <a:r>
                            <a:rPr lang="en-US" b="0" dirty="0"/>
                            <a:t> </a:t>
                          </a:r>
                          <a:r>
                            <a:rPr lang="en-US" b="0" dirty="0" err="1"/>
                            <a:t>o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M</a:t>
                          </a:r>
                          <a:r>
                            <a:rPr lang="en-US" b="1" baseline="-25000" dirty="0"/>
                            <a:t>m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19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</a:t>
                          </a:r>
                          <a:r>
                            <a:rPr lang="en-US" b="1" baseline="-25000" dirty="0"/>
                            <a:t>1</a:t>
                          </a:r>
                          <a:endParaRPr lang="en-US" b="1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o </a:t>
                          </a:r>
                          <a:r>
                            <a:rPr lang="en-US" b="0" dirty="0" err="1"/>
                            <a:t>o</a:t>
                          </a:r>
                          <a:r>
                            <a:rPr lang="en-US" b="0" dirty="0"/>
                            <a:t> </a:t>
                          </a:r>
                          <a:r>
                            <a:rPr lang="en-US" b="0" dirty="0" err="1"/>
                            <a:t>o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554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T</a:t>
                          </a:r>
                          <a:r>
                            <a:rPr lang="en-US" b="1" baseline="-25000" dirty="0"/>
                            <a:t>2</a:t>
                          </a:r>
                          <a:endParaRPr lang="en-US" b="1" dirty="0"/>
                        </a:p>
                      </a:txBody>
                      <a:tcPr anchor="b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o </a:t>
                          </a:r>
                          <a:r>
                            <a:rPr lang="en-US" b="0" dirty="0" err="1"/>
                            <a:t>o</a:t>
                          </a:r>
                          <a:r>
                            <a:rPr lang="en-US" b="0" dirty="0"/>
                            <a:t> </a:t>
                          </a:r>
                          <a:r>
                            <a:rPr lang="en-US" b="0" dirty="0" err="1"/>
                            <a:t>o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530857"/>
                      </a:ext>
                    </a:extLst>
                  </a:tr>
                  <a:tr h="153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3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T</a:t>
                          </a:r>
                          <a:r>
                            <a:rPr lang="en-US" b="1" baseline="-25000" dirty="0"/>
                            <a:t>n</a:t>
                          </a:r>
                          <a:endParaRPr lang="en-US" b="1" dirty="0"/>
                        </a:p>
                      </a:txBody>
                      <a:tcPr anchor="b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o </a:t>
                          </a:r>
                          <a:r>
                            <a:rPr lang="en-US" b="0" dirty="0" err="1"/>
                            <a:t>o</a:t>
                          </a:r>
                          <a:r>
                            <a:rPr lang="en-US" b="0" dirty="0"/>
                            <a:t> </a:t>
                          </a:r>
                          <a:r>
                            <a:rPr lang="en-US" b="0" dirty="0" err="1"/>
                            <a:t>o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438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FCBEFD7-E6F9-2F49-08AF-95104446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8127012"/>
                  </p:ext>
                </p:extLst>
              </p:nvPr>
            </p:nvGraphicFramePr>
            <p:xfrm>
              <a:off x="2157597" y="2183968"/>
              <a:ext cx="7955280" cy="28498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80170">
                      <a:extLst>
                        <a:ext uri="{9D8B030D-6E8A-4147-A177-3AD203B41FA5}">
                          <a16:colId xmlns:a16="http://schemas.microsoft.com/office/drawing/2014/main" val="1760424150"/>
                        </a:ext>
                      </a:extLst>
                    </a:gridCol>
                    <a:gridCol w="1634968">
                      <a:extLst>
                        <a:ext uri="{9D8B030D-6E8A-4147-A177-3AD203B41FA5}">
                          <a16:colId xmlns:a16="http://schemas.microsoft.com/office/drawing/2014/main" val="2284929709"/>
                        </a:ext>
                      </a:extLst>
                    </a:gridCol>
                    <a:gridCol w="1475938">
                      <a:extLst>
                        <a:ext uri="{9D8B030D-6E8A-4147-A177-3AD203B41FA5}">
                          <a16:colId xmlns:a16="http://schemas.microsoft.com/office/drawing/2014/main" val="2356302934"/>
                        </a:ext>
                      </a:extLst>
                    </a:gridCol>
                    <a:gridCol w="1475938">
                      <a:extLst>
                        <a:ext uri="{9D8B030D-6E8A-4147-A177-3AD203B41FA5}">
                          <a16:colId xmlns:a16="http://schemas.microsoft.com/office/drawing/2014/main" val="2344737578"/>
                        </a:ext>
                      </a:extLst>
                    </a:gridCol>
                    <a:gridCol w="1088266">
                      <a:extLst>
                        <a:ext uri="{9D8B030D-6E8A-4147-A177-3AD203B41FA5}">
                          <a16:colId xmlns:a16="http://schemas.microsoft.com/office/drawing/2014/main" val="96302866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                Machine Types         </a:t>
                          </a:r>
                        </a:p>
                        <a:p>
                          <a:endParaRPr lang="en-US" sz="1600" dirty="0"/>
                        </a:p>
                        <a:p>
                          <a:r>
                            <a:rPr lang="en-US" sz="1600" dirty="0"/>
                            <a:t>Task Types</a:t>
                          </a: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</a:t>
                          </a:r>
                          <a:r>
                            <a:rPr lang="en-US" b="1" baseline="-25000" dirty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</a:t>
                          </a:r>
                          <a:r>
                            <a:rPr lang="en-US" b="1" baseline="-25000" dirty="0"/>
                            <a:t>2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o </a:t>
                          </a:r>
                          <a:r>
                            <a:rPr lang="en-US" b="0" dirty="0" err="1"/>
                            <a:t>o</a:t>
                          </a:r>
                          <a:r>
                            <a:rPr lang="en-US" b="0" dirty="0"/>
                            <a:t> </a:t>
                          </a:r>
                          <a:r>
                            <a:rPr lang="en-US" b="0" dirty="0" err="1"/>
                            <a:t>o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M</a:t>
                          </a:r>
                          <a:r>
                            <a:rPr lang="en-US" b="1" baseline="-25000" dirty="0"/>
                            <a:t>m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19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</a:t>
                          </a:r>
                          <a:r>
                            <a:rPr lang="en-US" b="1" baseline="-25000" dirty="0"/>
                            <a:t>1</a:t>
                          </a:r>
                          <a:endParaRPr lang="en-US" b="1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405" t="-226230" r="-247584" b="-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6116" t="-226230" r="-175207" b="-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o </a:t>
                          </a:r>
                          <a:r>
                            <a:rPr lang="en-US" b="0" dirty="0" err="1"/>
                            <a:t>o</a:t>
                          </a:r>
                          <a:r>
                            <a:rPr lang="en-US" b="0" dirty="0"/>
                            <a:t> </a:t>
                          </a:r>
                          <a:r>
                            <a:rPr lang="en-US" b="0" dirty="0" err="1"/>
                            <a:t>o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30168" t="-226230" r="-1676" b="-4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554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T</a:t>
                          </a:r>
                          <a:r>
                            <a:rPr lang="en-US" b="1" baseline="-25000" dirty="0"/>
                            <a:t>2</a:t>
                          </a:r>
                          <a:endParaRPr lang="en-US" b="1" dirty="0"/>
                        </a:p>
                      </a:txBody>
                      <a:tcPr anchor="b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405" t="-326230" r="-247584" b="-3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6116" t="-326230" r="-175207" b="-3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o </a:t>
                          </a:r>
                          <a:r>
                            <a:rPr lang="en-US" b="0" dirty="0" err="1"/>
                            <a:t>o</a:t>
                          </a:r>
                          <a:r>
                            <a:rPr lang="en-US" b="0" dirty="0"/>
                            <a:t> </a:t>
                          </a:r>
                          <a:r>
                            <a:rPr lang="en-US" b="0" dirty="0" err="1"/>
                            <a:t>o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30168" t="-326230" r="-1676" b="-3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53085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3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T</a:t>
                          </a:r>
                          <a:r>
                            <a:rPr lang="en-US" b="1" baseline="-25000" dirty="0"/>
                            <a:t>n</a:t>
                          </a:r>
                          <a:endParaRPr lang="en-US" b="1" dirty="0"/>
                        </a:p>
                      </a:txBody>
                      <a:tcPr anchor="b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405" t="-672131" r="-24758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6116" t="-672131" r="-17520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9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o </a:t>
                          </a:r>
                          <a:r>
                            <a:rPr lang="en-US" b="0" dirty="0" err="1"/>
                            <a:t>o</a:t>
                          </a:r>
                          <a:r>
                            <a:rPr lang="en-US" b="0" dirty="0"/>
                            <a:t> </a:t>
                          </a:r>
                          <a:r>
                            <a:rPr lang="en-US" b="0" dirty="0" err="1"/>
                            <a:t>o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30168" t="-672131" r="-1676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438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310956D-3678-B04B-0E46-C2387BD3FCF9}"/>
              </a:ext>
            </a:extLst>
          </p:cNvPr>
          <p:cNvSpPr txBox="1"/>
          <p:nvPr/>
        </p:nvSpPr>
        <p:spPr>
          <a:xfrm>
            <a:off x="3644612" y="1589649"/>
            <a:ext cx="4902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EET (</a:t>
            </a:r>
            <a:r>
              <a:rPr lang="en-US" sz="2400" b="1" dirty="0"/>
              <a:t>E</a:t>
            </a:r>
            <a:r>
              <a:rPr lang="en-US" sz="2400" dirty="0"/>
              <a:t>xpected </a:t>
            </a:r>
            <a:r>
              <a:rPr lang="en-US" sz="2400" b="1" dirty="0"/>
              <a:t>E</a:t>
            </a:r>
            <a:r>
              <a:rPr lang="en-US" sz="2400" dirty="0"/>
              <a:t>xecution </a:t>
            </a:r>
            <a:r>
              <a:rPr lang="en-US" sz="2400" b="1" dirty="0"/>
              <a:t>T</a:t>
            </a:r>
            <a:r>
              <a:rPr lang="en-US" sz="2400" dirty="0"/>
              <a:t>ime)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DA416-225E-9932-772A-D82A01447316}"/>
              </a:ext>
            </a:extLst>
          </p:cNvPr>
          <p:cNvSpPr txBox="1"/>
          <p:nvPr/>
        </p:nvSpPr>
        <p:spPr>
          <a:xfrm>
            <a:off x="10487026" y="1866648"/>
            <a:ext cx="15684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Machine types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777980-2699-7517-ADC9-59CE45DBC2A4}"/>
              </a:ext>
            </a:extLst>
          </p:cNvPr>
          <p:cNvCxnSpPr>
            <a:cxnSpLocks/>
            <a:stCxn id="8" idx="2"/>
            <a:endCxn id="17" idx="3"/>
          </p:cNvCxnSpPr>
          <p:nvPr/>
        </p:nvCxnSpPr>
        <p:spPr>
          <a:xfrm rot="5400000">
            <a:off x="10451721" y="1749353"/>
            <a:ext cx="332926" cy="13061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DCC607-5118-3D0D-A445-01D48363C366}"/>
              </a:ext>
            </a:extLst>
          </p:cNvPr>
          <p:cNvSpPr txBox="1"/>
          <p:nvPr/>
        </p:nvSpPr>
        <p:spPr>
          <a:xfrm rot="16200000">
            <a:off x="21779" y="3856515"/>
            <a:ext cx="15684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Task  types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504803-63A8-7977-728D-F2F6A4936839}"/>
              </a:ext>
            </a:extLst>
          </p:cNvPr>
          <p:cNvSpPr/>
          <p:nvPr/>
        </p:nvSpPr>
        <p:spPr>
          <a:xfrm>
            <a:off x="4590661" y="2217852"/>
            <a:ext cx="5374433" cy="702107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C829E6-1223-C125-736B-106EE7D0BAB5}"/>
              </a:ext>
            </a:extLst>
          </p:cNvPr>
          <p:cNvSpPr/>
          <p:nvPr/>
        </p:nvSpPr>
        <p:spPr>
          <a:xfrm rot="16200000">
            <a:off x="2316186" y="3677427"/>
            <a:ext cx="1954747" cy="702107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B11F1-16AA-2CC7-005B-4C21F04C1E11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V="1">
            <a:off x="990693" y="4028480"/>
            <a:ext cx="1951813" cy="12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FC8D64D-839C-4635-FF12-72C11324395F}"/>
              </a:ext>
            </a:extLst>
          </p:cNvPr>
          <p:cNvSpPr/>
          <p:nvPr/>
        </p:nvSpPr>
        <p:spPr>
          <a:xfrm rot="16200000">
            <a:off x="6623686" y="2900555"/>
            <a:ext cx="317033" cy="580812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F3DA27-1067-EBA8-0BFD-1340E86A72E1}"/>
              </a:ext>
            </a:extLst>
          </p:cNvPr>
          <p:cNvSpPr txBox="1"/>
          <p:nvPr/>
        </p:nvSpPr>
        <p:spPr>
          <a:xfrm>
            <a:off x="6668827" y="5403180"/>
            <a:ext cx="329626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Expected Execution Time (EET) of task type T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 on machine type M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CCD353-0D3B-C174-AAB3-FBA4EBB38BA1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7072609" y="3190961"/>
            <a:ext cx="1244352" cy="2212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7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7" grpId="0" animBg="1"/>
      <p:bldP spid="19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36D3-0046-5D1E-11D1-760AE35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ELARE: Energy- and Latency-Aware Resource Allocation in HEC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10D7-469E-BA8D-F6E1-03F0D592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en-US" dirty="0">
                <a:cs typeface="Arial"/>
              </a:rPr>
              <a:t>The energy of edge is wasted in two ways: 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 dirty="0"/>
              <a:t>Unsuccessful task completion</a:t>
            </a:r>
            <a:endParaRPr lang="en-US" b="1" dirty="0">
              <a:cs typeface="Calibri"/>
            </a:endParaRPr>
          </a:p>
          <a:p>
            <a:pPr lvl="2"/>
            <a:r>
              <a:rPr lang="en-US" dirty="0"/>
              <a:t>Mapping a task to a machine where the task misses its deadline</a:t>
            </a:r>
          </a:p>
          <a:p>
            <a:pPr marL="914400" lvl="1" indent="-457200">
              <a:buAutoNum type="arabicPeriod"/>
            </a:pPr>
            <a:r>
              <a:rPr lang="en-US" b="1" dirty="0"/>
              <a:t>Inefficient resource allocation (overkill)</a:t>
            </a:r>
            <a:endParaRPr lang="en-US" b="1" dirty="0">
              <a:cs typeface="Calibri"/>
            </a:endParaRPr>
          </a:p>
          <a:p>
            <a:pPr marL="1142365" lvl="2" indent="-227965"/>
            <a:r>
              <a:rPr lang="en-US" dirty="0"/>
              <a:t>The </a:t>
            </a:r>
            <a:r>
              <a:rPr lang="en-US" u="sng" dirty="0"/>
              <a:t>extra energy consumed</a:t>
            </a:r>
            <a:r>
              <a:rPr lang="en-US" dirty="0"/>
              <a:t> (wasted) by a machine to complete a task that could be otherwise successfully completed on another machine with less consumed energy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To mitigate the energy wastage, we propose a two-phase </a:t>
            </a:r>
            <a:r>
              <a:rPr lang="en-US" b="1" dirty="0"/>
              <a:t>Latency-</a:t>
            </a:r>
            <a:r>
              <a:rPr lang="en-US" dirty="0"/>
              <a:t> and </a:t>
            </a:r>
            <a:r>
              <a:rPr lang="en-US" b="1" dirty="0"/>
              <a:t>Energy-aware</a:t>
            </a:r>
            <a:r>
              <a:rPr lang="en-US" dirty="0"/>
              <a:t> resource allocation method, called </a:t>
            </a:r>
            <a:r>
              <a:rPr lang="en-US" b="1" dirty="0"/>
              <a:t>ELARE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872F2-BCC0-2B76-61F7-73608165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1F7-D677-4CE9-B35A-C3CCA0CC8D9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96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27987</TotalTime>
  <Words>1706</Words>
  <Application>Microsoft Office PowerPoint</Application>
  <PresentationFormat>Widescreen</PresentationFormat>
  <Paragraphs>262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CMMI10</vt:lpstr>
      <vt:lpstr>CMR7</vt:lpstr>
      <vt:lpstr>Courier New</vt:lpstr>
      <vt:lpstr>NimbusRomNo9L-Regu</vt:lpstr>
      <vt:lpstr>Wingdings</vt:lpstr>
      <vt:lpstr>1_Office Theme</vt:lpstr>
      <vt:lpstr>FELARE: Fair Scheduling of Machine Learning Tasks on Heterogeneous Edge Systems</vt:lpstr>
      <vt:lpstr>Machine Learning (ML) Tasks in Smart Edge Computing Systems</vt:lpstr>
      <vt:lpstr>Motivation: SmartSight Project</vt:lpstr>
      <vt:lpstr>Heterogeneous Edge Computing (HEC) Systems </vt:lpstr>
      <vt:lpstr>Problem Statement</vt:lpstr>
      <vt:lpstr>Problem Statement</vt:lpstr>
      <vt:lpstr>Heterogeneous Edge Computing (HEC) System: Overview</vt:lpstr>
      <vt:lpstr>System Model</vt:lpstr>
      <vt:lpstr>ELARE: Energy- and Latency-Aware Resource Allocation in HEC</vt:lpstr>
      <vt:lpstr>ELARE: Energy- and Latency-Aware Resource Allocation in HEC</vt:lpstr>
      <vt:lpstr>ELARE- Phase (I): Infeasible Pairs</vt:lpstr>
      <vt:lpstr>ELARE: Energy-Efficient Scheduling</vt:lpstr>
      <vt:lpstr>Fairness Across Task Types</vt:lpstr>
      <vt:lpstr>Fairness in Completing Task Types</vt:lpstr>
      <vt:lpstr>Fairness in Completing Task Types</vt:lpstr>
      <vt:lpstr>Fairness in Completing Task Types</vt:lpstr>
      <vt:lpstr>Suffered Task Types</vt:lpstr>
      <vt:lpstr>FELARE: Fair ELARE</vt:lpstr>
      <vt:lpstr>FELARE: Fair ELARE</vt:lpstr>
      <vt:lpstr>Experimental Setup</vt:lpstr>
      <vt:lpstr>Baseline Mapping Heuristics</vt:lpstr>
      <vt:lpstr>Baseline Mapping Heuristics</vt:lpstr>
      <vt:lpstr>Energy vs Latency: Trade-off in a Bi-Objective Optimization</vt:lpstr>
      <vt:lpstr>Analyzing Wasted Energy</vt:lpstr>
      <vt:lpstr>Analyzing Wasted Energy</vt:lpstr>
      <vt:lpstr>Analyzing Wasted Energy</vt:lpstr>
      <vt:lpstr>Analyzing Fairness Across Task Types (Synthesized Workload)</vt:lpstr>
      <vt:lpstr>Analyzing Fairness Across Task Types (ML Workload on AWS)</vt:lpstr>
      <vt:lpstr>Edge to Cloud (E2C) Simulator Demo</vt:lpstr>
      <vt:lpstr>Conclusion</vt:lpstr>
    </vt:vector>
  </TitlesOfParts>
  <Company>4n6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RESeED</dc:title>
  <dc:creator>4n6 4n6</dc:creator>
  <cp:lastModifiedBy>Mohsen</cp:lastModifiedBy>
  <cp:revision>1746</cp:revision>
  <dcterms:created xsi:type="dcterms:W3CDTF">2014-07-23T09:35:07Z</dcterms:created>
  <dcterms:modified xsi:type="dcterms:W3CDTF">2022-07-15T12:50:51Z</dcterms:modified>
</cp:coreProperties>
</file>