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3"/>
  </p:notesMasterIdLst>
  <p:sldIdLst>
    <p:sldId id="257" r:id="rId2"/>
    <p:sldId id="294" r:id="rId3"/>
    <p:sldId id="259" r:id="rId4"/>
    <p:sldId id="260" r:id="rId5"/>
    <p:sldId id="261" r:id="rId6"/>
    <p:sldId id="262" r:id="rId7"/>
    <p:sldId id="263" r:id="rId8"/>
    <p:sldId id="264" r:id="rId9"/>
    <p:sldId id="265" r:id="rId10"/>
    <p:sldId id="266" r:id="rId11"/>
    <p:sldId id="258" r:id="rId12"/>
    <p:sldId id="267" r:id="rId13"/>
    <p:sldId id="292" r:id="rId14"/>
    <p:sldId id="293" r:id="rId15"/>
    <p:sldId id="268" r:id="rId16"/>
    <p:sldId id="269" r:id="rId17"/>
    <p:sldId id="291" r:id="rId18"/>
    <p:sldId id="271" r:id="rId19"/>
    <p:sldId id="272" r:id="rId20"/>
    <p:sldId id="273" r:id="rId21"/>
    <p:sldId id="275" r:id="rId22"/>
    <p:sldId id="274"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anian, Bahareh (RIS-ATL)" initials="FB(" lastIdx="1" clrIdx="0">
    <p:extLst>
      <p:ext uri="{19B8F6BF-5375-455C-9EA6-DF929625EA0E}">
        <p15:presenceInfo xmlns:p15="http://schemas.microsoft.com/office/powerpoint/2012/main" userId="Fardanian, Bahareh (RIS-AT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50963"/>
    <a:srgbClr val="FF99CC"/>
    <a:srgbClr val="1C4BE2"/>
    <a:srgbClr val="41AEBD"/>
    <a:srgbClr val="FF6600"/>
    <a:srgbClr val="B7621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5" autoAdjust="0"/>
    <p:restoredTop sz="64944" autoAdjust="0"/>
  </p:normalViewPr>
  <p:slideViewPr>
    <p:cSldViewPr snapToGrid="0">
      <p:cViewPr varScale="1">
        <p:scale>
          <a:sx n="62" d="100"/>
          <a:sy n="62" d="100"/>
        </p:scale>
        <p:origin x="966" y="66"/>
      </p:cViewPr>
      <p:guideLst/>
    </p:cSldViewPr>
  </p:slideViewPr>
  <p:notesTextViewPr>
    <p:cViewPr>
      <p:scale>
        <a:sx n="1" d="1"/>
        <a:sy n="1" d="1"/>
      </p:scale>
      <p:origin x="0" y="0"/>
    </p:cViewPr>
  </p:notesTextViewPr>
  <p:notesViewPr>
    <p:cSldViewPr snapToGrid="0">
      <p:cViewPr varScale="1">
        <p:scale>
          <a:sx n="57" d="100"/>
          <a:sy n="57" d="100"/>
        </p:scale>
        <p:origin x="282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D61BC-D97E-4621-A406-6D7D11D2A1E0}"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2C854-1B18-4210-81DE-4A9FD8520CEE}" type="slidenum">
              <a:rPr lang="en-US" smtClean="0"/>
              <a:t>‹#›</a:t>
            </a:fld>
            <a:endParaRPr lang="en-US"/>
          </a:p>
        </p:txBody>
      </p:sp>
    </p:spTree>
    <p:extLst>
      <p:ext uri="{BB962C8B-B14F-4D97-AF65-F5344CB8AC3E}">
        <p14:creationId xmlns:p14="http://schemas.microsoft.com/office/powerpoint/2010/main" val="421418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HPCC Systems is data lake technology that allows you to store all your structured and unstructured data at any scale. You can store your data as-is, without having to first structure the data, and run different types of analytics—from dashboards and visualizations to big data processing, real-time analytics, and machine learning to guide better decisions. Data can be ingested in real-time via streams or API and batch.</a:t>
            </a: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3</a:t>
            </a:fld>
            <a:endParaRPr lang="en-US"/>
          </a:p>
        </p:txBody>
      </p:sp>
    </p:spTree>
    <p:extLst>
      <p:ext uri="{BB962C8B-B14F-4D97-AF65-F5344CB8AC3E}">
        <p14:creationId xmlns:p14="http://schemas.microsoft.com/office/powerpoint/2010/main" val="307432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LexisNexis we use HPCC Systems to collect data from 1000s of sources like public records (property, court records) and private (Driver Motor Vehicle, telematics). We ingest the data, clean it, link it and then analyze it. The goal of the LN services is to identify risky individuals or businesses for insurance (driving and life), financial services (loans, credit cards etc.) and government (track fraudsters, criminals like sex offenders, drug traffickers and money launderers). </a:t>
            </a:r>
          </a:p>
          <a:p>
            <a:r>
              <a:rPr lang="en-US" dirty="0" smtClean="0"/>
              <a:t>HPCC System</a:t>
            </a:r>
            <a:r>
              <a:rPr lang="en-US" baseline="0" dirty="0" smtClean="0"/>
              <a:t> is capable of handling and processing batch data (processing data in massive amount).  Real time services refers to ability real time data and processing it that same time. Driving information is great example, data is sent in real time and gets processed immediately.  Visualization Integration refers to the ability of adding graphs, tables and visualization to big data processing. </a:t>
            </a:r>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4</a:t>
            </a:fld>
            <a:endParaRPr lang="en-US"/>
          </a:p>
        </p:txBody>
      </p:sp>
    </p:spTree>
    <p:extLst>
      <p:ext uri="{BB962C8B-B14F-4D97-AF65-F5344CB8AC3E}">
        <p14:creationId xmlns:p14="http://schemas.microsoft.com/office/powerpoint/2010/main" val="6656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Big Data processing in traditional computing like relational systems is hard. HPCC Systems data lake technology uses a divide and conquer approach to solving Big Data problems by dividing data into smaller chunks and running compute on these chunks in parallel. This means faster processing and hence results.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5</a:t>
            </a:fld>
            <a:endParaRPr lang="en-US"/>
          </a:p>
        </p:txBody>
      </p:sp>
    </p:spTree>
    <p:extLst>
      <p:ext uri="{BB962C8B-B14F-4D97-AF65-F5344CB8AC3E}">
        <p14:creationId xmlns:p14="http://schemas.microsoft.com/office/powerpoint/2010/main" val="399274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Workers in industries such as oil rigs and manufacturing factories are always at a risk of injuries from accidents. Over 4000 workers die on the industrial floor every year. The time to react to an accident is very slow and expensive.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6</a:t>
            </a:fld>
            <a:endParaRPr lang="en-US"/>
          </a:p>
        </p:txBody>
      </p:sp>
    </p:spTree>
    <p:extLst>
      <p:ext uri="{BB962C8B-B14F-4D97-AF65-F5344CB8AC3E}">
        <p14:creationId xmlns:p14="http://schemas.microsoft.com/office/powerpoint/2010/main" val="359228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help of </a:t>
            </a:r>
            <a:r>
              <a:rPr lang="en-US" dirty="0" err="1" smtClean="0"/>
              <a:t>IoT</a:t>
            </a:r>
            <a:r>
              <a:rPr lang="en-US" dirty="0" smtClean="0"/>
              <a:t> and HPCC Systems, </a:t>
            </a:r>
            <a:r>
              <a:rPr lang="en-US" dirty="0" err="1" smtClean="0"/>
              <a:t>Guardhat</a:t>
            </a:r>
            <a:r>
              <a:rPr lang="en-US" dirty="0" smtClean="0"/>
              <a:t> was able to create a solution that, one, enabled proactive actions to potentially avoid accidents and, two, react quickly if there was an accident. The solution involved creating protective smart hats that are equipped with </a:t>
            </a:r>
            <a:r>
              <a:rPr lang="en-US" dirty="0" err="1" smtClean="0"/>
              <a:t>IoT</a:t>
            </a:r>
            <a:r>
              <a:rPr lang="en-US" dirty="0" smtClean="0"/>
              <a:t> sensors to detect atmospheric parameters like pressure, CO levels, O2 levels etc. In addition to enabling video and audio detection of events. </a:t>
            </a:r>
          </a:p>
          <a:p>
            <a:endParaRPr lang="en-US" dirty="0" smtClean="0"/>
          </a:p>
          <a:p>
            <a:r>
              <a:rPr lang="en-US" dirty="0" smtClean="0"/>
              <a:t>HPCC Systems provides the platform that is used to collect the sensor data and process it for analysis. HPCC Systems AI algorithms are used to predict potential  events (like fires) before they can occur. </a:t>
            </a:r>
          </a:p>
          <a:p>
            <a:endParaRPr lang="en-US" smtClean="0"/>
          </a:p>
          <a:p>
            <a:endParaRPr lang="en-US"/>
          </a:p>
        </p:txBody>
      </p:sp>
      <p:sp>
        <p:nvSpPr>
          <p:cNvPr id="4" name="Slide Number Placeholder 3"/>
          <p:cNvSpPr>
            <a:spLocks noGrp="1"/>
          </p:cNvSpPr>
          <p:nvPr>
            <p:ph type="sldNum" sz="quarter" idx="10"/>
          </p:nvPr>
        </p:nvSpPr>
        <p:spPr/>
        <p:txBody>
          <a:bodyPr/>
          <a:lstStyle/>
          <a:p>
            <a:fld id="{1D82C854-1B18-4210-81DE-4A9FD8520CEE}" type="slidenum">
              <a:rPr lang="en-US" smtClean="0"/>
              <a:t>7</a:t>
            </a:fld>
            <a:endParaRPr lang="en-US"/>
          </a:p>
        </p:txBody>
      </p:sp>
    </p:spTree>
    <p:extLst>
      <p:ext uri="{BB962C8B-B14F-4D97-AF65-F5344CB8AC3E}">
        <p14:creationId xmlns:p14="http://schemas.microsoft.com/office/powerpoint/2010/main" val="28603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95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61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736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568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7854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507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98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065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684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3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42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68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5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214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02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24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39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5/12/2020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76518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pccsystems-solutions-lab"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BaharF/CodeDay_Feb2020/blob/master/CloudIDE-Setup.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pccsystems-solutions-lab/CodeDay_May2020/blob/master/ECL_Cheat_Sheet.pdf" TargetMode="External"/><Relationship Id="rId7" Type="http://schemas.openxmlformats.org/officeDocument/2006/relationships/hyperlink" Target="https://d2wulyp08c6njk.cloudfront.net/releases/CE-Candidate-7.6.2/docs/EN_US/VisualizingECL_EN_US-7.6.2-1.pdf" TargetMode="External"/><Relationship Id="rId2" Type="http://schemas.openxmlformats.org/officeDocument/2006/relationships/hyperlink" Target="https://github.com/hpccsystems-solutions-lab/CodeDay_May2020" TargetMode="External"/><Relationship Id="rId1" Type="http://schemas.openxmlformats.org/officeDocument/2006/relationships/slideLayout" Target="../slideLayouts/slideLayout2.xml"/><Relationship Id="rId6" Type="http://schemas.openxmlformats.org/officeDocument/2006/relationships/hyperlink" Target="http://cdn.hpccsystems.com/releases/CE-Candidate-7.0.24/docs/EN_US/ECLLanguageReference_EN_US-7.0.24-1.pdf" TargetMode="External"/><Relationship Id="rId5" Type="http://schemas.openxmlformats.org/officeDocument/2006/relationships/hyperlink" Target="https://www.youtube.com/watch?time_continue=192&amp;v=Lk78BCCtM-0" TargetMode="External"/><Relationship Id="rId4" Type="http://schemas.openxmlformats.org/officeDocument/2006/relationships/hyperlink" Target="https://github.com/hpccsystems-solutions-lab/CodeDay_May2020/blob/master/CloudIDE-Setup.pd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e.hpccsystems.com/auth/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a:xfrm>
            <a:off x="1633245" y="925829"/>
            <a:ext cx="8825658" cy="1360171"/>
          </a:xfrm>
        </p:spPr>
        <p:txBody>
          <a:bodyPr>
            <a:normAutofit fontScale="90000"/>
          </a:bodyPr>
          <a:lstStyle/>
          <a:p>
            <a:pPr algn="ctr"/>
            <a:r>
              <a:rPr lang="en-US" b="1" dirty="0" smtClean="0"/>
              <a:t>HPCC Systems</a:t>
            </a:r>
            <a:endParaRPr lang="en-US" b="1" dirty="0"/>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a:xfrm>
            <a:off x="4665963" y="2305318"/>
            <a:ext cx="2760222" cy="387048"/>
          </a:xfrm>
        </p:spPr>
        <p:txBody>
          <a:bodyPr>
            <a:normAutofit fontScale="85000" lnSpcReduction="20000"/>
          </a:bodyPr>
          <a:lstStyle/>
          <a:p>
            <a:pPr algn="ctr"/>
            <a:r>
              <a:rPr lang="en-US" dirty="0" smtClean="0"/>
              <a:t>An introduction</a:t>
            </a:r>
            <a:endParaRPr lang="en-US" dirty="0"/>
          </a:p>
        </p:txBody>
      </p:sp>
      <p:sp>
        <p:nvSpPr>
          <p:cNvPr id="4" name="TextBox 3"/>
          <p:cNvSpPr txBox="1"/>
          <p:nvPr/>
        </p:nvSpPr>
        <p:spPr>
          <a:xfrm>
            <a:off x="4657692" y="5153337"/>
            <a:ext cx="2966005" cy="646331"/>
          </a:xfrm>
          <a:prstGeom prst="rect">
            <a:avLst/>
          </a:prstGeom>
          <a:noFill/>
        </p:spPr>
        <p:txBody>
          <a:bodyPr wrap="none" rtlCol="0">
            <a:spAutoFit/>
          </a:bodyPr>
          <a:lstStyle/>
          <a:p>
            <a:pPr algn="ctr"/>
            <a:r>
              <a:rPr lang="en-US" dirty="0" smtClean="0">
                <a:solidFill>
                  <a:schemeClr val="tx1">
                    <a:lumMod val="65000"/>
                    <a:lumOff val="35000"/>
                  </a:schemeClr>
                </a:solidFill>
              </a:rPr>
              <a:t>Presented by</a:t>
            </a:r>
          </a:p>
          <a:p>
            <a:pPr algn="ctr"/>
            <a:r>
              <a:rPr lang="en-US" dirty="0" smtClean="0">
                <a:solidFill>
                  <a:schemeClr val="tx1">
                    <a:lumMod val="65000"/>
                    <a:lumOff val="35000"/>
                  </a:schemeClr>
                </a:solidFill>
              </a:rPr>
              <a:t>HPCC-Systems Solution Labs</a:t>
            </a:r>
          </a:p>
        </p:txBody>
      </p:sp>
      <p:pic>
        <p:nvPicPr>
          <p:cNvPr id="8" name="Picture 7"/>
          <p:cNvPicPr>
            <a:picLocks noChangeAspect="1"/>
          </p:cNvPicPr>
          <p:nvPr/>
        </p:nvPicPr>
        <p:blipFill>
          <a:blip r:embed="rId2"/>
          <a:stretch>
            <a:fillRect/>
          </a:stretch>
        </p:blipFill>
        <p:spPr>
          <a:xfrm>
            <a:off x="3849436" y="3155825"/>
            <a:ext cx="4393275" cy="1321371"/>
          </a:xfrm>
          <a:prstGeom prst="rect">
            <a:avLst/>
          </a:prstGeom>
        </p:spPr>
      </p:pic>
    </p:spTree>
    <p:extLst>
      <p:ext uri="{BB962C8B-B14F-4D97-AF65-F5344CB8AC3E}">
        <p14:creationId xmlns:p14="http://schemas.microsoft.com/office/powerpoint/2010/main" val="292560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861" y="318837"/>
            <a:ext cx="7157545" cy="707886"/>
          </a:xfrm>
          <a:prstGeom prst="rect">
            <a:avLst/>
          </a:prstGeom>
          <a:noFill/>
        </p:spPr>
        <p:txBody>
          <a:bodyPr wrap="square" rtlCol="0">
            <a:spAutoFit/>
          </a:bodyPr>
          <a:lstStyle/>
          <a:p>
            <a:pPr algn="l"/>
            <a:r>
              <a:rPr lang="en-US" sz="4000" dirty="0">
                <a:solidFill>
                  <a:schemeClr val="tx1">
                    <a:lumMod val="65000"/>
                    <a:lumOff val="35000"/>
                  </a:schemeClr>
                </a:solidFill>
                <a:latin typeface="Calibri" panose="020F0502020204030204" pitchFamily="34" charset="0"/>
                <a:cs typeface="Calibri" panose="020F0502020204030204" pitchFamily="34" charset="0"/>
              </a:rPr>
              <a:t>Cloud IDE</a:t>
            </a:r>
          </a:p>
        </p:txBody>
      </p:sp>
      <p:pic>
        <p:nvPicPr>
          <p:cNvPr id="4" name="Picture 3"/>
          <p:cNvPicPr>
            <a:picLocks noChangeAspect="1"/>
          </p:cNvPicPr>
          <p:nvPr/>
        </p:nvPicPr>
        <p:blipFill>
          <a:blip r:embed="rId2"/>
          <a:stretch>
            <a:fillRect/>
          </a:stretch>
        </p:blipFill>
        <p:spPr>
          <a:xfrm>
            <a:off x="7508064" y="2436364"/>
            <a:ext cx="3369038" cy="1656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555861" y="5502166"/>
            <a:ext cx="10790565" cy="707886"/>
          </a:xfrm>
          <a:prstGeom prst="rect">
            <a:avLst/>
          </a:prstGeom>
          <a:noFill/>
        </p:spPr>
        <p:txBody>
          <a:bodyPr wrap="square" rtlCol="0">
            <a:spAutoFit/>
          </a:bodyPr>
          <a:lstStyle/>
          <a:p>
            <a:pPr algn="l"/>
            <a:r>
              <a:rPr lang="en-US" sz="2000" dirty="0">
                <a:solidFill>
                  <a:schemeClr val="tx1">
                    <a:lumMod val="65000"/>
                    <a:lumOff val="35000"/>
                  </a:schemeClr>
                </a:solidFill>
                <a:latin typeface="Calibri" panose="020F0502020204030204" pitchFamily="34" charset="0"/>
                <a:cs typeface="Calibri" panose="020F0502020204030204" pitchFamily="34" charset="0"/>
              </a:rPr>
              <a:t>Please see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following for how to register and tutorial </a:t>
            </a:r>
          </a:p>
          <a:p>
            <a:r>
              <a:rPr lang="en-US" sz="2000" dirty="0">
                <a:latin typeface="Calibri" panose="020F0502020204030204" pitchFamily="34" charset="0"/>
                <a:cs typeface="Calibri" panose="020F0502020204030204" pitchFamily="34" charset="0"/>
                <a:hlinkClick r:id="rId3"/>
              </a:rPr>
              <a:t>https://github.com/hpccsystems-solutions-lab</a:t>
            </a:r>
            <a:r>
              <a:rPr lang="en-US" sz="2000" dirty="0" smtClean="0">
                <a:latin typeface="Calibri" panose="020F0502020204030204" pitchFamily="34" charset="0"/>
                <a:cs typeface="Calibri" panose="020F0502020204030204" pitchFamily="34" charset="0"/>
                <a:hlinkClick r:id="rId4"/>
              </a:rPr>
              <a:t>/CodeDay_May2020/blob/master/CloudIDE-Setup.pdf</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5"/>
          <a:stretch>
            <a:fillRect/>
          </a:stretch>
        </p:blipFill>
        <p:spPr>
          <a:xfrm>
            <a:off x="964938" y="1104400"/>
            <a:ext cx="5330186" cy="4205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0337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a:solidFill>
                  <a:schemeClr val="tx1"/>
                </a:solidFill>
                <a:latin typeface="Calibri" panose="020F0502020204030204" pitchFamily="34" charset="0"/>
                <a:cs typeface="Calibri" panose="020F0502020204030204" pitchFamily="34" charset="0"/>
              </a:rPr>
              <a:t>Big Data</a:t>
            </a:r>
          </a:p>
        </p:txBody>
      </p:sp>
      <p:pic>
        <p:nvPicPr>
          <p:cNvPr id="6" name="Picture 6" descr="Image result for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140" y="1845424"/>
            <a:ext cx="5059384" cy="29427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Rectangle 6"/>
          <p:cNvSpPr/>
          <p:nvPr/>
        </p:nvSpPr>
        <p:spPr>
          <a:xfrm>
            <a:off x="398229" y="1249122"/>
            <a:ext cx="6096000" cy="707886"/>
          </a:xfrm>
          <a:prstGeom prst="rect">
            <a:avLst/>
          </a:prstGeom>
        </p:spPr>
        <p:txBody>
          <a:bodyPr>
            <a:spAutoFit/>
          </a:bodyPr>
          <a:lstStyle/>
          <a:p>
            <a:r>
              <a:rPr lang="en-US" sz="2000" dirty="0">
                <a:latin typeface="Calibri" panose="020F0502020204030204" pitchFamily="34" charset="0"/>
                <a:cs typeface="Calibri" panose="020F0502020204030204" pitchFamily="34" charset="0"/>
              </a:rPr>
              <a:t>Handling massive volume of both structured and unstructured.</a:t>
            </a:r>
          </a:p>
        </p:txBody>
      </p:sp>
      <p:sp>
        <p:nvSpPr>
          <p:cNvPr id="8" name="Rectangle 7"/>
          <p:cNvSpPr/>
          <p:nvPr/>
        </p:nvSpPr>
        <p:spPr>
          <a:xfrm>
            <a:off x="398229" y="2993610"/>
            <a:ext cx="6096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can be processed, stored, and retrieved in a fixed format. </a:t>
            </a:r>
          </a:p>
          <a:p>
            <a:r>
              <a:rPr lang="en-US" dirty="0">
                <a:latin typeface="Calibri" panose="020F0502020204030204" pitchFamily="34" charset="0"/>
                <a:cs typeface="Calibri" panose="020F0502020204030204" pitchFamily="34" charset="0"/>
              </a:rPr>
              <a:t>Ex: dates, salary table</a:t>
            </a:r>
          </a:p>
        </p:txBody>
      </p:sp>
      <p:sp>
        <p:nvSpPr>
          <p:cNvPr id="9" name="Title 13">
            <a:extLst>
              <a:ext uri="{FF2B5EF4-FFF2-40B4-BE49-F238E27FC236}">
                <a16:creationId xmlns:a16="http://schemas.microsoft.com/office/drawing/2014/main" id="{E0BC4451-F364-4263-9335-90DD0317F9B2}"/>
              </a:ext>
            </a:extLst>
          </p:cNvPr>
          <p:cNvSpPr txBox="1">
            <a:spLocks/>
          </p:cNvSpPr>
          <p:nvPr/>
        </p:nvSpPr>
        <p:spPr>
          <a:xfrm>
            <a:off x="398229" y="2369563"/>
            <a:ext cx="3206724"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Structured  Data</a:t>
            </a:r>
          </a:p>
        </p:txBody>
      </p:sp>
      <p:sp>
        <p:nvSpPr>
          <p:cNvPr id="10" name="Title 13">
            <a:extLst>
              <a:ext uri="{FF2B5EF4-FFF2-40B4-BE49-F238E27FC236}">
                <a16:creationId xmlns:a16="http://schemas.microsoft.com/office/drawing/2014/main" id="{E0BC4451-F364-4263-9335-90DD0317F9B2}"/>
              </a:ext>
            </a:extLst>
          </p:cNvPr>
          <p:cNvSpPr txBox="1">
            <a:spLocks/>
          </p:cNvSpPr>
          <p:nvPr/>
        </p:nvSpPr>
        <p:spPr>
          <a:xfrm>
            <a:off x="398229" y="3990310"/>
            <a:ext cx="4074018"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Unstructured  Data</a:t>
            </a:r>
          </a:p>
        </p:txBody>
      </p:sp>
      <p:sp>
        <p:nvSpPr>
          <p:cNvPr id="11" name="Rectangle 10"/>
          <p:cNvSpPr/>
          <p:nvPr/>
        </p:nvSpPr>
        <p:spPr>
          <a:xfrm>
            <a:off x="398229" y="4676543"/>
            <a:ext cx="6096000" cy="1200329"/>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lacks any specific form or structure whatsoever. This makes it very difficult and time-consuming to process and analyze unstructured data.</a:t>
            </a:r>
          </a:p>
          <a:p>
            <a:r>
              <a:rPr lang="en-US" dirty="0">
                <a:latin typeface="Calibri" panose="020F0502020204030204" pitchFamily="34" charset="0"/>
                <a:cs typeface="Calibri" panose="020F0502020204030204" pitchFamily="34" charset="0"/>
              </a:rPr>
              <a:t>Ex: emails, videos.</a:t>
            </a:r>
          </a:p>
        </p:txBody>
      </p:sp>
    </p:spTree>
    <p:extLst>
      <p:ext uri="{BB962C8B-B14F-4D97-AF65-F5344CB8AC3E}">
        <p14:creationId xmlns:p14="http://schemas.microsoft.com/office/powerpoint/2010/main" val="238819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a:t>ECL </a:t>
            </a:r>
          </a:p>
        </p:txBody>
      </p:sp>
      <p:sp>
        <p:nvSpPr>
          <p:cNvPr id="3" name="Content Placeholder 2"/>
          <p:cNvSpPr>
            <a:spLocks noGrp="1"/>
          </p:cNvSpPr>
          <p:nvPr>
            <p:ph idx="1"/>
          </p:nvPr>
        </p:nvSpPr>
        <p:spPr>
          <a:xfrm>
            <a:off x="390269" y="1550199"/>
            <a:ext cx="7839332" cy="4842363"/>
          </a:xfrm>
        </p:spPr>
        <p:txBody>
          <a:bodyPr>
            <a:normAutofit fontScale="92500" lnSpcReduction="20000"/>
          </a:bodyPr>
          <a:lstStyle/>
          <a:p>
            <a:pPr marL="0" indent="0">
              <a:buNone/>
            </a:pPr>
            <a:r>
              <a:rPr lang="en-US" dirty="0"/>
              <a:t>ECL is </a:t>
            </a:r>
            <a:r>
              <a:rPr lang="en-US" dirty="0" smtClean="0"/>
              <a:t>a language </a:t>
            </a:r>
            <a:r>
              <a:rPr lang="en-US" dirty="0"/>
              <a:t>design to query/manipulate </a:t>
            </a:r>
            <a:r>
              <a:rPr lang="en-US" dirty="0" smtClean="0"/>
              <a:t>massive </a:t>
            </a:r>
            <a:r>
              <a:rPr lang="en-US" dirty="0"/>
              <a:t>data and is used for ETL (Extract, Transform, </a:t>
            </a:r>
            <a:r>
              <a:rPr lang="en-US" dirty="0" smtClean="0"/>
              <a:t>Load</a:t>
            </a:r>
            <a:r>
              <a:rPr lang="en-US" dirty="0"/>
              <a:t>) and data visualization.</a:t>
            </a:r>
          </a:p>
          <a:p>
            <a:pPr marL="0" indent="0">
              <a:buNone/>
            </a:pPr>
            <a:endParaRPr lang="en-US" dirty="0" smtClean="0"/>
          </a:p>
          <a:p>
            <a:pPr marL="0" indent="0">
              <a:buNone/>
            </a:pPr>
            <a:r>
              <a:rPr lang="en-US" b="1" dirty="0" smtClean="0"/>
              <a:t>Extract</a:t>
            </a:r>
          </a:p>
          <a:p>
            <a:pPr marL="0" indent="0">
              <a:buNone/>
            </a:pPr>
            <a:r>
              <a:rPr lang="en-US" sz="2600" dirty="0" smtClean="0"/>
              <a:t>Reading data from different type of datasets</a:t>
            </a:r>
          </a:p>
          <a:p>
            <a:pPr marL="0" indent="0">
              <a:buNone/>
            </a:pPr>
            <a:endParaRPr lang="en-US" dirty="0"/>
          </a:p>
          <a:p>
            <a:pPr marL="0" indent="0">
              <a:buNone/>
            </a:pPr>
            <a:r>
              <a:rPr lang="en-US" b="1" dirty="0" smtClean="0"/>
              <a:t>Transform</a:t>
            </a:r>
          </a:p>
          <a:p>
            <a:pPr marL="0" indent="0">
              <a:buNone/>
            </a:pPr>
            <a:r>
              <a:rPr lang="en-US" sz="2600" dirty="0" smtClean="0"/>
              <a:t>Formatting/converting data to needed shape, so it can be used</a:t>
            </a:r>
          </a:p>
          <a:p>
            <a:pPr marL="0" indent="0">
              <a:buNone/>
            </a:pPr>
            <a:endParaRPr lang="en-US" sz="2600" dirty="0"/>
          </a:p>
          <a:p>
            <a:pPr marL="0" indent="0">
              <a:buNone/>
            </a:pPr>
            <a:r>
              <a:rPr lang="en-US" b="1" dirty="0" smtClean="0"/>
              <a:t>Load</a:t>
            </a:r>
          </a:p>
          <a:p>
            <a:pPr marL="0" indent="0">
              <a:buNone/>
            </a:pPr>
            <a:r>
              <a:rPr lang="en-US" sz="2600" dirty="0" smtClean="0"/>
              <a:t>Writing dataset to it’s target location</a:t>
            </a:r>
            <a:endParaRPr lang="en-US" sz="2600" dirty="0"/>
          </a:p>
        </p:txBody>
      </p:sp>
      <p:grpSp>
        <p:nvGrpSpPr>
          <p:cNvPr id="31" name="Group 30"/>
          <p:cNvGrpSpPr/>
          <p:nvPr/>
        </p:nvGrpSpPr>
        <p:grpSpPr>
          <a:xfrm>
            <a:off x="8410832" y="584886"/>
            <a:ext cx="3139184" cy="5807676"/>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80863" y="1770832"/>
                <a:ext cx="848309" cy="369332"/>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Source</a:t>
                </a:r>
                <a:endParaRPr lang="en-US" dirty="0">
                  <a:solidFill>
                    <a:schemeClr val="bg1"/>
                  </a:solidFill>
                </a:endParaRP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878701"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Extract</a:t>
              </a:r>
              <a:endParaRPr lang="en-US" dirty="0">
                <a:solidFill>
                  <a:schemeClr val="bg1"/>
                </a:solidFill>
              </a:endParaRPr>
            </a:p>
          </p:txBody>
        </p:sp>
        <p:sp>
          <p:nvSpPr>
            <p:cNvPr id="23" name="TextBox 22"/>
            <p:cNvSpPr txBox="1"/>
            <p:nvPr/>
          </p:nvSpPr>
          <p:spPr>
            <a:xfrm>
              <a:off x="10310543" y="3400909"/>
              <a:ext cx="980540"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Transfer</a:t>
              </a:r>
              <a:endParaRPr lang="en-US" dirty="0">
                <a:solidFill>
                  <a:schemeClr val="bg1"/>
                </a:solidFill>
              </a:endParaRPr>
            </a:p>
          </p:txBody>
        </p:sp>
        <p:sp>
          <p:nvSpPr>
            <p:cNvPr id="24" name="TextBox 23"/>
            <p:cNvSpPr txBox="1"/>
            <p:nvPr/>
          </p:nvSpPr>
          <p:spPr>
            <a:xfrm>
              <a:off x="10449160" y="4846784"/>
              <a:ext cx="672882"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Load</a:t>
              </a:r>
              <a:endParaRPr lang="en-US" dirty="0">
                <a:solidFill>
                  <a:schemeClr val="bg1"/>
                </a:solidFill>
              </a:endParaRP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Destination</a:t>
                </a:r>
                <a:endParaRPr lang="en-US" dirty="0">
                  <a:solidFill>
                    <a:schemeClr val="bg1"/>
                  </a:solidFill>
                </a:endParaRPr>
              </a:p>
            </p:txBody>
          </p:sp>
        </p:grpSp>
      </p:grpSp>
    </p:spTree>
    <p:extLst>
      <p:ext uri="{BB962C8B-B14F-4D97-AF65-F5344CB8AC3E}">
        <p14:creationId xmlns:p14="http://schemas.microsoft.com/office/powerpoint/2010/main" val="3268134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18" y="1339403"/>
            <a:ext cx="4042893" cy="3532367"/>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pPr algn="ctr"/>
            <a:r>
              <a:rPr lang="en-US" sz="7200" b="1" dirty="0" smtClean="0">
                <a:solidFill>
                  <a:schemeClr val="tx1"/>
                </a:solidFill>
                <a:effectLst>
                  <a:outerShdw blurRad="38100" dist="38100" dir="2700000" algn="tl">
                    <a:srgbClr val="000000">
                      <a:alpha val="43137"/>
                    </a:srgbClr>
                  </a:outerShdw>
                </a:effectLst>
              </a:rPr>
              <a:t>ECL</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 </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SYNTAX</a:t>
            </a:r>
            <a:endParaRPr lang="en-US" sz="72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6066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smtClean="0"/>
              <a:t>House Keeping </a:t>
            </a:r>
            <a:endParaRPr lang="en-US" b="1" dirty="0"/>
          </a:p>
        </p:txBody>
      </p:sp>
      <p:sp>
        <p:nvSpPr>
          <p:cNvPr id="3" name="Content Placeholder 2"/>
          <p:cNvSpPr>
            <a:spLocks noGrp="1"/>
          </p:cNvSpPr>
          <p:nvPr>
            <p:ph idx="1"/>
          </p:nvPr>
        </p:nvSpPr>
        <p:spPr>
          <a:xfrm>
            <a:off x="231820" y="1789471"/>
            <a:ext cx="11797048" cy="4519888"/>
          </a:xfrm>
        </p:spPr>
        <p:txBody>
          <a:bodyPr>
            <a:normAutofit/>
          </a:bodyPr>
          <a:lstStyle/>
          <a:p>
            <a:pPr lvl="1"/>
            <a:r>
              <a:rPr lang="en-US" sz="2800" b="1" dirty="0" smtClean="0"/>
              <a:t>Not</a:t>
            </a:r>
            <a:r>
              <a:rPr lang="en-US" sz="2800" dirty="0" smtClean="0"/>
              <a:t> case-sensitive</a:t>
            </a:r>
            <a:endParaRPr lang="en-US" sz="2800" dirty="0"/>
          </a:p>
          <a:p>
            <a:pPr lvl="1"/>
            <a:r>
              <a:rPr lang="en-US" sz="2800" dirty="0"/>
              <a:t>White space is </a:t>
            </a:r>
            <a:r>
              <a:rPr lang="en-US" sz="2800" dirty="0" smtClean="0"/>
              <a:t>ignored</a:t>
            </a:r>
          </a:p>
          <a:p>
            <a:pPr lvl="1"/>
            <a:r>
              <a:rPr lang="en-US" sz="2800" dirty="0" smtClean="0"/>
              <a:t>Formatting is recommended</a:t>
            </a:r>
            <a:endParaRPr lang="en-US" sz="2800" dirty="0"/>
          </a:p>
          <a:p>
            <a:pPr lvl="1"/>
            <a:r>
              <a:rPr lang="en-US" sz="2800" dirty="0" smtClean="0"/>
              <a:t> </a:t>
            </a:r>
            <a:r>
              <a:rPr lang="en-US" sz="2800" dirty="0" smtClean="0">
                <a:solidFill>
                  <a:srgbClr val="00B050"/>
                </a:solidFill>
              </a:rPr>
              <a:t>// This is a single line comment</a:t>
            </a:r>
            <a:endParaRPr lang="en-US" sz="2800" dirty="0">
              <a:solidFill>
                <a:srgbClr val="00B050"/>
              </a:solidFill>
            </a:endParaRPr>
          </a:p>
          <a:p>
            <a:pPr lvl="1"/>
            <a:r>
              <a:rPr lang="en-US" sz="2800" dirty="0" smtClean="0">
                <a:solidFill>
                  <a:srgbClr val="00B050"/>
                </a:solidFill>
              </a:rPr>
              <a:t>/* A  block comment */</a:t>
            </a:r>
            <a:endParaRPr lang="en-US" sz="2800" dirty="0">
              <a:solidFill>
                <a:srgbClr val="00B050"/>
              </a:solidFill>
            </a:endParaRPr>
          </a:p>
          <a:p>
            <a:pPr lvl="1"/>
            <a:r>
              <a:rPr lang="en-US" sz="2800" dirty="0" smtClean="0">
                <a:solidFill>
                  <a:srgbClr val="FFC000"/>
                </a:solidFill>
              </a:rPr>
              <a:t>Object.Property</a:t>
            </a:r>
            <a:r>
              <a:rPr lang="en-US" sz="2800" dirty="0" smtClean="0"/>
              <a:t> </a:t>
            </a:r>
            <a:r>
              <a:rPr lang="en-US" sz="2800" dirty="0"/>
              <a:t>syntax </a:t>
            </a:r>
            <a:r>
              <a:rPr lang="en-US" sz="2800" dirty="0" smtClean="0"/>
              <a:t> is used to </a:t>
            </a:r>
            <a:r>
              <a:rPr lang="en-US" sz="2800" dirty="0"/>
              <a:t>qualify </a:t>
            </a:r>
            <a:r>
              <a:rPr lang="en-US" sz="2800" dirty="0" smtClean="0"/>
              <a:t>definition </a:t>
            </a:r>
            <a:r>
              <a:rPr lang="en-US" sz="2800" dirty="0"/>
              <a:t>scope and disambiguate field references within </a:t>
            </a:r>
            <a:r>
              <a:rPr lang="en-US" sz="2800" dirty="0" smtClean="0"/>
              <a:t>datasets:</a:t>
            </a:r>
            <a:endParaRPr lang="en-US" sz="2800" dirty="0"/>
          </a:p>
          <a:p>
            <a:pPr lvl="2"/>
            <a:r>
              <a:rPr lang="en-US" sz="2800" dirty="0" smtClean="0">
                <a:solidFill>
                  <a:srgbClr val="FFC000"/>
                </a:solidFill>
              </a:rPr>
              <a:t>ModuleName.Definition  </a:t>
            </a:r>
            <a:r>
              <a:rPr lang="en-US" sz="2400" dirty="0" smtClean="0">
                <a:solidFill>
                  <a:srgbClr val="00B050"/>
                </a:solidFill>
              </a:rPr>
              <a:t>//</a:t>
            </a:r>
            <a:r>
              <a:rPr lang="en-US" sz="2400" dirty="0">
                <a:solidFill>
                  <a:srgbClr val="00B050"/>
                </a:solidFill>
              </a:rPr>
              <a:t>reference a definition from another module/folder</a:t>
            </a:r>
          </a:p>
          <a:p>
            <a:pPr lvl="2"/>
            <a:r>
              <a:rPr lang="en-US" sz="2800" dirty="0">
                <a:solidFill>
                  <a:srgbClr val="FFC000"/>
                </a:solidFill>
              </a:rPr>
              <a:t>Dataset.Field</a:t>
            </a:r>
            <a:r>
              <a:rPr lang="en-US" sz="2800" dirty="0"/>
              <a:t> </a:t>
            </a:r>
            <a:r>
              <a:rPr lang="en-US" sz="2800" dirty="0" smtClean="0"/>
              <a:t>    </a:t>
            </a:r>
            <a:r>
              <a:rPr lang="en-US" sz="2400" dirty="0" smtClean="0">
                <a:solidFill>
                  <a:srgbClr val="00B050"/>
                </a:solidFill>
              </a:rPr>
              <a:t>//</a:t>
            </a:r>
            <a:r>
              <a:rPr lang="en-US" sz="2400" dirty="0">
                <a:solidFill>
                  <a:srgbClr val="00B050"/>
                </a:solidFill>
              </a:rPr>
              <a:t>reference a field in a dataset or </a:t>
            </a:r>
            <a:r>
              <a:rPr lang="en-US" sz="2400" dirty="0" smtClean="0">
                <a:solidFill>
                  <a:srgbClr val="00B050"/>
                </a:solidFill>
              </a:rPr>
              <a:t>record set</a:t>
            </a:r>
            <a:endParaRPr lang="en-US" sz="2400" dirty="0">
              <a:solidFill>
                <a:srgbClr val="00B050"/>
              </a:solidFill>
            </a:endParaRPr>
          </a:p>
        </p:txBody>
      </p:sp>
    </p:spTree>
    <p:extLst>
      <p:ext uri="{BB962C8B-B14F-4D97-AF65-F5344CB8AC3E}">
        <p14:creationId xmlns:p14="http://schemas.microsoft.com/office/powerpoint/2010/main" val="335514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11030564" cy="5867925"/>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Record Structure</a:t>
            </a:r>
          </a:p>
          <a:p>
            <a:pPr marL="0" indent="0">
              <a:buNone/>
            </a:pPr>
            <a:r>
              <a:rPr lang="en-US" dirty="0">
                <a:solidFill>
                  <a:schemeClr val="tx1"/>
                </a:solidFill>
                <a:latin typeface="Calibri" panose="020F0502020204030204" pitchFamily="34" charset="0"/>
                <a:cs typeface="Calibri" panose="020F0502020204030204" pitchFamily="34" charset="0"/>
              </a:rPr>
              <a:t>Defines the layout </a:t>
            </a:r>
            <a:r>
              <a:rPr lang="en-US" dirty="0" smtClean="0">
                <a:solidFill>
                  <a:schemeClr val="tx1"/>
                </a:solidFill>
                <a:latin typeface="Calibri" panose="020F0502020204030204" pitchFamily="34" charset="0"/>
                <a:cs typeface="Calibri" panose="020F0502020204030204" pitchFamily="34" charset="0"/>
              </a:rPr>
              <a:t>of </a:t>
            </a:r>
            <a:r>
              <a:rPr lang="en-US" dirty="0">
                <a:solidFill>
                  <a:schemeClr val="tx1"/>
                </a:solidFill>
                <a:latin typeface="Calibri" panose="020F0502020204030204" pitchFamily="34" charset="0"/>
                <a:cs typeface="Calibri" panose="020F0502020204030204" pitchFamily="34" charset="0"/>
              </a:rPr>
              <a:t>fields in the dataset, order of the fields should be the same as the dataset</a:t>
            </a:r>
            <a:r>
              <a:rPr lang="en-US" dirty="0" smtClean="0">
                <a:solidFill>
                  <a:schemeClr val="tx1"/>
                </a:solidFill>
                <a:latin typeface="Calibri" panose="020F0502020204030204" pitchFamily="34" charset="0"/>
                <a:cs typeface="Calibri" panose="020F0502020204030204" pitchFamily="34" charset="0"/>
              </a:rPr>
              <a:t>.</a:t>
            </a: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File </a:t>
            </a:r>
            <a:r>
              <a:rPr lang="en-US" b="1" dirty="0">
                <a:solidFill>
                  <a:srgbClr val="FF0000"/>
                </a:solidFill>
                <a:latin typeface="Calibri" panose="020F0502020204030204" pitchFamily="34" charset="0"/>
                <a:cs typeface="Calibri" panose="020F0502020204030204" pitchFamily="34" charset="0"/>
              </a:rPr>
              <a:t>Dataset</a:t>
            </a:r>
          </a:p>
          <a:p>
            <a:pPr marL="0" indent="0">
              <a:buNone/>
            </a:pPr>
            <a:r>
              <a:rPr lang="en-US" dirty="0">
                <a:solidFill>
                  <a:schemeClr val="tx1"/>
                </a:solidFill>
                <a:latin typeface="Calibri" panose="020F0502020204030204" pitchFamily="34" charset="0"/>
                <a:cs typeface="Calibri" panose="020F0502020204030204" pitchFamily="34" charset="0"/>
              </a:rPr>
              <a:t>A physical data file on disk. It can be defined directly, or can be brought in.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755179" y="4095483"/>
            <a:ext cx="5847773" cy="1498310"/>
          </a:xfrm>
          <a:prstGeom prst="rect">
            <a:avLst/>
          </a:prstGeom>
        </p:spPr>
      </p:pic>
    </p:spTree>
    <p:extLst>
      <p:ext uri="{BB962C8B-B14F-4D97-AF65-F5344CB8AC3E}">
        <p14:creationId xmlns:p14="http://schemas.microsoft.com/office/powerpoint/2010/main" val="402798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126" y="2460863"/>
            <a:ext cx="3768680" cy="1001559"/>
          </a:xfrm>
        </p:spPr>
        <p:txBody>
          <a:bodyPr>
            <a:normAutofit fontScale="90000"/>
          </a:bodyPr>
          <a:lstStyle/>
          <a:p>
            <a:r>
              <a:rPr lang="en-US" sz="4000" dirty="0" smtClean="0">
                <a:latin typeface="Calibri" panose="020F0502020204030204" pitchFamily="34" charset="0"/>
                <a:cs typeface="Calibri" panose="020F0502020204030204" pitchFamily="34" charset="0"/>
              </a:rPr>
              <a:t>Datasets </a:t>
            </a:r>
            <a:br>
              <a:rPr lang="en-US" sz="4000" dirty="0" smtClean="0">
                <a:latin typeface="Calibri" panose="020F0502020204030204" pitchFamily="34" charset="0"/>
                <a:cs typeface="Calibri" panose="020F0502020204030204" pitchFamily="34" charset="0"/>
              </a:rPr>
            </a:br>
            <a:r>
              <a:rPr lang="en-US" sz="4000" dirty="0" smtClean="0">
                <a:latin typeface="Calibri" panose="020F0502020204030204" pitchFamily="34" charset="0"/>
                <a:cs typeface="Calibri" panose="020F0502020204030204" pitchFamily="34" charset="0"/>
              </a:rPr>
              <a:t>Record Structure </a:t>
            </a:r>
            <a:endParaRPr lang="en-US" sz="4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924210" y="201395"/>
            <a:ext cx="6831185" cy="6406723"/>
          </a:xfrm>
          <a:prstGeom prst="rect">
            <a:avLst/>
          </a:prstGeom>
        </p:spPr>
      </p:pic>
    </p:spTree>
    <p:extLst>
      <p:ext uri="{BB962C8B-B14F-4D97-AF65-F5344CB8AC3E}">
        <p14:creationId xmlns:p14="http://schemas.microsoft.com/office/powerpoint/2010/main" val="3732233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OUTPUT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Lets you display result.</a:t>
            </a: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CHOOSEN</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Returns </a:t>
            </a:r>
            <a:r>
              <a:rPr lang="en-US" dirty="0">
                <a:latin typeface="Calibri" panose="020F0502020204030204" pitchFamily="34" charset="0"/>
                <a:cs typeface="Calibri" panose="020F0502020204030204" pitchFamily="34" charset="0"/>
              </a:rPr>
              <a:t>the first n number of </a:t>
            </a:r>
            <a:r>
              <a:rPr lang="en-US" dirty="0" smtClean="0">
                <a:latin typeface="Calibri" panose="020F0502020204030204" pitchFamily="34" charset="0"/>
                <a:cs typeface="Calibri" panose="020F0502020204030204" pitchFamily="34" charset="0"/>
              </a:rPr>
              <a:t>records.</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474277" y="3078051"/>
            <a:ext cx="3534579" cy="1232739"/>
          </a:xfrm>
          <a:prstGeom prst="rect">
            <a:avLst/>
          </a:prstGeom>
        </p:spPr>
      </p:pic>
      <p:pic>
        <p:nvPicPr>
          <p:cNvPr id="7" name="Picture 6"/>
          <p:cNvPicPr>
            <a:picLocks noChangeAspect="1"/>
          </p:cNvPicPr>
          <p:nvPr/>
        </p:nvPicPr>
        <p:blipFill>
          <a:blip r:embed="rId3"/>
          <a:stretch>
            <a:fillRect/>
          </a:stretch>
        </p:blipFill>
        <p:spPr>
          <a:xfrm>
            <a:off x="8583369" y="5470597"/>
            <a:ext cx="3425487" cy="850917"/>
          </a:xfrm>
          <a:prstGeom prst="rect">
            <a:avLst/>
          </a:prstGeom>
        </p:spPr>
      </p:pic>
      <p:pic>
        <p:nvPicPr>
          <p:cNvPr id="20" name="Picture 19"/>
          <p:cNvPicPr>
            <a:picLocks noChangeAspect="1"/>
          </p:cNvPicPr>
          <p:nvPr/>
        </p:nvPicPr>
        <p:blipFill>
          <a:blip r:embed="rId4"/>
          <a:stretch>
            <a:fillRect/>
          </a:stretch>
        </p:blipFill>
        <p:spPr>
          <a:xfrm>
            <a:off x="6594088" y="441435"/>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ect">
            <a:avLst/>
          </a:prstGeom>
        </p:spPr>
      </p:pic>
      <p:cxnSp>
        <p:nvCxnSpPr>
          <p:cNvPr id="15" name="Straight Arrow Connector 14"/>
          <p:cNvCxnSpPr/>
          <p:nvPr/>
        </p:nvCxnSpPr>
        <p:spPr>
          <a:xfrm>
            <a:off x="7286797" y="5456846"/>
            <a:ext cx="1203775" cy="425459"/>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3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SORT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Ascending or descending sort</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FILTER</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Choosing a smaller part of dataset</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71502" y="3829251"/>
            <a:ext cx="7532960" cy="2017757"/>
          </a:xfrm>
          <a:prstGeom prst="rect">
            <a:avLst/>
          </a:prstGeom>
        </p:spPr>
      </p:pic>
      <p:pic>
        <p:nvPicPr>
          <p:cNvPr id="5" name="Picture 4"/>
          <p:cNvPicPr>
            <a:picLocks noChangeAspect="1"/>
          </p:cNvPicPr>
          <p:nvPr/>
        </p:nvPicPr>
        <p:blipFill>
          <a:blip r:embed="rId3"/>
          <a:stretch>
            <a:fillRect/>
          </a:stretch>
        </p:blipFill>
        <p:spPr>
          <a:xfrm>
            <a:off x="6242237" y="441434"/>
            <a:ext cx="5766619" cy="1477517"/>
          </a:xfrm>
          <a:prstGeom prst="rect">
            <a:avLst/>
          </a:prstGeom>
        </p:spPr>
      </p:pic>
      <p:pic>
        <p:nvPicPr>
          <p:cNvPr id="6" name="Picture 5"/>
          <p:cNvPicPr>
            <a:picLocks noChangeAspect="1"/>
          </p:cNvPicPr>
          <p:nvPr/>
        </p:nvPicPr>
        <p:blipFill>
          <a:blip r:embed="rId4"/>
          <a:stretch>
            <a:fillRect/>
          </a:stretch>
        </p:blipFill>
        <p:spPr>
          <a:xfrm>
            <a:off x="8710882" y="3829251"/>
            <a:ext cx="3160087" cy="651691"/>
          </a:xfrm>
          <a:prstGeom prst="rect">
            <a:avLst/>
          </a:prstGeom>
        </p:spPr>
      </p:pic>
      <p:pic>
        <p:nvPicPr>
          <p:cNvPr id="7" name="Picture 6"/>
          <p:cNvPicPr>
            <a:picLocks noChangeAspect="1"/>
          </p:cNvPicPr>
          <p:nvPr/>
        </p:nvPicPr>
        <p:blipFill>
          <a:blip r:embed="rId5"/>
          <a:stretch>
            <a:fillRect/>
          </a:stretch>
        </p:blipFill>
        <p:spPr>
          <a:xfrm>
            <a:off x="8572997" y="5212121"/>
            <a:ext cx="3435859" cy="1269774"/>
          </a:xfrm>
          <a:prstGeom prst="rect">
            <a:avLst/>
          </a:prstGeom>
        </p:spPr>
      </p:pic>
      <p:cxnSp>
        <p:nvCxnSpPr>
          <p:cNvPr id="8" name="Straight Arrow Connector 7"/>
          <p:cNvCxnSpPr/>
          <p:nvPr/>
        </p:nvCxnSpPr>
        <p:spPr>
          <a:xfrm flipV="1">
            <a:off x="7765961" y="4155097"/>
            <a:ext cx="944921" cy="186223"/>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5228823" y="5533504"/>
            <a:ext cx="3344174" cy="313504"/>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00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5"/>
            <a:ext cx="3343676" cy="588876"/>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Math Functions</a:t>
            </a:r>
            <a:endParaRPr lang="en-US" b="1" dirty="0">
              <a:solidFill>
                <a:srgbClr val="FF00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71500" y="1030312"/>
            <a:ext cx="11135396" cy="5650574"/>
          </a:xfrm>
          <a:prstGeom prst="rect">
            <a:avLst/>
          </a:prstGeom>
        </p:spPr>
      </p:pic>
      <p:pic>
        <p:nvPicPr>
          <p:cNvPr id="6" name="Picture 5"/>
          <p:cNvPicPr>
            <a:picLocks noChangeAspect="1"/>
          </p:cNvPicPr>
          <p:nvPr/>
        </p:nvPicPr>
        <p:blipFill>
          <a:blip r:embed="rId3"/>
          <a:stretch>
            <a:fillRect/>
          </a:stretch>
        </p:blipFill>
        <p:spPr>
          <a:xfrm>
            <a:off x="6845255" y="18030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smtClean="0">
                <a:solidFill>
                  <a:schemeClr val="tx1"/>
                </a:solidFill>
                <a:latin typeface="Calibri" panose="020F0502020204030204" pitchFamily="34" charset="0"/>
                <a:cs typeface="Calibri" panose="020F0502020204030204" pitchFamily="34" charset="0"/>
              </a:rPr>
              <a:t>HPCC</a:t>
            </a:r>
            <a:endParaRPr lang="en-US"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398229" y="1249122"/>
            <a:ext cx="6096000" cy="1538883"/>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High Performance Computing Cluster</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t>Open-source</a:t>
            </a:r>
          </a:p>
          <a:p>
            <a:pPr marL="285750" indent="-285750">
              <a:buFont typeface="Arial" panose="020B0604020202020204" pitchFamily="34" charset="0"/>
              <a:buChar char="•"/>
            </a:pPr>
            <a:r>
              <a:rPr lang="en-US" dirty="0" smtClean="0"/>
              <a:t>Data-intensive </a:t>
            </a:r>
            <a:r>
              <a:rPr lang="en-US" dirty="0"/>
              <a:t>supercomputing platform </a:t>
            </a:r>
            <a:endParaRPr lang="en-US" dirty="0" smtClean="0"/>
          </a:p>
          <a:p>
            <a:pPr marL="285750" indent="-285750">
              <a:buFont typeface="Arial" panose="020B0604020202020204" pitchFamily="34" charset="0"/>
              <a:buChar char="•"/>
            </a:pPr>
            <a:r>
              <a:rPr lang="en-US" dirty="0" smtClean="0"/>
              <a:t>Solve enterprise level big </a:t>
            </a:r>
            <a:r>
              <a:rPr lang="en-US" dirty="0"/>
              <a:t>data </a:t>
            </a:r>
            <a:r>
              <a:rPr lang="en-US" dirty="0" smtClean="0"/>
              <a:t>problems</a:t>
            </a:r>
            <a:endParaRPr lang="en-US" sz="2000" dirty="0">
              <a:latin typeface="Calibri" panose="020F0502020204030204" pitchFamily="34" charset="0"/>
              <a:cs typeface="Calibri" panose="020F0502020204030204" pitchFamily="34" charset="0"/>
            </a:endParaRPr>
          </a:p>
        </p:txBody>
      </p:sp>
      <p:sp>
        <p:nvSpPr>
          <p:cNvPr id="6" name="Title 13">
            <a:extLst>
              <a:ext uri="{FF2B5EF4-FFF2-40B4-BE49-F238E27FC236}">
                <a16:creationId xmlns:a16="http://schemas.microsoft.com/office/drawing/2014/main" id="{E0BC4451-F364-4263-9335-90DD0317F9B2}"/>
              </a:ext>
            </a:extLst>
          </p:cNvPr>
          <p:cNvSpPr txBox="1">
            <a:spLocks/>
          </p:cNvSpPr>
          <p:nvPr/>
        </p:nvSpPr>
        <p:spPr>
          <a:xfrm>
            <a:off x="558867" y="3199373"/>
            <a:ext cx="2594353" cy="58414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solidFill>
                  <a:schemeClr val="tx1"/>
                </a:solidFill>
                <a:latin typeface="Calibri" panose="020F0502020204030204" pitchFamily="34" charset="0"/>
                <a:cs typeface="Calibri" panose="020F0502020204030204" pitchFamily="34" charset="0"/>
              </a:rPr>
              <a:t>ECL</a:t>
            </a:r>
            <a:endParaRPr lang="en-US" dirty="0">
              <a:solidFill>
                <a:schemeClr val="tx1"/>
              </a:solidFill>
              <a:latin typeface="Calibri" panose="020F0502020204030204" pitchFamily="34" charset="0"/>
              <a:cs typeface="Calibri" panose="020F0502020204030204" pitchFamily="34" charset="0"/>
            </a:endParaRPr>
          </a:p>
        </p:txBody>
      </p:sp>
      <p:sp>
        <p:nvSpPr>
          <p:cNvPr id="7" name="Rectangle 6"/>
          <p:cNvSpPr/>
          <p:nvPr/>
        </p:nvSpPr>
        <p:spPr>
          <a:xfrm>
            <a:off x="558867" y="3848164"/>
            <a:ext cx="6096000" cy="1631216"/>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Enterprise Control Language </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Uses HPCC platform</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Scalable </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Works with huge datasets </a:t>
            </a:r>
            <a:endParaRPr lang="en-US" sz="20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5971657" y="1474167"/>
            <a:ext cx="4454613" cy="3687835"/>
          </a:xfrm>
          <a:prstGeom prst="ellipse">
            <a:avLst/>
          </a:prstGeom>
          <a:ln w="63500" cap="rnd">
            <a:noFill/>
          </a:ln>
          <a:effectLst>
            <a:outerShdw blurRad="152400" dist="317500" dir="5400000" sx="90000" sy="-19000" rotWithShape="0">
              <a:prstClr val="black">
                <a:alpha val="15000"/>
              </a:prst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464377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3060341" cy="402243"/>
          </a:xfrm>
        </p:spPr>
        <p:txBody>
          <a:bodyPr>
            <a:normAutofit fontScale="92500" lnSpcReduction="20000"/>
          </a:bodyPr>
          <a:lstStyle/>
          <a:p>
            <a:pPr marL="0" indent="0">
              <a:buNone/>
            </a:pPr>
            <a:r>
              <a:rPr lang="en-US" sz="3000" b="1" dirty="0" smtClean="0">
                <a:solidFill>
                  <a:srgbClr val="FF0000"/>
                </a:solidFill>
                <a:latin typeface="Calibri" panose="020F0502020204030204" pitchFamily="34" charset="0"/>
                <a:cs typeface="Calibri" panose="020F0502020204030204" pitchFamily="34" charset="0"/>
              </a:rPr>
              <a:t>MODULE</a:t>
            </a:r>
            <a:endParaRPr lang="en-US" sz="30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46442"/>
            <a:ext cx="11006606" cy="4401205"/>
          </a:xfrm>
          <a:prstGeom prst="rect">
            <a:avLst/>
          </a:prstGeom>
        </p:spPr>
        <p:txBody>
          <a:bodyPr wrap="square">
            <a:spAutoFit/>
          </a:bodyPr>
          <a:lstStyle/>
          <a:p>
            <a:endParaRPr lang="en-US" sz="2800" dirty="0">
              <a:solidFill>
                <a:schemeClr val="accent2">
                  <a:lumMod val="75000"/>
                </a:schemeClr>
              </a:solidFill>
            </a:endParaRPr>
          </a:p>
          <a:p>
            <a:r>
              <a:rPr lang="en-US" sz="2800" dirty="0" smtClean="0"/>
              <a:t>Is a </a:t>
            </a:r>
            <a:r>
              <a:rPr lang="en-US" sz="2800" dirty="0"/>
              <a:t>container that allows you to group related definitions. The </a:t>
            </a:r>
            <a:r>
              <a:rPr lang="en-US" sz="2800" i="1" dirty="0"/>
              <a:t>parameters</a:t>
            </a:r>
            <a:r>
              <a:rPr lang="en-US" sz="2800" dirty="0"/>
              <a:t> passed to the </a:t>
            </a:r>
            <a:r>
              <a:rPr lang="en-US" sz="2800" dirty="0" smtClean="0"/>
              <a:t>module </a:t>
            </a:r>
            <a:r>
              <a:rPr lang="en-US" sz="2800" dirty="0"/>
              <a:t>are shared by all the related </a:t>
            </a:r>
            <a:r>
              <a:rPr lang="en-US" sz="2800" i="1" dirty="0"/>
              <a:t>members </a:t>
            </a:r>
            <a:r>
              <a:rPr lang="en-US" sz="2800" dirty="0"/>
              <a:t>definitions. </a:t>
            </a:r>
          </a:p>
          <a:p>
            <a:endParaRPr lang="en-US" sz="2800" dirty="0"/>
          </a:p>
          <a:p>
            <a:r>
              <a:rPr lang="en-US" sz="2800" dirty="0">
                <a:solidFill>
                  <a:srgbClr val="FF0000"/>
                </a:solidFill>
              </a:rPr>
              <a:t>Variable </a:t>
            </a:r>
            <a:r>
              <a:rPr lang="en-US" sz="2800" dirty="0" smtClean="0">
                <a:solidFill>
                  <a:srgbClr val="FF0000"/>
                </a:solidFill>
              </a:rPr>
              <a:t>Scope</a:t>
            </a:r>
            <a:endParaRPr lang="en-US" sz="2800" dirty="0">
              <a:solidFill>
                <a:srgbClr val="FF0000"/>
              </a:solidFill>
            </a:endParaRPr>
          </a:p>
          <a:p>
            <a:pPr marL="342900" indent="-342900">
              <a:buFont typeface="Arial" panose="020B0604020202020204" pitchFamily="34" charset="0"/>
              <a:buChar char="•"/>
            </a:pPr>
            <a:r>
              <a:rPr lang="en-US" sz="2800" dirty="0"/>
              <a:t>Local definitions are visible only </a:t>
            </a:r>
            <a:r>
              <a:rPr lang="en-US" sz="2800" u="sng" dirty="0" smtClean="0"/>
              <a:t>up to </a:t>
            </a:r>
            <a:r>
              <a:rPr lang="en-US" sz="2800" dirty="0" smtClean="0"/>
              <a:t>an EXPORT </a:t>
            </a:r>
            <a:r>
              <a:rPr lang="en-US" sz="2800" dirty="0"/>
              <a:t>or SHARED </a:t>
            </a:r>
            <a:endParaRPr lang="en-US" sz="2800" dirty="0" smtClean="0"/>
          </a:p>
          <a:p>
            <a:pPr marL="342900" indent="-342900">
              <a:buFont typeface="Arial" panose="020B0604020202020204" pitchFamily="34" charset="0"/>
              <a:buChar char="•"/>
            </a:pPr>
            <a:r>
              <a:rPr lang="en-US" sz="2800" dirty="0" smtClean="0"/>
              <a:t>SHARED </a:t>
            </a:r>
            <a:r>
              <a:rPr lang="en-US" sz="2800" dirty="0"/>
              <a:t>definitions are visible </a:t>
            </a:r>
            <a:r>
              <a:rPr lang="en-US" sz="2800" u="sng" dirty="0" smtClean="0"/>
              <a:t>through</a:t>
            </a:r>
            <a:r>
              <a:rPr lang="en-US" sz="2800" dirty="0" smtClean="0"/>
              <a:t> module.</a:t>
            </a:r>
            <a:endParaRPr lang="en-US" sz="2800" dirty="0"/>
          </a:p>
          <a:p>
            <a:pPr marL="342900" indent="-342900">
              <a:buFont typeface="Arial" panose="020B0604020202020204" pitchFamily="34" charset="0"/>
              <a:buChar char="•"/>
            </a:pPr>
            <a:r>
              <a:rPr lang="en-US" sz="2800" dirty="0"/>
              <a:t>EXPORT definitions are visible </a:t>
            </a:r>
            <a:r>
              <a:rPr lang="en-US" sz="2800" u="sng" dirty="0"/>
              <a:t>within</a:t>
            </a:r>
            <a:r>
              <a:rPr lang="en-US" sz="2800" dirty="0"/>
              <a:t> </a:t>
            </a:r>
            <a:r>
              <a:rPr lang="en-US" sz="2800" dirty="0" smtClean="0"/>
              <a:t>and </a:t>
            </a:r>
            <a:r>
              <a:rPr lang="en-US" sz="2800" u="sng" dirty="0"/>
              <a:t>outside</a:t>
            </a:r>
            <a:r>
              <a:rPr lang="en-US" sz="2800" dirty="0"/>
              <a:t> of  </a:t>
            </a:r>
            <a:r>
              <a:rPr lang="en-US" sz="2800" dirty="0" smtClean="0"/>
              <a:t>a module </a:t>
            </a:r>
            <a:r>
              <a:rPr lang="en-US" sz="2800" dirty="0"/>
              <a:t>.</a:t>
            </a:r>
          </a:p>
          <a:p>
            <a:endParaRPr lang="en-US" sz="2800" dirty="0">
              <a:solidFill>
                <a:schemeClr val="accent2">
                  <a:lumMod val="75000"/>
                </a:schemeClr>
              </a:solidFill>
            </a:endParaRPr>
          </a:p>
        </p:txBody>
      </p:sp>
    </p:spTree>
    <p:extLst>
      <p:ext uri="{BB962C8B-B14F-4D97-AF65-F5344CB8AC3E}">
        <p14:creationId xmlns:p14="http://schemas.microsoft.com/office/powerpoint/2010/main" val="1499855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28561" y="2838077"/>
            <a:ext cx="3995128" cy="870733"/>
          </a:xfrm>
          <a:prstGeom prst="rect">
            <a:avLst/>
          </a:prstGeom>
        </p:spPr>
      </p:pic>
      <p:pic>
        <p:nvPicPr>
          <p:cNvPr id="4" name="Picture 3"/>
          <p:cNvPicPr>
            <a:picLocks noChangeAspect="1"/>
          </p:cNvPicPr>
          <p:nvPr/>
        </p:nvPicPr>
        <p:blipFill>
          <a:blip r:embed="rId3"/>
          <a:stretch>
            <a:fillRect/>
          </a:stretch>
        </p:blipFill>
        <p:spPr>
          <a:xfrm>
            <a:off x="8742268" y="4882769"/>
            <a:ext cx="1367714" cy="848329"/>
          </a:xfrm>
          <a:prstGeom prst="rect">
            <a:avLst/>
          </a:prstGeom>
        </p:spPr>
      </p:pic>
      <p:pic>
        <p:nvPicPr>
          <p:cNvPr id="14" name="Picture 13"/>
          <p:cNvPicPr>
            <a:picLocks noChangeAspect="1"/>
          </p:cNvPicPr>
          <p:nvPr/>
        </p:nvPicPr>
        <p:blipFill>
          <a:blip r:embed="rId4"/>
          <a:stretch>
            <a:fillRect/>
          </a:stretch>
        </p:blipFill>
        <p:spPr>
          <a:xfrm>
            <a:off x="354169" y="540204"/>
            <a:ext cx="6384374" cy="5466478"/>
          </a:xfrm>
          <a:prstGeom prst="rect">
            <a:avLst/>
          </a:prstGeom>
        </p:spPr>
      </p:pic>
      <p:cxnSp>
        <p:nvCxnSpPr>
          <p:cNvPr id="5" name="Straight Arrow Connector 4"/>
          <p:cNvCxnSpPr>
            <a:endCxn id="3" idx="1"/>
          </p:cNvCxnSpPr>
          <p:nvPr/>
        </p:nvCxnSpPr>
        <p:spPr>
          <a:xfrm flipV="1">
            <a:off x="2910625" y="3273444"/>
            <a:ext cx="4517936" cy="11311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flipV="1">
            <a:off x="5409127" y="5306934"/>
            <a:ext cx="3333141" cy="11507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089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262629" cy="679028"/>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TRANSFORM</a:t>
            </a:r>
            <a:endParaRPr lang="en-US" b="1" dirty="0">
              <a:solidFill>
                <a:srgbClr val="FF0000"/>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0" y="1383150"/>
            <a:ext cx="10955091"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Specifies exactly how each field in the output record set is to receive its value.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It should include the </a:t>
            </a:r>
            <a:r>
              <a:rPr lang="en-US" sz="2800" dirty="0">
                <a:solidFill>
                  <a:srgbClr val="FF6600"/>
                </a:solidFill>
                <a:latin typeface="Calibri" panose="020F0502020204030204" pitchFamily="34" charset="0"/>
                <a:cs typeface="Calibri" panose="020F0502020204030204" pitchFamily="34" charset="0"/>
              </a:rPr>
              <a:t>result type</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Should contain </a:t>
            </a:r>
            <a:r>
              <a:rPr lang="en-US" sz="2800" dirty="0">
                <a:solidFill>
                  <a:srgbClr val="FF6600"/>
                </a:solidFill>
                <a:latin typeface="Calibri" panose="020F0502020204030204" pitchFamily="34" charset="0"/>
                <a:cs typeface="Calibri" panose="020F0502020204030204" pitchFamily="34" charset="0"/>
              </a:rPr>
              <a:t>name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Contains parameter list</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SELF</a:t>
            </a:r>
            <a:r>
              <a:rPr lang="en-US" sz="2800" dirty="0">
                <a:latin typeface="Calibri" panose="020F0502020204030204" pitchFamily="34" charset="0"/>
                <a:cs typeface="Calibri" panose="020F0502020204030204" pitchFamily="34" charset="0"/>
              </a:rPr>
              <a:t>: refers to fields in result type.</a:t>
            </a:r>
          </a:p>
          <a:p>
            <a:endParaRPr lang="en-US" sz="2800" dirty="0">
              <a:latin typeface="Calibri" panose="020F0502020204030204" pitchFamily="34" charset="0"/>
              <a:cs typeface="Calibri" panose="020F0502020204030204" pitchFamily="34" charset="0"/>
            </a:endParaRPr>
          </a:p>
          <a:p>
            <a:endParaRPr lang="en-US" sz="2800" dirty="0">
              <a:solidFill>
                <a:srgbClr val="FF0000"/>
              </a:solidFill>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736780" y="4238556"/>
            <a:ext cx="5262629" cy="67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0000"/>
                </a:solidFill>
                <a:latin typeface="Calibri" panose="020F0502020204030204" pitchFamily="34" charset="0"/>
                <a:cs typeface="Calibri" panose="020F0502020204030204" pitchFamily="34" charset="0"/>
              </a:rPr>
              <a:t>PROJECT</a:t>
            </a:r>
          </a:p>
          <a:p>
            <a:pPr marL="0" indent="0">
              <a:buFont typeface="Arial" panose="020B0604020202020204" pitchFamily="34" charset="0"/>
              <a:buNone/>
            </a:pPr>
            <a:endParaRPr lang="en-US" dirty="0" smtClean="0">
              <a:solidFill>
                <a:schemeClr val="tx1"/>
              </a:solidFill>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736779" y="4917584"/>
            <a:ext cx="10545113" cy="138499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Processes through all the records in the dataset performing TRANSFORM. </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LEFT</a:t>
            </a:r>
            <a:r>
              <a:rPr lang="en-US" sz="2800" dirty="0">
                <a:latin typeface="Calibri" panose="020F0502020204030204" pitchFamily="34" charset="0"/>
                <a:cs typeface="Calibri" panose="020F0502020204030204" pitchFamily="34" charset="0"/>
              </a:rPr>
              <a:t>: refers to dataset getting passed to PROJECT.</a:t>
            </a:r>
          </a:p>
        </p:txBody>
      </p:sp>
    </p:spTree>
    <p:extLst>
      <p:ext uri="{BB962C8B-B14F-4D97-AF65-F5344CB8AC3E}">
        <p14:creationId xmlns:p14="http://schemas.microsoft.com/office/powerpoint/2010/main" val="388854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585859" y="1611823"/>
            <a:ext cx="4158218" cy="358399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CatThem</a:t>
            </a:r>
            <a:r>
              <a:rPr lang="en-US" dirty="0" smtClean="0">
                <a:solidFill>
                  <a:schemeClr val="bg1">
                    <a:lumMod val="95000"/>
                    <a:lumOff val="5000"/>
                  </a:schemeClr>
                </a:solidFill>
                <a:latin typeface="Calibri" panose="020F0502020204030204" pitchFamily="34" charset="0"/>
                <a:cs typeface="Calibri" panose="020F0502020204030204" pitchFamily="34" charset="0"/>
              </a:rPr>
              <a:t>: Transform Name</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L : Reference to </a:t>
            </a:r>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fields</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C: Will do the Counting </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15" name="Rectangle 14"/>
          <p:cNvSpPr/>
          <p:nvPr/>
        </p:nvSpPr>
        <p:spPr>
          <a:xfrm>
            <a:off x="7585859" y="373711"/>
            <a:ext cx="4158218" cy="523220"/>
          </a:xfrm>
          <a:prstGeom prst="rect">
            <a:avLst/>
          </a:prstGeom>
        </p:spPr>
        <p:txBody>
          <a:bodyPr wrap="square">
            <a:spAutoFit/>
          </a:bodyPr>
          <a:lstStyle/>
          <a:p>
            <a:r>
              <a:rPr lang="en-US" sz="2800" b="1" dirty="0" smtClean="0">
                <a:solidFill>
                  <a:srgbClr val="FF0000"/>
                </a:solidFill>
                <a:latin typeface="Calibri" panose="020F0502020204030204" pitchFamily="34" charset="0"/>
                <a:cs typeface="Calibri" panose="020F0502020204030204" pitchFamily="34" charset="0"/>
              </a:rPr>
              <a:t>Standalone TRANSFORM</a:t>
            </a:r>
            <a:endParaRPr lang="en-US" sz="2800" dirty="0"/>
          </a:p>
        </p:txBody>
      </p:sp>
      <p:pic>
        <p:nvPicPr>
          <p:cNvPr id="18" name="Picture 17"/>
          <p:cNvPicPr>
            <a:picLocks noChangeAspect="1"/>
          </p:cNvPicPr>
          <p:nvPr/>
        </p:nvPicPr>
        <p:blipFill>
          <a:blip r:embed="rId2"/>
          <a:stretch>
            <a:fillRect/>
          </a:stretch>
        </p:blipFill>
        <p:spPr>
          <a:xfrm>
            <a:off x="159199" y="527222"/>
            <a:ext cx="7072580" cy="6038333"/>
          </a:xfrm>
          <a:prstGeom prst="rect">
            <a:avLst/>
          </a:prstGeom>
        </p:spPr>
      </p:pic>
      <p:pic>
        <p:nvPicPr>
          <p:cNvPr id="6" name="Picture 5"/>
          <p:cNvPicPr>
            <a:picLocks noChangeAspect="1"/>
          </p:cNvPicPr>
          <p:nvPr/>
        </p:nvPicPr>
        <p:blipFill>
          <a:blip r:embed="rId3"/>
          <a:stretch>
            <a:fillRect/>
          </a:stretch>
        </p:blipFill>
        <p:spPr>
          <a:xfrm>
            <a:off x="3980795" y="1537073"/>
            <a:ext cx="2057053" cy="1034995"/>
          </a:xfrm>
          <a:prstGeom prst="rect">
            <a:avLst/>
          </a:prstGeom>
        </p:spPr>
      </p:pic>
      <p:pic>
        <p:nvPicPr>
          <p:cNvPr id="7" name="Picture 6"/>
          <p:cNvPicPr>
            <a:picLocks noChangeAspect="1"/>
          </p:cNvPicPr>
          <p:nvPr/>
        </p:nvPicPr>
        <p:blipFill>
          <a:blip r:embed="rId4"/>
          <a:stretch>
            <a:fillRect/>
          </a:stretch>
        </p:blipFill>
        <p:spPr>
          <a:xfrm>
            <a:off x="4423679" y="5900531"/>
            <a:ext cx="2524125" cy="904875"/>
          </a:xfrm>
          <a:prstGeom prst="rect">
            <a:avLst/>
          </a:prstGeom>
        </p:spPr>
      </p:pic>
      <p:cxnSp>
        <p:nvCxnSpPr>
          <p:cNvPr id="14" name="Straight Arrow Connector 13"/>
          <p:cNvCxnSpPr>
            <a:endCxn id="11"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09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381103" y="1424610"/>
            <a:ext cx="4362974" cy="369108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CatRecs</a:t>
            </a:r>
            <a:r>
              <a:rPr lang="en-US" dirty="0" smtClean="0">
                <a:solidFill>
                  <a:schemeClr val="bg1">
                    <a:lumMod val="95000"/>
                    <a:lumOff val="5000"/>
                  </a:schemeClr>
                </a:solidFill>
                <a:latin typeface="Calibri" panose="020F0502020204030204" pitchFamily="34" charset="0"/>
                <a:cs typeface="Calibri" panose="020F0502020204030204" pitchFamily="34" charset="0"/>
              </a:rPr>
              <a:t>: Project Name</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NameDS</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to loop through</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LEFT</a:t>
            </a:r>
            <a:r>
              <a:rPr lang="en-US" dirty="0">
                <a:solidFill>
                  <a:schemeClr val="bg1">
                    <a:lumMod val="95000"/>
                    <a:lumOff val="5000"/>
                  </a:schemeClr>
                </a:solidFill>
                <a:latin typeface="Calibri" panose="020F0502020204030204" pitchFamily="34" charset="0"/>
                <a:cs typeface="Calibri" panose="020F0502020204030204" pitchFamily="34" charset="0"/>
              </a:rPr>
              <a:t>: </a:t>
            </a:r>
            <a:r>
              <a:rPr lang="en-US" dirty="0" smtClean="0">
                <a:solidFill>
                  <a:schemeClr val="bg1">
                    <a:lumMod val="95000"/>
                    <a:lumOff val="5000"/>
                  </a:schemeClr>
                </a:solidFill>
                <a:latin typeface="Calibri" panose="020F0502020204030204" pitchFamily="34" charset="0"/>
                <a:cs typeface="Calibri" panose="020F0502020204030204" pitchFamily="34" charset="0"/>
              </a:rPr>
              <a:t>Assign </a:t>
            </a:r>
            <a:r>
              <a:rPr lang="en-US" dirty="0">
                <a:solidFill>
                  <a:schemeClr val="bg1">
                    <a:lumMod val="95000"/>
                    <a:lumOff val="5000"/>
                  </a:schemeClr>
                </a:solidFill>
                <a:latin typeface="Calibri" panose="020F0502020204030204" pitchFamily="34" charset="0"/>
                <a:cs typeface="Calibri" panose="020F0502020204030204" pitchFamily="34" charset="0"/>
              </a:rPr>
              <a:t>everything with same field name from </a:t>
            </a:r>
            <a:r>
              <a:rPr lang="en-US" dirty="0" err="1">
                <a:solidFill>
                  <a:schemeClr val="bg1">
                    <a:lumMod val="95000"/>
                    <a:lumOff val="5000"/>
                  </a:schemeClr>
                </a:solidFill>
                <a:latin typeface="Calibri" panose="020F0502020204030204" pitchFamily="34" charset="0"/>
                <a:cs typeface="Calibri" panose="020F0502020204030204" pitchFamily="34" charset="0"/>
              </a:rPr>
              <a:t>NameDS</a:t>
            </a:r>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 All un-assigned fields will be set to default values</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9" name="Rectangle 8"/>
          <p:cNvSpPr/>
          <p:nvPr/>
        </p:nvSpPr>
        <p:spPr>
          <a:xfrm>
            <a:off x="8030817" y="393058"/>
            <a:ext cx="3713260" cy="461665"/>
          </a:xfrm>
          <a:prstGeom prst="rect">
            <a:avLst/>
          </a:prstGeom>
        </p:spPr>
        <p:txBody>
          <a:bodyPr wrap="square">
            <a:spAutoFit/>
          </a:bodyPr>
          <a:lstStyle/>
          <a:p>
            <a:r>
              <a:rPr lang="en-US" sz="2400" b="1" dirty="0" smtClean="0">
                <a:solidFill>
                  <a:srgbClr val="FF0000"/>
                </a:solidFill>
                <a:latin typeface="Calibri" panose="020F0502020204030204" pitchFamily="34" charset="0"/>
                <a:cs typeface="Calibri" panose="020F0502020204030204" pitchFamily="34" charset="0"/>
              </a:rPr>
              <a:t>Inline TRANSFORM</a:t>
            </a:r>
            <a:endParaRPr lang="en-US" sz="2400" dirty="0"/>
          </a:p>
        </p:txBody>
      </p:sp>
      <p:pic>
        <p:nvPicPr>
          <p:cNvPr id="16" name="Picture 15"/>
          <p:cNvPicPr>
            <a:picLocks noChangeAspect="1"/>
          </p:cNvPicPr>
          <p:nvPr/>
        </p:nvPicPr>
        <p:blipFill>
          <a:blip r:embed="rId2"/>
          <a:stretch>
            <a:fillRect/>
          </a:stretch>
        </p:blipFill>
        <p:spPr>
          <a:xfrm>
            <a:off x="262966" y="411190"/>
            <a:ext cx="6723916" cy="5973134"/>
          </a:xfrm>
          <a:prstGeom prst="rect">
            <a:avLst/>
          </a:prstGeom>
        </p:spPr>
      </p:pic>
      <p:cxnSp>
        <p:nvCxnSpPr>
          <p:cNvPr id="8" name="Straight Arrow Connector 7"/>
          <p:cNvCxnSpPr>
            <a:endCxn id="7" idx="1"/>
          </p:cNvCxnSpPr>
          <p:nvPr/>
        </p:nvCxnSpPr>
        <p:spPr>
          <a:xfrm flipV="1">
            <a:off x="3056238" y="3270154"/>
            <a:ext cx="4324865" cy="126889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4470744" y="977286"/>
            <a:ext cx="2247900" cy="962025"/>
          </a:xfrm>
          <a:prstGeom prst="rect">
            <a:avLst/>
          </a:prstGeom>
        </p:spPr>
      </p:pic>
      <p:pic>
        <p:nvPicPr>
          <p:cNvPr id="14" name="Picture 13"/>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3802855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277302" y="314215"/>
            <a:ext cx="1201641" cy="417306"/>
          </a:xfrm>
        </p:spPr>
        <p:txBody>
          <a:bodyPr>
            <a:normAutofit lnSpcReduction="10000"/>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TABLE</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277302" y="815859"/>
            <a:ext cx="6807310"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Creates a temporary dataset in memory, GROUP option can be used. </a:t>
            </a:r>
          </a:p>
        </p:txBody>
      </p:sp>
      <p:pic>
        <p:nvPicPr>
          <p:cNvPr id="6" name="Picture 5"/>
          <p:cNvPicPr>
            <a:picLocks noChangeAspect="1"/>
          </p:cNvPicPr>
          <p:nvPr/>
        </p:nvPicPr>
        <p:blipFill>
          <a:blip r:embed="rId2"/>
          <a:stretch>
            <a:fillRect/>
          </a:stretch>
        </p:blipFill>
        <p:spPr>
          <a:xfrm>
            <a:off x="6702434" y="2379181"/>
            <a:ext cx="2832529" cy="1155672"/>
          </a:xfrm>
          <a:prstGeom prst="rect">
            <a:avLst/>
          </a:prstGeom>
        </p:spPr>
      </p:pic>
      <p:pic>
        <p:nvPicPr>
          <p:cNvPr id="7" name="Picture 6"/>
          <p:cNvPicPr>
            <a:picLocks noChangeAspect="1"/>
          </p:cNvPicPr>
          <p:nvPr/>
        </p:nvPicPr>
        <p:blipFill>
          <a:blip r:embed="rId3"/>
          <a:stretch>
            <a:fillRect/>
          </a:stretch>
        </p:blipFill>
        <p:spPr>
          <a:xfrm>
            <a:off x="6828956" y="5341900"/>
            <a:ext cx="2579483" cy="890380"/>
          </a:xfrm>
          <a:prstGeom prst="rect">
            <a:avLst/>
          </a:prstGeom>
        </p:spPr>
      </p:pic>
      <p:pic>
        <p:nvPicPr>
          <p:cNvPr id="8" name="Picture 7"/>
          <p:cNvPicPr>
            <a:picLocks noChangeAspect="1"/>
          </p:cNvPicPr>
          <p:nvPr/>
        </p:nvPicPr>
        <p:blipFill>
          <a:blip r:embed="rId4"/>
          <a:stretch>
            <a:fillRect/>
          </a:stretch>
        </p:blipFill>
        <p:spPr>
          <a:xfrm>
            <a:off x="882607" y="1269529"/>
            <a:ext cx="5139253" cy="5416075"/>
          </a:xfrm>
          <a:prstGeom prst="rect">
            <a:avLst/>
          </a:prstGeom>
        </p:spPr>
      </p:pic>
    </p:spTree>
    <p:extLst>
      <p:ext uri="{BB962C8B-B14F-4D97-AF65-F5344CB8AC3E}">
        <p14:creationId xmlns:p14="http://schemas.microsoft.com/office/powerpoint/2010/main" val="3395077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1273202" cy="472966"/>
          </a:xfrm>
        </p:spPr>
        <p:txBody>
          <a:bodyPr>
            <a:noAutofit/>
          </a:bodyPr>
          <a:lstStyle/>
          <a:p>
            <a:pPr marL="0" indent="0">
              <a:buNone/>
            </a:pPr>
            <a:r>
              <a:rPr lang="en-US" sz="3200" b="1" dirty="0" smtClean="0">
                <a:solidFill>
                  <a:srgbClr val="FF0000"/>
                </a:solidFill>
                <a:latin typeface="Calibri" panose="020F0502020204030204" pitchFamily="34" charset="0"/>
                <a:cs typeface="Calibri" panose="020F0502020204030204" pitchFamily="34" charset="0"/>
              </a:rPr>
              <a:t>JOIN</a:t>
            </a:r>
            <a:endParaRPr lang="en-US" sz="3200" b="1" dirty="0">
              <a:solidFill>
                <a:srgbClr val="FF0000"/>
              </a:solidFill>
              <a:latin typeface="Calibri" panose="020F0502020204030204" pitchFamily="34" charset="0"/>
              <a:cs typeface="Calibri" panose="020F0502020204030204" pitchFamily="34" charset="0"/>
            </a:endParaRPr>
          </a:p>
        </p:txBody>
      </p:sp>
      <p:sp>
        <p:nvSpPr>
          <p:cNvPr id="3" name="Rectangle 2"/>
          <p:cNvSpPr/>
          <p:nvPr/>
        </p:nvSpPr>
        <p:spPr>
          <a:xfrm>
            <a:off x="511533" y="1081678"/>
            <a:ext cx="8441635" cy="4493538"/>
          </a:xfrm>
          <a:prstGeom prst="rect">
            <a:avLst/>
          </a:prstGeom>
        </p:spPr>
        <p:txBody>
          <a:bodyPr wrap="square">
            <a:spAutoFit/>
          </a:bodyPr>
          <a:lstStyle/>
          <a:p>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endParaRPr lang="en-US" sz="3200" dirty="0">
              <a:solidFill>
                <a:schemeClr val="tx1">
                  <a:lumMod val="50000"/>
                  <a:lumOff val="50000"/>
                </a:schemeClr>
              </a:solidFill>
            </a:endParaRPr>
          </a:p>
          <a:p>
            <a:r>
              <a:rPr lang="en-US" b="1" dirty="0">
                <a:solidFill>
                  <a:srgbClr val="FF3300"/>
                </a:solidFill>
              </a:rPr>
              <a:t>INNER</a:t>
            </a:r>
            <a:r>
              <a:rPr lang="en-US" dirty="0">
                <a:solidFill>
                  <a:schemeClr val="tx1">
                    <a:lumMod val="50000"/>
                    <a:lumOff val="50000"/>
                  </a:schemeClr>
                </a:solidFill>
              </a:rPr>
              <a:t>: Only those records that exist in both datasets</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OUTER</a:t>
            </a:r>
            <a:r>
              <a:rPr lang="en-US" dirty="0">
                <a:solidFill>
                  <a:schemeClr val="tx1">
                    <a:lumMod val="50000"/>
                    <a:lumOff val="50000"/>
                  </a:schemeClr>
                </a:solidFill>
              </a:rPr>
              <a:t>: At least one record for every record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OUTER</a:t>
            </a:r>
            <a:r>
              <a:rPr lang="en-US" dirty="0">
                <a:solidFill>
                  <a:schemeClr val="tx1">
                    <a:lumMod val="50000"/>
                    <a:lumOff val="50000"/>
                  </a:schemeClr>
                </a:solidFill>
              </a:rPr>
              <a:t>: At least one record for every record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ONLY</a:t>
            </a:r>
            <a:r>
              <a:rPr lang="en-US" dirty="0">
                <a:solidFill>
                  <a:schemeClr val="tx1">
                    <a:lumMod val="50000"/>
                    <a:lumOff val="50000"/>
                  </a:schemeClr>
                </a:solidFill>
              </a:rPr>
              <a:t>: One record for each left record with no match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ONLY</a:t>
            </a:r>
            <a:r>
              <a:rPr lang="en-US" dirty="0">
                <a:solidFill>
                  <a:schemeClr val="tx1">
                    <a:lumMod val="50000"/>
                    <a:lumOff val="50000"/>
                  </a:schemeClr>
                </a:solidFill>
              </a:rPr>
              <a:t>: One record for each left record with no match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endParaRPr lang="en-US" sz="20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48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558" y="574744"/>
            <a:ext cx="3075233" cy="1513015"/>
          </a:xfrm>
          <a:prstGeom prst="rect">
            <a:avLst/>
          </a:prstGeom>
        </p:spPr>
      </p:pic>
      <p:pic>
        <p:nvPicPr>
          <p:cNvPr id="5" name="Picture 4"/>
          <p:cNvPicPr>
            <a:picLocks noChangeAspect="1"/>
          </p:cNvPicPr>
          <p:nvPr/>
        </p:nvPicPr>
        <p:blipFill>
          <a:blip r:embed="rId3"/>
          <a:stretch>
            <a:fillRect/>
          </a:stretch>
        </p:blipFill>
        <p:spPr>
          <a:xfrm>
            <a:off x="5750721" y="618186"/>
            <a:ext cx="3327643" cy="1426133"/>
          </a:xfrm>
          <a:prstGeom prst="rect">
            <a:avLst/>
          </a:prstGeom>
        </p:spPr>
      </p:pic>
      <p:sp>
        <p:nvSpPr>
          <p:cNvPr id="6" name="Rectangle 5"/>
          <p:cNvSpPr/>
          <p:nvPr/>
        </p:nvSpPr>
        <p:spPr>
          <a:xfrm>
            <a:off x="2712054" y="183075"/>
            <a:ext cx="889987" cy="400110"/>
          </a:xfrm>
          <a:prstGeom prst="rect">
            <a:avLst/>
          </a:prstGeom>
        </p:spPr>
        <p:txBody>
          <a:bodyPr wrap="none">
            <a:spAutoFit/>
          </a:bodyPr>
          <a:lstStyle/>
          <a:p>
            <a:r>
              <a:rPr lang="en-US" sz="2000" b="1" dirty="0" err="1">
                <a:solidFill>
                  <a:srgbClr val="D4D4D4"/>
                </a:solidFill>
                <a:latin typeface="Consolas" panose="020B0609020204030204" pitchFamily="49" charset="0"/>
              </a:rPr>
              <a:t>EmpDS</a:t>
            </a:r>
            <a:endParaRPr lang="en-US" sz="2000" b="1" dirty="0">
              <a:solidFill>
                <a:srgbClr val="D4D4D4"/>
              </a:solidFill>
              <a:effectLst/>
              <a:latin typeface="Consolas" panose="020B0609020204030204" pitchFamily="49" charset="0"/>
            </a:endParaRPr>
          </a:p>
        </p:txBody>
      </p:sp>
      <p:sp>
        <p:nvSpPr>
          <p:cNvPr id="8" name="Rectangle 7"/>
          <p:cNvSpPr/>
          <p:nvPr/>
        </p:nvSpPr>
        <p:spPr>
          <a:xfrm>
            <a:off x="6757952" y="243834"/>
            <a:ext cx="1313180" cy="400110"/>
          </a:xfrm>
          <a:prstGeom prst="rect">
            <a:avLst/>
          </a:prstGeom>
        </p:spPr>
        <p:txBody>
          <a:bodyPr wrap="none">
            <a:spAutoFit/>
          </a:bodyPr>
          <a:lstStyle/>
          <a:p>
            <a:r>
              <a:rPr lang="en-US" sz="2000" b="1" dirty="0" err="1">
                <a:solidFill>
                  <a:srgbClr val="D4D4D4"/>
                </a:solidFill>
                <a:latin typeface="Consolas" panose="020B0609020204030204" pitchFamily="49" charset="0"/>
              </a:rPr>
              <a:t>JobCatDS</a:t>
            </a:r>
            <a:endParaRPr lang="en-US" sz="2000" b="1" dirty="0">
              <a:solidFill>
                <a:srgbClr val="D4D4D4"/>
              </a:solidFill>
              <a:latin typeface="Consolas" panose="020B0609020204030204" pitchFamily="49" charset="0"/>
            </a:endParaRPr>
          </a:p>
        </p:txBody>
      </p:sp>
      <p:pic>
        <p:nvPicPr>
          <p:cNvPr id="9" name="Picture 8"/>
          <p:cNvPicPr>
            <a:picLocks noChangeAspect="1"/>
          </p:cNvPicPr>
          <p:nvPr/>
        </p:nvPicPr>
        <p:blipFill>
          <a:blip r:embed="rId4"/>
          <a:stretch>
            <a:fillRect/>
          </a:stretch>
        </p:blipFill>
        <p:spPr>
          <a:xfrm>
            <a:off x="188619" y="2811621"/>
            <a:ext cx="3586678" cy="1528562"/>
          </a:xfrm>
          <a:prstGeom prst="rect">
            <a:avLst/>
          </a:prstGeom>
        </p:spPr>
      </p:pic>
      <p:pic>
        <p:nvPicPr>
          <p:cNvPr id="10" name="Picture 9"/>
          <p:cNvPicPr>
            <a:picLocks noChangeAspect="1"/>
          </p:cNvPicPr>
          <p:nvPr/>
        </p:nvPicPr>
        <p:blipFill>
          <a:blip r:embed="rId5"/>
          <a:stretch>
            <a:fillRect/>
          </a:stretch>
        </p:blipFill>
        <p:spPr>
          <a:xfrm>
            <a:off x="4009436" y="2809843"/>
            <a:ext cx="4091440" cy="1530340"/>
          </a:xfrm>
          <a:prstGeom prst="rect">
            <a:avLst/>
          </a:prstGeom>
        </p:spPr>
      </p:pic>
      <p:pic>
        <p:nvPicPr>
          <p:cNvPr id="11" name="Picture 10"/>
          <p:cNvPicPr>
            <a:picLocks noChangeAspect="1"/>
          </p:cNvPicPr>
          <p:nvPr/>
        </p:nvPicPr>
        <p:blipFill>
          <a:blip r:embed="rId6"/>
          <a:stretch>
            <a:fillRect/>
          </a:stretch>
        </p:blipFill>
        <p:spPr>
          <a:xfrm>
            <a:off x="8241537" y="2809843"/>
            <a:ext cx="3667125" cy="1530340"/>
          </a:xfrm>
          <a:prstGeom prst="rect">
            <a:avLst/>
          </a:prstGeom>
        </p:spPr>
      </p:pic>
      <p:pic>
        <p:nvPicPr>
          <p:cNvPr id="12" name="Picture 11"/>
          <p:cNvPicPr>
            <a:picLocks noChangeAspect="1"/>
          </p:cNvPicPr>
          <p:nvPr/>
        </p:nvPicPr>
        <p:blipFill>
          <a:blip r:embed="rId7"/>
          <a:stretch>
            <a:fillRect/>
          </a:stretch>
        </p:blipFill>
        <p:spPr>
          <a:xfrm>
            <a:off x="416670" y="5131227"/>
            <a:ext cx="3117048" cy="1225506"/>
          </a:xfrm>
          <a:prstGeom prst="rect">
            <a:avLst/>
          </a:prstGeom>
        </p:spPr>
      </p:pic>
      <p:pic>
        <p:nvPicPr>
          <p:cNvPr id="13" name="Picture 12"/>
          <p:cNvPicPr>
            <a:picLocks noChangeAspect="1"/>
          </p:cNvPicPr>
          <p:nvPr/>
        </p:nvPicPr>
        <p:blipFill>
          <a:blip r:embed="rId8"/>
          <a:stretch>
            <a:fillRect/>
          </a:stretch>
        </p:blipFill>
        <p:spPr>
          <a:xfrm>
            <a:off x="4788122" y="5256057"/>
            <a:ext cx="2539866" cy="975843"/>
          </a:xfrm>
          <a:prstGeom prst="rect">
            <a:avLst/>
          </a:prstGeom>
        </p:spPr>
      </p:pic>
      <p:pic>
        <p:nvPicPr>
          <p:cNvPr id="14" name="Picture 13"/>
          <p:cNvPicPr>
            <a:picLocks noChangeAspect="1"/>
          </p:cNvPicPr>
          <p:nvPr/>
        </p:nvPicPr>
        <p:blipFill>
          <a:blip r:embed="rId9"/>
          <a:stretch>
            <a:fillRect/>
          </a:stretch>
        </p:blipFill>
        <p:spPr>
          <a:xfrm>
            <a:off x="8805751" y="4909835"/>
            <a:ext cx="2538696" cy="1668286"/>
          </a:xfrm>
          <a:prstGeom prst="rect">
            <a:avLst/>
          </a:prstGeom>
        </p:spPr>
      </p:pic>
      <p:cxnSp>
        <p:nvCxnSpPr>
          <p:cNvPr id="16" name="Straight Connector 15"/>
          <p:cNvCxnSpPr/>
          <p:nvPr/>
        </p:nvCxnSpPr>
        <p:spPr>
          <a:xfrm flipV="1">
            <a:off x="437882" y="2343956"/>
            <a:ext cx="11191741" cy="6439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flipH="1">
            <a:off x="1975194" y="4340183"/>
            <a:ext cx="6764" cy="791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2"/>
            <a:endCxn id="13" idx="0"/>
          </p:cNvCxnSpPr>
          <p:nvPr/>
        </p:nvCxnSpPr>
        <p:spPr>
          <a:xfrm>
            <a:off x="6055156" y="4340183"/>
            <a:ext cx="2899" cy="9158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1" idx="2"/>
            <a:endCxn id="14" idx="0"/>
          </p:cNvCxnSpPr>
          <p:nvPr/>
        </p:nvCxnSpPr>
        <p:spPr>
          <a:xfrm flipH="1">
            <a:off x="10075099" y="4340183"/>
            <a:ext cx="1" cy="569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3006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050071" cy="584284"/>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VISUALIZATION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82990"/>
            <a:ext cx="8433683" cy="3508653"/>
          </a:xfrm>
          <a:prstGeom prst="rect">
            <a:avLst/>
          </a:prstGeom>
        </p:spPr>
        <p:txBody>
          <a:bodyPr wrap="square">
            <a:spAutoFit/>
          </a:bodyPr>
          <a:lstStyle/>
          <a:p>
            <a:r>
              <a:rPr lang="en-US" dirty="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Multi-Dimensional Methods</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General </a:t>
            </a:r>
          </a:p>
          <a:p>
            <a:pPr marL="457200" indent="-457200">
              <a:buFont typeface="Arial" panose="020B0604020202020204" pitchFamily="34" charset="0"/>
              <a:buChar char="•"/>
            </a:pPr>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A basic visualization typically requires the following steps: </a:t>
            </a:r>
          </a:p>
          <a:p>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1. Creation of a suitable dataset. </a:t>
            </a:r>
          </a:p>
          <a:p>
            <a:r>
              <a:rPr lang="en-US" dirty="0">
                <a:solidFill>
                  <a:schemeClr val="tx1">
                    <a:lumMod val="75000"/>
                    <a:lumOff val="25000"/>
                  </a:schemeClr>
                </a:solidFill>
                <a:cs typeface="Arial" panose="020B0604020202020204" pitchFamily="34" charset="0"/>
              </a:rPr>
              <a:t>2. Output the dataset with a suitable name, so that visualization can locate the data.</a:t>
            </a:r>
          </a:p>
          <a:p>
            <a:r>
              <a:rPr lang="en-US" dirty="0">
                <a:solidFill>
                  <a:schemeClr val="tx1">
                    <a:lumMod val="75000"/>
                    <a:lumOff val="25000"/>
                  </a:schemeClr>
                </a:solidFill>
                <a:cs typeface="Arial" panose="020B0604020202020204" pitchFamily="34" charset="0"/>
              </a:rPr>
              <a:t> 3. Create (and output) the visualization, referencing the named output from step </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116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270" y="302149"/>
            <a:ext cx="6695056" cy="3053301"/>
          </a:xfrm>
          <a:prstGeom prst="rect">
            <a:avLst/>
          </a:prstGeom>
        </p:spPr>
      </p:pic>
      <p:pic>
        <p:nvPicPr>
          <p:cNvPr id="7" name="Picture 6"/>
          <p:cNvPicPr>
            <a:picLocks noChangeAspect="1"/>
          </p:cNvPicPr>
          <p:nvPr/>
        </p:nvPicPr>
        <p:blipFill>
          <a:blip r:embed="rId3"/>
          <a:stretch>
            <a:fillRect/>
          </a:stretch>
        </p:blipFill>
        <p:spPr>
          <a:xfrm>
            <a:off x="6547739" y="3108960"/>
            <a:ext cx="4252658" cy="3574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973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C4AC186C-57EE-41B8-A33D-029A212DC9E1}"/>
              </a:ext>
            </a:extLst>
          </p:cNvPr>
          <p:cNvSpPr/>
          <p:nvPr/>
        </p:nvSpPr>
        <p:spPr>
          <a:xfrm flipV="1">
            <a:off x="7660613" y="4897120"/>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tx2"/>
          </a:solidFill>
          <a:ln>
            <a:solidFill>
              <a:schemeClr val="bg1"/>
            </a:solidFill>
          </a:ln>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8" name="Straight Connector 83">
            <a:extLst>
              <a:ext uri="{FF2B5EF4-FFF2-40B4-BE49-F238E27FC236}">
                <a16:creationId xmlns:a16="http://schemas.microsoft.com/office/drawing/2014/main" id="{ACC6EAE3-837E-4B25-ACCF-75CBF2EADAB1}"/>
              </a:ext>
            </a:extLst>
          </p:cNvPr>
          <p:cNvCxnSpPr>
            <a:cxnSpLocks/>
            <a:endCxn id="10"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3">
            <a:extLst>
              <a:ext uri="{FF2B5EF4-FFF2-40B4-BE49-F238E27FC236}">
                <a16:creationId xmlns:a16="http://schemas.microsoft.com/office/drawing/2014/main" id="{11E418F8-FEF7-4758-A239-71E8C18C36E0}"/>
              </a:ext>
            </a:extLst>
          </p:cNvPr>
          <p:cNvCxnSpPr>
            <a:cxnSpLocks/>
            <a:endCxn id="4"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 name="Oval 9">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14" name="Straight Connector 83">
            <a:extLst>
              <a:ext uri="{FF2B5EF4-FFF2-40B4-BE49-F238E27FC236}">
                <a16:creationId xmlns:a16="http://schemas.microsoft.com/office/drawing/2014/main" id="{29E73072-3B2D-4409-82C3-22ED786EEE15}"/>
              </a:ext>
            </a:extLst>
          </p:cNvPr>
          <p:cNvCxnSpPr>
            <a:cxnSpLocks/>
            <a:endCxn id="12"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5"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Rectangle 16"/>
          <p:cNvSpPr/>
          <p:nvPr/>
        </p:nvSpPr>
        <p:spPr>
          <a:xfrm>
            <a:off x="1263293" y="1956023"/>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Unlimited storage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Schema on read</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Low cost of storage </a:t>
            </a:r>
            <a:br>
              <a:rPr lang="en-US" sz="2200" dirty="0">
                <a:solidFill>
                  <a:schemeClr val="tx1">
                    <a:lumMod val="65000"/>
                    <a:lumOff val="35000"/>
                  </a:schemeClr>
                </a:solidFill>
                <a:latin typeface="Calibri" panose="020F0502020204030204" pitchFamily="34" charset="0"/>
                <a:cs typeface="Calibri" panose="020F0502020204030204" pitchFamily="34" charset="0"/>
              </a:rPr>
            </a:br>
            <a:r>
              <a:rPr lang="en-US" sz="2200" dirty="0">
                <a:solidFill>
                  <a:schemeClr val="tx1">
                    <a:lumMod val="65000"/>
                    <a:lumOff val="35000"/>
                  </a:schemeClr>
                </a:solidFill>
                <a:latin typeface="Calibri" panose="020F0502020204030204" pitchFamily="34" charset="0"/>
                <a:cs typeface="Calibri" panose="020F0502020204030204" pitchFamily="34" charset="0"/>
              </a:rPr>
              <a:t>and compute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High performance processing</a:t>
            </a:r>
          </a:p>
        </p:txBody>
      </p:sp>
      <p:sp>
        <p:nvSpPr>
          <p:cNvPr id="18" name="Title 1"/>
          <p:cNvSpPr>
            <a:spLocks noGrp="1"/>
          </p:cNvSpPr>
          <p:nvPr>
            <p:ph type="title"/>
          </p:nvPr>
        </p:nvSpPr>
        <p:spPr>
          <a:xfrm>
            <a:off x="323537" y="403395"/>
            <a:ext cx="5838808" cy="757873"/>
          </a:xfrm>
        </p:spPr>
        <p:txBody>
          <a:bodyPr vert="horz" lIns="0" tIns="0" rIns="0" bIns="0" rtlCol="0" anchor="t">
            <a:noAutofit/>
          </a:bodyPr>
          <a:lstStyle/>
          <a:p>
            <a:r>
              <a:rPr lang="en-US" sz="4000" b="1" dirty="0">
                <a:latin typeface="Calibri" panose="020F0502020204030204" pitchFamily="34" charset="0"/>
                <a:cs typeface="Calibri" panose="020F0502020204030204" pitchFamily="34" charset="0"/>
              </a:rPr>
              <a:t>Dipping into a Data Lake</a:t>
            </a:r>
          </a:p>
        </p:txBody>
      </p:sp>
      <p:sp>
        <p:nvSpPr>
          <p:cNvPr id="20" name="TextBox 19">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Real-time </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Data Movement</a:t>
            </a:r>
          </a:p>
        </p:txBody>
      </p:sp>
      <p:sp>
        <p:nvSpPr>
          <p:cNvPr id="21" name="TextBox 20">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Advanced</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Analytics</a:t>
            </a:r>
          </a:p>
        </p:txBody>
      </p:sp>
      <p:sp>
        <p:nvSpPr>
          <p:cNvPr id="22" name="TextBox 21">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Batch Data</a:t>
            </a:r>
          </a:p>
        </p:txBody>
      </p:sp>
      <p:sp>
        <p:nvSpPr>
          <p:cNvPr id="23" name="TextBox 22">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Machine Learning</a:t>
            </a:r>
          </a:p>
        </p:txBody>
      </p:sp>
      <p:sp>
        <p:nvSpPr>
          <p:cNvPr id="24" name="TextBox 23">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Data Cleansing and Organization (ETL)</a:t>
            </a:r>
          </a:p>
        </p:txBody>
      </p:sp>
      <p:sp>
        <p:nvSpPr>
          <p:cNvPr id="25" name="Left Bracket 24">
            <a:extLst>
              <a:ext uri="{FF2B5EF4-FFF2-40B4-BE49-F238E27FC236}">
                <a16:creationId xmlns:a16="http://schemas.microsoft.com/office/drawing/2014/main" id="{AE18C6A5-2318-4D60-BFF8-FA546EAEB312}"/>
              </a:ext>
            </a:extLst>
          </p:cNvPr>
          <p:cNvSpPr/>
          <p:nvPr/>
        </p:nvSpPr>
        <p:spPr>
          <a:xfrm>
            <a:off x="961224" y="1730505"/>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On-premises Data Movement</a:t>
            </a:r>
          </a:p>
        </p:txBody>
      </p:sp>
      <p:cxnSp>
        <p:nvCxnSpPr>
          <p:cNvPr id="27" name="Straight Connector 83">
            <a:extLst>
              <a:ext uri="{FF2B5EF4-FFF2-40B4-BE49-F238E27FC236}">
                <a16:creationId xmlns:a16="http://schemas.microsoft.com/office/drawing/2014/main" id="{AF128E50-5620-4BB5-A0EB-27CA3804CD6D}"/>
              </a:ext>
            </a:extLst>
          </p:cNvPr>
          <p:cNvCxnSpPr>
            <a:cxnSpLocks/>
            <a:endCxn id="30"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83">
            <a:extLst>
              <a:ext uri="{FF2B5EF4-FFF2-40B4-BE49-F238E27FC236}">
                <a16:creationId xmlns:a16="http://schemas.microsoft.com/office/drawing/2014/main" id="{E213DC2C-D396-4FEC-B576-0E97E6722501}"/>
              </a:ext>
            </a:extLst>
          </p:cNvPr>
          <p:cNvCxnSpPr>
            <a:cxnSpLocks/>
            <a:endCxn id="29"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 name="Oval 28">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1" name="Straight Connector 83">
            <a:extLst>
              <a:ext uri="{FF2B5EF4-FFF2-40B4-BE49-F238E27FC236}">
                <a16:creationId xmlns:a16="http://schemas.microsoft.com/office/drawing/2014/main" id="{BEE108D3-CA31-49CC-BCAE-AA6F7C594C31}"/>
              </a:ext>
            </a:extLst>
          </p:cNvPr>
          <p:cNvCxnSpPr>
            <a:cxnSpLocks/>
            <a:endCxn id="6" idx="4"/>
          </p:cNvCxnSpPr>
          <p:nvPr/>
        </p:nvCxnSpPr>
        <p:spPr>
          <a:xfrm>
            <a:off x="8080931" y="4305771"/>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2"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nvGrpSpPr>
          <p:cNvPr id="34" name="Group 33">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5" name="Group 34">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38" name="Picture 37">
                <a:extLst>
                  <a:ext uri="{FF2B5EF4-FFF2-40B4-BE49-F238E27FC236}">
                    <a16:creationId xmlns:a16="http://schemas.microsoft.com/office/drawing/2014/main" id="{C4E6C366-94B5-43CB-81DF-B5F7201B40D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39" name="TextBox 38">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Calibri" panose="020F0502020204030204" pitchFamily="34" charset="0"/>
                    <a:ea typeface="Source Sans Pro Light" panose="020B0403030403020204" pitchFamily="34" charset="0"/>
                    <a:cs typeface="Calibri" panose="020F0502020204030204" pitchFamily="34" charset="0"/>
                  </a:rPr>
                  <a:t>HPCC Systems </a:t>
                </a:r>
                <a:r>
                  <a:rPr lang="en-US" sz="2000"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rPr>
                  <a:t>DATA LAKE</a:t>
                </a:r>
                <a:endParaRPr lang="en-US"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endParaRPr>
              </a:p>
            </p:txBody>
          </p:sp>
        </p:grpSp>
        <p:sp>
          <p:nvSpPr>
            <p:cNvPr id="36" name="Left Bracket 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Left Bracket 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0"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1"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tx2"/>
          </a:solidFill>
          <a:ln w="9525">
            <a:solidFill>
              <a:schemeClr val="bg1"/>
            </a:solid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166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433209"/>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REFRENCES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428376" y="1164079"/>
            <a:ext cx="11522433" cy="5078313"/>
          </a:xfrm>
          <a:prstGeom prst="rect">
            <a:avLst/>
          </a:prstGeom>
        </p:spPr>
        <p:txBody>
          <a:bodyPr wrap="square">
            <a:spAutoFit/>
          </a:bodyPr>
          <a:lstStyle/>
          <a:p>
            <a:r>
              <a:rPr lang="en-US" dirty="0"/>
              <a:t>Github </a:t>
            </a:r>
            <a:r>
              <a:rPr lang="en-US" dirty="0" smtClean="0"/>
              <a:t> CodeDay</a:t>
            </a:r>
            <a:r>
              <a:rPr lang="en-US" dirty="0"/>
              <a:t>:</a:t>
            </a:r>
          </a:p>
          <a:p>
            <a:r>
              <a:rPr lang="en-US" dirty="0">
                <a:hlinkClick r:id="rId2"/>
              </a:rPr>
              <a:t>https://</a:t>
            </a:r>
            <a:r>
              <a:rPr lang="en-US" dirty="0" smtClean="0">
                <a:hlinkClick r:id="rId2"/>
              </a:rPr>
              <a:t>github.com/hpccsystems-solutions-lab/CodeDay_May2020</a:t>
            </a:r>
            <a:endParaRPr lang="en-US" dirty="0" smtClean="0"/>
          </a:p>
          <a:p>
            <a:endParaRPr lang="en-US" dirty="0"/>
          </a:p>
          <a:p>
            <a:r>
              <a:rPr lang="en-US" dirty="0"/>
              <a:t>ECL cheat sheet</a:t>
            </a:r>
          </a:p>
          <a:p>
            <a:r>
              <a:rPr lang="en-US" dirty="0">
                <a:hlinkClick r:id="rId3"/>
              </a:rPr>
              <a:t>https://</a:t>
            </a:r>
            <a:r>
              <a:rPr lang="en-US" dirty="0" smtClean="0">
                <a:hlinkClick r:id="rId3"/>
              </a:rPr>
              <a:t>github.com/hpccsystems-solutions-lab/CodeDay_May2020/blob/master/ECL_Cheat_Sheet.pdf</a:t>
            </a:r>
            <a:endParaRPr lang="en-US" dirty="0" smtClean="0"/>
          </a:p>
          <a:p>
            <a:endParaRPr lang="en-US" dirty="0"/>
          </a:p>
          <a:p>
            <a:r>
              <a:rPr lang="en-US" dirty="0" smtClean="0"/>
              <a:t>Cloud IDE setup</a:t>
            </a:r>
            <a:endParaRPr lang="en-US" dirty="0"/>
          </a:p>
          <a:p>
            <a:r>
              <a:rPr lang="en-US" dirty="0">
                <a:hlinkClick r:id="rId4"/>
              </a:rPr>
              <a:t>https://github.com/hpccsystems-solutions-lab/CodeDay_May2020/blob/master/CloudIDE-Setup.pdf</a:t>
            </a:r>
            <a:endParaRPr lang="en-US" dirty="0"/>
          </a:p>
          <a:p>
            <a:endParaRPr lang="en-US" dirty="0"/>
          </a:p>
          <a:p>
            <a:r>
              <a:rPr lang="en-US" dirty="0" smtClean="0"/>
              <a:t>ECL training containing six short videos</a:t>
            </a:r>
          </a:p>
          <a:p>
            <a:r>
              <a:rPr lang="en-US" dirty="0" smtClean="0">
                <a:hlinkClick r:id="rId5"/>
              </a:rPr>
              <a:t>https://www.youtube.com/watch?time_continue=192&amp;v=Lk78BCCtM-0</a:t>
            </a:r>
            <a:endParaRPr lang="en-US" dirty="0" smtClean="0"/>
          </a:p>
          <a:p>
            <a:endParaRPr lang="en-US" dirty="0" smtClean="0"/>
          </a:p>
          <a:p>
            <a:r>
              <a:rPr lang="en-US" dirty="0" smtClean="0"/>
              <a:t>ECL document</a:t>
            </a:r>
          </a:p>
          <a:p>
            <a:r>
              <a:rPr lang="en-US" dirty="0" smtClean="0">
                <a:hlinkClick r:id="rId6"/>
              </a:rPr>
              <a:t>http://cdn.hpccsystems.com/releases/CE-Candidate-7.0.24/docs/EN_US/ECLLanguageReference_EN_US-7.0.24-1.pdf</a:t>
            </a:r>
            <a:endParaRPr lang="en-US" dirty="0" smtClean="0"/>
          </a:p>
          <a:p>
            <a:endParaRPr lang="en-US" dirty="0" smtClean="0"/>
          </a:p>
          <a:p>
            <a:r>
              <a:rPr lang="en-US" dirty="0" smtClean="0"/>
              <a:t>Visualization document</a:t>
            </a:r>
          </a:p>
          <a:p>
            <a:r>
              <a:rPr lang="en-US" dirty="0" smtClean="0">
                <a:hlinkClick r:id="rId7"/>
              </a:rPr>
              <a:t>https://d2wulyp08c6njk.cloudfront.net/releases/CE-Candidate-7.6.2/docs/EN_US/VisualizingECL_EN_US-7.6.2-1.pdf</a:t>
            </a:r>
            <a:endParaRPr lang="en-US" dirty="0" smtClean="0"/>
          </a:p>
          <a:p>
            <a:endParaRPr lang="en-US" dirty="0" smtClean="0"/>
          </a:p>
        </p:txBody>
      </p:sp>
    </p:spTree>
    <p:extLst>
      <p:ext uri="{BB962C8B-B14F-4D97-AF65-F5344CB8AC3E}">
        <p14:creationId xmlns:p14="http://schemas.microsoft.com/office/powerpoint/2010/main" val="1716683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3932" y="1224501"/>
            <a:ext cx="7358158" cy="4168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9998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71500" y="226052"/>
            <a:ext cx="11049000" cy="323881"/>
          </a:xfrm>
        </p:spPr>
        <p:txBody>
          <a:bodyPr vert="horz" lIns="0" tIns="0" rIns="0" bIns="0" rtlCol="0" anchor="t">
            <a:noAutofit/>
          </a:bodyPr>
          <a:lstStyle/>
          <a:p>
            <a:r>
              <a:rPr lang="en-US" dirty="0">
                <a:latin typeface="Calibri" panose="020F0502020204030204" pitchFamily="34" charset="0"/>
                <a:cs typeface="Calibri" panose="020F0502020204030204" pitchFamily="34" charset="0"/>
              </a:rPr>
              <a:t>HPCC Systems (Small to Big Data) ETL</a:t>
            </a:r>
          </a:p>
        </p:txBody>
      </p:sp>
      <p:pic>
        <p:nvPicPr>
          <p:cNvPr id="525" name="Picture 524"/>
          <p:cNvPicPr>
            <a:picLocks noChangeAspect="1"/>
          </p:cNvPicPr>
          <p:nvPr/>
        </p:nvPicPr>
        <p:blipFill>
          <a:blip r:embed="rId3"/>
          <a:stretch>
            <a:fillRect/>
          </a:stretch>
        </p:blipFill>
        <p:spPr>
          <a:xfrm>
            <a:off x="128789" y="989234"/>
            <a:ext cx="11806036" cy="5617628"/>
          </a:xfrm>
          <a:prstGeom prst="rect">
            <a:avLst/>
          </a:prstGeom>
        </p:spPr>
      </p:pic>
    </p:spTree>
    <p:extLst>
      <p:ext uri="{BB962C8B-B14F-4D97-AF65-F5344CB8AC3E}">
        <p14:creationId xmlns:p14="http://schemas.microsoft.com/office/powerpoint/2010/main" val="4188105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3"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6"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9"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 name="Title 1">
            <a:extLst>
              <a:ext uri="{FF2B5EF4-FFF2-40B4-BE49-F238E27FC236}">
                <a16:creationId xmlns:a16="http://schemas.microsoft.com/office/drawing/2014/main" id="{8D8727EE-DE78-CF49-AB0B-69B15CA66483}"/>
              </a:ext>
            </a:extLst>
          </p:cNvPr>
          <p:cNvSpPr>
            <a:spLocks noGrp="1"/>
          </p:cNvSpPr>
          <p:nvPr>
            <p:ph type="title"/>
          </p:nvPr>
        </p:nvSpPr>
        <p:spPr>
          <a:xfrm>
            <a:off x="468469" y="202530"/>
            <a:ext cx="11049000" cy="1001559"/>
          </a:xfrm>
        </p:spPr>
        <p:txBody>
          <a:bodyPr vert="horz" lIns="0" tIns="0" rIns="0" bIns="0" rtlCol="0" anchor="t">
            <a:noAutofit/>
          </a:bodyPr>
          <a:lstStyle/>
          <a:p>
            <a:r>
              <a:rPr lang="en-US" sz="4800" dirty="0">
                <a:latin typeface="Calibri" panose="020F0502020204030204" pitchFamily="34" charset="0"/>
                <a:cs typeface="Calibri" panose="020F0502020204030204" pitchFamily="34" charset="0"/>
              </a:rPr>
              <a:t>Anatomy of a Big Data Processing System</a:t>
            </a:r>
          </a:p>
        </p:txBody>
      </p:sp>
      <p:sp>
        <p:nvSpPr>
          <p:cNvPr id="15" name="TextBox 14">
            <a:extLst>
              <a:ext uri="{FF2B5EF4-FFF2-40B4-BE49-F238E27FC236}">
                <a16:creationId xmlns:a16="http://schemas.microsoft.com/office/drawing/2014/main" id="{0AB37EC7-7A49-E04B-A32E-294C08762565}"/>
              </a:ext>
            </a:extLst>
          </p:cNvPr>
          <p:cNvSpPr txBox="1"/>
          <p:nvPr/>
        </p:nvSpPr>
        <p:spPr>
          <a:xfrm>
            <a:off x="3535775" y="1824532"/>
            <a:ext cx="774571" cy="369332"/>
          </a:xfrm>
          <a:prstGeom prst="rect">
            <a:avLst/>
          </a:prstGeom>
          <a:noFill/>
        </p:spPr>
        <p:txBody>
          <a:bodyPr wrap="none" rtlCol="0">
            <a:spAutoFit/>
          </a:bodyPr>
          <a:lstStyle/>
          <a:p>
            <a:r>
              <a:rPr lang="en-US" dirty="0">
                <a:solidFill>
                  <a:schemeClr val="tx1">
                    <a:lumMod val="65000"/>
                    <a:lumOff val="35000"/>
                  </a:schemeClr>
                </a:solidFill>
                <a:latin typeface="Calibri" panose="020F0502020204030204" pitchFamily="34" charset="0"/>
                <a:ea typeface="Source Sans Pro Semibold" panose="020B0603030403020204" pitchFamily="34" charset="0"/>
                <a:cs typeface="Calibri" panose="020F0502020204030204" pitchFamily="34" charset="0"/>
              </a:rPr>
              <a:t>Divide</a:t>
            </a:r>
          </a:p>
        </p:txBody>
      </p:sp>
      <p:grpSp>
        <p:nvGrpSpPr>
          <p:cNvPr id="16" name="Group 15">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7" name="Left Bracket 16">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Left Bracket 17">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19" name="TextBox 18">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Big Data</a:t>
            </a:r>
          </a:p>
        </p:txBody>
      </p:sp>
      <p:sp>
        <p:nvSpPr>
          <p:cNvPr id="20" name="Rectangle 19">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Smaller Data</a:t>
            </a:r>
          </a:p>
        </p:txBody>
      </p:sp>
      <p:grpSp>
        <p:nvGrpSpPr>
          <p:cNvPr id="29" name="Group 2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30" name="Group 29">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33" name="Left Bracket 32">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Left Bracket 33">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1" name="Rectangle 30">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36" name="Group 35">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39" name="Left Bracket 38">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Left Bracket 39">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7" name="Rectangle 36">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42" name="Group 41">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45" name="Left Bracket 44">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6" name="Left Bracket 45">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3" name="Rectangle 42">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7" name="Group 46">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48" name="Group 47">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51" name="Left Bracket 50">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2" name="Left Bracket 51">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9" name="Rectangle 48">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53" name="Group 52">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a:solidFill>
            <a:srgbClr val="FF6600"/>
          </a:solidFill>
        </p:grpSpPr>
        <p:sp>
          <p:nvSpPr>
            <p:cNvPr id="54" name="Rectangle 53">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5" name="Group 54">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a:grpFill/>
          </p:grpSpPr>
          <p:sp>
            <p:nvSpPr>
              <p:cNvPr id="56" name="Oval 55">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7" name="Group 56">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a:grpFill/>
            </p:grpSpPr>
            <p:sp>
              <p:nvSpPr>
                <p:cNvPr id="58" name="Oval 57">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9"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grpFill/>
              </p:grpSpPr>
              <p:sp>
                <p:nvSpPr>
                  <p:cNvPr id="60"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1"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2"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sp>
        <p:nvSpPr>
          <p:cNvPr id="66" name="TextBox 65">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Compute</a:t>
            </a:r>
          </a:p>
        </p:txBody>
      </p:sp>
      <p:grpSp>
        <p:nvGrpSpPr>
          <p:cNvPr id="67" name="Group 6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a:solidFill>
            <a:srgbClr val="FF6600"/>
          </a:solidFill>
        </p:grpSpPr>
        <p:sp>
          <p:nvSpPr>
            <p:cNvPr id="68" name="Rectangle 6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a:grpFill/>
          </p:grpSpPr>
          <p:sp>
            <p:nvSpPr>
              <p:cNvPr id="70" name="Oval 6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1" name="Group 7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a:grpFill/>
            </p:grpSpPr>
            <p:sp>
              <p:nvSpPr>
                <p:cNvPr id="72" name="Oval 7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grpFill/>
              </p:grpSpPr>
              <p:sp>
                <p:nvSpPr>
                  <p:cNvPr id="7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80" name="Group 7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a:solidFill>
            <a:srgbClr val="FF6600"/>
          </a:solidFill>
        </p:grpSpPr>
        <p:sp>
          <p:nvSpPr>
            <p:cNvPr id="81" name="Rectangle 8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2" name="Group 8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a:grpFill/>
          </p:grpSpPr>
          <p:sp>
            <p:nvSpPr>
              <p:cNvPr id="83" name="Oval 8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4" name="Group 8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a:grpFill/>
            </p:grpSpPr>
            <p:sp>
              <p:nvSpPr>
                <p:cNvPr id="85" name="Oval 8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grpFill/>
              </p:grpSpPr>
              <p:sp>
                <p:nvSpPr>
                  <p:cNvPr id="8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93" name="Group 9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a:solidFill>
            <a:srgbClr val="FF6600"/>
          </a:solidFill>
        </p:grpSpPr>
        <p:sp>
          <p:nvSpPr>
            <p:cNvPr id="94" name="Rectangle 9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5" name="Group 9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a:grpFill/>
          </p:grpSpPr>
          <p:sp>
            <p:nvSpPr>
              <p:cNvPr id="96" name="Oval 9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7" name="Group 9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a:grpFill/>
            </p:grpSpPr>
            <p:sp>
              <p:nvSpPr>
                <p:cNvPr id="98" name="Oval 9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grpFill/>
              </p:grpSpPr>
              <p:sp>
                <p:nvSpPr>
                  <p:cNvPr id="10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106" name="Group 105">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107"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8" name="Straight Connector 107">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0" name="Group 10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1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2" name="Straight Connector 111">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3"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4" name="Group 113">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15"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6" name="Straight Connector 115">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7"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8" name="Group 11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1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20" name="Straight Connector 11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2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4803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barn(outVertical)">
                                      <p:cBhvr>
                                        <p:cTn id="39" dur="500"/>
                                        <p:tgtEl>
                                          <p:spTgt spid="118"/>
                                        </p:tgtEl>
                                      </p:cBhvr>
                                    </p:animEffect>
                                  </p:childTnLst>
                                </p:cTn>
                              </p:par>
                              <p:par>
                                <p:cTn id="40" presetID="16" presetClass="entr" presetSubtype="37" fill="hold"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arn(outVertical)">
                                      <p:cBhvr>
                                        <p:cTn id="42" dur="500"/>
                                        <p:tgtEl>
                                          <p:spTgt spid="114"/>
                                        </p:tgtEl>
                                      </p:cBhvr>
                                    </p:animEffect>
                                  </p:childTnLst>
                                </p:cTn>
                              </p:par>
                              <p:par>
                                <p:cTn id="43" presetID="16" presetClass="entr" presetSubtype="37"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barn(outVertical)">
                                      <p:cBhvr>
                                        <p:cTn id="45" dur="500"/>
                                        <p:tgtEl>
                                          <p:spTgt spid="110"/>
                                        </p:tgtEl>
                                      </p:cBhvr>
                                    </p:animEffect>
                                  </p:childTnLst>
                                </p:cTn>
                              </p:par>
                              <p:par>
                                <p:cTn id="46" presetID="16" presetClass="entr" presetSubtype="37"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barn(outVertical)">
                                      <p:cBhvr>
                                        <p:cTn id="48" dur="500"/>
                                        <p:tgtEl>
                                          <p:spTgt spid="106"/>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B9451-AC38-4F28-8E14-2E0AA03E06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cxnSp>
        <p:nvCxnSpPr>
          <p:cNvPr id="3" name="Straight Connector 2">
            <a:extLst>
              <a:ext uri="{FF2B5EF4-FFF2-40B4-BE49-F238E27FC236}">
                <a16:creationId xmlns:a16="http://schemas.microsoft.com/office/drawing/2014/main" id="{7D6EC10D-5034-49DB-BEC3-B3F1D3D4CBE1}"/>
              </a:ext>
            </a:extLst>
          </p:cNvPr>
          <p:cNvCxnSpPr>
            <a:cxnSpLocks/>
            <a:stCxn id="6"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7"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8"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9"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1"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2"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3"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latin typeface="Calibri" panose="020F0502020204030204" pitchFamily="34" charset="0"/>
                <a:ea typeface="Source Sans Pro Semibold" panose="020B0603030403020204" pitchFamily="34" charset="0"/>
                <a:cs typeface="Calibri" panose="020F0502020204030204" pitchFamily="34" charset="0"/>
              </a:rPr>
              <a:t>4,000 workers die </a:t>
            </a:r>
            <a:r>
              <a:rPr lang="en-US" sz="2000" dirty="0">
                <a:latin typeface="Calibri" panose="020F0502020204030204" pitchFamily="34" charset="0"/>
                <a:ea typeface="Source Sans Pro" panose="020B0503030403020204" pitchFamily="34" charset="0"/>
                <a:cs typeface="Calibri" panose="020F0502020204030204" pitchFamily="34" charset="0"/>
              </a:rPr>
              <a:t>and millions are injured annually while working on the industrial floor</a:t>
            </a:r>
          </a:p>
        </p:txBody>
      </p:sp>
      <p:sp>
        <p:nvSpPr>
          <p:cNvPr id="15" name="Oval 14">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solidFill>
                <a:latin typeface="Calibri" panose="020F0502020204030204" pitchFamily="34" charset="0"/>
                <a:cs typeface="Calibri" panose="020F0502020204030204" pitchFamily="34" charset="0"/>
              </a:rPr>
              <a:t>$</a:t>
            </a:r>
          </a:p>
        </p:txBody>
      </p:sp>
      <p:sp>
        <p:nvSpPr>
          <p:cNvPr id="16" name="Rectangle 15">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latin typeface="Calibri" panose="020F0502020204030204" pitchFamily="34" charset="0"/>
                <a:ea typeface="Source Sans Pro Semibold" panose="020B0603030403020204" pitchFamily="34" charset="0"/>
                <a:cs typeface="Calibri" panose="020F0502020204030204" pitchFamily="34" charset="0"/>
              </a:rPr>
              <a:t>Very high cost </a:t>
            </a:r>
            <a:r>
              <a:rPr lang="en-US" sz="2000" dirty="0">
                <a:latin typeface="Calibri" panose="020F0502020204030204" pitchFamily="34" charset="0"/>
                <a:ea typeface="Source Sans Pro" panose="020B0503030403020204" pitchFamily="34" charset="0"/>
                <a:cs typeface="Calibri" panose="020F0502020204030204" pitchFamily="34" charset="0"/>
              </a:rPr>
              <a:t>for maintaining safety in industrial businesses</a:t>
            </a:r>
          </a:p>
        </p:txBody>
      </p:sp>
      <p:sp>
        <p:nvSpPr>
          <p:cNvPr id="17"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Challenge</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87707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latin typeface="Calibri" panose="020F0502020204030204" pitchFamily="34" charset="0"/>
                <a:cs typeface="Calibri" panose="020F0502020204030204" pitchFamily="34" charset="0"/>
              </a:rPr>
              <a:t>Sensor-Equipped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Wi-Fi Hardhats </a:t>
            </a:r>
            <a:br>
              <a:rPr lang="en-US" sz="2400" dirty="0">
                <a:latin typeface="Calibri" panose="020F050202020403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Pushing floor information to </a:t>
            </a:r>
            <a:b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a monitoring station, which uses a prediction engine to forecast emergency situations</a:t>
            </a:r>
          </a:p>
        </p:txBody>
      </p:sp>
      <p:sp>
        <p:nvSpPr>
          <p:cNvPr id="50" name="TextBox 49">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Prediction Engine sends back emergency updates</a:t>
            </a:r>
          </a:p>
        </p:txBody>
      </p:sp>
      <p:sp>
        <p:nvSpPr>
          <p:cNvPr id="51" name="Oval 50">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latin typeface="Calibri" panose="020F0502020204030204" pitchFamily="34" charset="0"/>
              <a:cs typeface="Calibri" panose="020F0502020204030204" pitchFamily="34" charset="0"/>
            </a:endParaRPr>
          </a:p>
        </p:txBody>
      </p:sp>
      <p:pic>
        <p:nvPicPr>
          <p:cNvPr id="52" name="Picture 51">
            <a:extLst>
              <a:ext uri="{FF2B5EF4-FFF2-40B4-BE49-F238E27FC236}">
                <a16:creationId xmlns:a16="http://schemas.microsoft.com/office/drawing/2014/main" id="{FD605E04-8232-468C-A3EB-1B4FB639E5B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53" name="Group 52">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54"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Factory readings and real-time alerts</a:t>
              </a:r>
            </a:p>
          </p:txBody>
        </p:sp>
      </p:grpSp>
      <p:grpSp>
        <p:nvGrpSpPr>
          <p:cNvPr id="56" name="Group 55">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57"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59"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0"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1"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58" name="Rectangle 57">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Monitoring station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updates</a:t>
              </a:r>
            </a:p>
          </p:txBody>
        </p:sp>
      </p:grpSp>
      <p:cxnSp>
        <p:nvCxnSpPr>
          <p:cNvPr id="62" name="Straight Arrow Connector 61">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Solution + Result</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latin typeface="Calibri" panose="020F0502020204030204" pitchFamily="34" charset="0"/>
                <a:ea typeface="Source Sans Pro Semibold" panose="020B0603030403020204" pitchFamily="34" charset="0"/>
                <a:cs typeface="Calibri" panose="020F0502020204030204" pitchFamily="34" charset="0"/>
              </a:rPr>
              <a:t>Produced an industrial wearable that uses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latin typeface="Calibri" panose="020F0502020204030204" pitchFamily="34" charset="0"/>
                <a:ea typeface="Source Sans Pro Semibold" panose="020B0603030403020204" pitchFamily="34" charset="0"/>
                <a:cs typeface="Calibri" panose="020F0502020204030204" pitchFamily="34" charset="0"/>
              </a:rPr>
              <a:t>IoT and wireless communications systems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to protect and empower industrial workers</a:t>
            </a:r>
          </a:p>
        </p:txBody>
      </p:sp>
      <p:grpSp>
        <p:nvGrpSpPr>
          <p:cNvPr id="67" name="Group 66">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8" name="Oval 67">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70"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1"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2"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3"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cxnSp>
        <p:nvCxnSpPr>
          <p:cNvPr id="74" name="Straight Connector 73">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28456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51"/>
                                        </p:tgtEl>
                                        <p:attrNameLst>
                                          <p:attrName>fillcolor</p:attrName>
                                        </p:attrNameLst>
                                      </p:cBhvr>
                                      <p:to>
                                        <a:srgbClr val="FF8200"/>
                                      </p:to>
                                    </p:animClr>
                                    <p:set>
                                      <p:cBhvr>
                                        <p:cTn id="11" dur="500" fill="hold"/>
                                        <p:tgtEl>
                                          <p:spTgt spid="51"/>
                                        </p:tgtEl>
                                        <p:attrNameLst>
                                          <p:attrName>fill.type</p:attrName>
                                        </p:attrNameLst>
                                      </p:cBhvr>
                                      <p:to>
                                        <p:strVal val="solid"/>
                                      </p:to>
                                    </p:set>
                                    <p:set>
                                      <p:cBhvr>
                                        <p:cTn id="12" dur="500" fill="hold"/>
                                        <p:tgtEl>
                                          <p:spTgt spid="51"/>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right)">
                                      <p:cBhvr>
                                        <p:cTn id="19" dur="500"/>
                                        <p:tgtEl>
                                          <p:spTgt spid="6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right)">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p:cTn id="32" dur="500" fill="hold"/>
                                        <p:tgtEl>
                                          <p:spTgt spid="67"/>
                                        </p:tgtEl>
                                        <p:attrNameLst>
                                          <p:attrName>ppt_w</p:attrName>
                                        </p:attrNameLst>
                                      </p:cBhvr>
                                      <p:tavLst>
                                        <p:tav tm="0">
                                          <p:val>
                                            <p:fltVal val="0"/>
                                          </p:val>
                                        </p:tav>
                                        <p:tav tm="100000">
                                          <p:val>
                                            <p:strVal val="#ppt_w"/>
                                          </p:val>
                                        </p:tav>
                                      </p:tavLst>
                                    </p:anim>
                                    <p:anim calcmode="lin" valueType="num">
                                      <p:cBhvr>
                                        <p:cTn id="33" dur="500" fill="hold"/>
                                        <p:tgtEl>
                                          <p:spTgt spid="67"/>
                                        </p:tgtEl>
                                        <p:attrNameLst>
                                          <p:attrName>ppt_h</p:attrName>
                                        </p:attrNameLst>
                                      </p:cBhvr>
                                      <p:tavLst>
                                        <p:tav tm="0">
                                          <p:val>
                                            <p:fltVal val="0"/>
                                          </p:val>
                                        </p:tav>
                                        <p:tav tm="100000">
                                          <p:val>
                                            <p:strVal val="#ppt_h"/>
                                          </p:val>
                                        </p:tav>
                                      </p:tavLst>
                                    </p:anim>
                                    <p:animEffect transition="in" filter="fade">
                                      <p:cBhvr>
                                        <p:cTn id="34" dur="500"/>
                                        <p:tgtEl>
                                          <p:spTgt spid="67"/>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426" y="693174"/>
            <a:ext cx="10294374" cy="4124206"/>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Mobile Strategy Games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mobile games industry is worth billions of dollars, with companies spending vast amounts of money on the development and marketing of these games to an equally large market. This dataset includes fields such as Name, Release Date, Description, </a:t>
            </a:r>
            <a:r>
              <a:rPr lang="en-US" dirty="0" err="1">
                <a:latin typeface="Calibri" panose="020F0502020204030204" pitchFamily="34" charset="0"/>
                <a:cs typeface="Calibri" panose="020F0502020204030204" pitchFamily="34" charset="0"/>
              </a:rPr>
              <a:t>avg</a:t>
            </a:r>
            <a:r>
              <a:rPr lang="en-US" dirty="0">
                <a:latin typeface="Calibri" panose="020F0502020204030204" pitchFamily="34" charset="0"/>
                <a:cs typeface="Calibri" panose="020F0502020204030204" pitchFamily="34" charset="0"/>
              </a:rPr>
              <a:t> rating, etc.</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Spotify Playlists Dataset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dataset is based on the subset of users in the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dataset who publish their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tweets via Spotify. In principle, the dataset holds users, their playlists and the tracks contained in these playlists.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32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05" y="381215"/>
            <a:ext cx="11049000" cy="1001559"/>
          </a:xfrm>
        </p:spPr>
        <p:txBody>
          <a:bodyPr/>
          <a:lstStyle/>
          <a:p>
            <a:r>
              <a:rPr lang="en-US" dirty="0">
                <a:latin typeface="Calibri" panose="020F0502020204030204" pitchFamily="34" charset="0"/>
                <a:cs typeface="Calibri" panose="020F0502020204030204" pitchFamily="34" charset="0"/>
              </a:rPr>
              <a:t>Cloud IDE</a:t>
            </a:r>
          </a:p>
        </p:txBody>
      </p:sp>
      <p:sp>
        <p:nvSpPr>
          <p:cNvPr id="3" name="Content Placeholder 2"/>
          <p:cNvSpPr>
            <a:spLocks noGrp="1"/>
          </p:cNvSpPr>
          <p:nvPr>
            <p:ph idx="1"/>
          </p:nvPr>
        </p:nvSpPr>
        <p:spPr>
          <a:xfrm>
            <a:off x="773805" y="1523263"/>
            <a:ext cx="10515600" cy="4351338"/>
          </a:xfrm>
        </p:spPr>
        <p:txBody>
          <a:bodyPr/>
          <a:lstStyle/>
          <a:p>
            <a:pPr marL="0" indent="0">
              <a:buNone/>
            </a:pPr>
            <a:r>
              <a:rPr lang="en-US" dirty="0" smtClean="0">
                <a:latin typeface="Calibri" panose="020F0502020204030204" pitchFamily="34" charset="0"/>
                <a:cs typeface="Calibri" panose="020F0502020204030204" pitchFamily="34" charset="0"/>
              </a:rPr>
              <a:t>Register for </a:t>
            </a:r>
            <a:r>
              <a:rPr lang="en-US" dirty="0">
                <a:solidFill>
                  <a:srgbClr val="FF0000"/>
                </a:solidFill>
                <a:latin typeface="Calibri" panose="020F0502020204030204" pitchFamily="34" charset="0"/>
                <a:cs typeface="Calibri" panose="020F0502020204030204" pitchFamily="34" charset="0"/>
              </a:rPr>
              <a:t>ECL Cloud </a:t>
            </a:r>
            <a:r>
              <a:rPr lang="en-US" dirty="0" smtClean="0">
                <a:solidFill>
                  <a:srgbClr val="FF0000"/>
                </a:solidFill>
                <a:latin typeface="Calibri" panose="020F0502020204030204" pitchFamily="34" charset="0"/>
                <a:cs typeface="Calibri" panose="020F0502020204030204" pitchFamily="34" charset="0"/>
              </a:rPr>
              <a:t>IDE</a:t>
            </a:r>
          </a:p>
          <a:p>
            <a:pPr marL="0" indent="0" algn="ctr">
              <a:buNone/>
            </a:pPr>
            <a:r>
              <a:rPr lang="en-US" dirty="0">
                <a:solidFill>
                  <a:srgbClr val="FF0000"/>
                </a:solidFill>
                <a:latin typeface="Calibri" panose="020F0502020204030204" pitchFamily="34" charset="0"/>
                <a:cs typeface="Calibri" panose="020F0502020204030204" pitchFamily="34" charset="0"/>
              </a:rPr>
              <a:t>	</a:t>
            </a:r>
            <a:r>
              <a:rPr lang="en-US" dirty="0" smtClean="0">
                <a:solidFill>
                  <a:srgbClr val="FF0000"/>
                </a:solidFill>
                <a:latin typeface="Calibri" panose="020F0502020204030204" pitchFamily="34" charset="0"/>
                <a:cs typeface="Calibri" panose="020F0502020204030204" pitchFamily="34" charset="0"/>
              </a:rPr>
              <a:t>	</a:t>
            </a:r>
          </a:p>
          <a:p>
            <a:pPr marL="0" indent="0" algn="ctr">
              <a:buNone/>
            </a:pPr>
            <a:r>
              <a:rPr lang="en-US" dirty="0" smtClean="0">
                <a:solidFill>
                  <a:srgbClr val="FF000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hlinkClick r:id="rId2"/>
              </a:rPr>
              <a:t>https</a:t>
            </a:r>
            <a:r>
              <a:rPr lang="en-US" dirty="0">
                <a:latin typeface="Calibri" panose="020F0502020204030204" pitchFamily="34" charset="0"/>
                <a:cs typeface="Calibri" panose="020F0502020204030204" pitchFamily="34" charset="0"/>
                <a:hlinkClick r:id="rId2"/>
              </a:rPr>
              <a:t>://ide.hpccsystems.com/auth/login</a:t>
            </a:r>
            <a:r>
              <a:rPr lang="en-US" dirty="0">
                <a:latin typeface="Calibri" panose="020F0502020204030204" pitchFamily="34" charset="0"/>
                <a:cs typeface="Calibri" panose="020F0502020204030204" pitchFamily="34" charset="0"/>
              </a:rPr>
              <a:t>​​​​​​​</a:t>
            </a: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lgn="ctr">
              <a:buFont typeface="+mj-lt"/>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404332" y="3698932"/>
            <a:ext cx="7926955" cy="921739"/>
          </a:xfrm>
          <a:prstGeom prst="rect">
            <a:avLst/>
          </a:prstGeom>
        </p:spPr>
      </p:pic>
    </p:spTree>
    <p:extLst>
      <p:ext uri="{BB962C8B-B14F-4D97-AF65-F5344CB8AC3E}">
        <p14:creationId xmlns:p14="http://schemas.microsoft.com/office/powerpoint/2010/main" val="216871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1547</TotalTime>
  <Words>1486</Words>
  <Application>Microsoft Office PowerPoint</Application>
  <PresentationFormat>Widescreen</PresentationFormat>
  <Paragraphs>223</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Corbel</vt:lpstr>
      <vt:lpstr>Source Sans Pro</vt:lpstr>
      <vt:lpstr>Source Sans Pro Light</vt:lpstr>
      <vt:lpstr>Source Sans Pro Semibold</vt:lpstr>
      <vt:lpstr>Depth</vt:lpstr>
      <vt:lpstr>HPCC Systems</vt:lpstr>
      <vt:lpstr>HPCC</vt:lpstr>
      <vt:lpstr>Dipping into a Data Lake</vt:lpstr>
      <vt:lpstr>HPCC Systems (Small to Big Data) ETL</vt:lpstr>
      <vt:lpstr>Anatomy of a Big Data Processing System</vt:lpstr>
      <vt:lpstr>The Challenge </vt:lpstr>
      <vt:lpstr>The Solution + Result </vt:lpstr>
      <vt:lpstr>PowerPoint Presentation</vt:lpstr>
      <vt:lpstr>Cloud IDE</vt:lpstr>
      <vt:lpstr>PowerPoint Presentation</vt:lpstr>
      <vt:lpstr>Big Data</vt:lpstr>
      <vt:lpstr>ECL </vt:lpstr>
      <vt:lpstr>ECL   SYNTAX</vt:lpstr>
      <vt:lpstr>House Keeping </vt:lpstr>
      <vt:lpstr>PowerPoint Presentation</vt:lpstr>
      <vt:lpstr>Datasets  Record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HPCC systems</dc:title>
  <dc:creator>Fardanian, Bahareh (RIS-ATL)</dc:creator>
  <cp:lastModifiedBy>Fardanian, Bahareh (RIS-ATL)</cp:lastModifiedBy>
  <cp:revision>63</cp:revision>
  <dcterms:created xsi:type="dcterms:W3CDTF">2020-05-11T17:29:20Z</dcterms:created>
  <dcterms:modified xsi:type="dcterms:W3CDTF">2020-05-12T19:25:08Z</dcterms:modified>
</cp:coreProperties>
</file>