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4"/>
  </p:notesMasterIdLst>
  <p:sldIdLst>
    <p:sldId id="257" r:id="rId2"/>
    <p:sldId id="294" r:id="rId3"/>
    <p:sldId id="259" r:id="rId4"/>
    <p:sldId id="260" r:id="rId5"/>
    <p:sldId id="261" r:id="rId6"/>
    <p:sldId id="262" r:id="rId7"/>
    <p:sldId id="263" r:id="rId8"/>
    <p:sldId id="265" r:id="rId9"/>
    <p:sldId id="266" r:id="rId10"/>
    <p:sldId id="258" r:id="rId11"/>
    <p:sldId id="267" r:id="rId12"/>
    <p:sldId id="292" r:id="rId13"/>
    <p:sldId id="293" r:id="rId14"/>
    <p:sldId id="268" r:id="rId15"/>
    <p:sldId id="269" r:id="rId16"/>
    <p:sldId id="291" r:id="rId17"/>
    <p:sldId id="271" r:id="rId18"/>
    <p:sldId id="272" r:id="rId19"/>
    <p:sldId id="295" r:id="rId20"/>
    <p:sldId id="296" r:id="rId21"/>
    <p:sldId id="273" r:id="rId22"/>
    <p:sldId id="275" r:id="rId23"/>
    <p:sldId id="274" r:id="rId24"/>
    <p:sldId id="276" r:id="rId25"/>
    <p:sldId id="277" r:id="rId26"/>
    <p:sldId id="27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danian, Bahareh (RIS-ATL)" initials="FB(" lastIdx="1" clrIdx="0">
    <p:extLst>
      <p:ext uri="{19B8F6BF-5375-455C-9EA6-DF929625EA0E}">
        <p15:presenceInfo xmlns:p15="http://schemas.microsoft.com/office/powerpoint/2012/main" userId="Fardanian, Bahareh (RIS-AT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CC"/>
    <a:srgbClr val="FF9966"/>
    <a:srgbClr val="F50963"/>
    <a:srgbClr val="1C4BE2"/>
    <a:srgbClr val="41AEBD"/>
    <a:srgbClr val="FF6600"/>
    <a:srgbClr val="B762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5" autoAdjust="0"/>
    <p:restoredTop sz="64944" autoAdjust="0"/>
  </p:normalViewPr>
  <p:slideViewPr>
    <p:cSldViewPr snapToGrid="0">
      <p:cViewPr varScale="1">
        <p:scale>
          <a:sx n="65" d="100"/>
          <a:sy n="65" d="100"/>
        </p:scale>
        <p:origin x="1434" y="60"/>
      </p:cViewPr>
      <p:guideLst/>
    </p:cSldViewPr>
  </p:slideViewPr>
  <p:notesTextViewPr>
    <p:cViewPr>
      <p:scale>
        <a:sx n="1" d="1"/>
        <a:sy n="1" d="1"/>
      </p:scale>
      <p:origin x="0" y="0"/>
    </p:cViewPr>
  </p:notesTextViewPr>
  <p:notesViewPr>
    <p:cSldViewPr snapToGrid="0">
      <p:cViewPr varScale="1">
        <p:scale>
          <a:sx n="57" d="100"/>
          <a:sy n="57" d="100"/>
        </p:scale>
        <p:origin x="282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D61BC-D97E-4621-A406-6D7D11D2A1E0}"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2C854-1B18-4210-81DE-4A9FD8520CEE}" type="slidenum">
              <a:rPr lang="en-US" smtClean="0"/>
              <a:t>‹#›</a:t>
            </a:fld>
            <a:endParaRPr lang="en-US"/>
          </a:p>
        </p:txBody>
      </p:sp>
    </p:spTree>
    <p:extLst>
      <p:ext uri="{BB962C8B-B14F-4D97-AF65-F5344CB8AC3E}">
        <p14:creationId xmlns:p14="http://schemas.microsoft.com/office/powerpoint/2010/main" val="421418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HPCC Systems is data lake technology that allows you to store all your structured and unstructured data at any scale. You can store your data as-is, without having to first structure the data, and run different types of analytics—from dashboards and visualizations to big data processing, real-time analytics, and machine learning to guide better decisions. Data can be ingested in real-time via streams or API and batch.</a:t>
            </a:r>
          </a:p>
          <a:p>
            <a:endParaRPr lang="en-US" sz="1200" b="0" i="0" kern="1200" dirty="0">
              <a:solidFill>
                <a:schemeClr val="tx1"/>
              </a:solidFill>
              <a:effectLst/>
              <a:latin typeface="+mn-lt"/>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3</a:t>
            </a:fld>
            <a:endParaRPr lang="en-US"/>
          </a:p>
        </p:txBody>
      </p:sp>
    </p:spTree>
    <p:extLst>
      <p:ext uri="{BB962C8B-B14F-4D97-AF65-F5344CB8AC3E}">
        <p14:creationId xmlns:p14="http://schemas.microsoft.com/office/powerpoint/2010/main" val="307432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LexisNexis we use HPCC Systems to collect data from 1000s of sources like public records (property, court records) and private (Driver Motor Vehicle, telematics). We ingest the data, clean it, link it and then analyze it. The goal of the LN services is to identify risky individuals or businesses for insurance (driving and life), financial services (loans, credit cards etc.) and government (track fraudsters, criminals like sex offenders, drug traffickers and money launderers). </a:t>
            </a:r>
          </a:p>
          <a:p>
            <a:r>
              <a:rPr lang="en-US" dirty="0"/>
              <a:t>HPCC System</a:t>
            </a:r>
            <a:r>
              <a:rPr lang="en-US" baseline="0" dirty="0"/>
              <a:t> is capable of handling and processing batch data (processing data in massive amount).  Real time services refers to ability real time data and processing it that same time. Driving information is great example, data is sent in real time and gets processed immediately.  Visualization Integration refers to the ability of adding graphs, tables and visualization to big data processing. </a:t>
            </a:r>
            <a:endParaRPr lang="en-US" dirty="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4</a:t>
            </a:fld>
            <a:endParaRPr lang="en-US"/>
          </a:p>
        </p:txBody>
      </p:sp>
    </p:spTree>
    <p:extLst>
      <p:ext uri="{BB962C8B-B14F-4D97-AF65-F5344CB8AC3E}">
        <p14:creationId xmlns:p14="http://schemas.microsoft.com/office/powerpoint/2010/main" val="6656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Big Data processing in traditional computing like relational systems is hard. HPCC Systems data lake technology uses a divide and conquer approach to solving Big Data problems by dividing data into smaller chunks and running compute on these chunks in parallel. This means faster processing and hence results. </a:t>
            </a:r>
          </a:p>
          <a:p>
            <a:endParaRPr lang="en-US" dirty="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5</a:t>
            </a:fld>
            <a:endParaRPr lang="en-US"/>
          </a:p>
        </p:txBody>
      </p:sp>
    </p:spTree>
    <p:extLst>
      <p:ext uri="{BB962C8B-B14F-4D97-AF65-F5344CB8AC3E}">
        <p14:creationId xmlns:p14="http://schemas.microsoft.com/office/powerpoint/2010/main" val="399274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Workers in industries such as oil rigs and manufacturing factories are always at a risk of injuries from accidents. Over 4000 workers die on the industrial floor every year. The time to react to an accident is very slow and expensive.    </a:t>
            </a:r>
          </a:p>
          <a:p>
            <a:endParaRPr lang="en-US" dirty="0"/>
          </a:p>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6</a:t>
            </a:fld>
            <a:endParaRPr lang="en-US"/>
          </a:p>
        </p:txBody>
      </p:sp>
    </p:spTree>
    <p:extLst>
      <p:ext uri="{BB962C8B-B14F-4D97-AF65-F5344CB8AC3E}">
        <p14:creationId xmlns:p14="http://schemas.microsoft.com/office/powerpoint/2010/main" val="359228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help of </a:t>
            </a:r>
            <a:r>
              <a:rPr lang="en-US" dirty="0" err="1"/>
              <a:t>IoT</a:t>
            </a:r>
            <a:r>
              <a:rPr lang="en-US" dirty="0"/>
              <a:t> and HPCC Systems, </a:t>
            </a:r>
            <a:r>
              <a:rPr lang="en-US" dirty="0" err="1"/>
              <a:t>Guardhat</a:t>
            </a:r>
            <a:r>
              <a:rPr lang="en-US" dirty="0"/>
              <a:t> was able to create a solution that, one, enabled proactive actions to potentially avoid accidents and, two, react quickly if there was an accident. The solution involved creating protective smart hats that are equipped with </a:t>
            </a:r>
            <a:r>
              <a:rPr lang="en-US" dirty="0" err="1"/>
              <a:t>IoT</a:t>
            </a:r>
            <a:r>
              <a:rPr lang="en-US" dirty="0"/>
              <a:t> sensors to detect atmospheric parameters like pressure, CO levels, O2 levels etc. In addition to enabling video and audio detection of events. </a:t>
            </a:r>
          </a:p>
          <a:p>
            <a:endParaRPr lang="en-US" dirty="0"/>
          </a:p>
          <a:p>
            <a:r>
              <a:rPr lang="en-US" dirty="0"/>
              <a:t>HPCC Systems provides the platform that is used to collect the sensor data and process it for analysis. HPCC Systems AI algorithms are used to predict potential  events (like fires) before they can occur. </a:t>
            </a:r>
          </a:p>
          <a:p>
            <a:endParaRPr lang="en-US"/>
          </a:p>
          <a:p>
            <a:endParaRPr lang="en-US"/>
          </a:p>
        </p:txBody>
      </p:sp>
      <p:sp>
        <p:nvSpPr>
          <p:cNvPr id="4" name="Slide Number Placeholder 3"/>
          <p:cNvSpPr>
            <a:spLocks noGrp="1"/>
          </p:cNvSpPr>
          <p:nvPr>
            <p:ph type="sldNum" sz="quarter" idx="10"/>
          </p:nvPr>
        </p:nvSpPr>
        <p:spPr/>
        <p:txBody>
          <a:bodyPr/>
          <a:lstStyle/>
          <a:p>
            <a:fld id="{1D82C854-1B18-4210-81DE-4A9FD8520CEE}" type="slidenum">
              <a:rPr lang="en-US" smtClean="0"/>
              <a:t>7</a:t>
            </a:fld>
            <a:endParaRPr lang="en-US"/>
          </a:p>
        </p:txBody>
      </p:sp>
    </p:spTree>
    <p:extLst>
      <p:ext uri="{BB962C8B-B14F-4D97-AF65-F5344CB8AC3E}">
        <p14:creationId xmlns:p14="http://schemas.microsoft.com/office/powerpoint/2010/main" val="28603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2C854-1B18-4210-81DE-4A9FD8520CEE}" type="slidenum">
              <a:rPr lang="en-US" smtClean="0"/>
              <a:t>20</a:t>
            </a:fld>
            <a:endParaRPr lang="en-US"/>
          </a:p>
        </p:txBody>
      </p:sp>
    </p:spTree>
    <p:extLst>
      <p:ext uri="{BB962C8B-B14F-4D97-AF65-F5344CB8AC3E}">
        <p14:creationId xmlns:p14="http://schemas.microsoft.com/office/powerpoint/2010/main" val="1979958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953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8616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736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5685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7854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507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986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065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8684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6783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5424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568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35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214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8302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4243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8239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AAD347D-5ACD-4C99-B74B-A9C85AD731AF}" type="datetimeFigureOut">
              <a:rPr lang="en-US" smtClean="0"/>
              <a:t>3/8/2023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76518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hpccsystems-solutions-lab/CodeDay_May2020/blob/master/ECL_Cheat_Sheet.pdf" TargetMode="External"/><Relationship Id="rId7" Type="http://schemas.openxmlformats.org/officeDocument/2006/relationships/hyperlink" Target="https://d2wulyp08c6njk.cloudfront.net/releases/CE-Candidate-7.6.2/docs/EN_US/VisualizingECL_EN_US-7.6.2-1.pdf" TargetMode="External"/><Relationship Id="rId2" Type="http://schemas.openxmlformats.org/officeDocument/2006/relationships/hyperlink" Target="https://github.com/hpccsystems-solutions-lab/CodeDay_May2020" TargetMode="External"/><Relationship Id="rId1" Type="http://schemas.openxmlformats.org/officeDocument/2006/relationships/slideLayout" Target="../slideLayouts/slideLayout2.xml"/><Relationship Id="rId6" Type="http://schemas.openxmlformats.org/officeDocument/2006/relationships/hyperlink" Target="http://cdn.hpccsystems.com/releases/CE-Candidate-7.0.24/docs/EN_US/ECLLanguageReference_EN_US-7.0.24-1.pdf" TargetMode="External"/><Relationship Id="rId5" Type="http://schemas.openxmlformats.org/officeDocument/2006/relationships/hyperlink" Target="https://www.youtube.com/watch?time_continue=192&amp;v=Lk78BCCtM-0" TargetMode="External"/><Relationship Id="rId4" Type="http://schemas.openxmlformats.org/officeDocument/2006/relationships/hyperlink" Target="https://github.com/hpccsystems-solutions-lab/CodeDay_May2020/blob/master/CloudIDE-Setup.pdf"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de.hpccsystems.com/auth/log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pccsystems-solutions-lab"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BaharF/CodeDay_Feb2020/blob/master/CloudIDE-Setup.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082-56DE-4CCC-8383-5CC80B7E1C2F}"/>
              </a:ext>
            </a:extLst>
          </p:cNvPr>
          <p:cNvSpPr>
            <a:spLocks noGrp="1"/>
          </p:cNvSpPr>
          <p:nvPr>
            <p:ph type="ctrTitle"/>
          </p:nvPr>
        </p:nvSpPr>
        <p:spPr>
          <a:xfrm>
            <a:off x="1633245" y="925829"/>
            <a:ext cx="8825658" cy="1360171"/>
          </a:xfrm>
        </p:spPr>
        <p:txBody>
          <a:bodyPr>
            <a:normAutofit fontScale="90000"/>
          </a:bodyPr>
          <a:lstStyle/>
          <a:p>
            <a:pPr algn="ctr"/>
            <a:r>
              <a:rPr lang="en-US" b="1" dirty="0"/>
              <a:t>HPCC Systems</a:t>
            </a:r>
          </a:p>
        </p:txBody>
      </p:sp>
      <p:sp>
        <p:nvSpPr>
          <p:cNvPr id="3" name="Subtitle 2">
            <a:extLst>
              <a:ext uri="{FF2B5EF4-FFF2-40B4-BE49-F238E27FC236}">
                <a16:creationId xmlns:a16="http://schemas.microsoft.com/office/drawing/2014/main" id="{5635D29B-378D-4AB0-9CCD-186890B2F72F}"/>
              </a:ext>
            </a:extLst>
          </p:cNvPr>
          <p:cNvSpPr>
            <a:spLocks noGrp="1"/>
          </p:cNvSpPr>
          <p:nvPr>
            <p:ph type="subTitle" idx="1"/>
          </p:nvPr>
        </p:nvSpPr>
        <p:spPr>
          <a:xfrm>
            <a:off x="4665963" y="2305318"/>
            <a:ext cx="2760222" cy="387048"/>
          </a:xfrm>
        </p:spPr>
        <p:txBody>
          <a:bodyPr>
            <a:normAutofit fontScale="85000" lnSpcReduction="20000"/>
          </a:bodyPr>
          <a:lstStyle/>
          <a:p>
            <a:pPr algn="ctr"/>
            <a:r>
              <a:rPr lang="en-US" dirty="0"/>
              <a:t>An introduction</a:t>
            </a:r>
          </a:p>
        </p:txBody>
      </p:sp>
      <p:sp>
        <p:nvSpPr>
          <p:cNvPr id="4" name="TextBox 3"/>
          <p:cNvSpPr txBox="1"/>
          <p:nvPr/>
        </p:nvSpPr>
        <p:spPr>
          <a:xfrm>
            <a:off x="4657692" y="5153337"/>
            <a:ext cx="2966005" cy="646331"/>
          </a:xfrm>
          <a:prstGeom prst="rect">
            <a:avLst/>
          </a:prstGeom>
          <a:noFill/>
        </p:spPr>
        <p:txBody>
          <a:bodyPr wrap="none" rtlCol="0">
            <a:spAutoFit/>
          </a:bodyPr>
          <a:lstStyle/>
          <a:p>
            <a:pPr algn="ctr"/>
            <a:r>
              <a:rPr lang="en-US" dirty="0">
                <a:solidFill>
                  <a:schemeClr val="tx1">
                    <a:lumMod val="65000"/>
                    <a:lumOff val="35000"/>
                  </a:schemeClr>
                </a:solidFill>
              </a:rPr>
              <a:t>Presented by</a:t>
            </a:r>
          </a:p>
          <a:p>
            <a:pPr algn="ctr"/>
            <a:r>
              <a:rPr lang="en-US" dirty="0">
                <a:solidFill>
                  <a:schemeClr val="tx1">
                    <a:lumMod val="65000"/>
                    <a:lumOff val="35000"/>
                  </a:schemeClr>
                </a:solidFill>
              </a:rPr>
              <a:t>HPCC-Systems Solution Labs</a:t>
            </a:r>
          </a:p>
        </p:txBody>
      </p:sp>
      <p:pic>
        <p:nvPicPr>
          <p:cNvPr id="8" name="Picture 7"/>
          <p:cNvPicPr>
            <a:picLocks noChangeAspect="1"/>
          </p:cNvPicPr>
          <p:nvPr/>
        </p:nvPicPr>
        <p:blipFill>
          <a:blip r:embed="rId2"/>
          <a:stretch>
            <a:fillRect/>
          </a:stretch>
        </p:blipFill>
        <p:spPr>
          <a:xfrm>
            <a:off x="3849436" y="3155825"/>
            <a:ext cx="4393275" cy="1321371"/>
          </a:xfrm>
          <a:prstGeom prst="rect">
            <a:avLst/>
          </a:prstGeom>
        </p:spPr>
      </p:pic>
    </p:spTree>
    <p:extLst>
      <p:ext uri="{BB962C8B-B14F-4D97-AF65-F5344CB8AC3E}">
        <p14:creationId xmlns:p14="http://schemas.microsoft.com/office/powerpoint/2010/main" val="292560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a:solidFill>
                  <a:schemeClr val="tx1"/>
                </a:solidFill>
                <a:latin typeface="Calibri" panose="020F0502020204030204" pitchFamily="34" charset="0"/>
                <a:cs typeface="Calibri" panose="020F0502020204030204" pitchFamily="34" charset="0"/>
              </a:rPr>
              <a:t>Big Data</a:t>
            </a:r>
          </a:p>
        </p:txBody>
      </p:sp>
      <p:pic>
        <p:nvPicPr>
          <p:cNvPr id="6" name="Picture 6" descr="Image result for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140" y="1845424"/>
            <a:ext cx="5059384" cy="29427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7" name="Rectangle 6"/>
          <p:cNvSpPr/>
          <p:nvPr/>
        </p:nvSpPr>
        <p:spPr>
          <a:xfrm>
            <a:off x="398229" y="1249122"/>
            <a:ext cx="6096000" cy="707886"/>
          </a:xfrm>
          <a:prstGeom prst="rect">
            <a:avLst/>
          </a:prstGeom>
        </p:spPr>
        <p:txBody>
          <a:bodyPr>
            <a:spAutoFit/>
          </a:bodyPr>
          <a:lstStyle/>
          <a:p>
            <a:r>
              <a:rPr lang="en-US" sz="2000" dirty="0">
                <a:latin typeface="Calibri" panose="020F0502020204030204" pitchFamily="34" charset="0"/>
                <a:cs typeface="Calibri" panose="020F0502020204030204" pitchFamily="34" charset="0"/>
              </a:rPr>
              <a:t>Handling massive volume of both structured and unstructured.</a:t>
            </a:r>
          </a:p>
        </p:txBody>
      </p:sp>
      <p:sp>
        <p:nvSpPr>
          <p:cNvPr id="8" name="Rectangle 7"/>
          <p:cNvSpPr/>
          <p:nvPr/>
        </p:nvSpPr>
        <p:spPr>
          <a:xfrm>
            <a:off x="398229" y="2993610"/>
            <a:ext cx="6096000" cy="923330"/>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can be processed, stored, and retrieved in a fixed format. </a:t>
            </a:r>
          </a:p>
          <a:p>
            <a:r>
              <a:rPr lang="en-US" dirty="0">
                <a:latin typeface="Calibri" panose="020F0502020204030204" pitchFamily="34" charset="0"/>
                <a:cs typeface="Calibri" panose="020F0502020204030204" pitchFamily="34" charset="0"/>
              </a:rPr>
              <a:t>Ex: dates, salary table</a:t>
            </a:r>
          </a:p>
        </p:txBody>
      </p:sp>
      <p:sp>
        <p:nvSpPr>
          <p:cNvPr id="9" name="Title 13">
            <a:extLst>
              <a:ext uri="{FF2B5EF4-FFF2-40B4-BE49-F238E27FC236}">
                <a16:creationId xmlns:a16="http://schemas.microsoft.com/office/drawing/2014/main" id="{E0BC4451-F364-4263-9335-90DD0317F9B2}"/>
              </a:ext>
            </a:extLst>
          </p:cNvPr>
          <p:cNvSpPr txBox="1">
            <a:spLocks/>
          </p:cNvSpPr>
          <p:nvPr/>
        </p:nvSpPr>
        <p:spPr>
          <a:xfrm>
            <a:off x="398229" y="2369563"/>
            <a:ext cx="3206724"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Structured  Data</a:t>
            </a:r>
          </a:p>
        </p:txBody>
      </p:sp>
      <p:sp>
        <p:nvSpPr>
          <p:cNvPr id="10" name="Title 13">
            <a:extLst>
              <a:ext uri="{FF2B5EF4-FFF2-40B4-BE49-F238E27FC236}">
                <a16:creationId xmlns:a16="http://schemas.microsoft.com/office/drawing/2014/main" id="{E0BC4451-F364-4263-9335-90DD0317F9B2}"/>
              </a:ext>
            </a:extLst>
          </p:cNvPr>
          <p:cNvSpPr txBox="1">
            <a:spLocks/>
          </p:cNvSpPr>
          <p:nvPr/>
        </p:nvSpPr>
        <p:spPr>
          <a:xfrm>
            <a:off x="398229" y="3990310"/>
            <a:ext cx="4074018" cy="584145"/>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3200" b="0" i="0" kern="1200" spc="0" dirty="0">
                <a:solidFill>
                  <a:schemeClr val="tx1">
                    <a:lumMod val="65000"/>
                    <a:lumOff val="35000"/>
                  </a:schemeClr>
                </a:solidFill>
                <a:latin typeface="Source Sans Pro Semibold" panose="020B0503030403020204" pitchFamily="34" charset="77"/>
                <a:ea typeface="+mn-ea"/>
                <a:cs typeface="Arial" pitchFamily="34" charset="0"/>
              </a:defRPr>
            </a:lvl1pPr>
          </a:lstStyle>
          <a:p>
            <a:r>
              <a:rPr lang="en-US" dirty="0">
                <a:solidFill>
                  <a:schemeClr val="tx1"/>
                </a:solidFill>
                <a:latin typeface="Calibri" panose="020F0502020204030204" pitchFamily="34" charset="0"/>
                <a:cs typeface="Calibri" panose="020F0502020204030204" pitchFamily="34" charset="0"/>
              </a:rPr>
              <a:t>Unstructured  Data</a:t>
            </a:r>
          </a:p>
        </p:txBody>
      </p:sp>
      <p:sp>
        <p:nvSpPr>
          <p:cNvPr id="11" name="Rectangle 10"/>
          <p:cNvSpPr/>
          <p:nvPr/>
        </p:nvSpPr>
        <p:spPr>
          <a:xfrm>
            <a:off x="398229" y="4676543"/>
            <a:ext cx="6096000" cy="1200329"/>
          </a:xfrm>
          <a:prstGeom prst="rect">
            <a:avLst/>
          </a:prstGeom>
        </p:spPr>
        <p:txBody>
          <a:bodyPr>
            <a:spAutoFit/>
          </a:bodyPr>
          <a:lstStyle/>
          <a:p>
            <a:r>
              <a:rPr lang="en-US" dirty="0">
                <a:latin typeface="Calibri" panose="020F0502020204030204" pitchFamily="34" charset="0"/>
                <a:cs typeface="Calibri" panose="020F0502020204030204" pitchFamily="34" charset="0"/>
              </a:rPr>
              <a:t>Data that lacks any specific form or structure whatsoever. This makes it very difficult and time-consuming to process and analyze unstructured data.</a:t>
            </a:r>
          </a:p>
          <a:p>
            <a:r>
              <a:rPr lang="en-US" dirty="0">
                <a:latin typeface="Calibri" panose="020F0502020204030204" pitchFamily="34" charset="0"/>
                <a:cs typeface="Calibri" panose="020F0502020204030204" pitchFamily="34" charset="0"/>
              </a:rPr>
              <a:t>Ex: emails, videos.</a:t>
            </a:r>
          </a:p>
        </p:txBody>
      </p:sp>
    </p:spTree>
    <p:extLst>
      <p:ext uri="{BB962C8B-B14F-4D97-AF65-F5344CB8AC3E}">
        <p14:creationId xmlns:p14="http://schemas.microsoft.com/office/powerpoint/2010/main" val="238819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a:t>ECL </a:t>
            </a:r>
          </a:p>
        </p:txBody>
      </p:sp>
      <p:sp>
        <p:nvSpPr>
          <p:cNvPr id="3" name="Content Placeholder 2"/>
          <p:cNvSpPr>
            <a:spLocks noGrp="1"/>
          </p:cNvSpPr>
          <p:nvPr>
            <p:ph idx="1"/>
          </p:nvPr>
        </p:nvSpPr>
        <p:spPr>
          <a:xfrm>
            <a:off x="390269" y="1550199"/>
            <a:ext cx="7839332" cy="4842363"/>
          </a:xfrm>
        </p:spPr>
        <p:txBody>
          <a:bodyPr>
            <a:normAutofit fontScale="92500" lnSpcReduction="20000"/>
          </a:bodyPr>
          <a:lstStyle/>
          <a:p>
            <a:pPr marL="0" indent="0">
              <a:buNone/>
            </a:pPr>
            <a:r>
              <a:rPr lang="en-US" dirty="0"/>
              <a:t>ECL is a language design to query/manipulate massive data and is used for ETL (Extract, Transform, Load) and data visualization.</a:t>
            </a:r>
          </a:p>
          <a:p>
            <a:pPr marL="0" indent="0">
              <a:buNone/>
            </a:pPr>
            <a:endParaRPr lang="en-US" dirty="0"/>
          </a:p>
          <a:p>
            <a:pPr marL="0" indent="0">
              <a:buNone/>
            </a:pPr>
            <a:r>
              <a:rPr lang="en-US" b="1" dirty="0"/>
              <a:t>Extract</a:t>
            </a:r>
          </a:p>
          <a:p>
            <a:pPr marL="0" indent="0">
              <a:buNone/>
            </a:pPr>
            <a:r>
              <a:rPr lang="en-US" sz="2600" dirty="0"/>
              <a:t>Reading data from different type of datasets</a:t>
            </a:r>
          </a:p>
          <a:p>
            <a:pPr marL="0" indent="0">
              <a:buNone/>
            </a:pPr>
            <a:endParaRPr lang="en-US" dirty="0"/>
          </a:p>
          <a:p>
            <a:pPr marL="0" indent="0">
              <a:buNone/>
            </a:pPr>
            <a:r>
              <a:rPr lang="en-US" b="1" dirty="0"/>
              <a:t>Transform</a:t>
            </a:r>
          </a:p>
          <a:p>
            <a:pPr marL="0" indent="0">
              <a:buNone/>
            </a:pPr>
            <a:r>
              <a:rPr lang="en-US" sz="2600" dirty="0"/>
              <a:t>Formatting/converting data to needed shape, so it can be used</a:t>
            </a:r>
          </a:p>
          <a:p>
            <a:pPr marL="0" indent="0">
              <a:buNone/>
            </a:pPr>
            <a:endParaRPr lang="en-US" sz="2600" dirty="0"/>
          </a:p>
          <a:p>
            <a:pPr marL="0" indent="0">
              <a:buNone/>
            </a:pPr>
            <a:r>
              <a:rPr lang="en-US" b="1" dirty="0"/>
              <a:t>Load</a:t>
            </a:r>
          </a:p>
          <a:p>
            <a:pPr marL="0" indent="0">
              <a:buNone/>
            </a:pPr>
            <a:r>
              <a:rPr lang="en-US" sz="2600" dirty="0"/>
              <a:t>Writing dataset to it’s target location</a:t>
            </a:r>
          </a:p>
        </p:txBody>
      </p:sp>
      <p:grpSp>
        <p:nvGrpSpPr>
          <p:cNvPr id="31" name="Group 30"/>
          <p:cNvGrpSpPr/>
          <p:nvPr/>
        </p:nvGrpSpPr>
        <p:grpSpPr>
          <a:xfrm>
            <a:off x="8410832" y="584886"/>
            <a:ext cx="3139184" cy="5807676"/>
            <a:chOff x="8410832" y="574946"/>
            <a:chExt cx="3139184" cy="6122416"/>
          </a:xfrm>
        </p:grpSpPr>
        <p:grpSp>
          <p:nvGrpSpPr>
            <p:cNvPr id="13" name="Group 12"/>
            <p:cNvGrpSpPr/>
            <p:nvPr/>
          </p:nvGrpSpPr>
          <p:grpSpPr>
            <a:xfrm>
              <a:off x="8410832" y="574946"/>
              <a:ext cx="2948954" cy="986744"/>
              <a:chOff x="8262715" y="1604565"/>
              <a:chExt cx="3484605" cy="1351005"/>
            </a:xfrm>
          </p:grpSpPr>
          <p:sp>
            <p:nvSpPr>
              <p:cNvPr id="8" name="Rectangle 7"/>
              <p:cNvSpPr/>
              <p:nvPr/>
            </p:nvSpPr>
            <p:spPr>
              <a:xfrm>
                <a:off x="8262715" y="1604565"/>
                <a:ext cx="3484605" cy="1351005"/>
              </a:xfrm>
              <a:prstGeom prst="rect">
                <a:avLst/>
              </a:prstGeom>
              <a:solidFill>
                <a:schemeClr val="accent2">
                  <a:lumMod val="40000"/>
                  <a:lumOff val="6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Flowchart: Magnetic Disk 4"/>
              <p:cNvSpPr/>
              <p:nvPr/>
            </p:nvSpPr>
            <p:spPr>
              <a:xfrm>
                <a:off x="8578164"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9593091"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10645603" y="2240653"/>
                <a:ext cx="914400" cy="612648"/>
              </a:xfrm>
              <a:prstGeom prst="flowChartMagneticDisk">
                <a:avLst/>
              </a:prstGeom>
              <a:solidFill>
                <a:schemeClr val="accent5">
                  <a:lumMod val="60000"/>
                  <a:lumOff val="40000"/>
                </a:schemeClr>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580863" y="1770832"/>
                <a:ext cx="848309" cy="369332"/>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chemeClr val="bg1"/>
                    </a:solidFill>
                  </a:rPr>
                  <a:t>Source</a:t>
                </a:r>
              </a:p>
            </p:txBody>
          </p:sp>
        </p:grpSp>
        <p:sp>
          <p:nvSpPr>
            <p:cNvPr id="14" name="Down Arrow 13"/>
            <p:cNvSpPr/>
            <p:nvPr/>
          </p:nvSpPr>
          <p:spPr>
            <a:xfrm>
              <a:off x="9595933" y="1782270"/>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9595933" y="3348082"/>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9595933" y="4913894"/>
              <a:ext cx="617140" cy="593865"/>
            </a:xfrm>
            <a:prstGeom prst="downArrow">
              <a:avLst/>
            </a:prstGeom>
            <a:solidFill>
              <a:srgbClr val="F50963"/>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9467463" y="2472004"/>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9467463" y="4037816"/>
              <a:ext cx="871315" cy="766386"/>
            </a:xfrm>
            <a:prstGeom prst="flowChartMagneticDisk">
              <a:avLst/>
            </a:prstGeom>
            <a:solidFill>
              <a:srgbClr val="FF99CC"/>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98415" y="1851527"/>
              <a:ext cx="878701"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Extract</a:t>
              </a:r>
            </a:p>
          </p:txBody>
        </p:sp>
        <p:sp>
          <p:nvSpPr>
            <p:cNvPr id="23" name="TextBox 22"/>
            <p:cNvSpPr txBox="1"/>
            <p:nvPr/>
          </p:nvSpPr>
          <p:spPr>
            <a:xfrm>
              <a:off x="10310543" y="3400909"/>
              <a:ext cx="980540"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Transfer</a:t>
              </a:r>
            </a:p>
          </p:txBody>
        </p:sp>
        <p:sp>
          <p:nvSpPr>
            <p:cNvPr id="24" name="TextBox 23"/>
            <p:cNvSpPr txBox="1"/>
            <p:nvPr/>
          </p:nvSpPr>
          <p:spPr>
            <a:xfrm>
              <a:off x="10449160" y="4846784"/>
              <a:ext cx="672882" cy="369332"/>
            </a:xfrm>
            <a:prstGeom prst="rect">
              <a:avLst/>
            </a:prstGeom>
            <a:solidFill>
              <a:srgbClr val="F5096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softRound"/>
            </a:sp3d>
          </p:spPr>
          <p:style>
            <a:lnRef idx="0">
              <a:scrgbClr r="0" g="0" b="0"/>
            </a:lnRef>
            <a:fillRef idx="0">
              <a:scrgbClr r="0" g="0" b="0"/>
            </a:fillRef>
            <a:effectRef idx="0">
              <a:scrgbClr r="0" g="0" b="0"/>
            </a:effectRef>
            <a:fontRef idx="minor">
              <a:schemeClr val="lt1"/>
            </a:fontRef>
          </p:style>
          <p:txBody>
            <a:bodyPr wrap="square" rtlCol="0">
              <a:spAutoFit/>
            </a:bodyPr>
            <a:lstStyle/>
            <a:p>
              <a:r>
                <a:rPr lang="en-US" dirty="0">
                  <a:solidFill>
                    <a:schemeClr val="bg1"/>
                  </a:solidFill>
                </a:rPr>
                <a:t>Load</a:t>
              </a:r>
            </a:p>
          </p:txBody>
        </p:sp>
        <p:grpSp>
          <p:nvGrpSpPr>
            <p:cNvPr id="25" name="Group 24"/>
            <p:cNvGrpSpPr/>
            <p:nvPr/>
          </p:nvGrpSpPr>
          <p:grpSpPr>
            <a:xfrm>
              <a:off x="8491841" y="5603628"/>
              <a:ext cx="3058175" cy="1093734"/>
              <a:chOff x="8275036" y="1602785"/>
              <a:chExt cx="3484605" cy="1351005"/>
            </a:xfrm>
          </p:grpSpPr>
          <p:sp>
            <p:nvSpPr>
              <p:cNvPr id="26" name="Rectangle 25"/>
              <p:cNvSpPr/>
              <p:nvPr/>
            </p:nvSpPr>
            <p:spPr>
              <a:xfrm>
                <a:off x="8275036" y="1602785"/>
                <a:ext cx="3484605" cy="1351005"/>
              </a:xfrm>
              <a:prstGeom prst="rect">
                <a:avLst/>
              </a:prstGeom>
              <a:solidFill>
                <a:schemeClr val="accent6">
                  <a:lumMod val="20000"/>
                  <a:lumOff val="80000"/>
                </a:schemeClr>
              </a:solidFill>
              <a:ln>
                <a:solidFill>
                  <a:schemeClr val="accent1">
                    <a:shade val="50000"/>
                  </a:schemeClr>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lowchart: Magnetic Disk 26"/>
              <p:cNvSpPr/>
              <p:nvPr/>
            </p:nvSpPr>
            <p:spPr>
              <a:xfrm>
                <a:off x="8578164"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9593091"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10645603" y="2240653"/>
                <a:ext cx="914400" cy="612648"/>
              </a:xfrm>
              <a:prstGeom prst="flowChartMagneticDisk">
                <a:avLst/>
              </a:prstGeom>
              <a:solidFill>
                <a:srgbClr val="FF9966"/>
              </a:solidFill>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363014" y="1741082"/>
                <a:ext cx="1374551" cy="399083"/>
              </a:xfrm>
              <a:prstGeom prst="rect">
                <a:avLst/>
              </a:prstGeom>
              <a:noFill/>
              <a:scene3d>
                <a:camera prst="orthographicFront"/>
                <a:lightRig rig="threePt" dir="t"/>
              </a:scene3d>
              <a:sp3d>
                <a:bevelT w="152400" h="50800" prst="softRound"/>
              </a:sp3d>
            </p:spPr>
            <p:txBody>
              <a:bodyPr wrap="none" rtlCol="0">
                <a:spAutoFit/>
              </a:bodyPr>
              <a:lstStyle/>
              <a:p>
                <a:r>
                  <a:rPr lang="en-US" dirty="0">
                    <a:solidFill>
                      <a:schemeClr val="bg1"/>
                    </a:solidFill>
                  </a:rPr>
                  <a:t>Destination</a:t>
                </a:r>
              </a:p>
            </p:txBody>
          </p:sp>
        </p:grpSp>
      </p:grpSp>
    </p:spTree>
    <p:extLst>
      <p:ext uri="{BB962C8B-B14F-4D97-AF65-F5344CB8AC3E}">
        <p14:creationId xmlns:p14="http://schemas.microsoft.com/office/powerpoint/2010/main" val="3268134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918" y="1339403"/>
            <a:ext cx="4042893" cy="3532367"/>
          </a:xfr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Autofit/>
          </a:bodyPr>
          <a:lstStyle/>
          <a:p>
            <a:pPr algn="ctr"/>
            <a:r>
              <a:rPr lang="en-US" sz="7200" b="1" dirty="0">
                <a:solidFill>
                  <a:schemeClr val="tx1"/>
                </a:solidFill>
                <a:effectLst>
                  <a:outerShdw blurRad="38100" dist="38100" dir="2700000" algn="tl">
                    <a:srgbClr val="000000">
                      <a:alpha val="43137"/>
                    </a:srgbClr>
                  </a:outerShdw>
                </a:effectLst>
              </a:rPr>
              <a:t>ECL</a:t>
            </a:r>
            <a:br>
              <a:rPr lang="en-US" sz="7200" b="1" dirty="0">
                <a:solidFill>
                  <a:schemeClr val="tx1"/>
                </a:solidFill>
                <a:effectLst>
                  <a:outerShdw blurRad="38100" dist="38100" dir="2700000" algn="tl">
                    <a:srgbClr val="000000">
                      <a:alpha val="43137"/>
                    </a:srgbClr>
                  </a:outerShdw>
                </a:effectLst>
              </a:rPr>
            </a:br>
            <a:r>
              <a:rPr lang="en-US" sz="7200" b="1" dirty="0">
                <a:solidFill>
                  <a:schemeClr val="tx1"/>
                </a:solidFill>
                <a:effectLst>
                  <a:outerShdw blurRad="38100" dist="38100" dir="2700000" algn="tl">
                    <a:srgbClr val="000000">
                      <a:alpha val="43137"/>
                    </a:srgbClr>
                  </a:outerShdw>
                </a:effectLst>
              </a:rPr>
              <a:t> </a:t>
            </a:r>
            <a:br>
              <a:rPr lang="en-US" sz="7200" b="1" dirty="0">
                <a:solidFill>
                  <a:schemeClr val="tx1"/>
                </a:solidFill>
                <a:effectLst>
                  <a:outerShdw blurRad="38100" dist="38100" dir="2700000" algn="tl">
                    <a:srgbClr val="000000">
                      <a:alpha val="43137"/>
                    </a:srgbClr>
                  </a:outerShdw>
                </a:effectLst>
              </a:rPr>
            </a:br>
            <a:r>
              <a:rPr lang="en-US" sz="7200" b="1" dirty="0">
                <a:solidFill>
                  <a:schemeClr val="tx1"/>
                </a:solidFill>
                <a:effectLst>
                  <a:outerShdw blurRad="38100" dist="38100" dir="2700000" algn="tl">
                    <a:srgbClr val="000000">
                      <a:alpha val="43137"/>
                    </a:srgbClr>
                  </a:outerShdw>
                </a:effectLst>
              </a:rPr>
              <a:t>SYNTAX</a:t>
            </a:r>
          </a:p>
        </p:txBody>
      </p:sp>
    </p:spTree>
    <p:extLst>
      <p:ext uri="{BB962C8B-B14F-4D97-AF65-F5344CB8AC3E}">
        <p14:creationId xmlns:p14="http://schemas.microsoft.com/office/powerpoint/2010/main" val="996066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548640"/>
            <a:ext cx="11049000" cy="1001559"/>
          </a:xfrm>
        </p:spPr>
        <p:txBody>
          <a:bodyPr/>
          <a:lstStyle/>
          <a:p>
            <a:r>
              <a:rPr lang="en-US" b="1" dirty="0"/>
              <a:t>House Keeping </a:t>
            </a:r>
          </a:p>
        </p:txBody>
      </p:sp>
      <p:sp>
        <p:nvSpPr>
          <p:cNvPr id="3" name="Content Placeholder 2"/>
          <p:cNvSpPr>
            <a:spLocks noGrp="1"/>
          </p:cNvSpPr>
          <p:nvPr>
            <p:ph idx="1"/>
          </p:nvPr>
        </p:nvSpPr>
        <p:spPr>
          <a:xfrm>
            <a:off x="231820" y="1789471"/>
            <a:ext cx="11797048" cy="4519888"/>
          </a:xfrm>
        </p:spPr>
        <p:txBody>
          <a:bodyPr>
            <a:normAutofit/>
          </a:bodyPr>
          <a:lstStyle/>
          <a:p>
            <a:pPr lvl="1"/>
            <a:r>
              <a:rPr lang="en-US" sz="2800" b="1" dirty="0"/>
              <a:t>Not</a:t>
            </a:r>
            <a:r>
              <a:rPr lang="en-US" sz="2800" dirty="0"/>
              <a:t> case-sensitive</a:t>
            </a:r>
          </a:p>
          <a:p>
            <a:pPr lvl="1"/>
            <a:r>
              <a:rPr lang="en-US" sz="2800" dirty="0"/>
              <a:t>White space is ignored</a:t>
            </a:r>
          </a:p>
          <a:p>
            <a:pPr lvl="1"/>
            <a:r>
              <a:rPr lang="en-US" sz="2800" dirty="0"/>
              <a:t>Formatting is recommended</a:t>
            </a:r>
          </a:p>
          <a:p>
            <a:pPr lvl="1"/>
            <a:r>
              <a:rPr lang="en-US" sz="2800" dirty="0"/>
              <a:t> </a:t>
            </a:r>
            <a:r>
              <a:rPr lang="en-US" sz="2800" dirty="0">
                <a:solidFill>
                  <a:srgbClr val="00B050"/>
                </a:solidFill>
              </a:rPr>
              <a:t>// This is a single line comment</a:t>
            </a:r>
          </a:p>
          <a:p>
            <a:pPr lvl="1"/>
            <a:r>
              <a:rPr lang="en-US" sz="2800" dirty="0">
                <a:solidFill>
                  <a:srgbClr val="00B050"/>
                </a:solidFill>
              </a:rPr>
              <a:t>/* A  block comment */</a:t>
            </a:r>
          </a:p>
          <a:p>
            <a:pPr lvl="1"/>
            <a:r>
              <a:rPr lang="en-US" sz="2800" dirty="0">
                <a:solidFill>
                  <a:srgbClr val="FFC000"/>
                </a:solidFill>
              </a:rPr>
              <a:t>Object.Property</a:t>
            </a:r>
            <a:r>
              <a:rPr lang="en-US" sz="2800" dirty="0"/>
              <a:t> syntax  is used to qualify definition scope and disambiguate field references within datasets:</a:t>
            </a:r>
          </a:p>
          <a:p>
            <a:pPr lvl="2"/>
            <a:r>
              <a:rPr lang="en-US" sz="2800" dirty="0">
                <a:solidFill>
                  <a:srgbClr val="FFC000"/>
                </a:solidFill>
              </a:rPr>
              <a:t>ModuleName.Definition  </a:t>
            </a:r>
            <a:r>
              <a:rPr lang="en-US" sz="2400" dirty="0">
                <a:solidFill>
                  <a:srgbClr val="00B050"/>
                </a:solidFill>
              </a:rPr>
              <a:t>//reference a definition from another module/folder</a:t>
            </a:r>
          </a:p>
          <a:p>
            <a:pPr lvl="2"/>
            <a:r>
              <a:rPr lang="en-US" sz="2800" dirty="0">
                <a:solidFill>
                  <a:srgbClr val="FFC000"/>
                </a:solidFill>
              </a:rPr>
              <a:t>Dataset.Field</a:t>
            </a:r>
            <a:r>
              <a:rPr lang="en-US" sz="2800" dirty="0"/>
              <a:t>     </a:t>
            </a:r>
            <a:r>
              <a:rPr lang="en-US" sz="2400" dirty="0">
                <a:solidFill>
                  <a:srgbClr val="00B050"/>
                </a:solidFill>
              </a:rPr>
              <a:t>//reference a field in a dataset or record set</a:t>
            </a:r>
          </a:p>
        </p:txBody>
      </p:sp>
    </p:spTree>
    <p:extLst>
      <p:ext uri="{BB962C8B-B14F-4D97-AF65-F5344CB8AC3E}">
        <p14:creationId xmlns:p14="http://schemas.microsoft.com/office/powerpoint/2010/main" val="335514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11030564" cy="5867925"/>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Record Structure</a:t>
            </a:r>
          </a:p>
          <a:p>
            <a:pPr marL="0" indent="0">
              <a:buNone/>
            </a:pPr>
            <a:r>
              <a:rPr lang="en-US" dirty="0">
                <a:solidFill>
                  <a:schemeClr val="tx1"/>
                </a:solidFill>
                <a:latin typeface="Calibri" panose="020F0502020204030204" pitchFamily="34" charset="0"/>
                <a:cs typeface="Calibri" panose="020F0502020204030204" pitchFamily="34" charset="0"/>
              </a:rPr>
              <a:t>Defines the layout of fields in the dataset, order of the fields should be the same as the dataset.</a:t>
            </a:r>
            <a:endParaRPr lang="en-US" sz="2400" dirty="0">
              <a:solidFill>
                <a:schemeClr val="tx1"/>
              </a:solidFill>
              <a:latin typeface="Calibri" panose="020F0502020204030204" pitchFamily="34" charset="0"/>
              <a:cs typeface="Calibri" panose="020F0502020204030204" pitchFamily="34" charset="0"/>
            </a:endParaRPr>
          </a:p>
          <a:p>
            <a:pPr marL="0" indent="0">
              <a:buNone/>
            </a:pPr>
            <a:endParaRPr lang="en-US" sz="2400"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rgbClr val="FF0000"/>
                </a:solidFill>
                <a:latin typeface="Calibri" panose="020F0502020204030204" pitchFamily="34" charset="0"/>
                <a:cs typeface="Calibri" panose="020F0502020204030204" pitchFamily="34" charset="0"/>
              </a:rPr>
              <a:t>File Dataset</a:t>
            </a:r>
          </a:p>
          <a:p>
            <a:pPr marL="0" indent="0">
              <a:buNone/>
            </a:pPr>
            <a:r>
              <a:rPr lang="en-US" dirty="0">
                <a:solidFill>
                  <a:schemeClr val="tx1"/>
                </a:solidFill>
                <a:latin typeface="Calibri" panose="020F0502020204030204" pitchFamily="34" charset="0"/>
                <a:cs typeface="Calibri" panose="020F0502020204030204" pitchFamily="34" charset="0"/>
              </a:rPr>
              <a:t>A physical data file on disk. It can be defined directly, or can be brought in.</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755179" y="4095483"/>
            <a:ext cx="5847773" cy="1498310"/>
          </a:xfrm>
          <a:prstGeom prst="rect">
            <a:avLst/>
          </a:prstGeom>
        </p:spPr>
      </p:pic>
    </p:spTree>
    <p:extLst>
      <p:ext uri="{BB962C8B-B14F-4D97-AF65-F5344CB8AC3E}">
        <p14:creationId xmlns:p14="http://schemas.microsoft.com/office/powerpoint/2010/main" val="402798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126" y="2460863"/>
            <a:ext cx="3768680" cy="1001559"/>
          </a:xfrm>
        </p:spPr>
        <p:txBody>
          <a:bodyPr>
            <a:normAutofit fontScale="90000"/>
          </a:bodyPr>
          <a:lstStyle/>
          <a:p>
            <a:r>
              <a:rPr lang="en-US" sz="4000" dirty="0">
                <a:latin typeface="Calibri" panose="020F0502020204030204" pitchFamily="34" charset="0"/>
                <a:cs typeface="Calibri" panose="020F0502020204030204" pitchFamily="34" charset="0"/>
              </a:rPr>
              <a:t>Datasets </a:t>
            </a:r>
            <a:br>
              <a:rPr lang="en-US" sz="4000" dirty="0">
                <a:latin typeface="Calibri" panose="020F0502020204030204" pitchFamily="34" charset="0"/>
                <a:cs typeface="Calibri" panose="020F0502020204030204" pitchFamily="34" charset="0"/>
              </a:rPr>
            </a:br>
            <a:r>
              <a:rPr lang="en-US" sz="4000" dirty="0">
                <a:latin typeface="Calibri" panose="020F0502020204030204" pitchFamily="34" charset="0"/>
                <a:cs typeface="Calibri" panose="020F0502020204030204" pitchFamily="34" charset="0"/>
              </a:rPr>
              <a:t>Record Structure </a:t>
            </a:r>
          </a:p>
        </p:txBody>
      </p:sp>
      <p:pic>
        <p:nvPicPr>
          <p:cNvPr id="4" name="Picture 3"/>
          <p:cNvPicPr>
            <a:picLocks noChangeAspect="1"/>
          </p:cNvPicPr>
          <p:nvPr/>
        </p:nvPicPr>
        <p:blipFill>
          <a:blip r:embed="rId2"/>
          <a:stretch>
            <a:fillRect/>
          </a:stretch>
        </p:blipFill>
        <p:spPr>
          <a:xfrm>
            <a:off x="4924210" y="201395"/>
            <a:ext cx="6831185" cy="6406723"/>
          </a:xfrm>
          <a:prstGeom prst="rect">
            <a:avLst/>
          </a:prstGeom>
        </p:spPr>
      </p:pic>
    </p:spTree>
    <p:extLst>
      <p:ext uri="{BB962C8B-B14F-4D97-AF65-F5344CB8AC3E}">
        <p14:creationId xmlns:p14="http://schemas.microsoft.com/office/powerpoint/2010/main" val="373223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5880814" cy="2636617"/>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OUTPUT</a:t>
            </a:r>
          </a:p>
          <a:p>
            <a:pPr marL="0" indent="0">
              <a:buNone/>
            </a:pPr>
            <a:r>
              <a:rPr lang="en-US" dirty="0">
                <a:solidFill>
                  <a:schemeClr val="tx1"/>
                </a:solidFill>
                <a:latin typeface="Calibri" panose="020F0502020204030204" pitchFamily="34" charset="0"/>
                <a:cs typeface="Calibri" panose="020F0502020204030204" pitchFamily="34" charset="0"/>
              </a:rPr>
              <a:t>Lets you display result.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rgbClr val="FF0000"/>
                </a:solidFill>
                <a:latin typeface="Calibri" panose="020F0502020204030204" pitchFamily="34" charset="0"/>
                <a:cs typeface="Calibri" panose="020F0502020204030204" pitchFamily="34" charset="0"/>
              </a:rPr>
              <a:t>CHOOSEN</a:t>
            </a:r>
          </a:p>
          <a:p>
            <a:pPr marL="0" indent="0">
              <a:buNone/>
            </a:pPr>
            <a:r>
              <a:rPr lang="en-US" dirty="0">
                <a:latin typeface="Calibri" panose="020F0502020204030204" pitchFamily="34" charset="0"/>
                <a:cs typeface="Calibri" panose="020F0502020204030204" pitchFamily="34" charset="0"/>
              </a:rPr>
              <a:t>Returns the first n number of records.</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8474277" y="3078051"/>
            <a:ext cx="3534579" cy="1232739"/>
          </a:xfrm>
          <a:prstGeom prst="rect">
            <a:avLst/>
          </a:prstGeom>
        </p:spPr>
      </p:pic>
      <p:pic>
        <p:nvPicPr>
          <p:cNvPr id="7" name="Picture 6"/>
          <p:cNvPicPr>
            <a:picLocks noChangeAspect="1"/>
          </p:cNvPicPr>
          <p:nvPr/>
        </p:nvPicPr>
        <p:blipFill>
          <a:blip r:embed="rId3"/>
          <a:stretch>
            <a:fillRect/>
          </a:stretch>
        </p:blipFill>
        <p:spPr>
          <a:xfrm>
            <a:off x="8583369" y="5470597"/>
            <a:ext cx="3425487" cy="850917"/>
          </a:xfrm>
          <a:prstGeom prst="rect">
            <a:avLst/>
          </a:prstGeom>
        </p:spPr>
      </p:pic>
      <p:pic>
        <p:nvPicPr>
          <p:cNvPr id="20" name="Picture 19"/>
          <p:cNvPicPr>
            <a:picLocks noChangeAspect="1"/>
          </p:cNvPicPr>
          <p:nvPr/>
        </p:nvPicPr>
        <p:blipFill>
          <a:blip r:embed="rId4"/>
          <a:stretch>
            <a:fillRect/>
          </a:stretch>
        </p:blipFill>
        <p:spPr>
          <a:xfrm>
            <a:off x="6594088" y="441435"/>
            <a:ext cx="5414768" cy="1387366"/>
          </a:xfrm>
          <a:prstGeom prst="rect">
            <a:avLst/>
          </a:prstGeom>
        </p:spPr>
      </p:pic>
      <p:pic>
        <p:nvPicPr>
          <p:cNvPr id="21" name="Picture 20"/>
          <p:cNvPicPr>
            <a:picLocks noChangeAspect="1"/>
          </p:cNvPicPr>
          <p:nvPr/>
        </p:nvPicPr>
        <p:blipFill>
          <a:blip r:embed="rId5"/>
          <a:stretch>
            <a:fillRect/>
          </a:stretch>
        </p:blipFill>
        <p:spPr>
          <a:xfrm>
            <a:off x="556062" y="3828712"/>
            <a:ext cx="7418165" cy="1932547"/>
          </a:xfrm>
          <a:prstGeom prst="rect">
            <a:avLst/>
          </a:prstGeom>
        </p:spPr>
      </p:pic>
      <p:cxnSp>
        <p:nvCxnSpPr>
          <p:cNvPr id="15" name="Straight Arrow Connector 14"/>
          <p:cNvCxnSpPr/>
          <p:nvPr/>
        </p:nvCxnSpPr>
        <p:spPr>
          <a:xfrm>
            <a:off x="7286797" y="5456846"/>
            <a:ext cx="1203775" cy="425459"/>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11403" y="3544159"/>
            <a:ext cx="2446986" cy="7666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335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2636617"/>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SORT</a:t>
            </a:r>
          </a:p>
          <a:p>
            <a:pPr marL="0" indent="0">
              <a:buNone/>
            </a:pPr>
            <a:r>
              <a:rPr lang="en-US" dirty="0">
                <a:latin typeface="Calibri" panose="020F0502020204030204" pitchFamily="34" charset="0"/>
                <a:cs typeface="Calibri" panose="020F0502020204030204" pitchFamily="34" charset="0"/>
              </a:rPr>
              <a:t>Ascending or descending sort</a:t>
            </a: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r>
              <a:rPr lang="en-US" b="1" dirty="0">
                <a:solidFill>
                  <a:srgbClr val="FF0000"/>
                </a:solidFill>
                <a:latin typeface="Calibri" panose="020F0502020204030204" pitchFamily="34" charset="0"/>
                <a:cs typeface="Calibri" panose="020F0502020204030204" pitchFamily="34" charset="0"/>
              </a:rPr>
              <a:t>FILTER</a:t>
            </a:r>
          </a:p>
          <a:p>
            <a:pPr marL="0" indent="0">
              <a:buNone/>
            </a:pPr>
            <a:r>
              <a:rPr lang="en-US" dirty="0">
                <a:solidFill>
                  <a:schemeClr val="tx1"/>
                </a:solidFill>
                <a:latin typeface="Calibri" panose="020F0502020204030204" pitchFamily="34" charset="0"/>
                <a:cs typeface="Calibri" panose="020F0502020204030204" pitchFamily="34" charset="0"/>
              </a:rPr>
              <a:t>Choosing a smaller part of dataset</a:t>
            </a:r>
          </a:p>
        </p:txBody>
      </p:sp>
      <p:pic>
        <p:nvPicPr>
          <p:cNvPr id="4" name="Picture 3"/>
          <p:cNvPicPr>
            <a:picLocks noChangeAspect="1"/>
          </p:cNvPicPr>
          <p:nvPr/>
        </p:nvPicPr>
        <p:blipFill>
          <a:blip r:embed="rId2"/>
          <a:stretch>
            <a:fillRect/>
          </a:stretch>
        </p:blipFill>
        <p:spPr>
          <a:xfrm>
            <a:off x="571502" y="3829251"/>
            <a:ext cx="7532960" cy="2017757"/>
          </a:xfrm>
          <a:prstGeom prst="rect">
            <a:avLst/>
          </a:prstGeom>
        </p:spPr>
      </p:pic>
      <p:pic>
        <p:nvPicPr>
          <p:cNvPr id="5" name="Picture 4"/>
          <p:cNvPicPr>
            <a:picLocks noChangeAspect="1"/>
          </p:cNvPicPr>
          <p:nvPr/>
        </p:nvPicPr>
        <p:blipFill>
          <a:blip r:embed="rId3"/>
          <a:stretch>
            <a:fillRect/>
          </a:stretch>
        </p:blipFill>
        <p:spPr>
          <a:xfrm>
            <a:off x="6242237" y="441434"/>
            <a:ext cx="5766619" cy="1477517"/>
          </a:xfrm>
          <a:prstGeom prst="rect">
            <a:avLst/>
          </a:prstGeom>
        </p:spPr>
      </p:pic>
      <p:pic>
        <p:nvPicPr>
          <p:cNvPr id="6" name="Picture 5"/>
          <p:cNvPicPr>
            <a:picLocks noChangeAspect="1"/>
          </p:cNvPicPr>
          <p:nvPr/>
        </p:nvPicPr>
        <p:blipFill>
          <a:blip r:embed="rId4"/>
          <a:stretch>
            <a:fillRect/>
          </a:stretch>
        </p:blipFill>
        <p:spPr>
          <a:xfrm>
            <a:off x="8710882" y="3829251"/>
            <a:ext cx="3160087" cy="651691"/>
          </a:xfrm>
          <a:prstGeom prst="rect">
            <a:avLst/>
          </a:prstGeom>
        </p:spPr>
      </p:pic>
      <p:pic>
        <p:nvPicPr>
          <p:cNvPr id="7" name="Picture 6"/>
          <p:cNvPicPr>
            <a:picLocks noChangeAspect="1"/>
          </p:cNvPicPr>
          <p:nvPr/>
        </p:nvPicPr>
        <p:blipFill>
          <a:blip r:embed="rId5"/>
          <a:stretch>
            <a:fillRect/>
          </a:stretch>
        </p:blipFill>
        <p:spPr>
          <a:xfrm>
            <a:off x="8572997" y="5212121"/>
            <a:ext cx="3435859" cy="1269774"/>
          </a:xfrm>
          <a:prstGeom prst="rect">
            <a:avLst/>
          </a:prstGeom>
        </p:spPr>
      </p:pic>
      <p:cxnSp>
        <p:nvCxnSpPr>
          <p:cNvPr id="8" name="Straight Arrow Connector 7"/>
          <p:cNvCxnSpPr/>
          <p:nvPr/>
        </p:nvCxnSpPr>
        <p:spPr>
          <a:xfrm flipV="1">
            <a:off x="7765961" y="4155097"/>
            <a:ext cx="944921" cy="186223"/>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1"/>
          </p:cNvCxnSpPr>
          <p:nvPr/>
        </p:nvCxnSpPr>
        <p:spPr>
          <a:xfrm>
            <a:off x="5228823" y="5533504"/>
            <a:ext cx="3344174" cy="313504"/>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00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5"/>
            <a:ext cx="3343676" cy="588876"/>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Math Functions</a:t>
            </a:r>
          </a:p>
        </p:txBody>
      </p:sp>
      <p:pic>
        <p:nvPicPr>
          <p:cNvPr id="5" name="Picture 4"/>
          <p:cNvPicPr>
            <a:picLocks noChangeAspect="1"/>
          </p:cNvPicPr>
          <p:nvPr/>
        </p:nvPicPr>
        <p:blipFill>
          <a:blip r:embed="rId2"/>
          <a:stretch>
            <a:fillRect/>
          </a:stretch>
        </p:blipFill>
        <p:spPr>
          <a:xfrm>
            <a:off x="571500" y="1030312"/>
            <a:ext cx="11135396" cy="5650574"/>
          </a:xfrm>
          <a:prstGeom prst="rect">
            <a:avLst/>
          </a:prstGeom>
        </p:spPr>
      </p:pic>
      <p:pic>
        <p:nvPicPr>
          <p:cNvPr id="6" name="Picture 5"/>
          <p:cNvPicPr>
            <a:picLocks noChangeAspect="1"/>
          </p:cNvPicPr>
          <p:nvPr/>
        </p:nvPicPr>
        <p:blipFill>
          <a:blip r:embed="rId3"/>
          <a:stretch>
            <a:fillRect/>
          </a:stretch>
        </p:blipFill>
        <p:spPr>
          <a:xfrm>
            <a:off x="6845255" y="1803042"/>
            <a:ext cx="3758485" cy="1326524"/>
          </a:xfrm>
          <a:prstGeom prst="rect">
            <a:avLst/>
          </a:prstGeom>
        </p:spPr>
      </p:pic>
    </p:spTree>
    <p:extLst>
      <p:ext uri="{BB962C8B-B14F-4D97-AF65-F5344CB8AC3E}">
        <p14:creationId xmlns:p14="http://schemas.microsoft.com/office/powerpoint/2010/main" val="13854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1501" y="441434"/>
            <a:ext cx="3060341" cy="705008"/>
          </a:xfrm>
        </p:spPr>
        <p:txBody>
          <a:bodyPr>
            <a:noAutofit/>
          </a:bodyPr>
          <a:lstStyle/>
          <a:p>
            <a:pPr marL="0" indent="0">
              <a:buNone/>
            </a:pPr>
            <a:r>
              <a:rPr lang="en-US" sz="4000" b="1" dirty="0">
                <a:solidFill>
                  <a:srgbClr val="FF0000"/>
                </a:solidFill>
                <a:latin typeface="Calibri" panose="020F0502020204030204" pitchFamily="34" charset="0"/>
                <a:cs typeface="Calibri" panose="020F0502020204030204" pitchFamily="34" charset="0"/>
              </a:rPr>
              <a:t>Correlation</a:t>
            </a:r>
          </a:p>
          <a:p>
            <a:pPr marL="0" indent="0">
              <a:buNone/>
            </a:pPr>
            <a:endParaRPr lang="en-US" sz="4000" dirty="0">
              <a:solidFill>
                <a:schemeClr val="tx1"/>
              </a:solidFill>
              <a:latin typeface="Calibri" panose="020F0502020204030204" pitchFamily="34" charset="0"/>
              <a:cs typeface="Calibri" panose="020F0502020204030204" pitchFamily="34" charset="0"/>
            </a:endParaRPr>
          </a:p>
        </p:txBody>
      </p:sp>
      <p:sp>
        <p:nvSpPr>
          <p:cNvPr id="5" name="Rectangle 4"/>
          <p:cNvSpPr/>
          <p:nvPr/>
        </p:nvSpPr>
        <p:spPr>
          <a:xfrm>
            <a:off x="571501" y="1872154"/>
            <a:ext cx="11006606" cy="3785652"/>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When two sets of data are strongly linked together we say they have a </a:t>
            </a:r>
            <a:r>
              <a:rPr lang="en-US" sz="2400" b="1" dirty="0">
                <a:solidFill>
                  <a:srgbClr val="FFC000"/>
                </a:solidFill>
                <a:latin typeface="Calibri" panose="020F0502020204030204" pitchFamily="34" charset="0"/>
                <a:cs typeface="Calibri" panose="020F0502020204030204" pitchFamily="34" charset="0"/>
              </a:rPr>
              <a:t>High</a:t>
            </a:r>
            <a:r>
              <a:rPr lang="en-US" sz="2400" dirty="0">
                <a:latin typeface="Calibri" panose="020F0502020204030204" pitchFamily="34" charset="0"/>
                <a:cs typeface="Calibri" panose="020F0502020204030204" pitchFamily="34" charset="0"/>
              </a:rPr>
              <a:t> Correlation.</a:t>
            </a:r>
          </a:p>
          <a:p>
            <a:endParaRPr lang="en-US" sz="2400" dirty="0">
              <a:latin typeface="Calibri" panose="020F0502020204030204" pitchFamily="34" charset="0"/>
              <a:cs typeface="Calibri" panose="020F0502020204030204" pitchFamily="34" charset="0"/>
            </a:endParaRPr>
          </a:p>
          <a:p>
            <a:endParaRPr lang="en-US" sz="2400" dirty="0">
              <a:solidFill>
                <a:schemeClr val="accent2">
                  <a:lumMod val="75000"/>
                </a:schemeClr>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Correlation can have a </a:t>
            </a:r>
            <a:r>
              <a:rPr lang="en-US" sz="2400">
                <a:latin typeface="Calibri" panose="020F0502020204030204" pitchFamily="34" charset="0"/>
                <a:cs typeface="Calibri" panose="020F0502020204030204" pitchFamily="34" charset="0"/>
              </a:rPr>
              <a:t>value:</a:t>
            </a:r>
          </a:p>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1 	is a perfect positive correlation</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0 	is no correlation , no relationship between values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-1 	is a perfect negative correlation</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197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0BC4451-F364-4263-9335-90DD0317F9B2}"/>
              </a:ext>
            </a:extLst>
          </p:cNvPr>
          <p:cNvSpPr>
            <a:spLocks noGrp="1"/>
          </p:cNvSpPr>
          <p:nvPr>
            <p:ph type="title"/>
          </p:nvPr>
        </p:nvSpPr>
        <p:spPr>
          <a:xfrm>
            <a:off x="398229" y="600331"/>
            <a:ext cx="2594353" cy="584145"/>
          </a:xfrm>
        </p:spPr>
        <p:txBody>
          <a:bodyPr>
            <a:normAutofit fontScale="90000"/>
          </a:bodyPr>
          <a:lstStyle/>
          <a:p>
            <a:r>
              <a:rPr lang="en-US" dirty="0">
                <a:solidFill>
                  <a:schemeClr val="tx1"/>
                </a:solidFill>
                <a:latin typeface="Calibri" panose="020F0502020204030204" pitchFamily="34" charset="0"/>
                <a:cs typeface="Calibri" panose="020F0502020204030204" pitchFamily="34" charset="0"/>
              </a:rPr>
              <a:t>HPCC</a:t>
            </a:r>
          </a:p>
        </p:txBody>
      </p:sp>
      <p:sp>
        <p:nvSpPr>
          <p:cNvPr id="5" name="Rectangle 4"/>
          <p:cNvSpPr/>
          <p:nvPr/>
        </p:nvSpPr>
        <p:spPr>
          <a:xfrm>
            <a:off x="398229" y="1249122"/>
            <a:ext cx="6096000" cy="1538883"/>
          </a:xfrm>
          <a:prstGeom prst="rect">
            <a:avLst/>
          </a:prstGeom>
        </p:spPr>
        <p:txBody>
          <a:bodyPr>
            <a:spAutoFit/>
          </a:bodyPr>
          <a:lstStyle/>
          <a:p>
            <a:r>
              <a:rPr lang="en-US" sz="2000" dirty="0">
                <a:latin typeface="Calibri" panose="020F0502020204030204" pitchFamily="34" charset="0"/>
                <a:cs typeface="Calibri" panose="020F0502020204030204" pitchFamily="34" charset="0"/>
              </a:rPr>
              <a:t>High Performance Computing Cluster</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Open-source</a:t>
            </a:r>
          </a:p>
          <a:p>
            <a:pPr marL="285750" indent="-285750">
              <a:buFont typeface="Arial" panose="020B0604020202020204" pitchFamily="34" charset="0"/>
              <a:buChar char="•"/>
            </a:pPr>
            <a:r>
              <a:rPr lang="en-US" dirty="0"/>
              <a:t>Data-intensive supercomputing platform </a:t>
            </a:r>
          </a:p>
          <a:p>
            <a:pPr marL="285750" indent="-285750">
              <a:buFont typeface="Arial" panose="020B0604020202020204" pitchFamily="34" charset="0"/>
              <a:buChar char="•"/>
            </a:pPr>
            <a:r>
              <a:rPr lang="en-US" dirty="0"/>
              <a:t>Solve enterprise level big data problems</a:t>
            </a:r>
            <a:endParaRPr lang="en-US" sz="2000" dirty="0">
              <a:latin typeface="Calibri" panose="020F0502020204030204" pitchFamily="34" charset="0"/>
              <a:cs typeface="Calibri" panose="020F0502020204030204" pitchFamily="34" charset="0"/>
            </a:endParaRPr>
          </a:p>
        </p:txBody>
      </p:sp>
      <p:sp>
        <p:nvSpPr>
          <p:cNvPr id="6" name="Title 13">
            <a:extLst>
              <a:ext uri="{FF2B5EF4-FFF2-40B4-BE49-F238E27FC236}">
                <a16:creationId xmlns:a16="http://schemas.microsoft.com/office/drawing/2014/main" id="{E0BC4451-F364-4263-9335-90DD0317F9B2}"/>
              </a:ext>
            </a:extLst>
          </p:cNvPr>
          <p:cNvSpPr txBox="1">
            <a:spLocks/>
          </p:cNvSpPr>
          <p:nvPr/>
        </p:nvSpPr>
        <p:spPr>
          <a:xfrm>
            <a:off x="558867" y="3199373"/>
            <a:ext cx="2594353" cy="584145"/>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dirty="0">
                <a:solidFill>
                  <a:schemeClr val="tx1"/>
                </a:solidFill>
                <a:latin typeface="Calibri" panose="020F0502020204030204" pitchFamily="34" charset="0"/>
                <a:cs typeface="Calibri" panose="020F0502020204030204" pitchFamily="34" charset="0"/>
              </a:rPr>
              <a:t>ECL</a:t>
            </a:r>
          </a:p>
        </p:txBody>
      </p:sp>
      <p:sp>
        <p:nvSpPr>
          <p:cNvPr id="7" name="Rectangle 6"/>
          <p:cNvSpPr/>
          <p:nvPr/>
        </p:nvSpPr>
        <p:spPr>
          <a:xfrm>
            <a:off x="558867" y="3848164"/>
            <a:ext cx="6096000" cy="1631216"/>
          </a:xfrm>
          <a:prstGeom prst="rect">
            <a:avLst/>
          </a:prstGeom>
        </p:spPr>
        <p:txBody>
          <a:bodyPr>
            <a:spAutoFit/>
          </a:bodyPr>
          <a:lstStyle/>
          <a:p>
            <a:r>
              <a:rPr lang="en-US" sz="2000" dirty="0">
                <a:latin typeface="Calibri" panose="020F0502020204030204" pitchFamily="34" charset="0"/>
                <a:cs typeface="Calibri" panose="020F0502020204030204" pitchFamily="34" charset="0"/>
              </a:rPr>
              <a:t>Enterprise Control Language </a:t>
            </a:r>
          </a:p>
          <a:p>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Uses HPCC platform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Scalable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Works with huge datasets </a:t>
            </a:r>
          </a:p>
        </p:txBody>
      </p:sp>
      <p:pic>
        <p:nvPicPr>
          <p:cNvPr id="11" name="Picture 10"/>
          <p:cNvPicPr>
            <a:picLocks noChangeAspect="1"/>
          </p:cNvPicPr>
          <p:nvPr/>
        </p:nvPicPr>
        <p:blipFill>
          <a:blip r:embed="rId2"/>
          <a:stretch>
            <a:fillRect/>
          </a:stretch>
        </p:blipFill>
        <p:spPr>
          <a:xfrm>
            <a:off x="5971657" y="1474167"/>
            <a:ext cx="4454613" cy="3687835"/>
          </a:xfrm>
          <a:prstGeom prst="ellipse">
            <a:avLst/>
          </a:prstGeom>
          <a:ln w="63500" cap="rnd">
            <a:noFill/>
          </a:ln>
          <a:effectLst>
            <a:outerShdw blurRad="152400" dist="317500" dir="5400000" sx="90000" sy="-19000" rotWithShape="0">
              <a:prstClr val="black">
                <a:alpha val="15000"/>
              </a:prst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464377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27290" y="201948"/>
            <a:ext cx="3060341" cy="560052"/>
          </a:xfrm>
        </p:spPr>
        <p:txBody>
          <a:bodyPr>
            <a:noAutofit/>
          </a:bodyPr>
          <a:lstStyle/>
          <a:p>
            <a:pPr marL="0" indent="0">
              <a:buNone/>
            </a:pPr>
            <a:r>
              <a:rPr lang="en-US" sz="3600" b="1" dirty="0">
                <a:solidFill>
                  <a:srgbClr val="FF0000"/>
                </a:solidFill>
                <a:latin typeface="Calibri" panose="020F0502020204030204" pitchFamily="34" charset="0"/>
                <a:cs typeface="Calibri" panose="020F0502020204030204" pitchFamily="34" charset="0"/>
              </a:rPr>
              <a:t>Correlation</a:t>
            </a:r>
          </a:p>
          <a:p>
            <a:pPr marL="0" indent="0">
              <a:buNone/>
            </a:pPr>
            <a:endParaRPr lang="en-US" sz="3600"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653883" y="3976915"/>
            <a:ext cx="3844639" cy="559481"/>
          </a:xfrm>
          <a:prstGeom prst="rect">
            <a:avLst/>
          </a:prstGeom>
        </p:spPr>
      </p:pic>
      <p:pic>
        <p:nvPicPr>
          <p:cNvPr id="7" name="Picture 6"/>
          <p:cNvPicPr>
            <a:picLocks noChangeAspect="1"/>
          </p:cNvPicPr>
          <p:nvPr/>
        </p:nvPicPr>
        <p:blipFill>
          <a:blip r:embed="rId4"/>
          <a:stretch>
            <a:fillRect/>
          </a:stretch>
        </p:blipFill>
        <p:spPr>
          <a:xfrm>
            <a:off x="6792686" y="3976915"/>
            <a:ext cx="3962400" cy="559481"/>
          </a:xfrm>
          <a:prstGeom prst="rect">
            <a:avLst/>
          </a:prstGeom>
        </p:spPr>
      </p:pic>
      <p:sp>
        <p:nvSpPr>
          <p:cNvPr id="8" name="Right Arrow 7"/>
          <p:cNvSpPr/>
          <p:nvPr/>
        </p:nvSpPr>
        <p:spPr>
          <a:xfrm rot="5400000">
            <a:off x="8411028" y="4855029"/>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5400000">
            <a:off x="2300514" y="4855029"/>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78536" y="5979886"/>
            <a:ext cx="1609095"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Returns 1.0</a:t>
            </a:r>
          </a:p>
        </p:txBody>
      </p:sp>
      <p:sp>
        <p:nvSpPr>
          <p:cNvPr id="12" name="TextBox 11"/>
          <p:cNvSpPr txBox="1"/>
          <p:nvPr/>
        </p:nvSpPr>
        <p:spPr>
          <a:xfrm>
            <a:off x="7139784" y="5965372"/>
            <a:ext cx="394146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Returns 0.4978702535543908</a:t>
            </a:r>
          </a:p>
        </p:txBody>
      </p:sp>
      <p:pic>
        <p:nvPicPr>
          <p:cNvPr id="14" name="Picture 13"/>
          <p:cNvPicPr>
            <a:picLocks noChangeAspect="1"/>
          </p:cNvPicPr>
          <p:nvPr/>
        </p:nvPicPr>
        <p:blipFill>
          <a:blip r:embed="rId5"/>
          <a:stretch>
            <a:fillRect/>
          </a:stretch>
        </p:blipFill>
        <p:spPr>
          <a:xfrm>
            <a:off x="1668037" y="972457"/>
            <a:ext cx="1990668" cy="1812018"/>
          </a:xfrm>
          <a:prstGeom prst="rect">
            <a:avLst/>
          </a:prstGeom>
        </p:spPr>
      </p:pic>
      <p:sp>
        <p:nvSpPr>
          <p:cNvPr id="15" name="Right Arrow 14"/>
          <p:cNvSpPr/>
          <p:nvPr/>
        </p:nvSpPr>
        <p:spPr>
          <a:xfrm rot="5400000">
            <a:off x="8411028" y="3111046"/>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5400000">
            <a:off x="2300514" y="3111046"/>
            <a:ext cx="725715" cy="682171"/>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7359400" y="594177"/>
            <a:ext cx="2828970" cy="2333171"/>
          </a:xfrm>
          <a:prstGeom prst="rect">
            <a:avLst/>
          </a:prstGeom>
        </p:spPr>
      </p:pic>
    </p:spTree>
    <p:extLst>
      <p:ext uri="{BB962C8B-B14F-4D97-AF65-F5344CB8AC3E}">
        <p14:creationId xmlns:p14="http://schemas.microsoft.com/office/powerpoint/2010/main" val="118981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3060341" cy="402243"/>
          </a:xfrm>
        </p:spPr>
        <p:txBody>
          <a:bodyPr>
            <a:normAutofit fontScale="92500" lnSpcReduction="20000"/>
          </a:bodyPr>
          <a:lstStyle/>
          <a:p>
            <a:pPr marL="0" indent="0">
              <a:buNone/>
            </a:pPr>
            <a:r>
              <a:rPr lang="en-US" sz="3000" b="1" dirty="0">
                <a:solidFill>
                  <a:srgbClr val="FF0000"/>
                </a:solidFill>
                <a:latin typeface="Calibri" panose="020F0502020204030204" pitchFamily="34" charset="0"/>
                <a:cs typeface="Calibri" panose="020F0502020204030204" pitchFamily="34" charset="0"/>
              </a:rPr>
              <a:t>MODULE</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46442"/>
            <a:ext cx="11006606" cy="4401205"/>
          </a:xfrm>
          <a:prstGeom prst="rect">
            <a:avLst/>
          </a:prstGeom>
        </p:spPr>
        <p:txBody>
          <a:bodyPr wrap="square">
            <a:spAutoFit/>
          </a:bodyPr>
          <a:lstStyle/>
          <a:p>
            <a:endParaRPr lang="en-US" sz="2800" dirty="0">
              <a:solidFill>
                <a:schemeClr val="accent2">
                  <a:lumMod val="75000"/>
                </a:schemeClr>
              </a:solidFill>
            </a:endParaRPr>
          </a:p>
          <a:p>
            <a:r>
              <a:rPr lang="en-US" sz="2800" dirty="0"/>
              <a:t>Is a container that allows you to group related definitions. The </a:t>
            </a:r>
            <a:r>
              <a:rPr lang="en-US" sz="2800" i="1" dirty="0"/>
              <a:t>parameters</a:t>
            </a:r>
            <a:r>
              <a:rPr lang="en-US" sz="2800" dirty="0"/>
              <a:t> passed to the module are shared by all the related </a:t>
            </a:r>
            <a:r>
              <a:rPr lang="en-US" sz="2800" i="1" dirty="0"/>
              <a:t>members </a:t>
            </a:r>
            <a:r>
              <a:rPr lang="en-US" sz="2800" dirty="0"/>
              <a:t>definitions. </a:t>
            </a:r>
          </a:p>
          <a:p>
            <a:endParaRPr lang="en-US" sz="2800" dirty="0"/>
          </a:p>
          <a:p>
            <a:r>
              <a:rPr lang="en-US" sz="2800" dirty="0">
                <a:solidFill>
                  <a:srgbClr val="FF0000"/>
                </a:solidFill>
              </a:rPr>
              <a:t>Variable Scope</a:t>
            </a:r>
          </a:p>
          <a:p>
            <a:pPr marL="342900" indent="-342900">
              <a:buFont typeface="Arial" panose="020B0604020202020204" pitchFamily="34" charset="0"/>
              <a:buChar char="•"/>
            </a:pPr>
            <a:r>
              <a:rPr lang="en-US" sz="2800" dirty="0"/>
              <a:t>Local definitions are visible only </a:t>
            </a:r>
            <a:r>
              <a:rPr lang="en-US" sz="2800" u="sng" dirty="0"/>
              <a:t>up to </a:t>
            </a:r>
            <a:r>
              <a:rPr lang="en-US" sz="2800" dirty="0"/>
              <a:t>an EXPORT or SHARED </a:t>
            </a:r>
          </a:p>
          <a:p>
            <a:pPr marL="342900" indent="-342900">
              <a:buFont typeface="Arial" panose="020B0604020202020204" pitchFamily="34" charset="0"/>
              <a:buChar char="•"/>
            </a:pPr>
            <a:r>
              <a:rPr lang="en-US" sz="2800" dirty="0"/>
              <a:t>SHARED definitions are visible </a:t>
            </a:r>
            <a:r>
              <a:rPr lang="en-US" sz="2800" u="sng" dirty="0"/>
              <a:t>through</a:t>
            </a:r>
            <a:r>
              <a:rPr lang="en-US" sz="2800" dirty="0"/>
              <a:t> module.</a:t>
            </a:r>
          </a:p>
          <a:p>
            <a:pPr marL="342900" indent="-342900">
              <a:buFont typeface="Arial" panose="020B0604020202020204" pitchFamily="34" charset="0"/>
              <a:buChar char="•"/>
            </a:pPr>
            <a:r>
              <a:rPr lang="en-US" sz="2800" dirty="0"/>
              <a:t>EXPORT definitions are visible </a:t>
            </a:r>
            <a:r>
              <a:rPr lang="en-US" sz="2800" u="sng" dirty="0"/>
              <a:t>within</a:t>
            </a:r>
            <a:r>
              <a:rPr lang="en-US" sz="2800" dirty="0"/>
              <a:t> and </a:t>
            </a:r>
            <a:r>
              <a:rPr lang="en-US" sz="2800" u="sng" dirty="0"/>
              <a:t>outside</a:t>
            </a:r>
            <a:r>
              <a:rPr lang="en-US" sz="2800" dirty="0"/>
              <a:t> of  a module .</a:t>
            </a:r>
          </a:p>
          <a:p>
            <a:endParaRPr lang="en-US" sz="2800" dirty="0">
              <a:solidFill>
                <a:schemeClr val="accent2">
                  <a:lumMod val="75000"/>
                </a:schemeClr>
              </a:solidFill>
            </a:endParaRPr>
          </a:p>
        </p:txBody>
      </p:sp>
    </p:spTree>
    <p:extLst>
      <p:ext uri="{BB962C8B-B14F-4D97-AF65-F5344CB8AC3E}">
        <p14:creationId xmlns:p14="http://schemas.microsoft.com/office/powerpoint/2010/main" val="149985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28561" y="2838077"/>
            <a:ext cx="3995128" cy="870733"/>
          </a:xfrm>
          <a:prstGeom prst="rect">
            <a:avLst/>
          </a:prstGeom>
        </p:spPr>
      </p:pic>
      <p:pic>
        <p:nvPicPr>
          <p:cNvPr id="4" name="Picture 3"/>
          <p:cNvPicPr>
            <a:picLocks noChangeAspect="1"/>
          </p:cNvPicPr>
          <p:nvPr/>
        </p:nvPicPr>
        <p:blipFill>
          <a:blip r:embed="rId3"/>
          <a:stretch>
            <a:fillRect/>
          </a:stretch>
        </p:blipFill>
        <p:spPr>
          <a:xfrm>
            <a:off x="8742268" y="4882769"/>
            <a:ext cx="1367714" cy="848329"/>
          </a:xfrm>
          <a:prstGeom prst="rect">
            <a:avLst/>
          </a:prstGeom>
        </p:spPr>
      </p:pic>
      <p:pic>
        <p:nvPicPr>
          <p:cNvPr id="14" name="Picture 13"/>
          <p:cNvPicPr>
            <a:picLocks noChangeAspect="1"/>
          </p:cNvPicPr>
          <p:nvPr/>
        </p:nvPicPr>
        <p:blipFill>
          <a:blip r:embed="rId4"/>
          <a:stretch>
            <a:fillRect/>
          </a:stretch>
        </p:blipFill>
        <p:spPr>
          <a:xfrm>
            <a:off x="354169" y="540204"/>
            <a:ext cx="6384374" cy="5466478"/>
          </a:xfrm>
          <a:prstGeom prst="rect">
            <a:avLst/>
          </a:prstGeom>
        </p:spPr>
      </p:pic>
      <p:cxnSp>
        <p:nvCxnSpPr>
          <p:cNvPr id="5" name="Straight Arrow Connector 4"/>
          <p:cNvCxnSpPr>
            <a:endCxn id="3" idx="1"/>
          </p:cNvCxnSpPr>
          <p:nvPr/>
        </p:nvCxnSpPr>
        <p:spPr>
          <a:xfrm flipV="1">
            <a:off x="2910625" y="3273444"/>
            <a:ext cx="4517936" cy="113113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4" idx="1"/>
          </p:cNvCxnSpPr>
          <p:nvPr/>
        </p:nvCxnSpPr>
        <p:spPr>
          <a:xfrm flipV="1">
            <a:off x="5409127" y="5306934"/>
            <a:ext cx="3333141" cy="115071"/>
          </a:xfrm>
          <a:prstGeom prst="straightConnector1">
            <a:avLst/>
          </a:prstGeom>
          <a:ln w="28575">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08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262629" cy="679028"/>
          </a:xfrm>
        </p:spPr>
        <p:txBody>
          <a:bodyPr>
            <a:normAutofit/>
          </a:bodyPr>
          <a:lstStyle/>
          <a:p>
            <a:pPr marL="0" indent="0">
              <a:buNone/>
            </a:pPr>
            <a:r>
              <a:rPr lang="en-US" b="1" dirty="0">
                <a:solidFill>
                  <a:srgbClr val="FF0000"/>
                </a:solidFill>
                <a:latin typeface="Calibri" panose="020F0502020204030204" pitchFamily="34" charset="0"/>
                <a:cs typeface="Calibri" panose="020F0502020204030204" pitchFamily="34" charset="0"/>
              </a:rPr>
              <a:t>TRANSFORM</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0" y="1383150"/>
            <a:ext cx="10955091" cy="3539430"/>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Specifies exactly how each field in the output record set is to receive its value. </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It should include the </a:t>
            </a:r>
            <a:r>
              <a:rPr lang="en-US" sz="2800" dirty="0">
                <a:solidFill>
                  <a:srgbClr val="FF6600"/>
                </a:solidFill>
                <a:latin typeface="Calibri" panose="020F0502020204030204" pitchFamily="34" charset="0"/>
                <a:cs typeface="Calibri" panose="020F0502020204030204" pitchFamily="34" charset="0"/>
              </a:rPr>
              <a:t>result type</a:t>
            </a:r>
            <a:r>
              <a:rPr lang="en-US" sz="28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Should contain </a:t>
            </a:r>
            <a:r>
              <a:rPr lang="en-US" sz="2800" dirty="0">
                <a:solidFill>
                  <a:srgbClr val="FF6600"/>
                </a:solidFill>
                <a:latin typeface="Calibri" panose="020F0502020204030204" pitchFamily="34" charset="0"/>
                <a:cs typeface="Calibri" panose="020F0502020204030204" pitchFamily="34" charset="0"/>
              </a:rPr>
              <a:t>name</a:t>
            </a:r>
          </a:p>
          <a:p>
            <a:pPr marL="342900"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Contains parameter list</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SELF</a:t>
            </a:r>
            <a:r>
              <a:rPr lang="en-US" sz="2800" dirty="0">
                <a:latin typeface="Calibri" panose="020F0502020204030204" pitchFamily="34" charset="0"/>
                <a:cs typeface="Calibri" panose="020F0502020204030204" pitchFamily="34" charset="0"/>
              </a:rPr>
              <a:t>: refers to fields in result type.</a:t>
            </a:r>
          </a:p>
          <a:p>
            <a:endParaRPr lang="en-US" sz="2800" dirty="0">
              <a:latin typeface="Calibri" panose="020F0502020204030204" pitchFamily="34" charset="0"/>
              <a:cs typeface="Calibri" panose="020F0502020204030204" pitchFamily="34" charset="0"/>
            </a:endParaRPr>
          </a:p>
          <a:p>
            <a:endParaRPr lang="en-US" sz="2800" dirty="0">
              <a:solidFill>
                <a:srgbClr val="FF0000"/>
              </a:solidFill>
              <a:latin typeface="Calibri" panose="020F0502020204030204" pitchFamily="34" charset="0"/>
              <a:cs typeface="Calibri" panose="020F0502020204030204" pitchFamily="34" charset="0"/>
            </a:endParaRPr>
          </a:p>
        </p:txBody>
      </p:sp>
      <p:sp>
        <p:nvSpPr>
          <p:cNvPr id="5" name="Content Placeholder 2"/>
          <p:cNvSpPr txBox="1">
            <a:spLocks/>
          </p:cNvSpPr>
          <p:nvPr/>
        </p:nvSpPr>
        <p:spPr>
          <a:xfrm>
            <a:off x="736780" y="4238556"/>
            <a:ext cx="5262629" cy="6790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FF0000"/>
                </a:solidFill>
                <a:latin typeface="Calibri" panose="020F0502020204030204" pitchFamily="34" charset="0"/>
                <a:cs typeface="Calibri" panose="020F0502020204030204" pitchFamily="34" charset="0"/>
              </a:rPr>
              <a:t>PROJECT</a:t>
            </a:r>
          </a:p>
          <a:p>
            <a:pPr marL="0" indent="0">
              <a:buFont typeface="Arial" panose="020B0604020202020204" pitchFamily="34" charset="0"/>
              <a:buNone/>
            </a:pPr>
            <a:endParaRPr lang="en-US" dirty="0">
              <a:solidFill>
                <a:schemeClr val="tx1"/>
              </a:solidFill>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736779" y="4917584"/>
            <a:ext cx="10545113" cy="1384995"/>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Processes through all the records in the dataset performing TRANSFORM. </a:t>
            </a:r>
          </a:p>
          <a:p>
            <a:pPr marL="342900" indent="-342900">
              <a:buFont typeface="Arial" panose="020B0604020202020204" pitchFamily="34" charset="0"/>
              <a:buChar char="•"/>
            </a:pPr>
            <a:r>
              <a:rPr lang="en-US" sz="2800" dirty="0">
                <a:solidFill>
                  <a:srgbClr val="FF6600"/>
                </a:solidFill>
                <a:latin typeface="Calibri" panose="020F0502020204030204" pitchFamily="34" charset="0"/>
                <a:cs typeface="Calibri" panose="020F0502020204030204" pitchFamily="34" charset="0"/>
              </a:rPr>
              <a:t>LEFT</a:t>
            </a:r>
            <a:r>
              <a:rPr lang="en-US" sz="2800" dirty="0">
                <a:latin typeface="Calibri" panose="020F0502020204030204" pitchFamily="34" charset="0"/>
                <a:cs typeface="Calibri" panose="020F0502020204030204" pitchFamily="34" charset="0"/>
              </a:rPr>
              <a:t>: refers to dataset getting passed to PROJECT.</a:t>
            </a:r>
          </a:p>
        </p:txBody>
      </p:sp>
    </p:spTree>
    <p:extLst>
      <p:ext uri="{BB962C8B-B14F-4D97-AF65-F5344CB8AC3E}">
        <p14:creationId xmlns:p14="http://schemas.microsoft.com/office/powerpoint/2010/main" val="388854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585859" y="1611823"/>
            <a:ext cx="4158218" cy="3583996"/>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bg1">
                    <a:lumMod val="95000"/>
                    <a:lumOff val="5000"/>
                  </a:schemeClr>
                </a:solidFill>
                <a:latin typeface="Calibri" panose="020F0502020204030204" pitchFamily="34" charset="0"/>
                <a:cs typeface="Calibri" panose="020F0502020204030204" pitchFamily="34" charset="0"/>
              </a:rPr>
              <a:t>NameOutRec</a:t>
            </a:r>
            <a:r>
              <a:rPr lang="en-US" dirty="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a:solidFill>
                  <a:schemeClr val="bg1">
                    <a:lumMod val="95000"/>
                    <a:lumOff val="5000"/>
                  </a:schemeClr>
                </a:solidFill>
                <a:latin typeface="Calibri" panose="020F0502020204030204" pitchFamily="34" charset="0"/>
                <a:cs typeface="Calibri" panose="020F0502020204030204" pitchFamily="34" charset="0"/>
              </a:rPr>
              <a:t>CatThem</a:t>
            </a:r>
            <a:r>
              <a:rPr lang="en-US" dirty="0">
                <a:solidFill>
                  <a:schemeClr val="bg1">
                    <a:lumMod val="95000"/>
                    <a:lumOff val="5000"/>
                  </a:schemeClr>
                </a:solidFill>
                <a:latin typeface="Calibri" panose="020F0502020204030204" pitchFamily="34" charset="0"/>
                <a:cs typeface="Calibri" panose="020F0502020204030204" pitchFamily="34" charset="0"/>
              </a:rPr>
              <a:t>: Transform Name</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a:solidFill>
                  <a:schemeClr val="bg1">
                    <a:lumMod val="95000"/>
                    <a:lumOff val="5000"/>
                  </a:schemeClr>
                </a:solidFill>
                <a:latin typeface="Calibri" panose="020F0502020204030204" pitchFamily="34" charset="0"/>
                <a:cs typeface="Calibri" panose="020F0502020204030204" pitchFamily="34" charset="0"/>
              </a:rPr>
              <a:t>Person_Layout</a:t>
            </a:r>
            <a:r>
              <a:rPr lang="en-US" dirty="0">
                <a:solidFill>
                  <a:schemeClr val="bg1">
                    <a:lumMod val="95000"/>
                    <a:lumOff val="5000"/>
                  </a:schemeClr>
                </a:solidFill>
                <a:latin typeface="Calibri" panose="020F0502020204030204" pitchFamily="34" charset="0"/>
                <a:cs typeface="Calibri" panose="020F0502020204030204" pitchFamily="34" charset="0"/>
              </a:rPr>
              <a:t>: Input Dataset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L : Reference to </a:t>
            </a:r>
            <a:r>
              <a:rPr lang="en-US" dirty="0" err="1">
                <a:solidFill>
                  <a:schemeClr val="bg1">
                    <a:lumMod val="95000"/>
                    <a:lumOff val="5000"/>
                  </a:schemeClr>
                </a:solidFill>
                <a:latin typeface="Calibri" panose="020F0502020204030204" pitchFamily="34" charset="0"/>
                <a:cs typeface="Calibri" panose="020F0502020204030204" pitchFamily="34" charset="0"/>
              </a:rPr>
              <a:t>Person_Layout</a:t>
            </a:r>
            <a:r>
              <a:rPr lang="en-US" dirty="0">
                <a:solidFill>
                  <a:schemeClr val="bg1">
                    <a:lumMod val="95000"/>
                    <a:lumOff val="5000"/>
                  </a:schemeClr>
                </a:solidFill>
                <a:latin typeface="Calibri" panose="020F0502020204030204" pitchFamily="34" charset="0"/>
                <a:cs typeface="Calibri" panose="020F0502020204030204" pitchFamily="34" charset="0"/>
              </a:rPr>
              <a:t> fields</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C: Will do the Counting </a:t>
            </a:r>
          </a:p>
        </p:txBody>
      </p:sp>
      <p:sp>
        <p:nvSpPr>
          <p:cNvPr id="15" name="Rectangle 14"/>
          <p:cNvSpPr/>
          <p:nvPr/>
        </p:nvSpPr>
        <p:spPr>
          <a:xfrm>
            <a:off x="7585859" y="373711"/>
            <a:ext cx="4158218" cy="523220"/>
          </a:xfrm>
          <a:prstGeom prst="rect">
            <a:avLst/>
          </a:prstGeom>
        </p:spPr>
        <p:txBody>
          <a:bodyPr wrap="square">
            <a:spAutoFit/>
          </a:bodyPr>
          <a:lstStyle/>
          <a:p>
            <a:r>
              <a:rPr lang="en-US" sz="2800" b="1" dirty="0">
                <a:solidFill>
                  <a:srgbClr val="FF0000"/>
                </a:solidFill>
                <a:latin typeface="Calibri" panose="020F0502020204030204" pitchFamily="34" charset="0"/>
                <a:cs typeface="Calibri" panose="020F0502020204030204" pitchFamily="34" charset="0"/>
              </a:rPr>
              <a:t>Standalone TRANSFORM</a:t>
            </a:r>
            <a:endParaRPr lang="en-US" sz="2800" dirty="0"/>
          </a:p>
        </p:txBody>
      </p:sp>
      <p:pic>
        <p:nvPicPr>
          <p:cNvPr id="18" name="Picture 17"/>
          <p:cNvPicPr>
            <a:picLocks noChangeAspect="1"/>
          </p:cNvPicPr>
          <p:nvPr/>
        </p:nvPicPr>
        <p:blipFill>
          <a:blip r:embed="rId2"/>
          <a:stretch>
            <a:fillRect/>
          </a:stretch>
        </p:blipFill>
        <p:spPr>
          <a:xfrm>
            <a:off x="159199" y="527222"/>
            <a:ext cx="7072580" cy="6038333"/>
          </a:xfrm>
          <a:prstGeom prst="rect">
            <a:avLst/>
          </a:prstGeom>
        </p:spPr>
      </p:pic>
      <p:pic>
        <p:nvPicPr>
          <p:cNvPr id="6" name="Picture 5"/>
          <p:cNvPicPr>
            <a:picLocks noChangeAspect="1"/>
          </p:cNvPicPr>
          <p:nvPr/>
        </p:nvPicPr>
        <p:blipFill>
          <a:blip r:embed="rId3"/>
          <a:stretch>
            <a:fillRect/>
          </a:stretch>
        </p:blipFill>
        <p:spPr>
          <a:xfrm>
            <a:off x="3980795" y="1537073"/>
            <a:ext cx="2057053" cy="1034995"/>
          </a:xfrm>
          <a:prstGeom prst="rect">
            <a:avLst/>
          </a:prstGeom>
        </p:spPr>
      </p:pic>
      <p:pic>
        <p:nvPicPr>
          <p:cNvPr id="7" name="Picture 6"/>
          <p:cNvPicPr>
            <a:picLocks noChangeAspect="1"/>
          </p:cNvPicPr>
          <p:nvPr/>
        </p:nvPicPr>
        <p:blipFill>
          <a:blip r:embed="rId4"/>
          <a:stretch>
            <a:fillRect/>
          </a:stretch>
        </p:blipFill>
        <p:spPr>
          <a:xfrm>
            <a:off x="4423679" y="5900531"/>
            <a:ext cx="2524125" cy="904875"/>
          </a:xfrm>
          <a:prstGeom prst="rect">
            <a:avLst/>
          </a:prstGeom>
        </p:spPr>
      </p:pic>
      <p:cxnSp>
        <p:nvCxnSpPr>
          <p:cNvPr id="14" name="Straight Arrow Connector 13"/>
          <p:cNvCxnSpPr>
            <a:endCxn id="11" idx="1"/>
          </p:cNvCxnSpPr>
          <p:nvPr/>
        </p:nvCxnSpPr>
        <p:spPr>
          <a:xfrm flipV="1">
            <a:off x="5206314" y="3403821"/>
            <a:ext cx="2379545" cy="6260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309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381103" y="1424610"/>
            <a:ext cx="4362974" cy="3691088"/>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a:solidFill>
                  <a:schemeClr val="bg1">
                    <a:lumMod val="95000"/>
                    <a:lumOff val="5000"/>
                  </a:schemeClr>
                </a:solidFill>
                <a:latin typeface="Calibri" panose="020F0502020204030204" pitchFamily="34" charset="0"/>
                <a:cs typeface="Calibri" panose="020F0502020204030204" pitchFamily="34" charset="0"/>
              </a:rPr>
              <a:t>CatRecs</a:t>
            </a:r>
            <a:r>
              <a:rPr lang="en-US" dirty="0">
                <a:solidFill>
                  <a:schemeClr val="bg1">
                    <a:lumMod val="95000"/>
                    <a:lumOff val="5000"/>
                  </a:schemeClr>
                </a:solidFill>
                <a:latin typeface="Calibri" panose="020F0502020204030204" pitchFamily="34" charset="0"/>
                <a:cs typeface="Calibri" panose="020F0502020204030204" pitchFamily="34" charset="0"/>
              </a:rPr>
              <a:t>: Project Name</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a:solidFill>
                  <a:schemeClr val="bg1">
                    <a:lumMod val="95000"/>
                    <a:lumOff val="5000"/>
                  </a:schemeClr>
                </a:solidFill>
                <a:latin typeface="Calibri" panose="020F0502020204030204" pitchFamily="34" charset="0"/>
                <a:cs typeface="Calibri" panose="020F0502020204030204" pitchFamily="34" charset="0"/>
              </a:rPr>
              <a:t>NameDS</a:t>
            </a:r>
            <a:r>
              <a:rPr lang="en-US" dirty="0">
                <a:solidFill>
                  <a:schemeClr val="bg1">
                    <a:lumMod val="95000"/>
                    <a:lumOff val="5000"/>
                  </a:schemeClr>
                </a:solidFill>
                <a:latin typeface="Calibri" panose="020F0502020204030204" pitchFamily="34" charset="0"/>
                <a:cs typeface="Calibri" panose="020F0502020204030204" pitchFamily="34" charset="0"/>
              </a:rPr>
              <a:t>: Input Dataset to loop through</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err="1">
                <a:solidFill>
                  <a:schemeClr val="bg1">
                    <a:lumMod val="95000"/>
                    <a:lumOff val="5000"/>
                  </a:schemeClr>
                </a:solidFill>
                <a:latin typeface="Calibri" panose="020F0502020204030204" pitchFamily="34" charset="0"/>
                <a:cs typeface="Calibri" panose="020F0502020204030204" pitchFamily="34" charset="0"/>
              </a:rPr>
              <a:t>NameOutRec</a:t>
            </a:r>
            <a:r>
              <a:rPr lang="en-US" dirty="0">
                <a:solidFill>
                  <a:schemeClr val="bg1">
                    <a:lumMod val="95000"/>
                    <a:lumOff val="5000"/>
                  </a:schemeClr>
                </a:solidFill>
                <a:latin typeface="Calibri" panose="020F0502020204030204" pitchFamily="34" charset="0"/>
                <a:cs typeface="Calibri" panose="020F0502020204030204" pitchFamily="34" charset="0"/>
              </a:rPr>
              <a:t>: Result layout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Refers to fields in result dataset</a:t>
            </a: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 LEFT: Assign everything with same field name from </a:t>
            </a:r>
            <a:r>
              <a:rPr lang="en-US" dirty="0" err="1">
                <a:solidFill>
                  <a:schemeClr val="bg1">
                    <a:lumMod val="95000"/>
                    <a:lumOff val="5000"/>
                  </a:schemeClr>
                </a:solidFill>
                <a:latin typeface="Calibri" panose="020F0502020204030204" pitchFamily="34" charset="0"/>
                <a:cs typeface="Calibri" panose="020F0502020204030204" pitchFamily="34" charset="0"/>
              </a:rPr>
              <a:t>NameDS</a:t>
            </a:r>
            <a:endParaRPr lang="en-US" dirty="0">
              <a:solidFill>
                <a:schemeClr val="bg1">
                  <a:lumMod val="95000"/>
                  <a:lumOff val="5000"/>
                </a:schemeClr>
              </a:solidFill>
              <a:latin typeface="Calibri" panose="020F0502020204030204" pitchFamily="34" charset="0"/>
              <a:cs typeface="Calibri" panose="020F0502020204030204" pitchFamily="34" charset="0"/>
            </a:endParaRPr>
          </a:p>
          <a:p>
            <a:endParaRPr lang="en-US" dirty="0">
              <a:solidFill>
                <a:schemeClr val="bg1">
                  <a:lumMod val="95000"/>
                  <a:lumOff val="5000"/>
                </a:schemeClr>
              </a:solidFill>
              <a:latin typeface="Calibri" panose="020F0502020204030204" pitchFamily="34" charset="0"/>
              <a:cs typeface="Calibri" panose="020F0502020204030204" pitchFamily="34" charset="0"/>
            </a:endParaRPr>
          </a:p>
          <a:p>
            <a:r>
              <a:rPr lang="en-US" dirty="0">
                <a:solidFill>
                  <a:schemeClr val="bg1">
                    <a:lumMod val="95000"/>
                    <a:lumOff val="5000"/>
                  </a:schemeClr>
                </a:solidFill>
                <a:latin typeface="Calibri" panose="020F0502020204030204" pitchFamily="34" charset="0"/>
                <a:cs typeface="Calibri" panose="020F0502020204030204" pitchFamily="34" charset="0"/>
              </a:rPr>
              <a:t>SELF := []: All un-assigned fields will be set to default values</a:t>
            </a:r>
          </a:p>
        </p:txBody>
      </p:sp>
      <p:sp>
        <p:nvSpPr>
          <p:cNvPr id="9" name="Rectangle 8"/>
          <p:cNvSpPr/>
          <p:nvPr/>
        </p:nvSpPr>
        <p:spPr>
          <a:xfrm>
            <a:off x="8030817" y="393058"/>
            <a:ext cx="3713260" cy="461665"/>
          </a:xfrm>
          <a:prstGeom prst="rect">
            <a:avLst/>
          </a:prstGeom>
        </p:spPr>
        <p:txBody>
          <a:bodyPr wrap="square">
            <a:spAutoFit/>
          </a:bodyPr>
          <a:lstStyle/>
          <a:p>
            <a:r>
              <a:rPr lang="en-US" sz="2400" b="1" dirty="0">
                <a:solidFill>
                  <a:srgbClr val="FF0000"/>
                </a:solidFill>
                <a:latin typeface="Calibri" panose="020F0502020204030204" pitchFamily="34" charset="0"/>
                <a:cs typeface="Calibri" panose="020F0502020204030204" pitchFamily="34" charset="0"/>
              </a:rPr>
              <a:t>Inline TRANSFORM</a:t>
            </a:r>
            <a:endParaRPr lang="en-US" sz="2400" dirty="0"/>
          </a:p>
        </p:txBody>
      </p:sp>
      <p:pic>
        <p:nvPicPr>
          <p:cNvPr id="16" name="Picture 15"/>
          <p:cNvPicPr>
            <a:picLocks noChangeAspect="1"/>
          </p:cNvPicPr>
          <p:nvPr/>
        </p:nvPicPr>
        <p:blipFill>
          <a:blip r:embed="rId2"/>
          <a:stretch>
            <a:fillRect/>
          </a:stretch>
        </p:blipFill>
        <p:spPr>
          <a:xfrm>
            <a:off x="262966" y="411190"/>
            <a:ext cx="6723916" cy="5973134"/>
          </a:xfrm>
          <a:prstGeom prst="rect">
            <a:avLst/>
          </a:prstGeom>
        </p:spPr>
      </p:pic>
      <p:cxnSp>
        <p:nvCxnSpPr>
          <p:cNvPr id="8" name="Straight Arrow Connector 7"/>
          <p:cNvCxnSpPr>
            <a:endCxn id="7" idx="1"/>
          </p:cNvCxnSpPr>
          <p:nvPr/>
        </p:nvCxnSpPr>
        <p:spPr>
          <a:xfrm flipV="1">
            <a:off x="3056238" y="3270154"/>
            <a:ext cx="4324865" cy="126889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4470744" y="977286"/>
            <a:ext cx="2247900" cy="962025"/>
          </a:xfrm>
          <a:prstGeom prst="rect">
            <a:avLst/>
          </a:prstGeom>
        </p:spPr>
      </p:pic>
      <p:pic>
        <p:nvPicPr>
          <p:cNvPr id="14" name="Picture 13"/>
          <p:cNvPicPr>
            <a:picLocks noChangeAspect="1"/>
          </p:cNvPicPr>
          <p:nvPr/>
        </p:nvPicPr>
        <p:blipFill>
          <a:blip r:embed="rId4"/>
          <a:stretch>
            <a:fillRect/>
          </a:stretch>
        </p:blipFill>
        <p:spPr>
          <a:xfrm>
            <a:off x="4651333" y="5554132"/>
            <a:ext cx="2981325" cy="1123950"/>
          </a:xfrm>
          <a:prstGeom prst="rect">
            <a:avLst/>
          </a:prstGeom>
        </p:spPr>
      </p:pic>
    </p:spTree>
    <p:extLst>
      <p:ext uri="{BB962C8B-B14F-4D97-AF65-F5344CB8AC3E}">
        <p14:creationId xmlns:p14="http://schemas.microsoft.com/office/powerpoint/2010/main" val="3802855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277302" y="314215"/>
            <a:ext cx="1201641" cy="417306"/>
          </a:xfrm>
        </p:spPr>
        <p:txBody>
          <a:bodyPr>
            <a:normAutofit lnSpcReduction="10000"/>
          </a:bodyPr>
          <a:lstStyle/>
          <a:p>
            <a:pPr marL="0" indent="0">
              <a:buNone/>
            </a:pPr>
            <a:r>
              <a:rPr lang="en-US" sz="2400" b="1" dirty="0">
                <a:solidFill>
                  <a:srgbClr val="FF0000"/>
                </a:solidFill>
                <a:latin typeface="Calibri" panose="020F0502020204030204" pitchFamily="34" charset="0"/>
                <a:cs typeface="Calibri" panose="020F0502020204030204" pitchFamily="34" charset="0"/>
              </a:rPr>
              <a:t>TABLE</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277302" y="815859"/>
            <a:ext cx="6807310" cy="369332"/>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Creates a temporary dataset in memory, GROUP option can be used. </a:t>
            </a:r>
          </a:p>
        </p:txBody>
      </p:sp>
      <p:pic>
        <p:nvPicPr>
          <p:cNvPr id="6" name="Picture 5"/>
          <p:cNvPicPr>
            <a:picLocks noChangeAspect="1"/>
          </p:cNvPicPr>
          <p:nvPr/>
        </p:nvPicPr>
        <p:blipFill>
          <a:blip r:embed="rId2"/>
          <a:stretch>
            <a:fillRect/>
          </a:stretch>
        </p:blipFill>
        <p:spPr>
          <a:xfrm>
            <a:off x="6702434" y="2379181"/>
            <a:ext cx="2832529" cy="1155672"/>
          </a:xfrm>
          <a:prstGeom prst="rect">
            <a:avLst/>
          </a:prstGeom>
        </p:spPr>
      </p:pic>
      <p:pic>
        <p:nvPicPr>
          <p:cNvPr id="7" name="Picture 6"/>
          <p:cNvPicPr>
            <a:picLocks noChangeAspect="1"/>
          </p:cNvPicPr>
          <p:nvPr/>
        </p:nvPicPr>
        <p:blipFill>
          <a:blip r:embed="rId3"/>
          <a:stretch>
            <a:fillRect/>
          </a:stretch>
        </p:blipFill>
        <p:spPr>
          <a:xfrm>
            <a:off x="6828956" y="5341900"/>
            <a:ext cx="2579483" cy="890380"/>
          </a:xfrm>
          <a:prstGeom prst="rect">
            <a:avLst/>
          </a:prstGeom>
        </p:spPr>
      </p:pic>
      <p:pic>
        <p:nvPicPr>
          <p:cNvPr id="8" name="Picture 7"/>
          <p:cNvPicPr>
            <a:picLocks noChangeAspect="1"/>
          </p:cNvPicPr>
          <p:nvPr/>
        </p:nvPicPr>
        <p:blipFill>
          <a:blip r:embed="rId4"/>
          <a:stretch>
            <a:fillRect/>
          </a:stretch>
        </p:blipFill>
        <p:spPr>
          <a:xfrm>
            <a:off x="882607" y="1269529"/>
            <a:ext cx="5139253" cy="5416075"/>
          </a:xfrm>
          <a:prstGeom prst="rect">
            <a:avLst/>
          </a:prstGeom>
        </p:spPr>
      </p:pic>
    </p:spTree>
    <p:extLst>
      <p:ext uri="{BB962C8B-B14F-4D97-AF65-F5344CB8AC3E}">
        <p14:creationId xmlns:p14="http://schemas.microsoft.com/office/powerpoint/2010/main" val="339507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1273202" cy="472966"/>
          </a:xfrm>
        </p:spPr>
        <p:txBody>
          <a:bodyPr>
            <a:noAutofit/>
          </a:bodyPr>
          <a:lstStyle/>
          <a:p>
            <a:pPr marL="0" indent="0">
              <a:buNone/>
            </a:pPr>
            <a:r>
              <a:rPr lang="en-US" sz="3200" b="1" dirty="0">
                <a:solidFill>
                  <a:srgbClr val="FF0000"/>
                </a:solidFill>
                <a:latin typeface="Calibri" panose="020F0502020204030204" pitchFamily="34" charset="0"/>
                <a:cs typeface="Calibri" panose="020F0502020204030204" pitchFamily="34" charset="0"/>
              </a:rPr>
              <a:t>JOIN</a:t>
            </a:r>
          </a:p>
        </p:txBody>
      </p:sp>
      <p:sp>
        <p:nvSpPr>
          <p:cNvPr id="3" name="Rectangle 2"/>
          <p:cNvSpPr/>
          <p:nvPr/>
        </p:nvSpPr>
        <p:spPr>
          <a:xfrm>
            <a:off x="511533" y="1081678"/>
            <a:ext cx="8441635" cy="4493538"/>
          </a:xfrm>
          <a:prstGeom prst="rect">
            <a:avLst/>
          </a:prstGeom>
        </p:spPr>
        <p:txBody>
          <a:bodyPr wrap="square">
            <a:spAutoFit/>
          </a:bodyPr>
          <a:lstStyle/>
          <a:p>
            <a:r>
              <a:rPr lang="en-US" dirty="0">
                <a:solidFill>
                  <a:schemeClr val="tx1">
                    <a:lumMod val="50000"/>
                    <a:lumOff val="50000"/>
                  </a:schemeClr>
                </a:solidFill>
              </a:rPr>
              <a:t>The JOIN</a:t>
            </a:r>
            <a:r>
              <a:rPr lang="en-US" b="1" dirty="0">
                <a:solidFill>
                  <a:schemeClr val="tx1">
                    <a:lumMod val="50000"/>
                    <a:lumOff val="50000"/>
                  </a:schemeClr>
                </a:solidFill>
              </a:rPr>
              <a:t> </a:t>
            </a:r>
            <a:r>
              <a:rPr lang="en-US" dirty="0">
                <a:solidFill>
                  <a:schemeClr val="tx1">
                    <a:lumMod val="50000"/>
                    <a:lumOff val="50000"/>
                  </a:schemeClr>
                </a:solidFill>
              </a:rPr>
              <a:t>function produces a result set based on the intersection of two or more datasets or indexes.</a:t>
            </a:r>
          </a:p>
          <a:p>
            <a:endParaRPr lang="en-US" sz="3200" dirty="0">
              <a:solidFill>
                <a:schemeClr val="tx1">
                  <a:lumMod val="50000"/>
                  <a:lumOff val="50000"/>
                </a:schemeClr>
              </a:solidFill>
            </a:endParaRPr>
          </a:p>
          <a:p>
            <a:r>
              <a:rPr lang="en-US" b="1" dirty="0">
                <a:solidFill>
                  <a:srgbClr val="FF3300"/>
                </a:solidFill>
              </a:rPr>
              <a:t>INNER</a:t>
            </a:r>
            <a:r>
              <a:rPr lang="en-US" dirty="0">
                <a:solidFill>
                  <a:schemeClr val="tx1">
                    <a:lumMod val="50000"/>
                    <a:lumOff val="50000"/>
                  </a:schemeClr>
                </a:solidFill>
              </a:rPr>
              <a:t>: Only those records that exist in both datasets.</a:t>
            </a:r>
          </a:p>
          <a:p>
            <a:endParaRPr lang="en-US" dirty="0">
              <a:solidFill>
                <a:schemeClr val="tx1">
                  <a:lumMod val="50000"/>
                  <a:lumOff val="50000"/>
                </a:schemeClr>
              </a:solidFill>
            </a:endParaRPr>
          </a:p>
          <a:p>
            <a:r>
              <a:rPr lang="en-US" b="1" dirty="0">
                <a:solidFill>
                  <a:srgbClr val="FF3300"/>
                </a:solidFill>
              </a:rPr>
              <a:t>LEFT OUTER</a:t>
            </a:r>
            <a:r>
              <a:rPr lang="en-US" dirty="0">
                <a:solidFill>
                  <a:schemeClr val="tx1">
                    <a:lumMod val="50000"/>
                    <a:lumOff val="50000"/>
                  </a:schemeClr>
                </a:solidFill>
              </a:rPr>
              <a:t>: At least one record for every record in the left.</a:t>
            </a:r>
          </a:p>
          <a:p>
            <a:endParaRPr lang="en-US" dirty="0">
              <a:solidFill>
                <a:schemeClr val="tx1">
                  <a:lumMod val="50000"/>
                  <a:lumOff val="50000"/>
                </a:schemeClr>
              </a:solidFill>
            </a:endParaRPr>
          </a:p>
          <a:p>
            <a:r>
              <a:rPr lang="en-US" b="1" dirty="0">
                <a:solidFill>
                  <a:srgbClr val="FF3300"/>
                </a:solidFill>
              </a:rPr>
              <a:t>RIGHT OUTER</a:t>
            </a:r>
            <a:r>
              <a:rPr lang="en-US" dirty="0">
                <a:solidFill>
                  <a:schemeClr val="tx1">
                    <a:lumMod val="50000"/>
                    <a:lumOff val="50000"/>
                  </a:schemeClr>
                </a:solidFill>
              </a:rPr>
              <a:t>: At least one record for every record in the right.</a:t>
            </a:r>
          </a:p>
          <a:p>
            <a:endParaRPr lang="en-US" dirty="0">
              <a:solidFill>
                <a:schemeClr val="tx1">
                  <a:lumMod val="50000"/>
                  <a:lumOff val="50000"/>
                </a:schemeClr>
              </a:solidFill>
            </a:endParaRPr>
          </a:p>
          <a:p>
            <a:r>
              <a:rPr lang="en-US" b="1" dirty="0">
                <a:solidFill>
                  <a:srgbClr val="FF3300"/>
                </a:solidFill>
              </a:rPr>
              <a:t>LEFT ONLY</a:t>
            </a:r>
            <a:r>
              <a:rPr lang="en-US" dirty="0">
                <a:solidFill>
                  <a:schemeClr val="tx1">
                    <a:lumMod val="50000"/>
                    <a:lumOff val="50000"/>
                  </a:schemeClr>
                </a:solidFill>
              </a:rPr>
              <a:t>: One record for each left record with no match in the left.</a:t>
            </a:r>
          </a:p>
          <a:p>
            <a:endParaRPr lang="en-US" dirty="0">
              <a:solidFill>
                <a:schemeClr val="tx1">
                  <a:lumMod val="50000"/>
                  <a:lumOff val="50000"/>
                </a:schemeClr>
              </a:solidFill>
            </a:endParaRPr>
          </a:p>
          <a:p>
            <a:r>
              <a:rPr lang="en-US" b="1" dirty="0">
                <a:solidFill>
                  <a:srgbClr val="FF3300"/>
                </a:solidFill>
              </a:rPr>
              <a:t>RIGHT ONLY</a:t>
            </a:r>
            <a:r>
              <a:rPr lang="en-US" dirty="0">
                <a:solidFill>
                  <a:schemeClr val="tx1">
                    <a:lumMod val="50000"/>
                    <a:lumOff val="50000"/>
                  </a:schemeClr>
                </a:solidFill>
              </a:rPr>
              <a:t>: One record for each left record with no match in the right.</a:t>
            </a:r>
          </a:p>
          <a:p>
            <a:endParaRPr lang="en-US" dirty="0">
              <a:solidFill>
                <a:schemeClr val="tx1">
                  <a:lumMod val="50000"/>
                  <a:lumOff val="50000"/>
                </a:schemeClr>
              </a:solidFill>
            </a:endParaRPr>
          </a:p>
          <a:p>
            <a:r>
              <a:rPr lang="en-US" b="1" dirty="0">
                <a:solidFill>
                  <a:srgbClr val="FF3300"/>
                </a:solidFill>
              </a:rPr>
              <a:t>FULL ONLY</a:t>
            </a:r>
            <a:r>
              <a:rPr lang="en-US" dirty="0">
                <a:solidFill>
                  <a:schemeClr val="tx1">
                    <a:lumMod val="50000"/>
                    <a:lumOff val="50000"/>
                  </a:schemeClr>
                </a:solidFill>
              </a:rPr>
              <a:t>: One record for each left and right record with no match in the opposite.</a:t>
            </a:r>
            <a:endParaRPr lang="en-US" b="1" dirty="0">
              <a:solidFill>
                <a:schemeClr val="tx1">
                  <a:lumMod val="50000"/>
                  <a:lumOff val="50000"/>
                </a:schemeClr>
              </a:solidFill>
            </a:endParaRPr>
          </a:p>
          <a:p>
            <a:endParaRPr lang="en-US" sz="2000" dirty="0">
              <a:solidFill>
                <a:schemeClr val="tx1">
                  <a:lumMod val="50000"/>
                  <a:lumOff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48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4558" y="574744"/>
            <a:ext cx="3075233" cy="1513015"/>
          </a:xfrm>
          <a:prstGeom prst="rect">
            <a:avLst/>
          </a:prstGeom>
        </p:spPr>
      </p:pic>
      <p:pic>
        <p:nvPicPr>
          <p:cNvPr id="5" name="Picture 4"/>
          <p:cNvPicPr>
            <a:picLocks noChangeAspect="1"/>
          </p:cNvPicPr>
          <p:nvPr/>
        </p:nvPicPr>
        <p:blipFill>
          <a:blip r:embed="rId3"/>
          <a:stretch>
            <a:fillRect/>
          </a:stretch>
        </p:blipFill>
        <p:spPr>
          <a:xfrm>
            <a:off x="5750721" y="618186"/>
            <a:ext cx="3327643" cy="1426133"/>
          </a:xfrm>
          <a:prstGeom prst="rect">
            <a:avLst/>
          </a:prstGeom>
        </p:spPr>
      </p:pic>
      <p:sp>
        <p:nvSpPr>
          <p:cNvPr id="6" name="Rectangle 5"/>
          <p:cNvSpPr/>
          <p:nvPr/>
        </p:nvSpPr>
        <p:spPr>
          <a:xfrm>
            <a:off x="2712054" y="183075"/>
            <a:ext cx="889987" cy="400110"/>
          </a:xfrm>
          <a:prstGeom prst="rect">
            <a:avLst/>
          </a:prstGeom>
        </p:spPr>
        <p:txBody>
          <a:bodyPr wrap="none">
            <a:spAutoFit/>
          </a:bodyPr>
          <a:lstStyle/>
          <a:p>
            <a:r>
              <a:rPr lang="en-US" sz="2000" b="1" dirty="0" err="1">
                <a:solidFill>
                  <a:srgbClr val="D4D4D4"/>
                </a:solidFill>
                <a:latin typeface="Consolas" panose="020B0609020204030204" pitchFamily="49" charset="0"/>
              </a:rPr>
              <a:t>EmpDS</a:t>
            </a:r>
            <a:endParaRPr lang="en-US" sz="2000" b="1" dirty="0">
              <a:solidFill>
                <a:srgbClr val="D4D4D4"/>
              </a:solidFill>
              <a:effectLst/>
              <a:latin typeface="Consolas" panose="020B0609020204030204" pitchFamily="49" charset="0"/>
            </a:endParaRPr>
          </a:p>
        </p:txBody>
      </p:sp>
      <p:sp>
        <p:nvSpPr>
          <p:cNvPr id="8" name="Rectangle 7"/>
          <p:cNvSpPr/>
          <p:nvPr/>
        </p:nvSpPr>
        <p:spPr>
          <a:xfrm>
            <a:off x="6757952" y="243834"/>
            <a:ext cx="1313180" cy="400110"/>
          </a:xfrm>
          <a:prstGeom prst="rect">
            <a:avLst/>
          </a:prstGeom>
        </p:spPr>
        <p:txBody>
          <a:bodyPr wrap="none">
            <a:spAutoFit/>
          </a:bodyPr>
          <a:lstStyle/>
          <a:p>
            <a:r>
              <a:rPr lang="en-US" sz="2000" b="1" dirty="0" err="1">
                <a:solidFill>
                  <a:srgbClr val="D4D4D4"/>
                </a:solidFill>
                <a:latin typeface="Consolas" panose="020B0609020204030204" pitchFamily="49" charset="0"/>
              </a:rPr>
              <a:t>JobCatDS</a:t>
            </a:r>
            <a:endParaRPr lang="en-US" sz="2000" b="1" dirty="0">
              <a:solidFill>
                <a:srgbClr val="D4D4D4"/>
              </a:solidFill>
              <a:latin typeface="Consolas" panose="020B0609020204030204" pitchFamily="49" charset="0"/>
            </a:endParaRPr>
          </a:p>
        </p:txBody>
      </p:sp>
      <p:pic>
        <p:nvPicPr>
          <p:cNvPr id="9" name="Picture 8"/>
          <p:cNvPicPr>
            <a:picLocks noChangeAspect="1"/>
          </p:cNvPicPr>
          <p:nvPr/>
        </p:nvPicPr>
        <p:blipFill>
          <a:blip r:embed="rId4"/>
          <a:stretch>
            <a:fillRect/>
          </a:stretch>
        </p:blipFill>
        <p:spPr>
          <a:xfrm>
            <a:off x="188619" y="2811621"/>
            <a:ext cx="3586678" cy="1528562"/>
          </a:xfrm>
          <a:prstGeom prst="rect">
            <a:avLst/>
          </a:prstGeom>
        </p:spPr>
      </p:pic>
      <p:pic>
        <p:nvPicPr>
          <p:cNvPr id="10" name="Picture 9"/>
          <p:cNvPicPr>
            <a:picLocks noChangeAspect="1"/>
          </p:cNvPicPr>
          <p:nvPr/>
        </p:nvPicPr>
        <p:blipFill>
          <a:blip r:embed="rId5"/>
          <a:stretch>
            <a:fillRect/>
          </a:stretch>
        </p:blipFill>
        <p:spPr>
          <a:xfrm>
            <a:off x="4009436" y="2809843"/>
            <a:ext cx="4091440" cy="1530340"/>
          </a:xfrm>
          <a:prstGeom prst="rect">
            <a:avLst/>
          </a:prstGeom>
        </p:spPr>
      </p:pic>
      <p:pic>
        <p:nvPicPr>
          <p:cNvPr id="11" name="Picture 10"/>
          <p:cNvPicPr>
            <a:picLocks noChangeAspect="1"/>
          </p:cNvPicPr>
          <p:nvPr/>
        </p:nvPicPr>
        <p:blipFill>
          <a:blip r:embed="rId6"/>
          <a:stretch>
            <a:fillRect/>
          </a:stretch>
        </p:blipFill>
        <p:spPr>
          <a:xfrm>
            <a:off x="8241537" y="2809843"/>
            <a:ext cx="3667125" cy="1530340"/>
          </a:xfrm>
          <a:prstGeom prst="rect">
            <a:avLst/>
          </a:prstGeom>
        </p:spPr>
      </p:pic>
      <p:pic>
        <p:nvPicPr>
          <p:cNvPr id="12" name="Picture 11"/>
          <p:cNvPicPr>
            <a:picLocks noChangeAspect="1"/>
          </p:cNvPicPr>
          <p:nvPr/>
        </p:nvPicPr>
        <p:blipFill>
          <a:blip r:embed="rId7"/>
          <a:stretch>
            <a:fillRect/>
          </a:stretch>
        </p:blipFill>
        <p:spPr>
          <a:xfrm>
            <a:off x="416670" y="5131227"/>
            <a:ext cx="3117048" cy="1225506"/>
          </a:xfrm>
          <a:prstGeom prst="rect">
            <a:avLst/>
          </a:prstGeom>
        </p:spPr>
      </p:pic>
      <p:pic>
        <p:nvPicPr>
          <p:cNvPr id="13" name="Picture 12"/>
          <p:cNvPicPr>
            <a:picLocks noChangeAspect="1"/>
          </p:cNvPicPr>
          <p:nvPr/>
        </p:nvPicPr>
        <p:blipFill>
          <a:blip r:embed="rId8"/>
          <a:stretch>
            <a:fillRect/>
          </a:stretch>
        </p:blipFill>
        <p:spPr>
          <a:xfrm>
            <a:off x="4788122" y="5256057"/>
            <a:ext cx="2539866" cy="975843"/>
          </a:xfrm>
          <a:prstGeom prst="rect">
            <a:avLst/>
          </a:prstGeom>
        </p:spPr>
      </p:pic>
      <p:pic>
        <p:nvPicPr>
          <p:cNvPr id="14" name="Picture 13"/>
          <p:cNvPicPr>
            <a:picLocks noChangeAspect="1"/>
          </p:cNvPicPr>
          <p:nvPr/>
        </p:nvPicPr>
        <p:blipFill>
          <a:blip r:embed="rId9"/>
          <a:stretch>
            <a:fillRect/>
          </a:stretch>
        </p:blipFill>
        <p:spPr>
          <a:xfrm>
            <a:off x="8805751" y="4909835"/>
            <a:ext cx="2538696" cy="1668286"/>
          </a:xfrm>
          <a:prstGeom prst="rect">
            <a:avLst/>
          </a:prstGeom>
        </p:spPr>
      </p:pic>
      <p:cxnSp>
        <p:nvCxnSpPr>
          <p:cNvPr id="16" name="Straight Connector 15"/>
          <p:cNvCxnSpPr/>
          <p:nvPr/>
        </p:nvCxnSpPr>
        <p:spPr>
          <a:xfrm flipV="1">
            <a:off x="437882" y="2343956"/>
            <a:ext cx="11191741" cy="6439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flipH="1">
            <a:off x="1975194" y="4340183"/>
            <a:ext cx="6764" cy="7910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a:stCxn id="10" idx="2"/>
            <a:endCxn id="13" idx="0"/>
          </p:cNvCxnSpPr>
          <p:nvPr/>
        </p:nvCxnSpPr>
        <p:spPr>
          <a:xfrm>
            <a:off x="6055156" y="4340183"/>
            <a:ext cx="2899" cy="9158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a:stCxn id="11" idx="2"/>
            <a:endCxn id="14" idx="0"/>
          </p:cNvCxnSpPr>
          <p:nvPr/>
        </p:nvCxnSpPr>
        <p:spPr>
          <a:xfrm flipH="1">
            <a:off x="10075099" y="4340183"/>
            <a:ext cx="1" cy="56965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4300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5"/>
            <a:ext cx="5050071" cy="584284"/>
          </a:xfrm>
        </p:spPr>
        <p:txBody>
          <a:bodyPr>
            <a:normAutofit/>
          </a:bodyPr>
          <a:lstStyle/>
          <a:p>
            <a:pPr marL="0" indent="0">
              <a:buNone/>
            </a:pPr>
            <a:r>
              <a:rPr lang="en-US" sz="2400" b="1" dirty="0">
                <a:solidFill>
                  <a:srgbClr val="FF0000"/>
                </a:solidFill>
                <a:latin typeface="Calibri" panose="020F0502020204030204" pitchFamily="34" charset="0"/>
                <a:cs typeface="Calibri" panose="020F0502020204030204" pitchFamily="34" charset="0"/>
              </a:rPr>
              <a:t>VISUALIZATION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571501" y="1182990"/>
            <a:ext cx="8433683" cy="3508653"/>
          </a:xfrm>
          <a:prstGeom prst="rect">
            <a:avLst/>
          </a:prstGeom>
        </p:spPr>
        <p:txBody>
          <a:bodyPr wrap="square">
            <a:spAutoFit/>
          </a:bodyPr>
          <a:lstStyle/>
          <a:p>
            <a:r>
              <a:rPr lang="en-US" dirty="0">
                <a:solidFill>
                  <a:schemeClr val="tx1">
                    <a:lumMod val="75000"/>
                    <a:lumOff val="25000"/>
                  </a:schemeClr>
                </a:solidFill>
                <a:cs typeface="Arial" panose="020B0604020202020204" pitchFamily="34" charset="0"/>
              </a:rPr>
              <a:t>Methods include</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Two-Dimensional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Multi-Dimensional Methods</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Geospatial</a:t>
            </a:r>
          </a:p>
          <a:p>
            <a:pPr marL="457200" indent="-457200">
              <a:buFont typeface="Arial" panose="020B0604020202020204" pitchFamily="34" charset="0"/>
              <a:buChar char="•"/>
            </a:pPr>
            <a:r>
              <a:rPr lang="en-US" dirty="0">
                <a:solidFill>
                  <a:schemeClr val="tx1">
                    <a:lumMod val="75000"/>
                    <a:lumOff val="25000"/>
                  </a:schemeClr>
                </a:solidFill>
                <a:cs typeface="Arial" panose="020B0604020202020204" pitchFamily="34" charset="0"/>
              </a:rPr>
              <a:t>General </a:t>
            </a:r>
          </a:p>
          <a:p>
            <a:pPr marL="457200" indent="-457200">
              <a:buFont typeface="Arial" panose="020B0604020202020204" pitchFamily="34" charset="0"/>
              <a:buChar char="•"/>
            </a:pPr>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A basic visualization typically requires the following steps: </a:t>
            </a:r>
          </a:p>
          <a:p>
            <a:endParaRPr lang="en-US" dirty="0">
              <a:solidFill>
                <a:schemeClr val="tx1">
                  <a:lumMod val="75000"/>
                  <a:lumOff val="25000"/>
                </a:schemeClr>
              </a:solidFill>
              <a:cs typeface="Arial" panose="020B0604020202020204" pitchFamily="34" charset="0"/>
            </a:endParaRPr>
          </a:p>
          <a:p>
            <a:r>
              <a:rPr lang="en-US" dirty="0">
                <a:solidFill>
                  <a:schemeClr val="tx1">
                    <a:lumMod val="75000"/>
                    <a:lumOff val="25000"/>
                  </a:schemeClr>
                </a:solidFill>
                <a:cs typeface="Arial" panose="020B0604020202020204" pitchFamily="34" charset="0"/>
              </a:rPr>
              <a:t>1. Creation of a suitable dataset. </a:t>
            </a:r>
          </a:p>
          <a:p>
            <a:r>
              <a:rPr lang="en-US" dirty="0">
                <a:solidFill>
                  <a:schemeClr val="tx1">
                    <a:lumMod val="75000"/>
                    <a:lumOff val="25000"/>
                  </a:schemeClr>
                </a:solidFill>
                <a:cs typeface="Arial" panose="020B0604020202020204" pitchFamily="34" charset="0"/>
              </a:rPr>
              <a:t>2. Output the dataset with a suitable name, so that visualization can locate the data.</a:t>
            </a:r>
          </a:p>
          <a:p>
            <a:r>
              <a:rPr lang="en-US" dirty="0">
                <a:solidFill>
                  <a:schemeClr val="tx1">
                    <a:lumMod val="75000"/>
                    <a:lumOff val="25000"/>
                  </a:schemeClr>
                </a:solidFill>
                <a:cs typeface="Arial" panose="020B0604020202020204" pitchFamily="34" charset="0"/>
              </a:rPr>
              <a:t> 3. Create (and output) the visualization, referencing the named output from step </a:t>
            </a:r>
          </a:p>
          <a:p>
            <a:endParaRPr lang="en-US" sz="24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116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EE2EF3F-266E-4EF9-908B-4C50D875D96B}"/>
              </a:ext>
            </a:extLst>
          </p:cNvPr>
          <p:cNvSpPr/>
          <p:nvPr/>
        </p:nvSpPr>
        <p:spPr>
          <a:xfrm>
            <a:off x="9114283" y="1358942"/>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 name="Freeform 13">
            <a:extLst>
              <a:ext uri="{FF2B5EF4-FFF2-40B4-BE49-F238E27FC236}">
                <a16:creationId xmlns:a16="http://schemas.microsoft.com/office/drawing/2014/main" id="{DC3FC8D1-F553-4039-9546-6025A66A1CE4}"/>
              </a:ext>
            </a:extLst>
          </p:cNvPr>
          <p:cNvSpPr>
            <a:spLocks noEditPoints="1"/>
          </p:cNvSpPr>
          <p:nvPr/>
        </p:nvSpPr>
        <p:spPr bwMode="auto">
          <a:xfrm>
            <a:off x="9285288" y="1525588"/>
            <a:ext cx="538162" cy="536575"/>
          </a:xfrm>
          <a:custGeom>
            <a:avLst/>
            <a:gdLst>
              <a:gd name="T0" fmla="*/ 4459 w 9170"/>
              <a:gd name="T1" fmla="*/ 2680 h 9169"/>
              <a:gd name="T2" fmla="*/ 5570 w 9170"/>
              <a:gd name="T3" fmla="*/ 2900 h 9169"/>
              <a:gd name="T4" fmla="*/ 7237 w 9170"/>
              <a:gd name="T5" fmla="*/ 1392 h 9169"/>
              <a:gd name="T6" fmla="*/ 7184 w 9170"/>
              <a:gd name="T7" fmla="*/ 808 h 9169"/>
              <a:gd name="T8" fmla="*/ 3572 w 9170"/>
              <a:gd name="T9" fmla="*/ 115 h 9169"/>
              <a:gd name="T10" fmla="*/ 3306 w 9170"/>
              <a:gd name="T11" fmla="*/ 637 h 9169"/>
              <a:gd name="T12" fmla="*/ 6353 w 9170"/>
              <a:gd name="T13" fmla="*/ 1196 h 9169"/>
              <a:gd name="T14" fmla="*/ 4684 w 9170"/>
              <a:gd name="T15" fmla="*/ 1913 h 9169"/>
              <a:gd name="T16" fmla="*/ 6353 w 9170"/>
              <a:gd name="T17" fmla="*/ 1196 h 9169"/>
              <a:gd name="T18" fmla="*/ 3234 w 9170"/>
              <a:gd name="T19" fmla="*/ 3234 h 9169"/>
              <a:gd name="T20" fmla="*/ 3382 w 9170"/>
              <a:gd name="T21" fmla="*/ 2751 h 9169"/>
              <a:gd name="T22" fmla="*/ 2362 w 9170"/>
              <a:gd name="T23" fmla="*/ 720 h 9169"/>
              <a:gd name="T24" fmla="*/ 1343 w 9170"/>
              <a:gd name="T25" fmla="*/ 1343 h 9169"/>
              <a:gd name="T26" fmla="*/ 521 w 9170"/>
              <a:gd name="T27" fmla="*/ 6709 h 9169"/>
              <a:gd name="T28" fmla="*/ 859 w 9170"/>
              <a:gd name="T29" fmla="*/ 6914 h 9169"/>
              <a:gd name="T30" fmla="*/ 2648 w 9170"/>
              <a:gd name="T31" fmla="*/ 5614 h 9169"/>
              <a:gd name="T32" fmla="*/ 1976 w 9170"/>
              <a:gd name="T33" fmla="*/ 5170 h 9169"/>
              <a:gd name="T34" fmla="*/ 1883 w 9170"/>
              <a:gd name="T35" fmla="*/ 1883 h 9169"/>
              <a:gd name="T36" fmla="*/ 2579 w 9170"/>
              <a:gd name="T37" fmla="*/ 2816 h 9169"/>
              <a:gd name="T38" fmla="*/ 8361 w 9170"/>
              <a:gd name="T39" fmla="*/ 1985 h 9169"/>
              <a:gd name="T40" fmla="*/ 7777 w 9170"/>
              <a:gd name="T41" fmla="*/ 1932 h 9169"/>
              <a:gd name="T42" fmla="*/ 6307 w 9170"/>
              <a:gd name="T43" fmla="*/ 3765 h 9169"/>
              <a:gd name="T44" fmla="*/ 4585 w 9170"/>
              <a:gd name="T45" fmla="*/ 6493 h 9169"/>
              <a:gd name="T46" fmla="*/ 3117 w 9170"/>
              <a:gd name="T47" fmla="*/ 6217 h 9169"/>
              <a:gd name="T48" fmla="*/ 1420 w 9170"/>
              <a:gd name="T49" fmla="*/ 7722 h 9169"/>
              <a:gd name="T50" fmla="*/ 4584 w 9170"/>
              <a:gd name="T51" fmla="*/ 9169 h 9169"/>
              <a:gd name="T52" fmla="*/ 9169 w 9170"/>
              <a:gd name="T53" fmla="*/ 4585 h 9169"/>
              <a:gd name="T54" fmla="*/ 7285 w 9170"/>
              <a:gd name="T55" fmla="*/ 7285 h 9169"/>
              <a:gd name="T56" fmla="*/ 2421 w 9170"/>
              <a:gd name="T57" fmla="*/ 7734 h 9169"/>
              <a:gd name="T58" fmla="*/ 4585 w 9170"/>
              <a:gd name="T59" fmla="*/ 7257 h 9169"/>
              <a:gd name="T60" fmla="*/ 7102 w 9170"/>
              <a:gd name="T61" fmla="*/ 3688 h 9169"/>
              <a:gd name="T62" fmla="*/ 7285 w 9170"/>
              <a:gd name="T63" fmla="*/ 7285 h 9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70" h="9169">
                <a:moveTo>
                  <a:pt x="4081" y="2449"/>
                </a:moveTo>
                <a:cubicBezTo>
                  <a:pt x="4146" y="2598"/>
                  <a:pt x="4299" y="2691"/>
                  <a:pt x="4459" y="2680"/>
                </a:cubicBezTo>
                <a:cubicBezTo>
                  <a:pt x="4788" y="2657"/>
                  <a:pt x="5110" y="2719"/>
                  <a:pt x="5404" y="2862"/>
                </a:cubicBezTo>
                <a:cubicBezTo>
                  <a:pt x="5457" y="2887"/>
                  <a:pt x="5514" y="2900"/>
                  <a:pt x="5570" y="2900"/>
                </a:cubicBezTo>
                <a:cubicBezTo>
                  <a:pt x="5669" y="2900"/>
                  <a:pt x="5767" y="2861"/>
                  <a:pt x="5840" y="2788"/>
                </a:cubicBezTo>
                <a:cubicBezTo>
                  <a:pt x="7237" y="1392"/>
                  <a:pt x="7237" y="1392"/>
                  <a:pt x="7237" y="1392"/>
                </a:cubicBezTo>
                <a:cubicBezTo>
                  <a:pt x="7317" y="1312"/>
                  <a:pt x="7357" y="1200"/>
                  <a:pt x="7347" y="1087"/>
                </a:cubicBezTo>
                <a:cubicBezTo>
                  <a:pt x="7337" y="975"/>
                  <a:pt x="7277" y="872"/>
                  <a:pt x="7184" y="808"/>
                </a:cubicBezTo>
                <a:cubicBezTo>
                  <a:pt x="6421" y="280"/>
                  <a:pt x="5506" y="1"/>
                  <a:pt x="4586" y="1"/>
                </a:cubicBezTo>
                <a:cubicBezTo>
                  <a:pt x="4247" y="0"/>
                  <a:pt x="3906" y="38"/>
                  <a:pt x="3572" y="115"/>
                </a:cubicBezTo>
                <a:cubicBezTo>
                  <a:pt x="3462" y="140"/>
                  <a:pt x="3368" y="213"/>
                  <a:pt x="3317" y="313"/>
                </a:cubicBezTo>
                <a:cubicBezTo>
                  <a:pt x="3266" y="414"/>
                  <a:pt x="3262" y="533"/>
                  <a:pt x="3306" y="637"/>
                </a:cubicBezTo>
                <a:lnTo>
                  <a:pt x="4081" y="2449"/>
                </a:lnTo>
                <a:close/>
                <a:moveTo>
                  <a:pt x="6353" y="1196"/>
                </a:moveTo>
                <a:cubicBezTo>
                  <a:pt x="5481" y="2067"/>
                  <a:pt x="5481" y="2067"/>
                  <a:pt x="5481" y="2067"/>
                </a:cubicBezTo>
                <a:cubicBezTo>
                  <a:pt x="5226" y="1975"/>
                  <a:pt x="4955" y="1923"/>
                  <a:pt x="4684" y="1913"/>
                </a:cubicBezTo>
                <a:cubicBezTo>
                  <a:pt x="4200" y="784"/>
                  <a:pt x="4200" y="784"/>
                  <a:pt x="4200" y="784"/>
                </a:cubicBezTo>
                <a:cubicBezTo>
                  <a:pt x="4946" y="706"/>
                  <a:pt x="5698" y="852"/>
                  <a:pt x="6353" y="1196"/>
                </a:cubicBezTo>
                <a:close/>
                <a:moveTo>
                  <a:pt x="2775" y="5192"/>
                </a:moveTo>
                <a:cubicBezTo>
                  <a:pt x="2542" y="4500"/>
                  <a:pt x="2718" y="3750"/>
                  <a:pt x="3234" y="3234"/>
                </a:cubicBezTo>
                <a:cubicBezTo>
                  <a:pt x="3247" y="3221"/>
                  <a:pt x="3259" y="3208"/>
                  <a:pt x="3273" y="3197"/>
                </a:cubicBezTo>
                <a:cubicBezTo>
                  <a:pt x="3405" y="3089"/>
                  <a:pt x="3449" y="2907"/>
                  <a:pt x="3382" y="2751"/>
                </a:cubicBezTo>
                <a:cubicBezTo>
                  <a:pt x="2604" y="936"/>
                  <a:pt x="2604" y="936"/>
                  <a:pt x="2604" y="936"/>
                </a:cubicBezTo>
                <a:cubicBezTo>
                  <a:pt x="2559" y="831"/>
                  <a:pt x="2471" y="752"/>
                  <a:pt x="2362" y="720"/>
                </a:cubicBezTo>
                <a:cubicBezTo>
                  <a:pt x="2252" y="688"/>
                  <a:pt x="2135" y="706"/>
                  <a:pt x="2041" y="769"/>
                </a:cubicBezTo>
                <a:cubicBezTo>
                  <a:pt x="1792" y="936"/>
                  <a:pt x="1557" y="1129"/>
                  <a:pt x="1343" y="1343"/>
                </a:cubicBezTo>
                <a:cubicBezTo>
                  <a:pt x="456" y="2229"/>
                  <a:pt x="0" y="3398"/>
                  <a:pt x="1" y="4585"/>
                </a:cubicBezTo>
                <a:cubicBezTo>
                  <a:pt x="2" y="5306"/>
                  <a:pt x="168" y="6034"/>
                  <a:pt x="521" y="6709"/>
                </a:cubicBezTo>
                <a:cubicBezTo>
                  <a:pt x="574" y="6809"/>
                  <a:pt x="668" y="6881"/>
                  <a:pt x="779" y="6905"/>
                </a:cubicBezTo>
                <a:cubicBezTo>
                  <a:pt x="806" y="6911"/>
                  <a:pt x="833" y="6914"/>
                  <a:pt x="859" y="6914"/>
                </a:cubicBezTo>
                <a:cubicBezTo>
                  <a:pt x="944" y="6914"/>
                  <a:pt x="1027" y="6886"/>
                  <a:pt x="1095" y="6832"/>
                </a:cubicBezTo>
                <a:cubicBezTo>
                  <a:pt x="2648" y="5614"/>
                  <a:pt x="2648" y="5614"/>
                  <a:pt x="2648" y="5614"/>
                </a:cubicBezTo>
                <a:cubicBezTo>
                  <a:pt x="2775" y="5515"/>
                  <a:pt x="2826" y="5345"/>
                  <a:pt x="2775" y="5192"/>
                </a:cubicBezTo>
                <a:close/>
                <a:moveTo>
                  <a:pt x="1976" y="5170"/>
                </a:moveTo>
                <a:cubicBezTo>
                  <a:pt x="1007" y="5930"/>
                  <a:pt x="1007" y="5930"/>
                  <a:pt x="1007" y="5930"/>
                </a:cubicBezTo>
                <a:cubicBezTo>
                  <a:pt x="479" y="4538"/>
                  <a:pt x="806" y="2960"/>
                  <a:pt x="1883" y="1883"/>
                </a:cubicBezTo>
                <a:cubicBezTo>
                  <a:pt x="1951" y="1815"/>
                  <a:pt x="2022" y="1749"/>
                  <a:pt x="2095" y="1686"/>
                </a:cubicBezTo>
                <a:cubicBezTo>
                  <a:pt x="2579" y="2816"/>
                  <a:pt x="2579" y="2816"/>
                  <a:pt x="2579" y="2816"/>
                </a:cubicBezTo>
                <a:cubicBezTo>
                  <a:pt x="2007" y="3463"/>
                  <a:pt x="1786" y="4333"/>
                  <a:pt x="1976" y="5170"/>
                </a:cubicBezTo>
                <a:close/>
                <a:moveTo>
                  <a:pt x="8361" y="1985"/>
                </a:moveTo>
                <a:cubicBezTo>
                  <a:pt x="8297" y="1892"/>
                  <a:pt x="8195" y="1832"/>
                  <a:pt x="8081" y="1821"/>
                </a:cubicBezTo>
                <a:cubicBezTo>
                  <a:pt x="7970" y="1812"/>
                  <a:pt x="7857" y="1852"/>
                  <a:pt x="7777" y="1932"/>
                </a:cubicBezTo>
                <a:cubicBezTo>
                  <a:pt x="6381" y="3329"/>
                  <a:pt x="6381" y="3329"/>
                  <a:pt x="6381" y="3329"/>
                </a:cubicBezTo>
                <a:cubicBezTo>
                  <a:pt x="6266" y="3443"/>
                  <a:pt x="6236" y="3619"/>
                  <a:pt x="6307" y="3765"/>
                </a:cubicBezTo>
                <a:cubicBezTo>
                  <a:pt x="6657" y="4490"/>
                  <a:pt x="6508" y="5362"/>
                  <a:pt x="5936" y="5935"/>
                </a:cubicBezTo>
                <a:cubicBezTo>
                  <a:pt x="5575" y="6295"/>
                  <a:pt x="5095" y="6493"/>
                  <a:pt x="4585" y="6493"/>
                </a:cubicBezTo>
                <a:cubicBezTo>
                  <a:pt x="4220" y="6493"/>
                  <a:pt x="3864" y="6391"/>
                  <a:pt x="3557" y="6196"/>
                </a:cubicBezTo>
                <a:cubicBezTo>
                  <a:pt x="3420" y="6108"/>
                  <a:pt x="3244" y="6118"/>
                  <a:pt x="3117" y="6217"/>
                </a:cubicBezTo>
                <a:cubicBezTo>
                  <a:pt x="1566" y="7433"/>
                  <a:pt x="1566" y="7433"/>
                  <a:pt x="1566" y="7433"/>
                </a:cubicBezTo>
                <a:cubicBezTo>
                  <a:pt x="1477" y="7503"/>
                  <a:pt x="1424" y="7609"/>
                  <a:pt x="1420" y="7722"/>
                </a:cubicBezTo>
                <a:cubicBezTo>
                  <a:pt x="1417" y="7835"/>
                  <a:pt x="1464" y="7944"/>
                  <a:pt x="1549" y="8019"/>
                </a:cubicBezTo>
                <a:cubicBezTo>
                  <a:pt x="2386" y="8761"/>
                  <a:pt x="3463" y="9169"/>
                  <a:pt x="4584" y="9169"/>
                </a:cubicBezTo>
                <a:cubicBezTo>
                  <a:pt x="5807" y="9169"/>
                  <a:pt x="6959" y="8692"/>
                  <a:pt x="7825" y="7825"/>
                </a:cubicBezTo>
                <a:cubicBezTo>
                  <a:pt x="8713" y="6939"/>
                  <a:pt x="9168" y="5766"/>
                  <a:pt x="9169" y="4585"/>
                </a:cubicBezTo>
                <a:cubicBezTo>
                  <a:pt x="9170" y="3682"/>
                  <a:pt x="8905" y="2774"/>
                  <a:pt x="8361" y="1985"/>
                </a:cubicBezTo>
                <a:close/>
                <a:moveTo>
                  <a:pt x="7285" y="7285"/>
                </a:moveTo>
                <a:cubicBezTo>
                  <a:pt x="6563" y="8007"/>
                  <a:pt x="5604" y="8405"/>
                  <a:pt x="4584" y="8405"/>
                </a:cubicBezTo>
                <a:cubicBezTo>
                  <a:pt x="3806" y="8405"/>
                  <a:pt x="3054" y="8169"/>
                  <a:pt x="2421" y="7734"/>
                </a:cubicBezTo>
                <a:cubicBezTo>
                  <a:pt x="3388" y="6976"/>
                  <a:pt x="3388" y="6976"/>
                  <a:pt x="3388" y="6976"/>
                </a:cubicBezTo>
                <a:cubicBezTo>
                  <a:pt x="3758" y="7161"/>
                  <a:pt x="4167" y="7257"/>
                  <a:pt x="4585" y="7257"/>
                </a:cubicBezTo>
                <a:cubicBezTo>
                  <a:pt x="5300" y="7257"/>
                  <a:pt x="5971" y="6980"/>
                  <a:pt x="6476" y="6475"/>
                </a:cubicBezTo>
                <a:cubicBezTo>
                  <a:pt x="7212" y="5739"/>
                  <a:pt x="7448" y="4648"/>
                  <a:pt x="7102" y="3688"/>
                </a:cubicBezTo>
                <a:cubicBezTo>
                  <a:pt x="7972" y="2817"/>
                  <a:pt x="7972" y="2817"/>
                  <a:pt x="7972" y="2817"/>
                </a:cubicBezTo>
                <a:cubicBezTo>
                  <a:pt x="8737" y="4278"/>
                  <a:pt x="8479" y="6092"/>
                  <a:pt x="7285" y="7285"/>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C4AC186C-57EE-41B8-A33D-029A212DC9E1}"/>
              </a:ext>
            </a:extLst>
          </p:cNvPr>
          <p:cNvSpPr/>
          <p:nvPr/>
        </p:nvSpPr>
        <p:spPr>
          <a:xfrm flipV="1">
            <a:off x="7660613" y="4897120"/>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7" name="Freeform 5">
            <a:extLst>
              <a:ext uri="{FF2B5EF4-FFF2-40B4-BE49-F238E27FC236}">
                <a16:creationId xmlns:a16="http://schemas.microsoft.com/office/drawing/2014/main" id="{04EDDA41-2B00-4C85-8C5E-77714755AA00}"/>
              </a:ext>
            </a:extLst>
          </p:cNvPr>
          <p:cNvSpPr>
            <a:spLocks noEditPoints="1"/>
          </p:cNvSpPr>
          <p:nvPr/>
        </p:nvSpPr>
        <p:spPr bwMode="auto">
          <a:xfrm>
            <a:off x="7808913" y="5065713"/>
            <a:ext cx="473075" cy="473075"/>
          </a:xfrm>
          <a:custGeom>
            <a:avLst/>
            <a:gdLst>
              <a:gd name="T0" fmla="*/ 1449 w 6538"/>
              <a:gd name="T1" fmla="*/ 0 h 6538"/>
              <a:gd name="T2" fmla="*/ 1176 w 6538"/>
              <a:gd name="T3" fmla="*/ 272 h 6538"/>
              <a:gd name="T4" fmla="*/ 1176 w 6538"/>
              <a:gd name="T5" fmla="*/ 1362 h 6538"/>
              <a:gd name="T6" fmla="*/ 1449 w 6538"/>
              <a:gd name="T7" fmla="*/ 1634 h 6538"/>
              <a:gd name="T8" fmla="*/ 1449 w 6538"/>
              <a:gd name="T9" fmla="*/ 1634 h 6538"/>
              <a:gd name="T10" fmla="*/ 1721 w 6538"/>
              <a:gd name="T11" fmla="*/ 1362 h 6538"/>
              <a:gd name="T12" fmla="*/ 1721 w 6538"/>
              <a:gd name="T13" fmla="*/ 545 h 6538"/>
              <a:gd name="T14" fmla="*/ 5994 w 6538"/>
              <a:gd name="T15" fmla="*/ 545 h 6538"/>
              <a:gd name="T16" fmla="*/ 5994 w 6538"/>
              <a:gd name="T17" fmla="*/ 5993 h 6538"/>
              <a:gd name="T18" fmla="*/ 1721 w 6538"/>
              <a:gd name="T19" fmla="*/ 5993 h 6538"/>
              <a:gd name="T20" fmla="*/ 1721 w 6538"/>
              <a:gd name="T21" fmla="*/ 5176 h 6538"/>
              <a:gd name="T22" fmla="*/ 1449 w 6538"/>
              <a:gd name="T23" fmla="*/ 4903 h 6538"/>
              <a:gd name="T24" fmla="*/ 1449 w 6538"/>
              <a:gd name="T25" fmla="*/ 4903 h 6538"/>
              <a:gd name="T26" fmla="*/ 1176 w 6538"/>
              <a:gd name="T27" fmla="*/ 5176 h 6538"/>
              <a:gd name="T28" fmla="*/ 1176 w 6538"/>
              <a:gd name="T29" fmla="*/ 6265 h 6538"/>
              <a:gd name="T30" fmla="*/ 1449 w 6538"/>
              <a:gd name="T31" fmla="*/ 6538 h 6538"/>
              <a:gd name="T32" fmla="*/ 6266 w 6538"/>
              <a:gd name="T33" fmla="*/ 6538 h 6538"/>
              <a:gd name="T34" fmla="*/ 6538 w 6538"/>
              <a:gd name="T35" fmla="*/ 6265 h 6538"/>
              <a:gd name="T36" fmla="*/ 6538 w 6538"/>
              <a:gd name="T37" fmla="*/ 272 h 6538"/>
              <a:gd name="T38" fmla="*/ 6266 w 6538"/>
              <a:gd name="T39" fmla="*/ 0 h 6538"/>
              <a:gd name="T40" fmla="*/ 1449 w 6538"/>
              <a:gd name="T41" fmla="*/ 0 h 6538"/>
              <a:gd name="T42" fmla="*/ 3020 w 6538"/>
              <a:gd name="T43" fmla="*/ 4711 h 6538"/>
              <a:gd name="T44" fmla="*/ 3020 w 6538"/>
              <a:gd name="T45" fmla="*/ 4711 h 6538"/>
              <a:gd name="T46" fmla="*/ 3405 w 6538"/>
              <a:gd name="T47" fmla="*/ 4711 h 6538"/>
              <a:gd name="T48" fmla="*/ 4847 w 6538"/>
              <a:gd name="T49" fmla="*/ 3269 h 6538"/>
              <a:gd name="T50" fmla="*/ 3405 w 6538"/>
              <a:gd name="T51" fmla="*/ 1827 h 6538"/>
              <a:gd name="T52" fmla="*/ 3020 w 6538"/>
              <a:gd name="T53" fmla="*/ 1827 h 6538"/>
              <a:gd name="T54" fmla="*/ 3020 w 6538"/>
              <a:gd name="T55" fmla="*/ 1827 h 6538"/>
              <a:gd name="T56" fmla="*/ 3020 w 6538"/>
              <a:gd name="T57" fmla="*/ 2212 h 6538"/>
              <a:gd name="T58" fmla="*/ 3804 w 6538"/>
              <a:gd name="T59" fmla="*/ 2996 h 6538"/>
              <a:gd name="T60" fmla="*/ 273 w 6538"/>
              <a:gd name="T61" fmla="*/ 2996 h 6538"/>
              <a:gd name="T62" fmla="*/ 0 w 6538"/>
              <a:gd name="T63" fmla="*/ 3269 h 6538"/>
              <a:gd name="T64" fmla="*/ 0 w 6538"/>
              <a:gd name="T65" fmla="*/ 3269 h 6538"/>
              <a:gd name="T66" fmla="*/ 273 w 6538"/>
              <a:gd name="T67" fmla="*/ 3541 h 6538"/>
              <a:gd name="T68" fmla="*/ 3804 w 6538"/>
              <a:gd name="T69" fmla="*/ 3541 h 6538"/>
              <a:gd name="T70" fmla="*/ 3020 w 6538"/>
              <a:gd name="T71" fmla="*/ 4326 h 6538"/>
              <a:gd name="T72" fmla="*/ 3020 w 6538"/>
              <a:gd name="T73" fmla="*/ 4711 h 6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38" h="6538">
                <a:moveTo>
                  <a:pt x="1449" y="0"/>
                </a:moveTo>
                <a:cubicBezTo>
                  <a:pt x="1298" y="0"/>
                  <a:pt x="1176" y="122"/>
                  <a:pt x="1176" y="272"/>
                </a:cubicBezTo>
                <a:cubicBezTo>
                  <a:pt x="1176" y="1362"/>
                  <a:pt x="1176" y="1362"/>
                  <a:pt x="1176" y="1362"/>
                </a:cubicBezTo>
                <a:cubicBezTo>
                  <a:pt x="1176" y="1512"/>
                  <a:pt x="1298" y="1634"/>
                  <a:pt x="1449" y="1634"/>
                </a:cubicBezTo>
                <a:cubicBezTo>
                  <a:pt x="1449" y="1634"/>
                  <a:pt x="1449" y="1634"/>
                  <a:pt x="1449" y="1634"/>
                </a:cubicBezTo>
                <a:cubicBezTo>
                  <a:pt x="1599" y="1634"/>
                  <a:pt x="1721" y="1512"/>
                  <a:pt x="1721" y="1362"/>
                </a:cubicBezTo>
                <a:cubicBezTo>
                  <a:pt x="1721" y="545"/>
                  <a:pt x="1721" y="545"/>
                  <a:pt x="1721" y="545"/>
                </a:cubicBezTo>
                <a:cubicBezTo>
                  <a:pt x="5994" y="545"/>
                  <a:pt x="5994" y="545"/>
                  <a:pt x="5994" y="545"/>
                </a:cubicBezTo>
                <a:cubicBezTo>
                  <a:pt x="5994" y="5993"/>
                  <a:pt x="5994" y="5993"/>
                  <a:pt x="5994" y="5993"/>
                </a:cubicBezTo>
                <a:cubicBezTo>
                  <a:pt x="1721" y="5993"/>
                  <a:pt x="1721" y="5993"/>
                  <a:pt x="1721" y="5993"/>
                </a:cubicBezTo>
                <a:cubicBezTo>
                  <a:pt x="1721" y="5176"/>
                  <a:pt x="1721" y="5176"/>
                  <a:pt x="1721" y="5176"/>
                </a:cubicBezTo>
                <a:cubicBezTo>
                  <a:pt x="1721" y="5025"/>
                  <a:pt x="1599" y="4903"/>
                  <a:pt x="1449" y="4903"/>
                </a:cubicBezTo>
                <a:cubicBezTo>
                  <a:pt x="1449" y="4903"/>
                  <a:pt x="1449" y="4903"/>
                  <a:pt x="1449" y="4903"/>
                </a:cubicBezTo>
                <a:cubicBezTo>
                  <a:pt x="1298" y="4903"/>
                  <a:pt x="1176" y="5025"/>
                  <a:pt x="1176" y="5176"/>
                </a:cubicBezTo>
                <a:cubicBezTo>
                  <a:pt x="1176" y="6265"/>
                  <a:pt x="1176" y="6265"/>
                  <a:pt x="1176" y="6265"/>
                </a:cubicBezTo>
                <a:cubicBezTo>
                  <a:pt x="1176" y="6416"/>
                  <a:pt x="1298" y="6538"/>
                  <a:pt x="1449" y="6538"/>
                </a:cubicBezTo>
                <a:cubicBezTo>
                  <a:pt x="6266" y="6538"/>
                  <a:pt x="6266" y="6538"/>
                  <a:pt x="6266" y="6538"/>
                </a:cubicBezTo>
                <a:cubicBezTo>
                  <a:pt x="6417" y="6538"/>
                  <a:pt x="6538" y="6416"/>
                  <a:pt x="6538" y="6265"/>
                </a:cubicBezTo>
                <a:cubicBezTo>
                  <a:pt x="6538" y="272"/>
                  <a:pt x="6538" y="272"/>
                  <a:pt x="6538" y="272"/>
                </a:cubicBezTo>
                <a:cubicBezTo>
                  <a:pt x="6538" y="122"/>
                  <a:pt x="6417" y="0"/>
                  <a:pt x="6266" y="0"/>
                </a:cubicBezTo>
                <a:lnTo>
                  <a:pt x="1449" y="0"/>
                </a:lnTo>
                <a:close/>
                <a:moveTo>
                  <a:pt x="3020" y="4711"/>
                </a:moveTo>
                <a:cubicBezTo>
                  <a:pt x="3020" y="4711"/>
                  <a:pt x="3020" y="4711"/>
                  <a:pt x="3020" y="4711"/>
                </a:cubicBezTo>
                <a:cubicBezTo>
                  <a:pt x="3126" y="4817"/>
                  <a:pt x="3299" y="4817"/>
                  <a:pt x="3405" y="4711"/>
                </a:cubicBezTo>
                <a:cubicBezTo>
                  <a:pt x="4847" y="3269"/>
                  <a:pt x="4847" y="3269"/>
                  <a:pt x="4847" y="3269"/>
                </a:cubicBezTo>
                <a:cubicBezTo>
                  <a:pt x="3405" y="1827"/>
                  <a:pt x="3405" y="1827"/>
                  <a:pt x="3405" y="1827"/>
                </a:cubicBezTo>
                <a:cubicBezTo>
                  <a:pt x="3299" y="1721"/>
                  <a:pt x="3126" y="1721"/>
                  <a:pt x="3020" y="1827"/>
                </a:cubicBezTo>
                <a:cubicBezTo>
                  <a:pt x="3020" y="1827"/>
                  <a:pt x="3020" y="1827"/>
                  <a:pt x="3020" y="1827"/>
                </a:cubicBezTo>
                <a:cubicBezTo>
                  <a:pt x="2914" y="1933"/>
                  <a:pt x="2914" y="2106"/>
                  <a:pt x="3020" y="2212"/>
                </a:cubicBezTo>
                <a:cubicBezTo>
                  <a:pt x="3804" y="2996"/>
                  <a:pt x="3804" y="2996"/>
                  <a:pt x="3804" y="2996"/>
                </a:cubicBezTo>
                <a:cubicBezTo>
                  <a:pt x="273" y="2996"/>
                  <a:pt x="273" y="2996"/>
                  <a:pt x="273" y="2996"/>
                </a:cubicBezTo>
                <a:cubicBezTo>
                  <a:pt x="122" y="2996"/>
                  <a:pt x="0" y="3118"/>
                  <a:pt x="0" y="3269"/>
                </a:cubicBezTo>
                <a:cubicBezTo>
                  <a:pt x="0" y="3269"/>
                  <a:pt x="0" y="3269"/>
                  <a:pt x="0" y="3269"/>
                </a:cubicBezTo>
                <a:cubicBezTo>
                  <a:pt x="0" y="3419"/>
                  <a:pt x="122" y="3541"/>
                  <a:pt x="273" y="3541"/>
                </a:cubicBezTo>
                <a:cubicBezTo>
                  <a:pt x="3804" y="3541"/>
                  <a:pt x="3804" y="3541"/>
                  <a:pt x="3804" y="3541"/>
                </a:cubicBezTo>
                <a:cubicBezTo>
                  <a:pt x="3020" y="4326"/>
                  <a:pt x="3020" y="4326"/>
                  <a:pt x="3020" y="4326"/>
                </a:cubicBezTo>
                <a:cubicBezTo>
                  <a:pt x="2914" y="4432"/>
                  <a:pt x="2914" y="4604"/>
                  <a:pt x="3020" y="4711"/>
                </a:cubicBezTo>
                <a:close/>
              </a:path>
            </a:pathLst>
          </a:custGeom>
          <a:solidFill>
            <a:schemeClr val="tx2"/>
          </a:solidFill>
          <a:ln>
            <a:solidFill>
              <a:schemeClr val="bg1"/>
            </a:solid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8" name="Straight Connector 83">
            <a:extLst>
              <a:ext uri="{FF2B5EF4-FFF2-40B4-BE49-F238E27FC236}">
                <a16:creationId xmlns:a16="http://schemas.microsoft.com/office/drawing/2014/main" id="{ACC6EAE3-837E-4B25-ACCF-75CBF2EADAB1}"/>
              </a:ext>
            </a:extLst>
          </p:cNvPr>
          <p:cNvCxnSpPr>
            <a:cxnSpLocks/>
            <a:endCxn id="10" idx="6"/>
          </p:cNvCxnSpPr>
          <p:nvPr/>
        </p:nvCxnSpPr>
        <p:spPr>
          <a:xfrm rot="16200000" flipV="1">
            <a:off x="6877325" y="1900543"/>
            <a:ext cx="1000424" cy="748286"/>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3">
            <a:extLst>
              <a:ext uri="{FF2B5EF4-FFF2-40B4-BE49-F238E27FC236}">
                <a16:creationId xmlns:a16="http://schemas.microsoft.com/office/drawing/2014/main" id="{11E418F8-FEF7-4758-A239-71E8C18C36E0}"/>
              </a:ext>
            </a:extLst>
          </p:cNvPr>
          <p:cNvCxnSpPr>
            <a:cxnSpLocks/>
            <a:endCxn id="4" idx="2"/>
          </p:cNvCxnSpPr>
          <p:nvPr/>
        </p:nvCxnSpPr>
        <p:spPr>
          <a:xfrm rot="5400000" flipH="1" flipV="1">
            <a:off x="8235151" y="1895770"/>
            <a:ext cx="995434" cy="762829"/>
          </a:xfrm>
          <a:prstGeom prst="curvedConnector2">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0" name="Oval 9">
            <a:extLst>
              <a:ext uri="{FF2B5EF4-FFF2-40B4-BE49-F238E27FC236}">
                <a16:creationId xmlns:a16="http://schemas.microsoft.com/office/drawing/2014/main" id="{C8C6C419-5968-491D-96E5-7E1A89A1CDF8}"/>
              </a:ext>
            </a:extLst>
          </p:cNvPr>
          <p:cNvSpPr/>
          <p:nvPr/>
        </p:nvSpPr>
        <p:spPr>
          <a:xfrm>
            <a:off x="6162345" y="135394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5EE458A9-B092-40EA-BC3F-43088EF2B724}"/>
              </a:ext>
            </a:extLst>
          </p:cNvPr>
          <p:cNvSpPr/>
          <p:nvPr/>
        </p:nvSpPr>
        <p:spPr>
          <a:xfrm>
            <a:off x="7986020" y="1782974"/>
            <a:ext cx="150903" cy="15090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69FFB428-C777-4CDD-953A-36BF2BB863E7}"/>
              </a:ext>
            </a:extLst>
          </p:cNvPr>
          <p:cNvSpPr/>
          <p:nvPr/>
        </p:nvSpPr>
        <p:spPr>
          <a:xfrm>
            <a:off x="7624543" y="1129189"/>
            <a:ext cx="841049" cy="841049"/>
          </a:xfrm>
          <a:prstGeom prst="ellipse">
            <a:avLst/>
          </a:prstGeom>
          <a:solidFill>
            <a:schemeClr val="tx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3" name="Freeform 6">
            <a:extLst>
              <a:ext uri="{FF2B5EF4-FFF2-40B4-BE49-F238E27FC236}">
                <a16:creationId xmlns:a16="http://schemas.microsoft.com/office/drawing/2014/main" id="{0EACD4FC-C009-432E-BF27-B0D12BF8F10F}"/>
              </a:ext>
            </a:extLst>
          </p:cNvPr>
          <p:cNvSpPr>
            <a:spLocks noEditPoints="1"/>
          </p:cNvSpPr>
          <p:nvPr/>
        </p:nvSpPr>
        <p:spPr bwMode="auto">
          <a:xfrm>
            <a:off x="7797938" y="1306513"/>
            <a:ext cx="493713" cy="487362"/>
          </a:xfrm>
          <a:custGeom>
            <a:avLst/>
            <a:gdLst>
              <a:gd name="T0" fmla="*/ 1171 w 2341"/>
              <a:gd name="T1" fmla="*/ 1756 h 2342"/>
              <a:gd name="T2" fmla="*/ 1073 w 2341"/>
              <a:gd name="T3" fmla="*/ 1854 h 2342"/>
              <a:gd name="T4" fmla="*/ 1073 w 2341"/>
              <a:gd name="T5" fmla="*/ 2244 h 2342"/>
              <a:gd name="T6" fmla="*/ 1171 w 2341"/>
              <a:gd name="T7" fmla="*/ 2342 h 2342"/>
              <a:gd name="T8" fmla="*/ 1268 w 2341"/>
              <a:gd name="T9" fmla="*/ 2244 h 2342"/>
              <a:gd name="T10" fmla="*/ 1268 w 2341"/>
              <a:gd name="T11" fmla="*/ 1854 h 2342"/>
              <a:gd name="T12" fmla="*/ 1171 w 2341"/>
              <a:gd name="T13" fmla="*/ 1756 h 2342"/>
              <a:gd name="T14" fmla="*/ 1171 w 2341"/>
              <a:gd name="T15" fmla="*/ 0 h 2342"/>
              <a:gd name="T16" fmla="*/ 1073 w 2341"/>
              <a:gd name="T17" fmla="*/ 98 h 2342"/>
              <a:gd name="T18" fmla="*/ 1073 w 2341"/>
              <a:gd name="T19" fmla="*/ 488 h 2342"/>
              <a:gd name="T20" fmla="*/ 1171 w 2341"/>
              <a:gd name="T21" fmla="*/ 586 h 2342"/>
              <a:gd name="T22" fmla="*/ 1268 w 2341"/>
              <a:gd name="T23" fmla="*/ 488 h 2342"/>
              <a:gd name="T24" fmla="*/ 1268 w 2341"/>
              <a:gd name="T25" fmla="*/ 98 h 2342"/>
              <a:gd name="T26" fmla="*/ 1171 w 2341"/>
              <a:gd name="T27" fmla="*/ 0 h 2342"/>
              <a:gd name="T28" fmla="*/ 585 w 2341"/>
              <a:gd name="T29" fmla="*/ 1171 h 2342"/>
              <a:gd name="T30" fmla="*/ 488 w 2341"/>
              <a:gd name="T31" fmla="*/ 1073 h 2342"/>
              <a:gd name="T32" fmla="*/ 98 w 2341"/>
              <a:gd name="T33" fmla="*/ 1073 h 2342"/>
              <a:gd name="T34" fmla="*/ 0 w 2341"/>
              <a:gd name="T35" fmla="*/ 1171 h 2342"/>
              <a:gd name="T36" fmla="*/ 98 w 2341"/>
              <a:gd name="T37" fmla="*/ 1269 h 2342"/>
              <a:gd name="T38" fmla="*/ 488 w 2341"/>
              <a:gd name="T39" fmla="*/ 1269 h 2342"/>
              <a:gd name="T40" fmla="*/ 585 w 2341"/>
              <a:gd name="T41" fmla="*/ 1171 h 2342"/>
              <a:gd name="T42" fmla="*/ 2244 w 2341"/>
              <a:gd name="T43" fmla="*/ 1073 h 2342"/>
              <a:gd name="T44" fmla="*/ 1854 w 2341"/>
              <a:gd name="T45" fmla="*/ 1073 h 2342"/>
              <a:gd name="T46" fmla="*/ 1756 w 2341"/>
              <a:gd name="T47" fmla="*/ 1171 h 2342"/>
              <a:gd name="T48" fmla="*/ 1854 w 2341"/>
              <a:gd name="T49" fmla="*/ 1269 h 2342"/>
              <a:gd name="T50" fmla="*/ 2244 w 2341"/>
              <a:gd name="T51" fmla="*/ 1269 h 2342"/>
              <a:gd name="T52" fmla="*/ 2341 w 2341"/>
              <a:gd name="T53" fmla="*/ 1171 h 2342"/>
              <a:gd name="T54" fmla="*/ 2244 w 2341"/>
              <a:gd name="T55" fmla="*/ 1073 h 2342"/>
              <a:gd name="T56" fmla="*/ 619 w 2341"/>
              <a:gd name="T57" fmla="*/ 1585 h 2342"/>
              <a:gd name="T58" fmla="*/ 343 w 2341"/>
              <a:gd name="T59" fmla="*/ 1861 h 2342"/>
              <a:gd name="T60" fmla="*/ 343 w 2341"/>
              <a:gd name="T61" fmla="*/ 1999 h 2342"/>
              <a:gd name="T62" fmla="*/ 412 w 2341"/>
              <a:gd name="T63" fmla="*/ 2027 h 2342"/>
              <a:gd name="T64" fmla="*/ 481 w 2341"/>
              <a:gd name="T65" fmla="*/ 1999 h 2342"/>
              <a:gd name="T66" fmla="*/ 757 w 2341"/>
              <a:gd name="T67" fmla="*/ 1723 h 2342"/>
              <a:gd name="T68" fmla="*/ 757 w 2341"/>
              <a:gd name="T69" fmla="*/ 1585 h 2342"/>
              <a:gd name="T70" fmla="*/ 619 w 2341"/>
              <a:gd name="T71" fmla="*/ 1585 h 2342"/>
              <a:gd name="T72" fmla="*/ 1653 w 2341"/>
              <a:gd name="T73" fmla="*/ 786 h 2342"/>
              <a:gd name="T74" fmla="*/ 1722 w 2341"/>
              <a:gd name="T75" fmla="*/ 757 h 2342"/>
              <a:gd name="T76" fmla="*/ 1998 w 2341"/>
              <a:gd name="T77" fmla="*/ 481 h 2342"/>
              <a:gd name="T78" fmla="*/ 1998 w 2341"/>
              <a:gd name="T79" fmla="*/ 343 h 2342"/>
              <a:gd name="T80" fmla="*/ 1861 w 2341"/>
              <a:gd name="T81" fmla="*/ 343 h 2342"/>
              <a:gd name="T82" fmla="*/ 1585 w 2341"/>
              <a:gd name="T83" fmla="*/ 619 h 2342"/>
              <a:gd name="T84" fmla="*/ 1585 w 2341"/>
              <a:gd name="T85" fmla="*/ 757 h 2342"/>
              <a:gd name="T86" fmla="*/ 1653 w 2341"/>
              <a:gd name="T87" fmla="*/ 786 h 2342"/>
              <a:gd name="T88" fmla="*/ 1722 w 2341"/>
              <a:gd name="T89" fmla="*/ 1585 h 2342"/>
              <a:gd name="T90" fmla="*/ 1585 w 2341"/>
              <a:gd name="T91" fmla="*/ 1585 h 2342"/>
              <a:gd name="T92" fmla="*/ 1585 w 2341"/>
              <a:gd name="T93" fmla="*/ 1723 h 2342"/>
              <a:gd name="T94" fmla="*/ 1861 w 2341"/>
              <a:gd name="T95" fmla="*/ 1999 h 2342"/>
              <a:gd name="T96" fmla="*/ 1929 w 2341"/>
              <a:gd name="T97" fmla="*/ 2027 h 2342"/>
              <a:gd name="T98" fmla="*/ 1998 w 2341"/>
              <a:gd name="T99" fmla="*/ 1999 h 2342"/>
              <a:gd name="T100" fmla="*/ 1998 w 2341"/>
              <a:gd name="T101" fmla="*/ 1861 h 2342"/>
              <a:gd name="T102" fmla="*/ 1722 w 2341"/>
              <a:gd name="T103" fmla="*/ 1585 h 2342"/>
              <a:gd name="T104" fmla="*/ 481 w 2341"/>
              <a:gd name="T105" fmla="*/ 343 h 2342"/>
              <a:gd name="T106" fmla="*/ 343 w 2341"/>
              <a:gd name="T107" fmla="*/ 343 h 2342"/>
              <a:gd name="T108" fmla="*/ 343 w 2341"/>
              <a:gd name="T109" fmla="*/ 481 h 2342"/>
              <a:gd name="T110" fmla="*/ 619 w 2341"/>
              <a:gd name="T111" fmla="*/ 757 h 2342"/>
              <a:gd name="T112" fmla="*/ 688 w 2341"/>
              <a:gd name="T113" fmla="*/ 786 h 2342"/>
              <a:gd name="T114" fmla="*/ 757 w 2341"/>
              <a:gd name="T115" fmla="*/ 757 h 2342"/>
              <a:gd name="T116" fmla="*/ 757 w 2341"/>
              <a:gd name="T117" fmla="*/ 619 h 2342"/>
              <a:gd name="T118" fmla="*/ 481 w 2341"/>
              <a:gd name="T119" fmla="*/ 343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1" h="2342">
                <a:moveTo>
                  <a:pt x="1171" y="1756"/>
                </a:moveTo>
                <a:cubicBezTo>
                  <a:pt x="1117" y="1756"/>
                  <a:pt x="1073" y="1800"/>
                  <a:pt x="1073" y="1854"/>
                </a:cubicBezTo>
                <a:cubicBezTo>
                  <a:pt x="1073" y="2244"/>
                  <a:pt x="1073" y="2244"/>
                  <a:pt x="1073" y="2244"/>
                </a:cubicBezTo>
                <a:cubicBezTo>
                  <a:pt x="1073" y="2298"/>
                  <a:pt x="1117" y="2342"/>
                  <a:pt x="1171" y="2342"/>
                </a:cubicBezTo>
                <a:cubicBezTo>
                  <a:pt x="1225" y="2342"/>
                  <a:pt x="1268" y="2298"/>
                  <a:pt x="1268" y="2244"/>
                </a:cubicBezTo>
                <a:cubicBezTo>
                  <a:pt x="1268" y="1854"/>
                  <a:pt x="1268" y="1854"/>
                  <a:pt x="1268" y="1854"/>
                </a:cubicBezTo>
                <a:cubicBezTo>
                  <a:pt x="1268" y="1800"/>
                  <a:pt x="1225" y="1756"/>
                  <a:pt x="1171" y="1756"/>
                </a:cubicBezTo>
                <a:close/>
                <a:moveTo>
                  <a:pt x="1171" y="0"/>
                </a:moveTo>
                <a:cubicBezTo>
                  <a:pt x="1117" y="0"/>
                  <a:pt x="1073" y="44"/>
                  <a:pt x="1073" y="98"/>
                </a:cubicBezTo>
                <a:cubicBezTo>
                  <a:pt x="1073" y="488"/>
                  <a:pt x="1073" y="488"/>
                  <a:pt x="1073" y="488"/>
                </a:cubicBezTo>
                <a:cubicBezTo>
                  <a:pt x="1073" y="542"/>
                  <a:pt x="1117" y="586"/>
                  <a:pt x="1171" y="586"/>
                </a:cubicBezTo>
                <a:cubicBezTo>
                  <a:pt x="1225" y="586"/>
                  <a:pt x="1268" y="542"/>
                  <a:pt x="1268" y="488"/>
                </a:cubicBezTo>
                <a:cubicBezTo>
                  <a:pt x="1268" y="98"/>
                  <a:pt x="1268" y="98"/>
                  <a:pt x="1268" y="98"/>
                </a:cubicBezTo>
                <a:cubicBezTo>
                  <a:pt x="1268" y="44"/>
                  <a:pt x="1225" y="0"/>
                  <a:pt x="1171" y="0"/>
                </a:cubicBezTo>
                <a:close/>
                <a:moveTo>
                  <a:pt x="585" y="1171"/>
                </a:moveTo>
                <a:cubicBezTo>
                  <a:pt x="585" y="1117"/>
                  <a:pt x="542" y="1073"/>
                  <a:pt x="488" y="1073"/>
                </a:cubicBezTo>
                <a:cubicBezTo>
                  <a:pt x="98" y="1073"/>
                  <a:pt x="98" y="1073"/>
                  <a:pt x="98" y="1073"/>
                </a:cubicBezTo>
                <a:cubicBezTo>
                  <a:pt x="44" y="1073"/>
                  <a:pt x="0" y="1117"/>
                  <a:pt x="0" y="1171"/>
                </a:cubicBezTo>
                <a:cubicBezTo>
                  <a:pt x="0" y="1225"/>
                  <a:pt x="44" y="1269"/>
                  <a:pt x="98" y="1269"/>
                </a:cubicBezTo>
                <a:cubicBezTo>
                  <a:pt x="488" y="1269"/>
                  <a:pt x="488" y="1269"/>
                  <a:pt x="488" y="1269"/>
                </a:cubicBezTo>
                <a:cubicBezTo>
                  <a:pt x="542" y="1269"/>
                  <a:pt x="585" y="1225"/>
                  <a:pt x="585" y="1171"/>
                </a:cubicBezTo>
                <a:close/>
                <a:moveTo>
                  <a:pt x="2244" y="1073"/>
                </a:moveTo>
                <a:cubicBezTo>
                  <a:pt x="1854" y="1073"/>
                  <a:pt x="1854" y="1073"/>
                  <a:pt x="1854" y="1073"/>
                </a:cubicBezTo>
                <a:cubicBezTo>
                  <a:pt x="1800" y="1073"/>
                  <a:pt x="1756" y="1117"/>
                  <a:pt x="1756" y="1171"/>
                </a:cubicBezTo>
                <a:cubicBezTo>
                  <a:pt x="1756" y="1225"/>
                  <a:pt x="1800" y="1269"/>
                  <a:pt x="1854" y="1269"/>
                </a:cubicBezTo>
                <a:cubicBezTo>
                  <a:pt x="2244" y="1269"/>
                  <a:pt x="2244" y="1269"/>
                  <a:pt x="2244" y="1269"/>
                </a:cubicBezTo>
                <a:cubicBezTo>
                  <a:pt x="2298" y="1269"/>
                  <a:pt x="2341" y="1225"/>
                  <a:pt x="2341" y="1171"/>
                </a:cubicBezTo>
                <a:cubicBezTo>
                  <a:pt x="2341" y="1117"/>
                  <a:pt x="2298" y="1073"/>
                  <a:pt x="2244" y="1073"/>
                </a:cubicBezTo>
                <a:close/>
                <a:moveTo>
                  <a:pt x="619" y="1585"/>
                </a:moveTo>
                <a:cubicBezTo>
                  <a:pt x="343" y="1861"/>
                  <a:pt x="343" y="1861"/>
                  <a:pt x="343" y="1861"/>
                </a:cubicBezTo>
                <a:cubicBezTo>
                  <a:pt x="305" y="1899"/>
                  <a:pt x="305" y="1961"/>
                  <a:pt x="343" y="1999"/>
                </a:cubicBezTo>
                <a:cubicBezTo>
                  <a:pt x="362" y="2018"/>
                  <a:pt x="387" y="2027"/>
                  <a:pt x="412" y="2027"/>
                </a:cubicBezTo>
                <a:cubicBezTo>
                  <a:pt x="437" y="2027"/>
                  <a:pt x="462" y="2018"/>
                  <a:pt x="481" y="1999"/>
                </a:cubicBezTo>
                <a:cubicBezTo>
                  <a:pt x="757" y="1723"/>
                  <a:pt x="757" y="1723"/>
                  <a:pt x="757" y="1723"/>
                </a:cubicBezTo>
                <a:cubicBezTo>
                  <a:pt x="795" y="1685"/>
                  <a:pt x="795" y="1623"/>
                  <a:pt x="757" y="1585"/>
                </a:cubicBezTo>
                <a:cubicBezTo>
                  <a:pt x="719" y="1547"/>
                  <a:pt x="657" y="1547"/>
                  <a:pt x="619" y="1585"/>
                </a:cubicBezTo>
                <a:close/>
                <a:moveTo>
                  <a:pt x="1653" y="786"/>
                </a:moveTo>
                <a:cubicBezTo>
                  <a:pt x="1678" y="786"/>
                  <a:pt x="1703" y="776"/>
                  <a:pt x="1722" y="757"/>
                </a:cubicBezTo>
                <a:cubicBezTo>
                  <a:pt x="1998" y="481"/>
                  <a:pt x="1998" y="481"/>
                  <a:pt x="1998" y="481"/>
                </a:cubicBezTo>
                <a:cubicBezTo>
                  <a:pt x="2037" y="443"/>
                  <a:pt x="2037" y="381"/>
                  <a:pt x="1998" y="343"/>
                </a:cubicBezTo>
                <a:cubicBezTo>
                  <a:pt x="1960" y="305"/>
                  <a:pt x="1899" y="305"/>
                  <a:pt x="1861" y="343"/>
                </a:cubicBezTo>
                <a:cubicBezTo>
                  <a:pt x="1585" y="619"/>
                  <a:pt x="1585" y="619"/>
                  <a:pt x="1585" y="619"/>
                </a:cubicBezTo>
                <a:cubicBezTo>
                  <a:pt x="1546" y="657"/>
                  <a:pt x="1546" y="719"/>
                  <a:pt x="1585" y="757"/>
                </a:cubicBezTo>
                <a:cubicBezTo>
                  <a:pt x="1604" y="776"/>
                  <a:pt x="1629" y="786"/>
                  <a:pt x="1653" y="786"/>
                </a:cubicBezTo>
                <a:close/>
                <a:moveTo>
                  <a:pt x="1722" y="1585"/>
                </a:moveTo>
                <a:cubicBezTo>
                  <a:pt x="1684" y="1547"/>
                  <a:pt x="1623" y="1547"/>
                  <a:pt x="1585" y="1585"/>
                </a:cubicBezTo>
                <a:cubicBezTo>
                  <a:pt x="1546" y="1623"/>
                  <a:pt x="1546" y="1685"/>
                  <a:pt x="1585" y="1723"/>
                </a:cubicBezTo>
                <a:cubicBezTo>
                  <a:pt x="1861" y="1999"/>
                  <a:pt x="1861" y="1999"/>
                  <a:pt x="1861" y="1999"/>
                </a:cubicBezTo>
                <a:cubicBezTo>
                  <a:pt x="1880" y="2018"/>
                  <a:pt x="1905" y="2027"/>
                  <a:pt x="1929" y="2027"/>
                </a:cubicBezTo>
                <a:cubicBezTo>
                  <a:pt x="1954" y="2027"/>
                  <a:pt x="1979" y="2018"/>
                  <a:pt x="1998" y="1999"/>
                </a:cubicBezTo>
                <a:cubicBezTo>
                  <a:pt x="2037" y="1961"/>
                  <a:pt x="2037" y="1899"/>
                  <a:pt x="1998" y="1861"/>
                </a:cubicBezTo>
                <a:lnTo>
                  <a:pt x="1722" y="1585"/>
                </a:lnTo>
                <a:close/>
                <a:moveTo>
                  <a:pt x="481" y="343"/>
                </a:moveTo>
                <a:cubicBezTo>
                  <a:pt x="443" y="305"/>
                  <a:pt x="381" y="305"/>
                  <a:pt x="343" y="343"/>
                </a:cubicBezTo>
                <a:cubicBezTo>
                  <a:pt x="305" y="381"/>
                  <a:pt x="305" y="443"/>
                  <a:pt x="343" y="481"/>
                </a:cubicBezTo>
                <a:cubicBezTo>
                  <a:pt x="619" y="757"/>
                  <a:pt x="619" y="757"/>
                  <a:pt x="619" y="757"/>
                </a:cubicBezTo>
                <a:cubicBezTo>
                  <a:pt x="638" y="776"/>
                  <a:pt x="663" y="786"/>
                  <a:pt x="688" y="786"/>
                </a:cubicBezTo>
                <a:cubicBezTo>
                  <a:pt x="713" y="786"/>
                  <a:pt x="738" y="776"/>
                  <a:pt x="757" y="757"/>
                </a:cubicBezTo>
                <a:cubicBezTo>
                  <a:pt x="795" y="719"/>
                  <a:pt x="795" y="657"/>
                  <a:pt x="757" y="619"/>
                </a:cubicBezTo>
                <a:lnTo>
                  <a:pt x="481" y="343"/>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cxnSp>
        <p:nvCxnSpPr>
          <p:cNvPr id="14" name="Straight Connector 83">
            <a:extLst>
              <a:ext uri="{FF2B5EF4-FFF2-40B4-BE49-F238E27FC236}">
                <a16:creationId xmlns:a16="http://schemas.microsoft.com/office/drawing/2014/main" id="{29E73072-3B2D-4409-82C3-22ED786EEE15}"/>
              </a:ext>
            </a:extLst>
          </p:cNvPr>
          <p:cNvCxnSpPr>
            <a:cxnSpLocks/>
            <a:endCxn id="12" idx="4"/>
          </p:cNvCxnSpPr>
          <p:nvPr/>
        </p:nvCxnSpPr>
        <p:spPr>
          <a:xfrm flipV="1">
            <a:off x="8044861" y="1970238"/>
            <a:ext cx="207" cy="591349"/>
          </a:xfrm>
          <a:prstGeom prst="straightConnector1">
            <a:avLst/>
          </a:prstGeom>
          <a:solidFill>
            <a:schemeClr val="bg1"/>
          </a:solid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5" name="Oval 92">
            <a:extLst>
              <a:ext uri="{FF2B5EF4-FFF2-40B4-BE49-F238E27FC236}">
                <a16:creationId xmlns:a16="http://schemas.microsoft.com/office/drawing/2014/main" id="{A6D2B36D-435B-476F-B60C-C14155C3D121}"/>
              </a:ext>
            </a:extLst>
          </p:cNvPr>
          <p:cNvSpPr>
            <a:spLocks noChangeArrowheads="1"/>
          </p:cNvSpPr>
          <p:nvPr/>
        </p:nvSpPr>
        <p:spPr bwMode="auto">
          <a:xfrm flipH="1">
            <a:off x="7160977" y="2561587"/>
            <a:ext cx="1767768" cy="17677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7" name="Rectangle 16"/>
          <p:cNvSpPr/>
          <p:nvPr/>
        </p:nvSpPr>
        <p:spPr>
          <a:xfrm>
            <a:off x="1263293" y="1956023"/>
            <a:ext cx="3320031" cy="3928004"/>
          </a:xfrm>
          <a:prstGeom prst="rect">
            <a:avLst/>
          </a:prstGeom>
        </p:spPr>
        <p:txBody>
          <a:bodyPr wrap="square" tIns="0" anchor="ctr">
            <a:noAutofit/>
          </a:bodyPr>
          <a:lstStyle/>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A central (logical) repository of data</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Unlimited storage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Schema on read</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Low cost of storage </a:t>
            </a:r>
            <a:br>
              <a:rPr lang="en-US" sz="2200" dirty="0">
                <a:solidFill>
                  <a:schemeClr val="tx1">
                    <a:lumMod val="65000"/>
                    <a:lumOff val="35000"/>
                  </a:schemeClr>
                </a:solidFill>
                <a:latin typeface="Calibri" panose="020F0502020204030204" pitchFamily="34" charset="0"/>
                <a:cs typeface="Calibri" panose="020F0502020204030204" pitchFamily="34" charset="0"/>
              </a:rPr>
            </a:br>
            <a:r>
              <a:rPr lang="en-US" sz="2200" dirty="0">
                <a:solidFill>
                  <a:schemeClr val="tx1">
                    <a:lumMod val="65000"/>
                    <a:lumOff val="35000"/>
                  </a:schemeClr>
                </a:solidFill>
                <a:latin typeface="Calibri" panose="020F0502020204030204" pitchFamily="34" charset="0"/>
                <a:cs typeface="Calibri" panose="020F0502020204030204" pitchFamily="34" charset="0"/>
              </a:rPr>
              <a:t>and compute</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File metadata tracking</a:t>
            </a:r>
          </a:p>
          <a:p>
            <a:pPr marL="0" lvl="1" indent="0">
              <a:lnSpc>
                <a:spcPct val="90000"/>
              </a:lnSpc>
              <a:spcBef>
                <a:spcPts val="1400"/>
              </a:spcBef>
              <a:spcAft>
                <a:spcPts val="400"/>
              </a:spcAft>
            </a:pPr>
            <a:r>
              <a:rPr lang="en-US" sz="2200" dirty="0">
                <a:solidFill>
                  <a:schemeClr val="tx1">
                    <a:lumMod val="65000"/>
                    <a:lumOff val="35000"/>
                  </a:schemeClr>
                </a:solidFill>
                <a:latin typeface="Calibri" panose="020F0502020204030204" pitchFamily="34" charset="0"/>
                <a:cs typeface="Calibri" panose="020F0502020204030204" pitchFamily="34" charset="0"/>
              </a:rPr>
              <a:t>High performance processing</a:t>
            </a:r>
          </a:p>
        </p:txBody>
      </p:sp>
      <p:sp>
        <p:nvSpPr>
          <p:cNvPr id="18" name="Title 1"/>
          <p:cNvSpPr>
            <a:spLocks noGrp="1"/>
          </p:cNvSpPr>
          <p:nvPr>
            <p:ph type="title"/>
          </p:nvPr>
        </p:nvSpPr>
        <p:spPr>
          <a:xfrm>
            <a:off x="323537" y="403395"/>
            <a:ext cx="5838808" cy="757873"/>
          </a:xfrm>
        </p:spPr>
        <p:txBody>
          <a:bodyPr vert="horz" lIns="0" tIns="0" rIns="0" bIns="0" rtlCol="0" anchor="t">
            <a:noAutofit/>
          </a:bodyPr>
          <a:lstStyle/>
          <a:p>
            <a:r>
              <a:rPr lang="en-US" sz="4000" b="1" dirty="0">
                <a:latin typeface="Calibri" panose="020F0502020204030204" pitchFamily="34" charset="0"/>
                <a:cs typeface="Calibri" panose="020F0502020204030204" pitchFamily="34" charset="0"/>
              </a:rPr>
              <a:t>Dipping into a Data Lake</a:t>
            </a:r>
          </a:p>
        </p:txBody>
      </p:sp>
      <p:sp>
        <p:nvSpPr>
          <p:cNvPr id="20" name="TextBox 19">
            <a:extLst>
              <a:ext uri="{FF2B5EF4-FFF2-40B4-BE49-F238E27FC236}">
                <a16:creationId xmlns:a16="http://schemas.microsoft.com/office/drawing/2014/main" id="{A19B0BCC-B412-4C91-AC45-657CDCB1EEDF}"/>
              </a:ext>
            </a:extLst>
          </p:cNvPr>
          <p:cNvSpPr txBox="1"/>
          <p:nvPr/>
        </p:nvSpPr>
        <p:spPr>
          <a:xfrm>
            <a:off x="10054901" y="4789645"/>
            <a:ext cx="176776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Real-time </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Data Movement</a:t>
            </a:r>
          </a:p>
        </p:txBody>
      </p:sp>
      <p:sp>
        <p:nvSpPr>
          <p:cNvPr id="21" name="TextBox 20">
            <a:extLst>
              <a:ext uri="{FF2B5EF4-FFF2-40B4-BE49-F238E27FC236}">
                <a16:creationId xmlns:a16="http://schemas.microsoft.com/office/drawing/2014/main" id="{F853E191-3552-4ADA-9797-217B40142CA1}"/>
              </a:ext>
            </a:extLst>
          </p:cNvPr>
          <p:cNvSpPr txBox="1"/>
          <p:nvPr/>
        </p:nvSpPr>
        <p:spPr>
          <a:xfrm>
            <a:off x="10054901" y="1503671"/>
            <a:ext cx="1329528" cy="590931"/>
          </a:xfrm>
          <a:prstGeom prst="rect">
            <a:avLst/>
          </a:prstGeom>
          <a:noFill/>
        </p:spPr>
        <p:txBody>
          <a:bodyPr wrap="square" rtlCol="0">
            <a:spAutoFit/>
          </a:bodyPr>
          <a:lstStyle/>
          <a:p>
            <a:pP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Advanced</a:t>
            </a:r>
            <a:br>
              <a:rPr lang="en-US" dirty="0">
                <a:solidFill>
                  <a:schemeClr val="tx1">
                    <a:lumMod val="50000"/>
                    <a:lumOff val="50000"/>
                  </a:schemeClr>
                </a:solidFill>
                <a:latin typeface="Calibri" panose="020F0502020204030204" pitchFamily="34" charset="0"/>
                <a:cs typeface="Calibri" panose="020F0502020204030204" pitchFamily="34" charset="0"/>
              </a:rPr>
            </a:br>
            <a:r>
              <a:rPr lang="en-US" dirty="0">
                <a:solidFill>
                  <a:schemeClr val="tx1">
                    <a:lumMod val="50000"/>
                    <a:lumOff val="50000"/>
                  </a:schemeClr>
                </a:solidFill>
                <a:latin typeface="Calibri" panose="020F0502020204030204" pitchFamily="34" charset="0"/>
                <a:cs typeface="Calibri" panose="020F0502020204030204" pitchFamily="34" charset="0"/>
              </a:rPr>
              <a:t>Analytics</a:t>
            </a:r>
          </a:p>
        </p:txBody>
      </p:sp>
      <p:sp>
        <p:nvSpPr>
          <p:cNvPr id="22" name="TextBox 21">
            <a:extLst>
              <a:ext uri="{FF2B5EF4-FFF2-40B4-BE49-F238E27FC236}">
                <a16:creationId xmlns:a16="http://schemas.microsoft.com/office/drawing/2014/main" id="{4FCA07EB-E398-4439-BA34-7BCD76668FBA}"/>
              </a:ext>
            </a:extLst>
          </p:cNvPr>
          <p:cNvSpPr txBox="1"/>
          <p:nvPr/>
        </p:nvSpPr>
        <p:spPr>
          <a:xfrm>
            <a:off x="7208507" y="5842539"/>
            <a:ext cx="1725160" cy="341632"/>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Batch Data</a:t>
            </a:r>
          </a:p>
        </p:txBody>
      </p:sp>
      <p:sp>
        <p:nvSpPr>
          <p:cNvPr id="23" name="TextBox 22">
            <a:extLst>
              <a:ext uri="{FF2B5EF4-FFF2-40B4-BE49-F238E27FC236}">
                <a16:creationId xmlns:a16="http://schemas.microsoft.com/office/drawing/2014/main" id="{1F7D883C-CFC9-4373-832A-B04417E27B00}"/>
              </a:ext>
            </a:extLst>
          </p:cNvPr>
          <p:cNvSpPr txBox="1"/>
          <p:nvPr/>
        </p:nvSpPr>
        <p:spPr>
          <a:xfrm>
            <a:off x="4713930" y="1484413"/>
            <a:ext cx="1329528"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Machine Learning</a:t>
            </a:r>
          </a:p>
        </p:txBody>
      </p:sp>
      <p:sp>
        <p:nvSpPr>
          <p:cNvPr id="24" name="TextBox 23">
            <a:extLst>
              <a:ext uri="{FF2B5EF4-FFF2-40B4-BE49-F238E27FC236}">
                <a16:creationId xmlns:a16="http://schemas.microsoft.com/office/drawing/2014/main" id="{D479A162-E3B4-4647-94F9-6AA9E74ACAB7}"/>
              </a:ext>
            </a:extLst>
          </p:cNvPr>
          <p:cNvSpPr txBox="1"/>
          <p:nvPr/>
        </p:nvSpPr>
        <p:spPr>
          <a:xfrm>
            <a:off x="7031044" y="464406"/>
            <a:ext cx="2055589" cy="590931"/>
          </a:xfrm>
          <a:prstGeom prst="rect">
            <a:avLst/>
          </a:prstGeom>
          <a:noFill/>
        </p:spPr>
        <p:txBody>
          <a:bodyPr wrap="square" rtlCol="0">
            <a:spAutoFit/>
          </a:bodyPr>
          <a:lstStyle/>
          <a:p>
            <a:pPr algn="ct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Data Cleansing and Organization (ETL)</a:t>
            </a:r>
          </a:p>
        </p:txBody>
      </p:sp>
      <p:sp>
        <p:nvSpPr>
          <p:cNvPr id="25" name="Left Bracket 24">
            <a:extLst>
              <a:ext uri="{FF2B5EF4-FFF2-40B4-BE49-F238E27FC236}">
                <a16:creationId xmlns:a16="http://schemas.microsoft.com/office/drawing/2014/main" id="{AE18C6A5-2318-4D60-BFF8-FA546EAEB312}"/>
              </a:ext>
            </a:extLst>
          </p:cNvPr>
          <p:cNvSpPr/>
          <p:nvPr/>
        </p:nvSpPr>
        <p:spPr>
          <a:xfrm>
            <a:off x="961224" y="1730505"/>
            <a:ext cx="284971" cy="4379040"/>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5DB8BC77-BAB1-4D12-B161-ACE113C3852B}"/>
              </a:ext>
            </a:extLst>
          </p:cNvPr>
          <p:cNvSpPr txBox="1"/>
          <p:nvPr/>
        </p:nvSpPr>
        <p:spPr>
          <a:xfrm>
            <a:off x="4318298" y="4789645"/>
            <a:ext cx="1725160" cy="590931"/>
          </a:xfrm>
          <a:prstGeom prst="rect">
            <a:avLst/>
          </a:prstGeom>
          <a:noFill/>
        </p:spPr>
        <p:txBody>
          <a:bodyPr wrap="square" rtlCol="0">
            <a:spAutoFit/>
          </a:bodyPr>
          <a:lstStyle/>
          <a:p>
            <a:pPr algn="r">
              <a:lnSpc>
                <a:spcPct val="90000"/>
              </a:lnSpc>
            </a:pPr>
            <a:r>
              <a:rPr lang="en-US" dirty="0">
                <a:solidFill>
                  <a:schemeClr val="tx1">
                    <a:lumMod val="50000"/>
                    <a:lumOff val="50000"/>
                  </a:schemeClr>
                </a:solidFill>
                <a:latin typeface="Calibri" panose="020F0502020204030204" pitchFamily="34" charset="0"/>
                <a:cs typeface="Calibri" panose="020F0502020204030204" pitchFamily="34" charset="0"/>
              </a:rPr>
              <a:t>On-premises Data Movement</a:t>
            </a:r>
          </a:p>
        </p:txBody>
      </p:sp>
      <p:cxnSp>
        <p:nvCxnSpPr>
          <p:cNvPr id="27" name="Straight Connector 83">
            <a:extLst>
              <a:ext uri="{FF2B5EF4-FFF2-40B4-BE49-F238E27FC236}">
                <a16:creationId xmlns:a16="http://schemas.microsoft.com/office/drawing/2014/main" id="{AF128E50-5620-4BB5-A0EB-27CA3804CD6D}"/>
              </a:ext>
            </a:extLst>
          </p:cNvPr>
          <p:cNvCxnSpPr>
            <a:cxnSpLocks/>
            <a:endCxn id="30" idx="6"/>
          </p:cNvCxnSpPr>
          <p:nvPr/>
        </p:nvCxnSpPr>
        <p:spPr>
          <a:xfrm rot="5400000">
            <a:off x="6877325" y="4203131"/>
            <a:ext cx="1000424" cy="748286"/>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83">
            <a:extLst>
              <a:ext uri="{FF2B5EF4-FFF2-40B4-BE49-F238E27FC236}">
                <a16:creationId xmlns:a16="http://schemas.microsoft.com/office/drawing/2014/main" id="{E213DC2C-D396-4FEC-B576-0E97E6722501}"/>
              </a:ext>
            </a:extLst>
          </p:cNvPr>
          <p:cNvCxnSpPr>
            <a:cxnSpLocks/>
            <a:endCxn id="29" idx="2"/>
          </p:cNvCxnSpPr>
          <p:nvPr/>
        </p:nvCxnSpPr>
        <p:spPr>
          <a:xfrm rot="16200000" flipH="1">
            <a:off x="8235151" y="4193361"/>
            <a:ext cx="995434" cy="762829"/>
          </a:xfrm>
          <a:prstGeom prst="curvedConnector2">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 name="Oval 28">
            <a:extLst>
              <a:ext uri="{FF2B5EF4-FFF2-40B4-BE49-F238E27FC236}">
                <a16:creationId xmlns:a16="http://schemas.microsoft.com/office/drawing/2014/main" id="{49DD1229-E939-4635-A45C-05FB6EAB835B}"/>
              </a:ext>
            </a:extLst>
          </p:cNvPr>
          <p:cNvSpPr/>
          <p:nvPr/>
        </p:nvSpPr>
        <p:spPr>
          <a:xfrm flipV="1">
            <a:off x="9114283" y="4651969"/>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4F183CB7-A149-4039-886D-769E043A8961}"/>
              </a:ext>
            </a:extLst>
          </p:cNvPr>
          <p:cNvSpPr/>
          <p:nvPr/>
        </p:nvSpPr>
        <p:spPr>
          <a:xfrm flipV="1">
            <a:off x="6162345" y="4656962"/>
            <a:ext cx="841049" cy="841049"/>
          </a:xfrm>
          <a:prstGeom prst="ellipse">
            <a:avLst/>
          </a:prstGeom>
          <a:solidFill>
            <a:schemeClr val="tx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1" name="Straight Connector 83">
            <a:extLst>
              <a:ext uri="{FF2B5EF4-FFF2-40B4-BE49-F238E27FC236}">
                <a16:creationId xmlns:a16="http://schemas.microsoft.com/office/drawing/2014/main" id="{BEE108D3-CA31-49CC-BCAE-AA6F7C594C31}"/>
              </a:ext>
            </a:extLst>
          </p:cNvPr>
          <p:cNvCxnSpPr>
            <a:cxnSpLocks/>
            <a:endCxn id="6" idx="4"/>
          </p:cNvCxnSpPr>
          <p:nvPr/>
        </p:nvCxnSpPr>
        <p:spPr>
          <a:xfrm>
            <a:off x="8080931" y="4305771"/>
            <a:ext cx="207" cy="591349"/>
          </a:xfrm>
          <a:prstGeom prst="straightConnector1">
            <a:avLst/>
          </a:prstGeom>
          <a:solidFill>
            <a:schemeClr val="bg1"/>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2" name="Freeform 10">
            <a:extLst>
              <a:ext uri="{FF2B5EF4-FFF2-40B4-BE49-F238E27FC236}">
                <a16:creationId xmlns:a16="http://schemas.microsoft.com/office/drawing/2014/main" id="{C06F661F-A265-49AE-A21C-4A245B49B3FF}"/>
              </a:ext>
            </a:extLst>
          </p:cNvPr>
          <p:cNvSpPr>
            <a:spLocks noEditPoints="1"/>
          </p:cNvSpPr>
          <p:nvPr/>
        </p:nvSpPr>
        <p:spPr bwMode="auto">
          <a:xfrm>
            <a:off x="6351595" y="4825933"/>
            <a:ext cx="462548" cy="503107"/>
          </a:xfrm>
          <a:custGeom>
            <a:avLst/>
            <a:gdLst>
              <a:gd name="T0" fmla="*/ 1418 w 2835"/>
              <a:gd name="T1" fmla="*/ 0 h 3093"/>
              <a:gd name="T2" fmla="*/ 0 w 2835"/>
              <a:gd name="T3" fmla="*/ 516 h 3093"/>
              <a:gd name="T4" fmla="*/ 0 w 2835"/>
              <a:gd name="T5" fmla="*/ 2578 h 3093"/>
              <a:gd name="T6" fmla="*/ 1418 w 2835"/>
              <a:gd name="T7" fmla="*/ 3093 h 3093"/>
              <a:gd name="T8" fmla="*/ 2835 w 2835"/>
              <a:gd name="T9" fmla="*/ 2578 h 3093"/>
              <a:gd name="T10" fmla="*/ 2835 w 2835"/>
              <a:gd name="T11" fmla="*/ 516 h 3093"/>
              <a:gd name="T12" fmla="*/ 1418 w 2835"/>
              <a:gd name="T13" fmla="*/ 0 h 3093"/>
              <a:gd name="T14" fmla="*/ 1418 w 2835"/>
              <a:gd name="T15" fmla="*/ 258 h 3093"/>
              <a:gd name="T16" fmla="*/ 2578 w 2835"/>
              <a:gd name="T17" fmla="*/ 525 h 3093"/>
              <a:gd name="T18" fmla="*/ 2578 w 2835"/>
              <a:gd name="T19" fmla="*/ 763 h 3093"/>
              <a:gd name="T20" fmla="*/ 1418 w 2835"/>
              <a:gd name="T21" fmla="*/ 1031 h 3093"/>
              <a:gd name="T22" fmla="*/ 258 w 2835"/>
              <a:gd name="T23" fmla="*/ 763 h 3093"/>
              <a:gd name="T24" fmla="*/ 258 w 2835"/>
              <a:gd name="T25" fmla="*/ 525 h 3093"/>
              <a:gd name="T26" fmla="*/ 1418 w 2835"/>
              <a:gd name="T27" fmla="*/ 258 h 3093"/>
              <a:gd name="T28" fmla="*/ 2578 w 2835"/>
              <a:gd name="T29" fmla="*/ 1665 h 3093"/>
              <a:gd name="T30" fmla="*/ 1418 w 2835"/>
              <a:gd name="T31" fmla="*/ 1933 h 3093"/>
              <a:gd name="T32" fmla="*/ 258 w 2835"/>
              <a:gd name="T33" fmla="*/ 1665 h 3093"/>
              <a:gd name="T34" fmla="*/ 258 w 2835"/>
              <a:gd name="T35" fmla="*/ 1070 h 3093"/>
              <a:gd name="T36" fmla="*/ 1418 w 2835"/>
              <a:gd name="T37" fmla="*/ 1289 h 3093"/>
              <a:gd name="T38" fmla="*/ 2578 w 2835"/>
              <a:gd name="T39" fmla="*/ 1070 h 3093"/>
              <a:gd name="T40" fmla="*/ 2578 w 2835"/>
              <a:gd name="T41" fmla="*/ 1665 h 3093"/>
              <a:gd name="T42" fmla="*/ 1418 w 2835"/>
              <a:gd name="T43" fmla="*/ 2835 h 3093"/>
              <a:gd name="T44" fmla="*/ 258 w 2835"/>
              <a:gd name="T45" fmla="*/ 2568 h 3093"/>
              <a:gd name="T46" fmla="*/ 258 w 2835"/>
              <a:gd name="T47" fmla="*/ 1973 h 3093"/>
              <a:gd name="T48" fmla="*/ 1418 w 2835"/>
              <a:gd name="T49" fmla="*/ 2191 h 3093"/>
              <a:gd name="T50" fmla="*/ 2578 w 2835"/>
              <a:gd name="T51" fmla="*/ 1973 h 3093"/>
              <a:gd name="T52" fmla="*/ 2578 w 2835"/>
              <a:gd name="T53" fmla="*/ 2568 h 3093"/>
              <a:gd name="T54" fmla="*/ 1418 w 2835"/>
              <a:gd name="T55" fmla="*/ 2835 h 3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5" h="3093">
                <a:moveTo>
                  <a:pt x="1418" y="0"/>
                </a:moveTo>
                <a:cubicBezTo>
                  <a:pt x="736" y="0"/>
                  <a:pt x="0" y="197"/>
                  <a:pt x="0" y="516"/>
                </a:cubicBezTo>
                <a:cubicBezTo>
                  <a:pt x="0" y="2578"/>
                  <a:pt x="0" y="2578"/>
                  <a:pt x="0" y="2578"/>
                </a:cubicBezTo>
                <a:cubicBezTo>
                  <a:pt x="0" y="2896"/>
                  <a:pt x="736" y="3093"/>
                  <a:pt x="1418" y="3093"/>
                </a:cubicBezTo>
                <a:cubicBezTo>
                  <a:pt x="2099" y="3093"/>
                  <a:pt x="2835" y="2896"/>
                  <a:pt x="2835" y="2578"/>
                </a:cubicBezTo>
                <a:cubicBezTo>
                  <a:pt x="2835" y="516"/>
                  <a:pt x="2835" y="516"/>
                  <a:pt x="2835" y="516"/>
                </a:cubicBezTo>
                <a:cubicBezTo>
                  <a:pt x="2835" y="197"/>
                  <a:pt x="2099" y="0"/>
                  <a:pt x="1418" y="0"/>
                </a:cubicBezTo>
                <a:close/>
                <a:moveTo>
                  <a:pt x="1418" y="258"/>
                </a:moveTo>
                <a:cubicBezTo>
                  <a:pt x="2083" y="258"/>
                  <a:pt x="2524" y="442"/>
                  <a:pt x="2578" y="525"/>
                </a:cubicBezTo>
                <a:cubicBezTo>
                  <a:pt x="2578" y="763"/>
                  <a:pt x="2578" y="763"/>
                  <a:pt x="2578" y="763"/>
                </a:cubicBezTo>
                <a:cubicBezTo>
                  <a:pt x="2527" y="846"/>
                  <a:pt x="2086" y="1031"/>
                  <a:pt x="1418" y="1031"/>
                </a:cubicBezTo>
                <a:cubicBezTo>
                  <a:pt x="750" y="1031"/>
                  <a:pt x="308" y="846"/>
                  <a:pt x="258" y="763"/>
                </a:cubicBezTo>
                <a:cubicBezTo>
                  <a:pt x="258" y="525"/>
                  <a:pt x="258" y="525"/>
                  <a:pt x="258" y="525"/>
                </a:cubicBezTo>
                <a:cubicBezTo>
                  <a:pt x="312" y="442"/>
                  <a:pt x="753" y="258"/>
                  <a:pt x="1418" y="258"/>
                </a:cubicBezTo>
                <a:close/>
                <a:moveTo>
                  <a:pt x="2578" y="1665"/>
                </a:moveTo>
                <a:cubicBezTo>
                  <a:pt x="2527" y="1748"/>
                  <a:pt x="2086" y="1933"/>
                  <a:pt x="1418" y="1933"/>
                </a:cubicBezTo>
                <a:cubicBezTo>
                  <a:pt x="750" y="1933"/>
                  <a:pt x="308" y="1748"/>
                  <a:pt x="258" y="1665"/>
                </a:cubicBezTo>
                <a:cubicBezTo>
                  <a:pt x="258" y="1070"/>
                  <a:pt x="258" y="1070"/>
                  <a:pt x="258" y="1070"/>
                </a:cubicBezTo>
                <a:cubicBezTo>
                  <a:pt x="532" y="1210"/>
                  <a:pt x="986" y="1289"/>
                  <a:pt x="1418" y="1289"/>
                </a:cubicBezTo>
                <a:cubicBezTo>
                  <a:pt x="1850" y="1289"/>
                  <a:pt x="2303" y="1210"/>
                  <a:pt x="2578" y="1070"/>
                </a:cubicBezTo>
                <a:lnTo>
                  <a:pt x="2578" y="1665"/>
                </a:lnTo>
                <a:close/>
                <a:moveTo>
                  <a:pt x="1418" y="2835"/>
                </a:moveTo>
                <a:cubicBezTo>
                  <a:pt x="753" y="2835"/>
                  <a:pt x="312" y="2651"/>
                  <a:pt x="258" y="2568"/>
                </a:cubicBezTo>
                <a:cubicBezTo>
                  <a:pt x="258" y="1973"/>
                  <a:pt x="258" y="1973"/>
                  <a:pt x="258" y="1973"/>
                </a:cubicBezTo>
                <a:cubicBezTo>
                  <a:pt x="532" y="2112"/>
                  <a:pt x="986" y="2191"/>
                  <a:pt x="1418" y="2191"/>
                </a:cubicBezTo>
                <a:cubicBezTo>
                  <a:pt x="1850" y="2191"/>
                  <a:pt x="2303" y="2112"/>
                  <a:pt x="2578" y="1973"/>
                </a:cubicBezTo>
                <a:cubicBezTo>
                  <a:pt x="2578" y="2568"/>
                  <a:pt x="2578" y="2568"/>
                  <a:pt x="2578" y="2568"/>
                </a:cubicBezTo>
                <a:cubicBezTo>
                  <a:pt x="2524" y="2651"/>
                  <a:pt x="2083" y="2835"/>
                  <a:pt x="1418" y="2835"/>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33" name="Oval 92">
            <a:extLst>
              <a:ext uri="{FF2B5EF4-FFF2-40B4-BE49-F238E27FC236}">
                <a16:creationId xmlns:a16="http://schemas.microsoft.com/office/drawing/2014/main" id="{D6967840-1117-40E7-A121-7ABD64895F6D}"/>
              </a:ext>
            </a:extLst>
          </p:cNvPr>
          <p:cNvSpPr>
            <a:spLocks noChangeArrowheads="1"/>
          </p:cNvSpPr>
          <p:nvPr/>
        </p:nvSpPr>
        <p:spPr bwMode="auto">
          <a:xfrm flipH="1">
            <a:off x="5821772" y="2561587"/>
            <a:ext cx="4446178" cy="1767763"/>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nvGrpSpPr>
          <p:cNvPr id="34" name="Group 33">
            <a:extLst>
              <a:ext uri="{FF2B5EF4-FFF2-40B4-BE49-F238E27FC236}">
                <a16:creationId xmlns:a16="http://schemas.microsoft.com/office/drawing/2014/main" id="{4D5F3518-069F-4630-8540-A81A983C69B4}"/>
              </a:ext>
            </a:extLst>
          </p:cNvPr>
          <p:cNvGrpSpPr/>
          <p:nvPr/>
        </p:nvGrpSpPr>
        <p:grpSpPr>
          <a:xfrm>
            <a:off x="6410307" y="2926832"/>
            <a:ext cx="3269108" cy="1037273"/>
            <a:chOff x="6410307" y="2856681"/>
            <a:chExt cx="3269108" cy="1037273"/>
          </a:xfrm>
        </p:grpSpPr>
        <p:grpSp>
          <p:nvGrpSpPr>
            <p:cNvPr id="35" name="Group 34">
              <a:extLst>
                <a:ext uri="{FF2B5EF4-FFF2-40B4-BE49-F238E27FC236}">
                  <a16:creationId xmlns:a16="http://schemas.microsoft.com/office/drawing/2014/main" id="{C7A454DC-76C5-41C4-8BE2-07FF510D4E29}"/>
                </a:ext>
              </a:extLst>
            </p:cNvPr>
            <p:cNvGrpSpPr/>
            <p:nvPr/>
          </p:nvGrpSpPr>
          <p:grpSpPr>
            <a:xfrm>
              <a:off x="6661438" y="3025652"/>
              <a:ext cx="2901248" cy="718630"/>
              <a:chOff x="7560787" y="2821665"/>
              <a:chExt cx="2901248" cy="718630"/>
            </a:xfrm>
            <a:noFill/>
          </p:grpSpPr>
          <p:pic>
            <p:nvPicPr>
              <p:cNvPr id="38" name="Picture 37">
                <a:extLst>
                  <a:ext uri="{FF2B5EF4-FFF2-40B4-BE49-F238E27FC236}">
                    <a16:creationId xmlns:a16="http://schemas.microsoft.com/office/drawing/2014/main" id="{C4E6C366-94B5-43CB-81DF-B5F7201B40DA}"/>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b="17297"/>
              <a:stretch/>
            </p:blipFill>
            <p:spPr>
              <a:xfrm>
                <a:off x="7560787" y="2821665"/>
                <a:ext cx="1081913" cy="708653"/>
              </a:xfrm>
              <a:prstGeom prst="rect">
                <a:avLst/>
              </a:prstGeom>
              <a:grpFill/>
            </p:spPr>
          </p:pic>
          <p:sp>
            <p:nvSpPr>
              <p:cNvPr id="39" name="TextBox 38">
                <a:extLst>
                  <a:ext uri="{FF2B5EF4-FFF2-40B4-BE49-F238E27FC236}">
                    <a16:creationId xmlns:a16="http://schemas.microsoft.com/office/drawing/2014/main" id="{828C6B25-C2A2-413A-8DA5-6C9CEFDB77D7}"/>
                  </a:ext>
                </a:extLst>
              </p:cNvPr>
              <p:cNvSpPr txBox="1"/>
              <p:nvPr/>
            </p:nvSpPr>
            <p:spPr>
              <a:xfrm>
                <a:off x="8690714" y="2863187"/>
                <a:ext cx="1771321" cy="677108"/>
              </a:xfrm>
              <a:prstGeom prst="rect">
                <a:avLst/>
              </a:prstGeom>
              <a:grpFill/>
            </p:spPr>
            <p:txBody>
              <a:bodyPr wrap="square" rtlCol="0">
                <a:spAutoFit/>
              </a:bodyPr>
              <a:lstStyle/>
              <a:p>
                <a:pPr algn="ctr"/>
                <a:r>
                  <a:rPr lang="en-US" dirty="0">
                    <a:solidFill>
                      <a:schemeClr val="bg1"/>
                    </a:solidFill>
                    <a:latin typeface="Calibri" panose="020F0502020204030204" pitchFamily="34" charset="0"/>
                    <a:ea typeface="Source Sans Pro Light" panose="020B0403030403020204" pitchFamily="34" charset="0"/>
                    <a:cs typeface="Calibri" panose="020F0502020204030204" pitchFamily="34" charset="0"/>
                  </a:rPr>
                  <a:t>HPCC Systems </a:t>
                </a:r>
                <a:r>
                  <a:rPr lang="en-US" sz="2000"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rPr>
                  <a:t>DATA LAKE</a:t>
                </a:r>
                <a:endParaRPr lang="en-US" spc="120" dirty="0">
                  <a:solidFill>
                    <a:schemeClr val="bg1"/>
                  </a:solidFill>
                  <a:latin typeface="Calibri" panose="020F0502020204030204" pitchFamily="34" charset="0"/>
                  <a:ea typeface="Source Sans Pro Semibold" panose="020B0603030403020204" pitchFamily="34" charset="0"/>
                  <a:cs typeface="Calibri" panose="020F0502020204030204" pitchFamily="34" charset="0"/>
                </a:endParaRPr>
              </a:p>
            </p:txBody>
          </p:sp>
        </p:grpSp>
        <p:sp>
          <p:nvSpPr>
            <p:cNvPr id="36" name="Left Bracket 35">
              <a:extLst>
                <a:ext uri="{FF2B5EF4-FFF2-40B4-BE49-F238E27FC236}">
                  <a16:creationId xmlns:a16="http://schemas.microsoft.com/office/drawing/2014/main" id="{74BF48EE-2208-420F-8B1E-4A221938DC62}"/>
                </a:ext>
              </a:extLst>
            </p:cNvPr>
            <p:cNvSpPr/>
            <p:nvPr/>
          </p:nvSpPr>
          <p:spPr>
            <a:xfrm>
              <a:off x="6410307"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7" name="Left Bracket 36">
              <a:extLst>
                <a:ext uri="{FF2B5EF4-FFF2-40B4-BE49-F238E27FC236}">
                  <a16:creationId xmlns:a16="http://schemas.microsoft.com/office/drawing/2014/main" id="{832AE4DD-CF18-48CB-9C98-7D2385017AAB}"/>
                </a:ext>
              </a:extLst>
            </p:cNvPr>
            <p:cNvSpPr/>
            <p:nvPr/>
          </p:nvSpPr>
          <p:spPr>
            <a:xfrm rot="10800000">
              <a:off x="9427710" y="2856681"/>
              <a:ext cx="251705" cy="1037273"/>
            </a:xfrm>
            <a:prstGeom prst="leftBracket">
              <a:avLst>
                <a:gd name="adj" fmla="val 0"/>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0" name="Freeform 9">
            <a:extLst>
              <a:ext uri="{FF2B5EF4-FFF2-40B4-BE49-F238E27FC236}">
                <a16:creationId xmlns:a16="http://schemas.microsoft.com/office/drawing/2014/main" id="{87CB8EA7-A0B0-4027-85FF-62674D1304E1}"/>
              </a:ext>
            </a:extLst>
          </p:cNvPr>
          <p:cNvSpPr>
            <a:spLocks noEditPoints="1"/>
          </p:cNvSpPr>
          <p:nvPr/>
        </p:nvSpPr>
        <p:spPr bwMode="auto">
          <a:xfrm>
            <a:off x="9309100" y="4795838"/>
            <a:ext cx="488950" cy="506413"/>
          </a:xfrm>
          <a:custGeom>
            <a:avLst/>
            <a:gdLst>
              <a:gd name="T0" fmla="*/ 2724 w 6092"/>
              <a:gd name="T1" fmla="*/ 4441 h 6314"/>
              <a:gd name="T2" fmla="*/ 2758 w 6092"/>
              <a:gd name="T3" fmla="*/ 4472 h 6314"/>
              <a:gd name="T4" fmla="*/ 3092 w 6092"/>
              <a:gd name="T5" fmla="*/ 4464 h 6314"/>
              <a:gd name="T6" fmla="*/ 3553 w 6092"/>
              <a:gd name="T7" fmla="*/ 3997 h 6314"/>
              <a:gd name="T8" fmla="*/ 3553 w 6092"/>
              <a:gd name="T9" fmla="*/ 6072 h 6314"/>
              <a:gd name="T10" fmla="*/ 3794 w 6092"/>
              <a:gd name="T11" fmla="*/ 6314 h 6314"/>
              <a:gd name="T12" fmla="*/ 3820 w 6092"/>
              <a:gd name="T13" fmla="*/ 6314 h 6314"/>
              <a:gd name="T14" fmla="*/ 4061 w 6092"/>
              <a:gd name="T15" fmla="*/ 6072 h 6314"/>
              <a:gd name="T16" fmla="*/ 4061 w 6092"/>
              <a:gd name="T17" fmla="*/ 3999 h 6314"/>
              <a:gd name="T18" fmla="*/ 4544 w 6092"/>
              <a:gd name="T19" fmla="*/ 4458 h 6314"/>
              <a:gd name="T20" fmla="*/ 4883 w 6092"/>
              <a:gd name="T21" fmla="*/ 4451 h 6314"/>
              <a:gd name="T22" fmla="*/ 4909 w 6092"/>
              <a:gd name="T23" fmla="*/ 4425 h 6314"/>
              <a:gd name="T24" fmla="*/ 4904 w 6092"/>
              <a:gd name="T25" fmla="*/ 4085 h 6314"/>
              <a:gd name="T26" fmla="*/ 3807 w 6092"/>
              <a:gd name="T27" fmla="*/ 3014 h 6314"/>
              <a:gd name="T28" fmla="*/ 2717 w 6092"/>
              <a:gd name="T29" fmla="*/ 4092 h 6314"/>
              <a:gd name="T30" fmla="*/ 2724 w 6092"/>
              <a:gd name="T31" fmla="*/ 4441 h 6314"/>
              <a:gd name="T32" fmla="*/ 2030 w 6092"/>
              <a:gd name="T33" fmla="*/ 5330 h 6314"/>
              <a:gd name="T34" fmla="*/ 2030 w 6092"/>
              <a:gd name="T35" fmla="*/ 3509 h 6314"/>
              <a:gd name="T36" fmla="*/ 1789 w 6092"/>
              <a:gd name="T37" fmla="*/ 3268 h 6314"/>
              <a:gd name="T38" fmla="*/ 1764 w 6092"/>
              <a:gd name="T39" fmla="*/ 3268 h 6314"/>
              <a:gd name="T40" fmla="*/ 1523 w 6092"/>
              <a:gd name="T41" fmla="*/ 3509 h 6314"/>
              <a:gd name="T42" fmla="*/ 1523 w 6092"/>
              <a:gd name="T43" fmla="*/ 5328 h 6314"/>
              <a:gd name="T44" fmla="*/ 1039 w 6092"/>
              <a:gd name="T45" fmla="*/ 4869 h 6314"/>
              <a:gd name="T46" fmla="*/ 700 w 6092"/>
              <a:gd name="T47" fmla="*/ 4875 h 6314"/>
              <a:gd name="T48" fmla="*/ 675 w 6092"/>
              <a:gd name="T49" fmla="*/ 4902 h 6314"/>
              <a:gd name="T50" fmla="*/ 680 w 6092"/>
              <a:gd name="T51" fmla="*/ 5242 h 6314"/>
              <a:gd name="T52" fmla="*/ 1777 w 6092"/>
              <a:gd name="T53" fmla="*/ 6313 h 6314"/>
              <a:gd name="T54" fmla="*/ 2866 w 6092"/>
              <a:gd name="T55" fmla="*/ 5235 h 6314"/>
              <a:gd name="T56" fmla="*/ 2860 w 6092"/>
              <a:gd name="T57" fmla="*/ 4886 h 6314"/>
              <a:gd name="T58" fmla="*/ 2826 w 6092"/>
              <a:gd name="T59" fmla="*/ 4855 h 6314"/>
              <a:gd name="T60" fmla="*/ 2492 w 6092"/>
              <a:gd name="T61" fmla="*/ 4863 h 6314"/>
              <a:gd name="T62" fmla="*/ 2030 w 6092"/>
              <a:gd name="T63" fmla="*/ 5330 h 6314"/>
              <a:gd name="T64" fmla="*/ 5077 w 6092"/>
              <a:gd name="T65" fmla="*/ 2280 h 6314"/>
              <a:gd name="T66" fmla="*/ 5077 w 6092"/>
              <a:gd name="T67" fmla="*/ 2275 h 6314"/>
              <a:gd name="T68" fmla="*/ 3465 w 6092"/>
              <a:gd name="T69" fmla="*/ 264 h 6314"/>
              <a:gd name="T70" fmla="*/ 1015 w 6092"/>
              <a:gd name="T71" fmla="*/ 2277 h 6314"/>
              <a:gd name="T72" fmla="*/ 1015 w 6092"/>
              <a:gd name="T73" fmla="*/ 2277 h 6314"/>
              <a:gd name="T74" fmla="*/ 375 w 6092"/>
              <a:gd name="T75" fmla="*/ 2625 h 6314"/>
              <a:gd name="T76" fmla="*/ 0 w 6092"/>
              <a:gd name="T77" fmla="*/ 3521 h 6314"/>
              <a:gd name="T78" fmla="*/ 189 w 6092"/>
              <a:gd name="T79" fmla="*/ 4180 h 6314"/>
              <a:gd name="T80" fmla="*/ 562 w 6092"/>
              <a:gd name="T81" fmla="*/ 4221 h 6314"/>
              <a:gd name="T82" fmla="*/ 579 w 6092"/>
              <a:gd name="T83" fmla="*/ 4204 h 6314"/>
              <a:gd name="T84" fmla="*/ 612 w 6092"/>
              <a:gd name="T85" fmla="*/ 3902 h 6314"/>
              <a:gd name="T86" fmla="*/ 508 w 6092"/>
              <a:gd name="T87" fmla="*/ 3521 h 6314"/>
              <a:gd name="T88" fmla="*/ 734 w 6092"/>
              <a:gd name="T89" fmla="*/ 2984 h 6314"/>
              <a:gd name="T90" fmla="*/ 1289 w 6092"/>
              <a:gd name="T91" fmla="*/ 2760 h 6314"/>
              <a:gd name="T92" fmla="*/ 1596 w 6092"/>
              <a:gd name="T93" fmla="*/ 2760 h 6314"/>
              <a:gd name="T94" fmla="*/ 1539 w 6092"/>
              <a:gd name="T95" fmla="*/ 2459 h 6314"/>
              <a:gd name="T96" fmla="*/ 1524 w 6092"/>
              <a:gd name="T97" fmla="*/ 2299 h 6314"/>
              <a:gd name="T98" fmla="*/ 2666 w 6092"/>
              <a:gd name="T99" fmla="*/ 775 h 6314"/>
              <a:gd name="T100" fmla="*/ 4569 w 6092"/>
              <a:gd name="T101" fmla="*/ 2252 h 6314"/>
              <a:gd name="T102" fmla="*/ 4553 w 6092"/>
              <a:gd name="T103" fmla="*/ 2459 h 6314"/>
              <a:gd name="T104" fmla="*/ 4516 w 6092"/>
              <a:gd name="T105" fmla="*/ 2760 h 6314"/>
              <a:gd name="T106" fmla="*/ 4798 w 6092"/>
              <a:gd name="T107" fmla="*/ 2760 h 6314"/>
              <a:gd name="T108" fmla="*/ 5574 w 6092"/>
              <a:gd name="T109" fmla="*/ 3395 h 6314"/>
              <a:gd name="T110" fmla="*/ 5480 w 6092"/>
              <a:gd name="T111" fmla="*/ 3903 h 6314"/>
              <a:gd name="T112" fmla="*/ 5512 w 6092"/>
              <a:gd name="T113" fmla="*/ 4194 h 6314"/>
              <a:gd name="T114" fmla="*/ 5534 w 6092"/>
              <a:gd name="T115" fmla="*/ 4216 h 6314"/>
              <a:gd name="T116" fmla="*/ 5907 w 6092"/>
              <a:gd name="T117" fmla="*/ 4172 h 6314"/>
              <a:gd name="T118" fmla="*/ 6092 w 6092"/>
              <a:gd name="T119" fmla="*/ 3521 h 6314"/>
              <a:gd name="T120" fmla="*/ 5077 w 6092"/>
              <a:gd name="T121" fmla="*/ 2280 h 6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92" h="6314">
                <a:moveTo>
                  <a:pt x="2724" y="4441"/>
                </a:moveTo>
                <a:cubicBezTo>
                  <a:pt x="2758" y="4472"/>
                  <a:pt x="2758" y="4472"/>
                  <a:pt x="2758" y="4472"/>
                </a:cubicBezTo>
                <a:cubicBezTo>
                  <a:pt x="2853" y="4560"/>
                  <a:pt x="3001" y="4556"/>
                  <a:pt x="3092" y="4464"/>
                </a:cubicBezTo>
                <a:cubicBezTo>
                  <a:pt x="3553" y="3997"/>
                  <a:pt x="3553" y="3997"/>
                  <a:pt x="3553" y="3997"/>
                </a:cubicBezTo>
                <a:cubicBezTo>
                  <a:pt x="3553" y="6072"/>
                  <a:pt x="3553" y="6072"/>
                  <a:pt x="3553" y="6072"/>
                </a:cubicBezTo>
                <a:cubicBezTo>
                  <a:pt x="3553" y="6206"/>
                  <a:pt x="3661" y="6314"/>
                  <a:pt x="3794" y="6314"/>
                </a:cubicBezTo>
                <a:cubicBezTo>
                  <a:pt x="3820" y="6314"/>
                  <a:pt x="3820" y="6314"/>
                  <a:pt x="3820" y="6314"/>
                </a:cubicBezTo>
                <a:cubicBezTo>
                  <a:pt x="3953" y="6314"/>
                  <a:pt x="4061" y="6206"/>
                  <a:pt x="4061" y="6072"/>
                </a:cubicBezTo>
                <a:cubicBezTo>
                  <a:pt x="4061" y="3999"/>
                  <a:pt x="4061" y="3999"/>
                  <a:pt x="4061" y="3999"/>
                </a:cubicBezTo>
                <a:cubicBezTo>
                  <a:pt x="4544" y="4458"/>
                  <a:pt x="4544" y="4458"/>
                  <a:pt x="4544" y="4458"/>
                </a:cubicBezTo>
                <a:cubicBezTo>
                  <a:pt x="4640" y="4549"/>
                  <a:pt x="4791" y="4546"/>
                  <a:pt x="4883" y="4451"/>
                </a:cubicBezTo>
                <a:cubicBezTo>
                  <a:pt x="4909" y="4425"/>
                  <a:pt x="4909" y="4425"/>
                  <a:pt x="4909" y="4425"/>
                </a:cubicBezTo>
                <a:cubicBezTo>
                  <a:pt x="5001" y="4330"/>
                  <a:pt x="4999" y="4178"/>
                  <a:pt x="4904" y="4085"/>
                </a:cubicBezTo>
                <a:cubicBezTo>
                  <a:pt x="3807" y="3014"/>
                  <a:pt x="3807" y="3014"/>
                  <a:pt x="3807" y="3014"/>
                </a:cubicBezTo>
                <a:cubicBezTo>
                  <a:pt x="2717" y="4092"/>
                  <a:pt x="2717" y="4092"/>
                  <a:pt x="2717" y="4092"/>
                </a:cubicBezTo>
                <a:cubicBezTo>
                  <a:pt x="2620" y="4189"/>
                  <a:pt x="2623" y="4348"/>
                  <a:pt x="2724" y="4441"/>
                </a:cubicBezTo>
                <a:close/>
                <a:moveTo>
                  <a:pt x="2030" y="5330"/>
                </a:moveTo>
                <a:cubicBezTo>
                  <a:pt x="2030" y="3509"/>
                  <a:pt x="2030" y="3509"/>
                  <a:pt x="2030" y="3509"/>
                </a:cubicBezTo>
                <a:cubicBezTo>
                  <a:pt x="2030" y="3375"/>
                  <a:pt x="1922" y="3268"/>
                  <a:pt x="1789" y="3268"/>
                </a:cubicBezTo>
                <a:cubicBezTo>
                  <a:pt x="1764" y="3268"/>
                  <a:pt x="1764" y="3268"/>
                  <a:pt x="1764" y="3268"/>
                </a:cubicBezTo>
                <a:cubicBezTo>
                  <a:pt x="1631" y="3268"/>
                  <a:pt x="1523" y="3375"/>
                  <a:pt x="1523" y="3509"/>
                </a:cubicBezTo>
                <a:cubicBezTo>
                  <a:pt x="1523" y="5328"/>
                  <a:pt x="1523" y="5328"/>
                  <a:pt x="1523" y="5328"/>
                </a:cubicBezTo>
                <a:cubicBezTo>
                  <a:pt x="1039" y="4869"/>
                  <a:pt x="1039" y="4869"/>
                  <a:pt x="1039" y="4869"/>
                </a:cubicBezTo>
                <a:cubicBezTo>
                  <a:pt x="944" y="4778"/>
                  <a:pt x="792" y="4781"/>
                  <a:pt x="700" y="4875"/>
                </a:cubicBezTo>
                <a:cubicBezTo>
                  <a:pt x="675" y="4902"/>
                  <a:pt x="675" y="4902"/>
                  <a:pt x="675" y="4902"/>
                </a:cubicBezTo>
                <a:cubicBezTo>
                  <a:pt x="583" y="4997"/>
                  <a:pt x="585" y="5149"/>
                  <a:pt x="680" y="5242"/>
                </a:cubicBezTo>
                <a:cubicBezTo>
                  <a:pt x="1777" y="6313"/>
                  <a:pt x="1777" y="6313"/>
                  <a:pt x="1777" y="6313"/>
                </a:cubicBezTo>
                <a:cubicBezTo>
                  <a:pt x="2866" y="5235"/>
                  <a:pt x="2866" y="5235"/>
                  <a:pt x="2866" y="5235"/>
                </a:cubicBezTo>
                <a:cubicBezTo>
                  <a:pt x="2964" y="5138"/>
                  <a:pt x="2961" y="4979"/>
                  <a:pt x="2860" y="4886"/>
                </a:cubicBezTo>
                <a:cubicBezTo>
                  <a:pt x="2826" y="4855"/>
                  <a:pt x="2826" y="4855"/>
                  <a:pt x="2826" y="4855"/>
                </a:cubicBezTo>
                <a:cubicBezTo>
                  <a:pt x="2730" y="4767"/>
                  <a:pt x="2583" y="4771"/>
                  <a:pt x="2492" y="4863"/>
                </a:cubicBezTo>
                <a:lnTo>
                  <a:pt x="2030" y="5330"/>
                </a:lnTo>
                <a:close/>
                <a:moveTo>
                  <a:pt x="5077" y="2280"/>
                </a:moveTo>
                <a:cubicBezTo>
                  <a:pt x="5077" y="2275"/>
                  <a:pt x="5077" y="2275"/>
                  <a:pt x="5077" y="2275"/>
                </a:cubicBezTo>
                <a:cubicBezTo>
                  <a:pt x="5077" y="1310"/>
                  <a:pt x="4411" y="454"/>
                  <a:pt x="3465" y="264"/>
                </a:cubicBezTo>
                <a:cubicBezTo>
                  <a:pt x="2154" y="0"/>
                  <a:pt x="1000" y="1009"/>
                  <a:pt x="1015" y="2277"/>
                </a:cubicBezTo>
                <a:cubicBezTo>
                  <a:pt x="1015" y="2277"/>
                  <a:pt x="1015" y="2277"/>
                  <a:pt x="1015" y="2277"/>
                </a:cubicBezTo>
                <a:cubicBezTo>
                  <a:pt x="773" y="2327"/>
                  <a:pt x="551" y="2446"/>
                  <a:pt x="375" y="2625"/>
                </a:cubicBezTo>
                <a:cubicBezTo>
                  <a:pt x="133" y="2863"/>
                  <a:pt x="0" y="3182"/>
                  <a:pt x="0" y="3521"/>
                </a:cubicBezTo>
                <a:cubicBezTo>
                  <a:pt x="0" y="3763"/>
                  <a:pt x="70" y="3988"/>
                  <a:pt x="189" y="4180"/>
                </a:cubicBezTo>
                <a:cubicBezTo>
                  <a:pt x="270" y="4310"/>
                  <a:pt x="453" y="4329"/>
                  <a:pt x="562" y="4221"/>
                </a:cubicBezTo>
                <a:cubicBezTo>
                  <a:pt x="579" y="4204"/>
                  <a:pt x="579" y="4204"/>
                  <a:pt x="579" y="4204"/>
                </a:cubicBezTo>
                <a:cubicBezTo>
                  <a:pt x="660" y="4124"/>
                  <a:pt x="670" y="4000"/>
                  <a:pt x="612" y="3902"/>
                </a:cubicBezTo>
                <a:cubicBezTo>
                  <a:pt x="546" y="3790"/>
                  <a:pt x="508" y="3660"/>
                  <a:pt x="508" y="3521"/>
                </a:cubicBezTo>
                <a:cubicBezTo>
                  <a:pt x="508" y="3319"/>
                  <a:pt x="587" y="3129"/>
                  <a:pt x="734" y="2984"/>
                </a:cubicBezTo>
                <a:cubicBezTo>
                  <a:pt x="876" y="2839"/>
                  <a:pt x="1066" y="2760"/>
                  <a:pt x="1289" y="2760"/>
                </a:cubicBezTo>
                <a:cubicBezTo>
                  <a:pt x="1596" y="2760"/>
                  <a:pt x="1596" y="2760"/>
                  <a:pt x="1596" y="2760"/>
                </a:cubicBezTo>
                <a:cubicBezTo>
                  <a:pt x="1539" y="2459"/>
                  <a:pt x="1539" y="2459"/>
                  <a:pt x="1539" y="2459"/>
                </a:cubicBezTo>
                <a:cubicBezTo>
                  <a:pt x="1530" y="2414"/>
                  <a:pt x="1525" y="2361"/>
                  <a:pt x="1524" y="2299"/>
                </a:cubicBezTo>
                <a:cubicBezTo>
                  <a:pt x="1504" y="1583"/>
                  <a:pt x="1969" y="945"/>
                  <a:pt x="2666" y="775"/>
                </a:cubicBezTo>
                <a:cubicBezTo>
                  <a:pt x="3669" y="531"/>
                  <a:pt x="4569" y="1289"/>
                  <a:pt x="4569" y="2252"/>
                </a:cubicBezTo>
                <a:cubicBezTo>
                  <a:pt x="4569" y="2335"/>
                  <a:pt x="4564" y="2402"/>
                  <a:pt x="4553" y="2459"/>
                </a:cubicBezTo>
                <a:cubicBezTo>
                  <a:pt x="4516" y="2760"/>
                  <a:pt x="4516" y="2760"/>
                  <a:pt x="4516" y="2760"/>
                </a:cubicBezTo>
                <a:cubicBezTo>
                  <a:pt x="4798" y="2760"/>
                  <a:pt x="4798" y="2760"/>
                  <a:pt x="4798" y="2760"/>
                </a:cubicBezTo>
                <a:cubicBezTo>
                  <a:pt x="5175" y="2760"/>
                  <a:pt x="5513" y="3023"/>
                  <a:pt x="5574" y="3395"/>
                </a:cubicBezTo>
                <a:cubicBezTo>
                  <a:pt x="5605" y="3582"/>
                  <a:pt x="5566" y="3758"/>
                  <a:pt x="5480" y="3903"/>
                </a:cubicBezTo>
                <a:cubicBezTo>
                  <a:pt x="5423" y="3998"/>
                  <a:pt x="5433" y="4117"/>
                  <a:pt x="5512" y="4194"/>
                </a:cubicBezTo>
                <a:cubicBezTo>
                  <a:pt x="5534" y="4216"/>
                  <a:pt x="5534" y="4216"/>
                  <a:pt x="5534" y="4216"/>
                </a:cubicBezTo>
                <a:cubicBezTo>
                  <a:pt x="5644" y="4323"/>
                  <a:pt x="5827" y="4303"/>
                  <a:pt x="5907" y="4172"/>
                </a:cubicBezTo>
                <a:cubicBezTo>
                  <a:pt x="6024" y="3983"/>
                  <a:pt x="6092" y="3760"/>
                  <a:pt x="6092" y="3521"/>
                </a:cubicBezTo>
                <a:cubicBezTo>
                  <a:pt x="6092" y="2913"/>
                  <a:pt x="5662" y="2403"/>
                  <a:pt x="5077" y="228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41" name="Freeform 15">
            <a:extLst>
              <a:ext uri="{FF2B5EF4-FFF2-40B4-BE49-F238E27FC236}">
                <a16:creationId xmlns:a16="http://schemas.microsoft.com/office/drawing/2014/main" id="{EFE9BDFC-2A86-4ED3-8B49-9C9DD1AEA8B8}"/>
              </a:ext>
            </a:extLst>
          </p:cNvPr>
          <p:cNvSpPr>
            <a:spLocks noEditPoints="1"/>
          </p:cNvSpPr>
          <p:nvPr/>
        </p:nvSpPr>
        <p:spPr bwMode="auto">
          <a:xfrm>
            <a:off x="6281968" y="1525588"/>
            <a:ext cx="564205" cy="489696"/>
          </a:xfrm>
          <a:custGeom>
            <a:avLst/>
            <a:gdLst>
              <a:gd name="T0" fmla="*/ 3896 w 4315"/>
              <a:gd name="T1" fmla="*/ 1398 h 3757"/>
              <a:gd name="T2" fmla="*/ 4315 w 4315"/>
              <a:gd name="T3" fmla="*/ 526 h 3757"/>
              <a:gd name="T4" fmla="*/ 3417 w 4315"/>
              <a:gd name="T5" fmla="*/ 154 h 3757"/>
              <a:gd name="T6" fmla="*/ 1258 w 4315"/>
              <a:gd name="T7" fmla="*/ 384 h 3757"/>
              <a:gd name="T8" fmla="*/ 576 w 4315"/>
              <a:gd name="T9" fmla="*/ 204 h 3757"/>
              <a:gd name="T10" fmla="*/ 718 w 4315"/>
              <a:gd name="T11" fmla="*/ 873 h 3757"/>
              <a:gd name="T12" fmla="*/ 177 w 4315"/>
              <a:gd name="T13" fmla="*/ 2712 h 3757"/>
              <a:gd name="T14" fmla="*/ 602 w 4315"/>
              <a:gd name="T15" fmla="*/ 3740 h 3757"/>
              <a:gd name="T16" fmla="*/ 2192 w 4315"/>
              <a:gd name="T17" fmla="*/ 3441 h 3757"/>
              <a:gd name="T18" fmla="*/ 3704 w 4315"/>
              <a:gd name="T19" fmla="*/ 3757 h 3757"/>
              <a:gd name="T20" fmla="*/ 4136 w 4315"/>
              <a:gd name="T21" fmla="*/ 2714 h 3757"/>
              <a:gd name="T22" fmla="*/ 4172 w 4315"/>
              <a:gd name="T23" fmla="*/ 504 h 3757"/>
              <a:gd name="T24" fmla="*/ 3789 w 4315"/>
              <a:gd name="T25" fmla="*/ 121 h 3757"/>
              <a:gd name="T26" fmla="*/ 3263 w 4315"/>
              <a:gd name="T27" fmla="*/ 526 h 3757"/>
              <a:gd name="T28" fmla="*/ 2581 w 4315"/>
              <a:gd name="T29" fmla="*/ 1995 h 3757"/>
              <a:gd name="T30" fmla="*/ 2452 w 4315"/>
              <a:gd name="T31" fmla="*/ 865 h 3757"/>
              <a:gd name="T32" fmla="*/ 1404 w 4315"/>
              <a:gd name="T33" fmla="*/ 873 h 3757"/>
              <a:gd name="T34" fmla="*/ 1929 w 4315"/>
              <a:gd name="T35" fmla="*/ 1917 h 3757"/>
              <a:gd name="T36" fmla="*/ 2470 w 4315"/>
              <a:gd name="T37" fmla="*/ 1375 h 3757"/>
              <a:gd name="T38" fmla="*/ 855 w 4315"/>
              <a:gd name="T39" fmla="*/ 245 h 3757"/>
              <a:gd name="T40" fmla="*/ 613 w 4315"/>
              <a:gd name="T41" fmla="*/ 487 h 3757"/>
              <a:gd name="T42" fmla="*/ 1104 w 4315"/>
              <a:gd name="T43" fmla="*/ 822 h 3757"/>
              <a:gd name="T44" fmla="*/ 1412 w 4315"/>
              <a:gd name="T45" fmla="*/ 1906 h 3757"/>
              <a:gd name="T46" fmla="*/ 924 w 4315"/>
              <a:gd name="T47" fmla="*/ 2628 h 3757"/>
              <a:gd name="T48" fmla="*/ 597 w 4315"/>
              <a:gd name="T49" fmla="*/ 3591 h 3757"/>
              <a:gd name="T50" fmla="*/ 1045 w 4315"/>
              <a:gd name="T51" fmla="*/ 3143 h 3757"/>
              <a:gd name="T52" fmla="*/ 1374 w 4315"/>
              <a:gd name="T53" fmla="*/ 2278 h 3757"/>
              <a:gd name="T54" fmla="*/ 2347 w 4315"/>
              <a:gd name="T55" fmla="*/ 1993 h 3757"/>
              <a:gd name="T56" fmla="*/ 2098 w 4315"/>
              <a:gd name="T57" fmla="*/ 2197 h 3757"/>
              <a:gd name="T58" fmla="*/ 1708 w 4315"/>
              <a:gd name="T59" fmla="*/ 2724 h 3757"/>
              <a:gd name="T60" fmla="*/ 1047 w 4315"/>
              <a:gd name="T61" fmla="*/ 2731 h 3757"/>
              <a:gd name="T62" fmla="*/ 1826 w 4315"/>
              <a:gd name="T63" fmla="*/ 2605 h 3757"/>
              <a:gd name="T64" fmla="*/ 3093 w 4315"/>
              <a:gd name="T65" fmla="*/ 3146 h 3757"/>
              <a:gd name="T66" fmla="*/ 1187 w 4315"/>
              <a:gd name="T67" fmla="*/ 3285 h 3757"/>
              <a:gd name="T68" fmla="*/ 1460 w 4315"/>
              <a:gd name="T69" fmla="*/ 2972 h 3757"/>
              <a:gd name="T70" fmla="*/ 2098 w 4315"/>
              <a:gd name="T71" fmla="*/ 3013 h 3757"/>
              <a:gd name="T72" fmla="*/ 2469 w 4315"/>
              <a:gd name="T73" fmla="*/ 2434 h 3757"/>
              <a:gd name="T74" fmla="*/ 3201 w 4315"/>
              <a:gd name="T75" fmla="*/ 2800 h 3757"/>
              <a:gd name="T76" fmla="*/ 3197 w 4315"/>
              <a:gd name="T77" fmla="*/ 1395 h 3757"/>
              <a:gd name="T78" fmla="*/ 3738 w 4315"/>
              <a:gd name="T79" fmla="*/ 1523 h 3757"/>
              <a:gd name="T80" fmla="*/ 3704 w 4315"/>
              <a:gd name="T81" fmla="*/ 2535 h 3757"/>
              <a:gd name="T82" fmla="*/ 2699 w 4315"/>
              <a:gd name="T83" fmla="*/ 2105 h 3757"/>
              <a:gd name="T84" fmla="*/ 3716 w 4315"/>
              <a:gd name="T85" fmla="*/ 2695 h 3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15" h="3757">
                <a:moveTo>
                  <a:pt x="3953" y="2588"/>
                </a:moveTo>
                <a:cubicBezTo>
                  <a:pt x="3941" y="2356"/>
                  <a:pt x="3941" y="2356"/>
                  <a:pt x="3941" y="2356"/>
                </a:cubicBezTo>
                <a:cubicBezTo>
                  <a:pt x="3896" y="1398"/>
                  <a:pt x="3896" y="1398"/>
                  <a:pt x="3896" y="1398"/>
                </a:cubicBezTo>
                <a:cubicBezTo>
                  <a:pt x="3880" y="1044"/>
                  <a:pt x="3880" y="1044"/>
                  <a:pt x="3880" y="1044"/>
                </a:cubicBezTo>
                <a:cubicBezTo>
                  <a:pt x="3989" y="1025"/>
                  <a:pt x="4086" y="972"/>
                  <a:pt x="4161" y="897"/>
                </a:cubicBezTo>
                <a:cubicBezTo>
                  <a:pt x="4256" y="802"/>
                  <a:pt x="4315" y="671"/>
                  <a:pt x="4315" y="526"/>
                </a:cubicBezTo>
                <a:cubicBezTo>
                  <a:pt x="4315" y="381"/>
                  <a:pt x="4256" y="249"/>
                  <a:pt x="4161" y="154"/>
                </a:cubicBezTo>
                <a:cubicBezTo>
                  <a:pt x="4066" y="59"/>
                  <a:pt x="3934" y="0"/>
                  <a:pt x="3789" y="0"/>
                </a:cubicBezTo>
                <a:cubicBezTo>
                  <a:pt x="3644" y="0"/>
                  <a:pt x="3513" y="59"/>
                  <a:pt x="3417" y="154"/>
                </a:cubicBezTo>
                <a:cubicBezTo>
                  <a:pt x="3358" y="213"/>
                  <a:pt x="3313" y="286"/>
                  <a:pt x="3288" y="367"/>
                </a:cubicBezTo>
                <a:cubicBezTo>
                  <a:pt x="2309" y="375"/>
                  <a:pt x="2309" y="375"/>
                  <a:pt x="2309" y="375"/>
                </a:cubicBezTo>
                <a:cubicBezTo>
                  <a:pt x="1258" y="384"/>
                  <a:pt x="1258" y="384"/>
                  <a:pt x="1258" y="384"/>
                </a:cubicBezTo>
                <a:cubicBezTo>
                  <a:pt x="1239" y="315"/>
                  <a:pt x="1202" y="253"/>
                  <a:pt x="1153" y="204"/>
                </a:cubicBezTo>
                <a:cubicBezTo>
                  <a:pt x="1079" y="130"/>
                  <a:pt x="977" y="84"/>
                  <a:pt x="864" y="84"/>
                </a:cubicBezTo>
                <a:cubicBezTo>
                  <a:pt x="752" y="84"/>
                  <a:pt x="650" y="130"/>
                  <a:pt x="576" y="204"/>
                </a:cubicBezTo>
                <a:cubicBezTo>
                  <a:pt x="502" y="278"/>
                  <a:pt x="456" y="380"/>
                  <a:pt x="456" y="492"/>
                </a:cubicBezTo>
                <a:cubicBezTo>
                  <a:pt x="456" y="605"/>
                  <a:pt x="502" y="707"/>
                  <a:pt x="576" y="781"/>
                </a:cubicBezTo>
                <a:cubicBezTo>
                  <a:pt x="616" y="821"/>
                  <a:pt x="664" y="852"/>
                  <a:pt x="718" y="873"/>
                </a:cubicBezTo>
                <a:cubicBezTo>
                  <a:pt x="580" y="1922"/>
                  <a:pt x="580" y="1922"/>
                  <a:pt x="580" y="1922"/>
                </a:cubicBezTo>
                <a:cubicBezTo>
                  <a:pt x="499" y="2544"/>
                  <a:pt x="499" y="2544"/>
                  <a:pt x="499" y="2544"/>
                </a:cubicBezTo>
                <a:cubicBezTo>
                  <a:pt x="374" y="2566"/>
                  <a:pt x="263" y="2626"/>
                  <a:pt x="177" y="2712"/>
                </a:cubicBezTo>
                <a:cubicBezTo>
                  <a:pt x="68" y="2821"/>
                  <a:pt x="0" y="2971"/>
                  <a:pt x="0" y="3138"/>
                </a:cubicBezTo>
                <a:cubicBezTo>
                  <a:pt x="0" y="3304"/>
                  <a:pt x="68" y="3454"/>
                  <a:pt x="177" y="3563"/>
                </a:cubicBezTo>
                <a:cubicBezTo>
                  <a:pt x="286" y="3672"/>
                  <a:pt x="436" y="3740"/>
                  <a:pt x="602" y="3740"/>
                </a:cubicBezTo>
                <a:cubicBezTo>
                  <a:pt x="769" y="3740"/>
                  <a:pt x="919" y="3672"/>
                  <a:pt x="1028" y="3563"/>
                </a:cubicBezTo>
                <a:cubicBezTo>
                  <a:pt x="1064" y="3528"/>
                  <a:pt x="1095" y="3488"/>
                  <a:pt x="1120" y="3445"/>
                </a:cubicBezTo>
                <a:cubicBezTo>
                  <a:pt x="2192" y="3441"/>
                  <a:pt x="2192" y="3441"/>
                  <a:pt x="2192" y="3441"/>
                </a:cubicBezTo>
                <a:cubicBezTo>
                  <a:pt x="3168" y="3438"/>
                  <a:pt x="3168" y="3438"/>
                  <a:pt x="3168" y="3438"/>
                </a:cubicBezTo>
                <a:cubicBezTo>
                  <a:pt x="3196" y="3490"/>
                  <a:pt x="3231" y="3537"/>
                  <a:pt x="3272" y="3578"/>
                </a:cubicBezTo>
                <a:cubicBezTo>
                  <a:pt x="3383" y="3688"/>
                  <a:pt x="3536" y="3757"/>
                  <a:pt x="3704" y="3757"/>
                </a:cubicBezTo>
                <a:cubicBezTo>
                  <a:pt x="3873" y="3757"/>
                  <a:pt x="4025" y="3688"/>
                  <a:pt x="4136" y="3578"/>
                </a:cubicBezTo>
                <a:cubicBezTo>
                  <a:pt x="4247" y="3467"/>
                  <a:pt x="4315" y="3314"/>
                  <a:pt x="4315" y="3146"/>
                </a:cubicBezTo>
                <a:cubicBezTo>
                  <a:pt x="4315" y="2978"/>
                  <a:pt x="4247" y="2825"/>
                  <a:pt x="4136" y="2714"/>
                </a:cubicBezTo>
                <a:cubicBezTo>
                  <a:pt x="4083" y="2662"/>
                  <a:pt x="4021" y="2619"/>
                  <a:pt x="3953" y="2588"/>
                </a:cubicBezTo>
                <a:close/>
                <a:moveTo>
                  <a:pt x="3789" y="121"/>
                </a:moveTo>
                <a:cubicBezTo>
                  <a:pt x="4000" y="121"/>
                  <a:pt x="4172" y="293"/>
                  <a:pt x="4172" y="504"/>
                </a:cubicBezTo>
                <a:cubicBezTo>
                  <a:pt x="4172" y="715"/>
                  <a:pt x="4000" y="886"/>
                  <a:pt x="3789" y="886"/>
                </a:cubicBezTo>
                <a:cubicBezTo>
                  <a:pt x="3578" y="886"/>
                  <a:pt x="3407" y="715"/>
                  <a:pt x="3407" y="504"/>
                </a:cubicBezTo>
                <a:cubicBezTo>
                  <a:pt x="3407" y="293"/>
                  <a:pt x="3578" y="121"/>
                  <a:pt x="3789" y="121"/>
                </a:cubicBezTo>
                <a:close/>
                <a:moveTo>
                  <a:pt x="1269" y="543"/>
                </a:moveTo>
                <a:cubicBezTo>
                  <a:pt x="2332" y="534"/>
                  <a:pt x="2332" y="534"/>
                  <a:pt x="2332" y="534"/>
                </a:cubicBezTo>
                <a:cubicBezTo>
                  <a:pt x="3263" y="526"/>
                  <a:pt x="3263" y="526"/>
                  <a:pt x="3263" y="526"/>
                </a:cubicBezTo>
                <a:cubicBezTo>
                  <a:pt x="3263" y="651"/>
                  <a:pt x="3307" y="766"/>
                  <a:pt x="3380" y="856"/>
                </a:cubicBezTo>
                <a:cubicBezTo>
                  <a:pt x="3097" y="1259"/>
                  <a:pt x="3097" y="1259"/>
                  <a:pt x="3097" y="1259"/>
                </a:cubicBezTo>
                <a:cubicBezTo>
                  <a:pt x="2581" y="1995"/>
                  <a:pt x="2581" y="1995"/>
                  <a:pt x="2581" y="1995"/>
                </a:cubicBezTo>
                <a:cubicBezTo>
                  <a:pt x="2469" y="1889"/>
                  <a:pt x="2469" y="1889"/>
                  <a:pt x="2469" y="1889"/>
                </a:cubicBezTo>
                <a:cubicBezTo>
                  <a:pt x="2592" y="1757"/>
                  <a:pt x="2668" y="1580"/>
                  <a:pt x="2668" y="1385"/>
                </a:cubicBezTo>
                <a:cubicBezTo>
                  <a:pt x="2668" y="1182"/>
                  <a:pt x="2586" y="998"/>
                  <a:pt x="2452" y="865"/>
                </a:cubicBezTo>
                <a:cubicBezTo>
                  <a:pt x="2319" y="732"/>
                  <a:pt x="2135" y="649"/>
                  <a:pt x="1932" y="649"/>
                </a:cubicBezTo>
                <a:cubicBezTo>
                  <a:pt x="1729" y="649"/>
                  <a:pt x="1545" y="732"/>
                  <a:pt x="1412" y="865"/>
                </a:cubicBezTo>
                <a:cubicBezTo>
                  <a:pt x="1409" y="868"/>
                  <a:pt x="1407" y="871"/>
                  <a:pt x="1404" y="873"/>
                </a:cubicBezTo>
                <a:cubicBezTo>
                  <a:pt x="1216" y="699"/>
                  <a:pt x="1216" y="699"/>
                  <a:pt x="1216" y="699"/>
                </a:cubicBezTo>
                <a:cubicBezTo>
                  <a:pt x="1244" y="652"/>
                  <a:pt x="1262" y="599"/>
                  <a:pt x="1269" y="543"/>
                </a:cubicBezTo>
                <a:close/>
                <a:moveTo>
                  <a:pt x="1929" y="1917"/>
                </a:moveTo>
                <a:cubicBezTo>
                  <a:pt x="1630" y="1917"/>
                  <a:pt x="1388" y="1674"/>
                  <a:pt x="1388" y="1375"/>
                </a:cubicBezTo>
                <a:cubicBezTo>
                  <a:pt x="1388" y="1076"/>
                  <a:pt x="1630" y="834"/>
                  <a:pt x="1929" y="834"/>
                </a:cubicBezTo>
                <a:cubicBezTo>
                  <a:pt x="2228" y="834"/>
                  <a:pt x="2470" y="1076"/>
                  <a:pt x="2470" y="1375"/>
                </a:cubicBezTo>
                <a:cubicBezTo>
                  <a:pt x="2470" y="1674"/>
                  <a:pt x="2228" y="1917"/>
                  <a:pt x="1929" y="1917"/>
                </a:cubicBezTo>
                <a:close/>
                <a:moveTo>
                  <a:pt x="613" y="487"/>
                </a:moveTo>
                <a:cubicBezTo>
                  <a:pt x="613" y="353"/>
                  <a:pt x="721" y="245"/>
                  <a:pt x="855" y="245"/>
                </a:cubicBezTo>
                <a:cubicBezTo>
                  <a:pt x="989" y="245"/>
                  <a:pt x="1098" y="353"/>
                  <a:pt x="1098" y="487"/>
                </a:cubicBezTo>
                <a:cubicBezTo>
                  <a:pt x="1098" y="621"/>
                  <a:pt x="989" y="730"/>
                  <a:pt x="855" y="730"/>
                </a:cubicBezTo>
                <a:cubicBezTo>
                  <a:pt x="721" y="730"/>
                  <a:pt x="613" y="621"/>
                  <a:pt x="613" y="487"/>
                </a:cubicBezTo>
                <a:close/>
                <a:moveTo>
                  <a:pt x="749" y="1866"/>
                </a:moveTo>
                <a:cubicBezTo>
                  <a:pt x="875" y="900"/>
                  <a:pt x="875" y="900"/>
                  <a:pt x="875" y="900"/>
                </a:cubicBezTo>
                <a:cubicBezTo>
                  <a:pt x="961" y="898"/>
                  <a:pt x="1040" y="869"/>
                  <a:pt x="1104" y="822"/>
                </a:cubicBezTo>
                <a:cubicBezTo>
                  <a:pt x="1301" y="1007"/>
                  <a:pt x="1301" y="1007"/>
                  <a:pt x="1301" y="1007"/>
                </a:cubicBezTo>
                <a:cubicBezTo>
                  <a:pt x="1234" y="1118"/>
                  <a:pt x="1196" y="1247"/>
                  <a:pt x="1196" y="1385"/>
                </a:cubicBezTo>
                <a:cubicBezTo>
                  <a:pt x="1196" y="1588"/>
                  <a:pt x="1279" y="1772"/>
                  <a:pt x="1412" y="1906"/>
                </a:cubicBezTo>
                <a:cubicBezTo>
                  <a:pt x="1418" y="1912"/>
                  <a:pt x="1425" y="1918"/>
                  <a:pt x="1432" y="1924"/>
                </a:cubicBezTo>
                <a:cubicBezTo>
                  <a:pt x="1180" y="2273"/>
                  <a:pt x="1180" y="2273"/>
                  <a:pt x="1180" y="2273"/>
                </a:cubicBezTo>
                <a:cubicBezTo>
                  <a:pt x="924" y="2628"/>
                  <a:pt x="924" y="2628"/>
                  <a:pt x="924" y="2628"/>
                </a:cubicBezTo>
                <a:cubicBezTo>
                  <a:pt x="846" y="2579"/>
                  <a:pt x="757" y="2547"/>
                  <a:pt x="661" y="2538"/>
                </a:cubicBezTo>
                <a:lnTo>
                  <a:pt x="749" y="1866"/>
                </a:lnTo>
                <a:close/>
                <a:moveTo>
                  <a:pt x="597" y="3591"/>
                </a:moveTo>
                <a:cubicBezTo>
                  <a:pt x="349" y="3591"/>
                  <a:pt x="149" y="3390"/>
                  <a:pt x="149" y="3143"/>
                </a:cubicBezTo>
                <a:cubicBezTo>
                  <a:pt x="149" y="2895"/>
                  <a:pt x="349" y="2695"/>
                  <a:pt x="597" y="2695"/>
                </a:cubicBezTo>
                <a:cubicBezTo>
                  <a:pt x="844" y="2695"/>
                  <a:pt x="1045" y="2895"/>
                  <a:pt x="1045" y="3143"/>
                </a:cubicBezTo>
                <a:cubicBezTo>
                  <a:pt x="1045" y="3390"/>
                  <a:pt x="844" y="3591"/>
                  <a:pt x="597" y="3591"/>
                </a:cubicBezTo>
                <a:close/>
                <a:moveTo>
                  <a:pt x="1047" y="2731"/>
                </a:moveTo>
                <a:cubicBezTo>
                  <a:pt x="1374" y="2278"/>
                  <a:pt x="1374" y="2278"/>
                  <a:pt x="1374" y="2278"/>
                </a:cubicBezTo>
                <a:cubicBezTo>
                  <a:pt x="1560" y="2020"/>
                  <a:pt x="1560" y="2020"/>
                  <a:pt x="1560" y="2020"/>
                </a:cubicBezTo>
                <a:cubicBezTo>
                  <a:pt x="1669" y="2084"/>
                  <a:pt x="1796" y="2121"/>
                  <a:pt x="1932" y="2121"/>
                </a:cubicBezTo>
                <a:cubicBezTo>
                  <a:pt x="2086" y="2121"/>
                  <a:pt x="2229" y="2074"/>
                  <a:pt x="2347" y="1993"/>
                </a:cubicBezTo>
                <a:cubicBezTo>
                  <a:pt x="2488" y="2126"/>
                  <a:pt x="2488" y="2126"/>
                  <a:pt x="2488" y="2126"/>
                </a:cubicBezTo>
                <a:cubicBezTo>
                  <a:pt x="2367" y="2298"/>
                  <a:pt x="2367" y="2298"/>
                  <a:pt x="2367" y="2298"/>
                </a:cubicBezTo>
                <a:cubicBezTo>
                  <a:pt x="2295" y="2235"/>
                  <a:pt x="2201" y="2197"/>
                  <a:pt x="2098" y="2197"/>
                </a:cubicBezTo>
                <a:cubicBezTo>
                  <a:pt x="1986" y="2197"/>
                  <a:pt x="1884" y="2243"/>
                  <a:pt x="1810" y="2317"/>
                </a:cubicBezTo>
                <a:cubicBezTo>
                  <a:pt x="1736" y="2391"/>
                  <a:pt x="1690" y="2493"/>
                  <a:pt x="1690" y="2605"/>
                </a:cubicBezTo>
                <a:cubicBezTo>
                  <a:pt x="1690" y="2647"/>
                  <a:pt x="1697" y="2686"/>
                  <a:pt x="1708" y="2724"/>
                </a:cubicBezTo>
                <a:cubicBezTo>
                  <a:pt x="1515" y="2785"/>
                  <a:pt x="1515" y="2785"/>
                  <a:pt x="1515" y="2785"/>
                </a:cubicBezTo>
                <a:cubicBezTo>
                  <a:pt x="1155" y="2898"/>
                  <a:pt x="1155" y="2898"/>
                  <a:pt x="1155" y="2898"/>
                </a:cubicBezTo>
                <a:cubicBezTo>
                  <a:pt x="1129" y="2837"/>
                  <a:pt x="1092" y="2780"/>
                  <a:pt x="1047" y="2731"/>
                </a:cubicBezTo>
                <a:close/>
                <a:moveTo>
                  <a:pt x="2365" y="2605"/>
                </a:moveTo>
                <a:cubicBezTo>
                  <a:pt x="2365" y="2754"/>
                  <a:pt x="2244" y="2875"/>
                  <a:pt x="2096" y="2875"/>
                </a:cubicBezTo>
                <a:cubicBezTo>
                  <a:pt x="1947" y="2875"/>
                  <a:pt x="1826" y="2754"/>
                  <a:pt x="1826" y="2605"/>
                </a:cubicBezTo>
                <a:cubicBezTo>
                  <a:pt x="1826" y="2457"/>
                  <a:pt x="1947" y="2336"/>
                  <a:pt x="2096" y="2336"/>
                </a:cubicBezTo>
                <a:cubicBezTo>
                  <a:pt x="2244" y="2336"/>
                  <a:pt x="2365" y="2457"/>
                  <a:pt x="2365" y="2605"/>
                </a:cubicBezTo>
                <a:close/>
                <a:moveTo>
                  <a:pt x="3093" y="3146"/>
                </a:moveTo>
                <a:cubicBezTo>
                  <a:pt x="3093" y="3192"/>
                  <a:pt x="3098" y="3236"/>
                  <a:pt x="3108" y="3279"/>
                </a:cubicBezTo>
                <a:cubicBezTo>
                  <a:pt x="2134" y="3282"/>
                  <a:pt x="2134" y="3282"/>
                  <a:pt x="2134" y="3282"/>
                </a:cubicBezTo>
                <a:cubicBezTo>
                  <a:pt x="1187" y="3285"/>
                  <a:pt x="1187" y="3285"/>
                  <a:pt x="1187" y="3285"/>
                </a:cubicBezTo>
                <a:cubicBezTo>
                  <a:pt x="1199" y="3238"/>
                  <a:pt x="1205" y="3189"/>
                  <a:pt x="1205" y="3138"/>
                </a:cubicBezTo>
                <a:cubicBezTo>
                  <a:pt x="1205" y="3109"/>
                  <a:pt x="1203" y="3082"/>
                  <a:pt x="1199" y="3054"/>
                </a:cubicBezTo>
                <a:cubicBezTo>
                  <a:pt x="1460" y="2972"/>
                  <a:pt x="1460" y="2972"/>
                  <a:pt x="1460" y="2972"/>
                </a:cubicBezTo>
                <a:cubicBezTo>
                  <a:pt x="1787" y="2869"/>
                  <a:pt x="1787" y="2869"/>
                  <a:pt x="1787" y="2869"/>
                </a:cubicBezTo>
                <a:cubicBezTo>
                  <a:pt x="1795" y="2877"/>
                  <a:pt x="1802" y="2886"/>
                  <a:pt x="1810" y="2894"/>
                </a:cubicBezTo>
                <a:cubicBezTo>
                  <a:pt x="1884" y="2967"/>
                  <a:pt x="1986" y="3013"/>
                  <a:pt x="2098" y="3013"/>
                </a:cubicBezTo>
                <a:cubicBezTo>
                  <a:pt x="2211" y="3013"/>
                  <a:pt x="2313" y="2967"/>
                  <a:pt x="2387" y="2894"/>
                </a:cubicBezTo>
                <a:cubicBezTo>
                  <a:pt x="2461" y="2820"/>
                  <a:pt x="2506" y="2718"/>
                  <a:pt x="2506" y="2605"/>
                </a:cubicBezTo>
                <a:cubicBezTo>
                  <a:pt x="2506" y="2544"/>
                  <a:pt x="2493" y="2486"/>
                  <a:pt x="2469" y="2434"/>
                </a:cubicBezTo>
                <a:cubicBezTo>
                  <a:pt x="2606" y="2239"/>
                  <a:pt x="2606" y="2239"/>
                  <a:pt x="2606" y="2239"/>
                </a:cubicBezTo>
                <a:cubicBezTo>
                  <a:pt x="3156" y="2758"/>
                  <a:pt x="3156" y="2758"/>
                  <a:pt x="3156" y="2758"/>
                </a:cubicBezTo>
                <a:cubicBezTo>
                  <a:pt x="3201" y="2800"/>
                  <a:pt x="3201" y="2800"/>
                  <a:pt x="3201" y="2800"/>
                </a:cubicBezTo>
                <a:cubicBezTo>
                  <a:pt x="3133" y="2899"/>
                  <a:pt x="3093" y="3018"/>
                  <a:pt x="3093" y="3146"/>
                </a:cubicBezTo>
                <a:close/>
                <a:moveTo>
                  <a:pt x="2699" y="2105"/>
                </a:moveTo>
                <a:cubicBezTo>
                  <a:pt x="3197" y="1395"/>
                  <a:pt x="3197" y="1395"/>
                  <a:pt x="3197" y="1395"/>
                </a:cubicBezTo>
                <a:cubicBezTo>
                  <a:pt x="3499" y="964"/>
                  <a:pt x="3499" y="964"/>
                  <a:pt x="3499" y="964"/>
                </a:cubicBezTo>
                <a:cubicBezTo>
                  <a:pt x="3563" y="1006"/>
                  <a:pt x="3635" y="1035"/>
                  <a:pt x="3714" y="1046"/>
                </a:cubicBezTo>
                <a:cubicBezTo>
                  <a:pt x="3738" y="1523"/>
                  <a:pt x="3738" y="1523"/>
                  <a:pt x="3738" y="1523"/>
                </a:cubicBezTo>
                <a:cubicBezTo>
                  <a:pt x="3781" y="2362"/>
                  <a:pt x="3781" y="2362"/>
                  <a:pt x="3781" y="2362"/>
                </a:cubicBezTo>
                <a:cubicBezTo>
                  <a:pt x="3789" y="2541"/>
                  <a:pt x="3789" y="2541"/>
                  <a:pt x="3789" y="2541"/>
                </a:cubicBezTo>
                <a:cubicBezTo>
                  <a:pt x="3761" y="2537"/>
                  <a:pt x="3733" y="2535"/>
                  <a:pt x="3704" y="2535"/>
                </a:cubicBezTo>
                <a:cubicBezTo>
                  <a:pt x="3554" y="2535"/>
                  <a:pt x="3416" y="2590"/>
                  <a:pt x="3309" y="2680"/>
                </a:cubicBezTo>
                <a:cubicBezTo>
                  <a:pt x="3258" y="2632"/>
                  <a:pt x="3258" y="2632"/>
                  <a:pt x="3258" y="2632"/>
                </a:cubicBezTo>
                <a:lnTo>
                  <a:pt x="2699" y="2105"/>
                </a:lnTo>
                <a:close/>
                <a:moveTo>
                  <a:pt x="3716" y="3591"/>
                </a:moveTo>
                <a:cubicBezTo>
                  <a:pt x="3469" y="3591"/>
                  <a:pt x="3268" y="3390"/>
                  <a:pt x="3268" y="3143"/>
                </a:cubicBezTo>
                <a:cubicBezTo>
                  <a:pt x="3268" y="2895"/>
                  <a:pt x="3469" y="2695"/>
                  <a:pt x="3716" y="2695"/>
                </a:cubicBezTo>
                <a:cubicBezTo>
                  <a:pt x="3964" y="2695"/>
                  <a:pt x="4164" y="2895"/>
                  <a:pt x="4164" y="3143"/>
                </a:cubicBezTo>
                <a:cubicBezTo>
                  <a:pt x="4164" y="3390"/>
                  <a:pt x="3964" y="3591"/>
                  <a:pt x="3716" y="3591"/>
                </a:cubicBezTo>
                <a:close/>
              </a:path>
            </a:pathLst>
          </a:custGeom>
          <a:solidFill>
            <a:schemeClr val="tx2"/>
          </a:solidFill>
          <a:ln w="9525">
            <a:solidFill>
              <a:schemeClr val="bg1"/>
            </a:solidFill>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166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3270" y="302149"/>
            <a:ext cx="6695056" cy="3053301"/>
          </a:xfrm>
          <a:prstGeom prst="rect">
            <a:avLst/>
          </a:prstGeom>
        </p:spPr>
      </p:pic>
      <p:pic>
        <p:nvPicPr>
          <p:cNvPr id="7" name="Picture 6"/>
          <p:cNvPicPr>
            <a:picLocks noChangeAspect="1"/>
          </p:cNvPicPr>
          <p:nvPr/>
        </p:nvPicPr>
        <p:blipFill>
          <a:blip r:embed="rId3"/>
          <a:stretch>
            <a:fillRect/>
          </a:stretch>
        </p:blipFill>
        <p:spPr>
          <a:xfrm>
            <a:off x="6547739" y="3108960"/>
            <a:ext cx="4252658" cy="35748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9736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571501" y="441434"/>
            <a:ext cx="5880814" cy="433209"/>
          </a:xfrm>
        </p:spPr>
        <p:txBody>
          <a:bodyPr>
            <a:normAutofit/>
          </a:bodyPr>
          <a:lstStyle/>
          <a:p>
            <a:pPr marL="0" indent="0">
              <a:buNone/>
            </a:pPr>
            <a:r>
              <a:rPr lang="en-US" sz="2400" b="1" dirty="0">
                <a:solidFill>
                  <a:srgbClr val="FF0000"/>
                </a:solidFill>
                <a:latin typeface="Calibri" panose="020F0502020204030204" pitchFamily="34" charset="0"/>
                <a:cs typeface="Calibri" panose="020F0502020204030204" pitchFamily="34" charset="0"/>
              </a:rPr>
              <a:t>REFRENCES </a:t>
            </a: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3" name="Rectangle 2"/>
          <p:cNvSpPr/>
          <p:nvPr/>
        </p:nvSpPr>
        <p:spPr>
          <a:xfrm>
            <a:off x="428376" y="1164079"/>
            <a:ext cx="11522433" cy="5078313"/>
          </a:xfrm>
          <a:prstGeom prst="rect">
            <a:avLst/>
          </a:prstGeom>
        </p:spPr>
        <p:txBody>
          <a:bodyPr wrap="square">
            <a:spAutoFit/>
          </a:bodyPr>
          <a:lstStyle/>
          <a:p>
            <a:r>
              <a:rPr lang="en-US" dirty="0"/>
              <a:t>Github  CodeDay:</a:t>
            </a:r>
          </a:p>
          <a:p>
            <a:r>
              <a:rPr lang="en-US" dirty="0">
                <a:hlinkClick r:id="rId2"/>
              </a:rPr>
              <a:t>https://github.com/hpccsystems-solutions-lab/CodeDay_May2020</a:t>
            </a:r>
            <a:endParaRPr lang="en-US" dirty="0"/>
          </a:p>
          <a:p>
            <a:endParaRPr lang="en-US" dirty="0"/>
          </a:p>
          <a:p>
            <a:r>
              <a:rPr lang="en-US" dirty="0"/>
              <a:t>ECL cheat sheet</a:t>
            </a:r>
          </a:p>
          <a:p>
            <a:r>
              <a:rPr lang="en-US" dirty="0">
                <a:hlinkClick r:id="rId3"/>
              </a:rPr>
              <a:t>https://github.com/hpccsystems-solutions-lab/CodeDay_May2020/blob/master/ECL_Cheat_Sheet.pdf</a:t>
            </a:r>
            <a:endParaRPr lang="en-US" dirty="0"/>
          </a:p>
          <a:p>
            <a:endParaRPr lang="en-US" dirty="0"/>
          </a:p>
          <a:p>
            <a:r>
              <a:rPr lang="en-US" dirty="0"/>
              <a:t>Cloud IDE setup</a:t>
            </a:r>
          </a:p>
          <a:p>
            <a:r>
              <a:rPr lang="en-US" dirty="0">
                <a:hlinkClick r:id="rId4"/>
              </a:rPr>
              <a:t>https://github.com/hpccsystems-solutions-lab/CodeDay_May2020/blob/master/CloudIDE-Setup.pdf</a:t>
            </a:r>
            <a:endParaRPr lang="en-US" dirty="0"/>
          </a:p>
          <a:p>
            <a:endParaRPr lang="en-US" dirty="0"/>
          </a:p>
          <a:p>
            <a:r>
              <a:rPr lang="en-US" dirty="0"/>
              <a:t>ECL training containing six short videos</a:t>
            </a:r>
          </a:p>
          <a:p>
            <a:r>
              <a:rPr lang="en-US" dirty="0">
                <a:hlinkClick r:id="rId5"/>
              </a:rPr>
              <a:t>https://www.youtube.com/watch?time_continue=192&amp;v=Lk78BCCtM-0</a:t>
            </a:r>
            <a:endParaRPr lang="en-US" dirty="0"/>
          </a:p>
          <a:p>
            <a:endParaRPr lang="en-US" dirty="0"/>
          </a:p>
          <a:p>
            <a:r>
              <a:rPr lang="en-US" dirty="0"/>
              <a:t>ECL document</a:t>
            </a:r>
          </a:p>
          <a:p>
            <a:r>
              <a:rPr lang="en-US" dirty="0">
                <a:hlinkClick r:id="rId6"/>
              </a:rPr>
              <a:t>http://cdn.hpccsystems.com/releases/CE-Candidate-7.0.24/docs/EN_US/ECLLanguageReference_EN_US-7.0.24-1.pdf</a:t>
            </a:r>
            <a:endParaRPr lang="en-US" dirty="0"/>
          </a:p>
          <a:p>
            <a:endParaRPr lang="en-US" dirty="0"/>
          </a:p>
          <a:p>
            <a:r>
              <a:rPr lang="en-US" dirty="0"/>
              <a:t>Visualization document</a:t>
            </a:r>
          </a:p>
          <a:p>
            <a:r>
              <a:rPr lang="en-US" dirty="0">
                <a:hlinkClick r:id="rId7"/>
              </a:rPr>
              <a:t>https://d2wulyp08c6njk.cloudfront.net/releases/CE-Candidate-7.6.2/docs/EN_US/VisualizingECL_EN_US-7.6.2-1.pdf</a:t>
            </a:r>
            <a:endParaRPr lang="en-US" dirty="0"/>
          </a:p>
          <a:p>
            <a:endParaRPr lang="en-US" dirty="0"/>
          </a:p>
        </p:txBody>
      </p:sp>
    </p:spTree>
    <p:extLst>
      <p:ext uri="{BB962C8B-B14F-4D97-AF65-F5344CB8AC3E}">
        <p14:creationId xmlns:p14="http://schemas.microsoft.com/office/powerpoint/2010/main" val="1716683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73932" y="1224501"/>
            <a:ext cx="7358158" cy="41682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9998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571500" y="226052"/>
            <a:ext cx="11049000" cy="323881"/>
          </a:xfrm>
        </p:spPr>
        <p:txBody>
          <a:bodyPr vert="horz" lIns="0" tIns="0" rIns="0" bIns="0" rtlCol="0" anchor="t">
            <a:noAutofit/>
          </a:bodyPr>
          <a:lstStyle/>
          <a:p>
            <a:r>
              <a:rPr lang="en-US" dirty="0">
                <a:latin typeface="Calibri" panose="020F0502020204030204" pitchFamily="34" charset="0"/>
                <a:cs typeface="Calibri" panose="020F0502020204030204" pitchFamily="34" charset="0"/>
              </a:rPr>
              <a:t>HPCC Systems (Small to Big Data) ETL</a:t>
            </a:r>
          </a:p>
        </p:txBody>
      </p:sp>
      <p:pic>
        <p:nvPicPr>
          <p:cNvPr id="525" name="Picture 524"/>
          <p:cNvPicPr>
            <a:picLocks noChangeAspect="1"/>
          </p:cNvPicPr>
          <p:nvPr/>
        </p:nvPicPr>
        <p:blipFill>
          <a:blip r:embed="rId3"/>
          <a:stretch>
            <a:fillRect/>
          </a:stretch>
        </p:blipFill>
        <p:spPr>
          <a:xfrm>
            <a:off x="128789" y="989234"/>
            <a:ext cx="11806036" cy="5617628"/>
          </a:xfrm>
          <a:prstGeom prst="rect">
            <a:avLst/>
          </a:prstGeom>
        </p:spPr>
      </p:pic>
    </p:spTree>
    <p:extLst>
      <p:ext uri="{BB962C8B-B14F-4D97-AF65-F5344CB8AC3E}">
        <p14:creationId xmlns:p14="http://schemas.microsoft.com/office/powerpoint/2010/main" val="418810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1295C8-0D37-415B-9081-BF76D1CF5D59}"/>
              </a:ext>
            </a:extLst>
          </p:cNvPr>
          <p:cNvGrpSpPr/>
          <p:nvPr/>
        </p:nvGrpSpPr>
        <p:grpSpPr>
          <a:xfrm>
            <a:off x="3271226" y="5295550"/>
            <a:ext cx="1198881" cy="307786"/>
            <a:chOff x="2644761" y="2388587"/>
            <a:chExt cx="1198881" cy="307786"/>
          </a:xfrm>
        </p:grpSpPr>
        <p:sp>
          <p:nvSpPr>
            <p:cNvPr id="3" name="Freeform 5">
              <a:extLst>
                <a:ext uri="{FF2B5EF4-FFF2-40B4-BE49-F238E27FC236}">
                  <a16:creationId xmlns:a16="http://schemas.microsoft.com/office/drawing/2014/main" id="{1A5F447E-B16C-44C0-93A3-40CB1C7E5462}"/>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5E8BCD20-2EC4-4558-9591-7F4BD514AC27}"/>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DC95563-F39C-4536-A276-9F14E5C01CA3}"/>
              </a:ext>
            </a:extLst>
          </p:cNvPr>
          <p:cNvGrpSpPr/>
          <p:nvPr/>
        </p:nvGrpSpPr>
        <p:grpSpPr>
          <a:xfrm>
            <a:off x="3271226" y="4352355"/>
            <a:ext cx="1198881" cy="307786"/>
            <a:chOff x="2644761" y="2388587"/>
            <a:chExt cx="1198881" cy="307786"/>
          </a:xfrm>
        </p:grpSpPr>
        <p:sp>
          <p:nvSpPr>
            <p:cNvPr id="6" name="Freeform 5">
              <a:extLst>
                <a:ext uri="{FF2B5EF4-FFF2-40B4-BE49-F238E27FC236}">
                  <a16:creationId xmlns:a16="http://schemas.microsoft.com/office/drawing/2014/main" id="{0360417A-AA52-499A-BA32-9339925B13CE}"/>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7F6B3A94-BAF5-4DA2-A7CE-13765D8D36B4}"/>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3D1FA56-C9F8-49F8-90D8-7FB044088FE6}"/>
              </a:ext>
            </a:extLst>
          </p:cNvPr>
          <p:cNvGrpSpPr/>
          <p:nvPr/>
        </p:nvGrpSpPr>
        <p:grpSpPr>
          <a:xfrm>
            <a:off x="3271226" y="2433191"/>
            <a:ext cx="1198881" cy="307786"/>
            <a:chOff x="2644761" y="2388587"/>
            <a:chExt cx="1198881" cy="307786"/>
          </a:xfrm>
        </p:grpSpPr>
        <p:sp>
          <p:nvSpPr>
            <p:cNvPr id="9" name="Freeform 5">
              <a:extLst>
                <a:ext uri="{FF2B5EF4-FFF2-40B4-BE49-F238E27FC236}">
                  <a16:creationId xmlns:a16="http://schemas.microsoft.com/office/drawing/2014/main" id="{4B35A3FD-C1A5-4A80-9694-948DB7647EC6}"/>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E32741F8-3FF5-47CA-8062-192F3FD7182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2DB41093-3E5C-4120-B64E-3FD424B65032}"/>
              </a:ext>
            </a:extLst>
          </p:cNvPr>
          <p:cNvGrpSpPr/>
          <p:nvPr/>
        </p:nvGrpSpPr>
        <p:grpSpPr>
          <a:xfrm>
            <a:off x="3271226" y="3393758"/>
            <a:ext cx="1198881" cy="307786"/>
            <a:chOff x="2644761" y="2388587"/>
            <a:chExt cx="1198881" cy="307786"/>
          </a:xfrm>
        </p:grpSpPr>
        <p:sp>
          <p:nvSpPr>
            <p:cNvPr id="12" name="Freeform 5">
              <a:extLst>
                <a:ext uri="{FF2B5EF4-FFF2-40B4-BE49-F238E27FC236}">
                  <a16:creationId xmlns:a16="http://schemas.microsoft.com/office/drawing/2014/main" id="{9EE10C23-3CD1-4FDB-AA91-EF1C1FFABF33}"/>
                </a:ext>
              </a:extLst>
            </p:cNvPr>
            <p:cNvSpPr>
              <a:spLocks/>
            </p:cNvSpPr>
            <p:nvPr/>
          </p:nvSpPr>
          <p:spPr bwMode="auto">
            <a:xfrm>
              <a:off x="3656497" y="2388587"/>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0BC1913A-181B-4567-927F-27367B51C8A0}"/>
                </a:ext>
              </a:extLst>
            </p:cNvPr>
            <p:cNvCxnSpPr>
              <a:cxnSpLocks/>
            </p:cNvCxnSpPr>
            <p:nvPr/>
          </p:nvCxnSpPr>
          <p:spPr>
            <a:xfrm>
              <a:off x="2644761" y="2542480"/>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grpSp>
      <p:sp>
        <p:nvSpPr>
          <p:cNvPr id="14" name="Title 1">
            <a:extLst>
              <a:ext uri="{FF2B5EF4-FFF2-40B4-BE49-F238E27FC236}">
                <a16:creationId xmlns:a16="http://schemas.microsoft.com/office/drawing/2014/main" id="{8D8727EE-DE78-CF49-AB0B-69B15CA66483}"/>
              </a:ext>
            </a:extLst>
          </p:cNvPr>
          <p:cNvSpPr>
            <a:spLocks noGrp="1"/>
          </p:cNvSpPr>
          <p:nvPr>
            <p:ph type="title"/>
          </p:nvPr>
        </p:nvSpPr>
        <p:spPr>
          <a:xfrm>
            <a:off x="468469" y="202530"/>
            <a:ext cx="11049000" cy="1001559"/>
          </a:xfrm>
        </p:spPr>
        <p:txBody>
          <a:bodyPr vert="horz" lIns="0" tIns="0" rIns="0" bIns="0" rtlCol="0" anchor="t">
            <a:noAutofit/>
          </a:bodyPr>
          <a:lstStyle/>
          <a:p>
            <a:r>
              <a:rPr lang="en-US" sz="4800" dirty="0">
                <a:latin typeface="Calibri" panose="020F0502020204030204" pitchFamily="34" charset="0"/>
                <a:cs typeface="Calibri" panose="020F0502020204030204" pitchFamily="34" charset="0"/>
              </a:rPr>
              <a:t>Anatomy of a Big Data Processing System</a:t>
            </a:r>
          </a:p>
        </p:txBody>
      </p:sp>
      <p:sp>
        <p:nvSpPr>
          <p:cNvPr id="15" name="TextBox 14">
            <a:extLst>
              <a:ext uri="{FF2B5EF4-FFF2-40B4-BE49-F238E27FC236}">
                <a16:creationId xmlns:a16="http://schemas.microsoft.com/office/drawing/2014/main" id="{0AB37EC7-7A49-E04B-A32E-294C08762565}"/>
              </a:ext>
            </a:extLst>
          </p:cNvPr>
          <p:cNvSpPr txBox="1"/>
          <p:nvPr/>
        </p:nvSpPr>
        <p:spPr>
          <a:xfrm>
            <a:off x="3535775" y="1824532"/>
            <a:ext cx="774571" cy="369332"/>
          </a:xfrm>
          <a:prstGeom prst="rect">
            <a:avLst/>
          </a:prstGeom>
          <a:noFill/>
        </p:spPr>
        <p:txBody>
          <a:bodyPr wrap="none" rtlCol="0">
            <a:spAutoFit/>
          </a:bodyPr>
          <a:lstStyle/>
          <a:p>
            <a:r>
              <a:rPr lang="en-US" dirty="0">
                <a:solidFill>
                  <a:schemeClr val="tx1">
                    <a:lumMod val="65000"/>
                    <a:lumOff val="35000"/>
                  </a:schemeClr>
                </a:solidFill>
                <a:latin typeface="Calibri" panose="020F0502020204030204" pitchFamily="34" charset="0"/>
                <a:ea typeface="Source Sans Pro Semibold" panose="020B0603030403020204" pitchFamily="34" charset="0"/>
                <a:cs typeface="Calibri" panose="020F0502020204030204" pitchFamily="34" charset="0"/>
              </a:rPr>
              <a:t>Divide</a:t>
            </a:r>
          </a:p>
        </p:txBody>
      </p:sp>
      <p:grpSp>
        <p:nvGrpSpPr>
          <p:cNvPr id="16" name="Group 15">
            <a:extLst>
              <a:ext uri="{FF2B5EF4-FFF2-40B4-BE49-F238E27FC236}">
                <a16:creationId xmlns:a16="http://schemas.microsoft.com/office/drawing/2014/main" id="{CF134F9E-AB1E-4ED9-8471-8A4AEB65ED77}"/>
              </a:ext>
            </a:extLst>
          </p:cNvPr>
          <p:cNvGrpSpPr/>
          <p:nvPr/>
        </p:nvGrpSpPr>
        <p:grpSpPr>
          <a:xfrm>
            <a:off x="1289747" y="1708110"/>
            <a:ext cx="1981478" cy="4352448"/>
            <a:chOff x="663282" y="1317282"/>
            <a:chExt cx="1981478" cy="4753779"/>
          </a:xfrm>
        </p:grpSpPr>
        <p:sp>
          <p:nvSpPr>
            <p:cNvPr id="17" name="Left Bracket 16">
              <a:extLst>
                <a:ext uri="{FF2B5EF4-FFF2-40B4-BE49-F238E27FC236}">
                  <a16:creationId xmlns:a16="http://schemas.microsoft.com/office/drawing/2014/main" id="{96E05BA6-0716-4E67-B2C1-DAF528E12D36}"/>
                </a:ext>
              </a:extLst>
            </p:cNvPr>
            <p:cNvSpPr/>
            <p:nvPr/>
          </p:nvSpPr>
          <p:spPr>
            <a:xfrm>
              <a:off x="663282"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8" name="Left Bracket 17">
              <a:extLst>
                <a:ext uri="{FF2B5EF4-FFF2-40B4-BE49-F238E27FC236}">
                  <a16:creationId xmlns:a16="http://schemas.microsoft.com/office/drawing/2014/main" id="{36BA8FBE-C7E3-4197-AF2A-2CC45B7A0935}"/>
                </a:ext>
              </a:extLst>
            </p:cNvPr>
            <p:cNvSpPr/>
            <p:nvPr/>
          </p:nvSpPr>
          <p:spPr>
            <a:xfrm rot="10800000">
              <a:off x="2359789" y="1317282"/>
              <a:ext cx="284971" cy="4753779"/>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19" name="TextBox 18">
            <a:extLst>
              <a:ext uri="{FF2B5EF4-FFF2-40B4-BE49-F238E27FC236}">
                <a16:creationId xmlns:a16="http://schemas.microsoft.com/office/drawing/2014/main" id="{DCEF05B1-4E1A-466A-A056-8A7F13225959}"/>
              </a:ext>
            </a:extLst>
          </p:cNvPr>
          <p:cNvSpPr txBox="1"/>
          <p:nvPr/>
        </p:nvSpPr>
        <p:spPr>
          <a:xfrm>
            <a:off x="1485510" y="1475656"/>
            <a:ext cx="1609649" cy="469144"/>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Big Data</a:t>
            </a:r>
          </a:p>
        </p:txBody>
      </p:sp>
      <p:sp>
        <p:nvSpPr>
          <p:cNvPr id="20" name="Rectangle 19">
            <a:extLst>
              <a:ext uri="{FF2B5EF4-FFF2-40B4-BE49-F238E27FC236}">
                <a16:creationId xmlns:a16="http://schemas.microsoft.com/office/drawing/2014/main" id="{1A56EA0F-F95C-4C13-876E-ACE8D6E0C752}"/>
              </a:ext>
            </a:extLst>
          </p:cNvPr>
          <p:cNvSpPr/>
          <p:nvPr/>
        </p:nvSpPr>
        <p:spPr>
          <a:xfrm>
            <a:off x="1466447"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AFE9D505-B370-4CF8-A33A-C521621BDEF1}"/>
              </a:ext>
            </a:extLst>
          </p:cNvPr>
          <p:cNvSpPr/>
          <p:nvPr/>
        </p:nvSpPr>
        <p:spPr>
          <a:xfrm>
            <a:off x="1466447" y="2713380"/>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1E9C7828-6ADA-4931-B74F-BDF1EC3E031F}"/>
              </a:ext>
            </a:extLst>
          </p:cNvPr>
          <p:cNvSpPr/>
          <p:nvPr/>
        </p:nvSpPr>
        <p:spPr>
          <a:xfrm>
            <a:off x="1466447" y="3185363"/>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E1A4E0A0-4A2B-4F58-8BAA-06A447FEB980}"/>
              </a:ext>
            </a:extLst>
          </p:cNvPr>
          <p:cNvSpPr/>
          <p:nvPr/>
        </p:nvSpPr>
        <p:spPr>
          <a:xfrm>
            <a:off x="1466447" y="365734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832B856A-7BFD-4C1A-9040-C37FC7066D5D}"/>
              </a:ext>
            </a:extLst>
          </p:cNvPr>
          <p:cNvSpPr/>
          <p:nvPr/>
        </p:nvSpPr>
        <p:spPr>
          <a:xfrm>
            <a:off x="1466447" y="4129329"/>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D142CC2D-06EC-4027-A22F-3067DAE7C1ED}"/>
              </a:ext>
            </a:extLst>
          </p:cNvPr>
          <p:cNvSpPr/>
          <p:nvPr/>
        </p:nvSpPr>
        <p:spPr>
          <a:xfrm>
            <a:off x="1466447" y="4601312"/>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7E519E3E-0AA6-4AAB-BB6E-D949D273289D}"/>
              </a:ext>
            </a:extLst>
          </p:cNvPr>
          <p:cNvSpPr/>
          <p:nvPr/>
        </p:nvSpPr>
        <p:spPr>
          <a:xfrm>
            <a:off x="1466447" y="507329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F895110C-5EDE-4CF6-8455-3B4EEA877EA8}"/>
              </a:ext>
            </a:extLst>
          </p:cNvPr>
          <p:cNvSpPr/>
          <p:nvPr/>
        </p:nvSpPr>
        <p:spPr>
          <a:xfrm>
            <a:off x="1466447" y="5545275"/>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CE676E1C-5A72-4509-8A35-568345FC3498}"/>
              </a:ext>
            </a:extLst>
          </p:cNvPr>
          <p:cNvSpPr txBox="1"/>
          <p:nvPr/>
        </p:nvSpPr>
        <p:spPr>
          <a:xfrm>
            <a:off x="4713181"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Smaller Data</a:t>
            </a:r>
          </a:p>
        </p:txBody>
      </p:sp>
      <p:grpSp>
        <p:nvGrpSpPr>
          <p:cNvPr id="29" name="Group 28">
            <a:extLst>
              <a:ext uri="{FF2B5EF4-FFF2-40B4-BE49-F238E27FC236}">
                <a16:creationId xmlns:a16="http://schemas.microsoft.com/office/drawing/2014/main" id="{E99FF1CC-631B-4849-A93F-B6348BD5F2C5}"/>
              </a:ext>
            </a:extLst>
          </p:cNvPr>
          <p:cNvGrpSpPr/>
          <p:nvPr/>
        </p:nvGrpSpPr>
        <p:grpSpPr>
          <a:xfrm>
            <a:off x="4651230" y="2135399"/>
            <a:ext cx="1981479" cy="852272"/>
            <a:chOff x="4024765" y="2126958"/>
            <a:chExt cx="1981479" cy="884126"/>
          </a:xfrm>
        </p:grpSpPr>
        <p:grpSp>
          <p:nvGrpSpPr>
            <p:cNvPr id="30" name="Group 29">
              <a:extLst>
                <a:ext uri="{FF2B5EF4-FFF2-40B4-BE49-F238E27FC236}">
                  <a16:creationId xmlns:a16="http://schemas.microsoft.com/office/drawing/2014/main" id="{4552D698-BBBB-4919-984E-908C3D9CE531}"/>
                </a:ext>
              </a:extLst>
            </p:cNvPr>
            <p:cNvGrpSpPr/>
            <p:nvPr/>
          </p:nvGrpSpPr>
          <p:grpSpPr>
            <a:xfrm>
              <a:off x="4024765" y="2126958"/>
              <a:ext cx="1981479" cy="884126"/>
              <a:chOff x="4024765" y="1900845"/>
              <a:chExt cx="1981479" cy="3964696"/>
            </a:xfrm>
          </p:grpSpPr>
          <p:sp>
            <p:nvSpPr>
              <p:cNvPr id="33" name="Left Bracket 32">
                <a:extLst>
                  <a:ext uri="{FF2B5EF4-FFF2-40B4-BE49-F238E27FC236}">
                    <a16:creationId xmlns:a16="http://schemas.microsoft.com/office/drawing/2014/main" id="{80FA3355-47EC-4D74-8378-66BDE06F5F73}"/>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Left Bracket 33">
                <a:extLst>
                  <a:ext uri="{FF2B5EF4-FFF2-40B4-BE49-F238E27FC236}">
                    <a16:creationId xmlns:a16="http://schemas.microsoft.com/office/drawing/2014/main" id="{82BCBE99-E1D1-45D3-A5EB-633143506A84}"/>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1" name="Rectangle 30">
              <a:extLst>
                <a:ext uri="{FF2B5EF4-FFF2-40B4-BE49-F238E27FC236}">
                  <a16:creationId xmlns:a16="http://schemas.microsoft.com/office/drawing/2014/main" id="{75EB919F-C9A4-426A-9514-226160F888D3}"/>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8C9A7CD7-C1E7-4619-89A3-4D538E348435}"/>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19295313-C4CA-4562-A71D-FE7E1A8E4966}"/>
              </a:ext>
            </a:extLst>
          </p:cNvPr>
          <p:cNvGrpSpPr/>
          <p:nvPr/>
        </p:nvGrpSpPr>
        <p:grpSpPr>
          <a:xfrm>
            <a:off x="4651230" y="3121799"/>
            <a:ext cx="1981479" cy="852272"/>
            <a:chOff x="4024765" y="2126958"/>
            <a:chExt cx="1981479" cy="884126"/>
          </a:xfrm>
        </p:grpSpPr>
        <p:grpSp>
          <p:nvGrpSpPr>
            <p:cNvPr id="36" name="Group 35">
              <a:extLst>
                <a:ext uri="{FF2B5EF4-FFF2-40B4-BE49-F238E27FC236}">
                  <a16:creationId xmlns:a16="http://schemas.microsoft.com/office/drawing/2014/main" id="{263878DA-30BD-473F-B8C9-4E0C51E528BF}"/>
                </a:ext>
              </a:extLst>
            </p:cNvPr>
            <p:cNvGrpSpPr/>
            <p:nvPr/>
          </p:nvGrpSpPr>
          <p:grpSpPr>
            <a:xfrm>
              <a:off x="4024765" y="2126958"/>
              <a:ext cx="1981479" cy="884126"/>
              <a:chOff x="4024765" y="1900845"/>
              <a:chExt cx="1981479" cy="3964696"/>
            </a:xfrm>
          </p:grpSpPr>
          <p:sp>
            <p:nvSpPr>
              <p:cNvPr id="39" name="Left Bracket 38">
                <a:extLst>
                  <a:ext uri="{FF2B5EF4-FFF2-40B4-BE49-F238E27FC236}">
                    <a16:creationId xmlns:a16="http://schemas.microsoft.com/office/drawing/2014/main" id="{5BB8FA12-141D-4C43-872A-C0E2D7A70C1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0" name="Left Bracket 39">
                <a:extLst>
                  <a:ext uri="{FF2B5EF4-FFF2-40B4-BE49-F238E27FC236}">
                    <a16:creationId xmlns:a16="http://schemas.microsoft.com/office/drawing/2014/main" id="{C035B9C8-BF68-44DB-977F-09BBC8BA1E9F}"/>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37" name="Rectangle 36">
              <a:extLst>
                <a:ext uri="{FF2B5EF4-FFF2-40B4-BE49-F238E27FC236}">
                  <a16:creationId xmlns:a16="http://schemas.microsoft.com/office/drawing/2014/main" id="{E718EF57-F181-4D14-B3CE-E973DC4F2D4C}"/>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4CE6CF4D-8125-4F01-B4D9-7A83B21D1701}"/>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1" name="Group 40">
            <a:extLst>
              <a:ext uri="{FF2B5EF4-FFF2-40B4-BE49-F238E27FC236}">
                <a16:creationId xmlns:a16="http://schemas.microsoft.com/office/drawing/2014/main" id="{6A7DF94E-EBC1-4E68-ACA6-FBBDBD3E9581}"/>
              </a:ext>
            </a:extLst>
          </p:cNvPr>
          <p:cNvGrpSpPr/>
          <p:nvPr/>
        </p:nvGrpSpPr>
        <p:grpSpPr>
          <a:xfrm>
            <a:off x="4651230" y="4108199"/>
            <a:ext cx="1981479" cy="852272"/>
            <a:chOff x="4024765" y="2126958"/>
            <a:chExt cx="1981479" cy="884126"/>
          </a:xfrm>
        </p:grpSpPr>
        <p:grpSp>
          <p:nvGrpSpPr>
            <p:cNvPr id="42" name="Group 41">
              <a:extLst>
                <a:ext uri="{FF2B5EF4-FFF2-40B4-BE49-F238E27FC236}">
                  <a16:creationId xmlns:a16="http://schemas.microsoft.com/office/drawing/2014/main" id="{1562D810-7463-4044-8E7D-87D3CBB69AC1}"/>
                </a:ext>
              </a:extLst>
            </p:cNvPr>
            <p:cNvGrpSpPr/>
            <p:nvPr/>
          </p:nvGrpSpPr>
          <p:grpSpPr>
            <a:xfrm>
              <a:off x="4024765" y="2126958"/>
              <a:ext cx="1981479" cy="884126"/>
              <a:chOff x="4024765" y="1900845"/>
              <a:chExt cx="1981479" cy="3964696"/>
            </a:xfrm>
          </p:grpSpPr>
          <p:sp>
            <p:nvSpPr>
              <p:cNvPr id="45" name="Left Bracket 44">
                <a:extLst>
                  <a:ext uri="{FF2B5EF4-FFF2-40B4-BE49-F238E27FC236}">
                    <a16:creationId xmlns:a16="http://schemas.microsoft.com/office/drawing/2014/main" id="{5C73F1B9-A028-4DCC-9BAF-7D6C3CA700C6}"/>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6" name="Left Bracket 45">
                <a:extLst>
                  <a:ext uri="{FF2B5EF4-FFF2-40B4-BE49-F238E27FC236}">
                    <a16:creationId xmlns:a16="http://schemas.microsoft.com/office/drawing/2014/main" id="{4432C97D-987B-47AA-AC26-07CFEA142F0D}"/>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3" name="Rectangle 42">
              <a:extLst>
                <a:ext uri="{FF2B5EF4-FFF2-40B4-BE49-F238E27FC236}">
                  <a16:creationId xmlns:a16="http://schemas.microsoft.com/office/drawing/2014/main" id="{2B2F75D8-0ACA-4B71-9638-6786235F46CE}"/>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924A701F-C4BB-4E07-8E0E-5F2F1E96AFED}"/>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47" name="Group 46">
            <a:extLst>
              <a:ext uri="{FF2B5EF4-FFF2-40B4-BE49-F238E27FC236}">
                <a16:creationId xmlns:a16="http://schemas.microsoft.com/office/drawing/2014/main" id="{5AE40D31-80C1-4B3C-8E52-5F23D9E9FE19}"/>
              </a:ext>
            </a:extLst>
          </p:cNvPr>
          <p:cNvGrpSpPr/>
          <p:nvPr/>
        </p:nvGrpSpPr>
        <p:grpSpPr>
          <a:xfrm>
            <a:off x="4651230" y="5094599"/>
            <a:ext cx="1981479" cy="852272"/>
            <a:chOff x="4024765" y="2126958"/>
            <a:chExt cx="1981479" cy="884126"/>
          </a:xfrm>
        </p:grpSpPr>
        <p:grpSp>
          <p:nvGrpSpPr>
            <p:cNvPr id="48" name="Group 47">
              <a:extLst>
                <a:ext uri="{FF2B5EF4-FFF2-40B4-BE49-F238E27FC236}">
                  <a16:creationId xmlns:a16="http://schemas.microsoft.com/office/drawing/2014/main" id="{3CDCDB15-9BF5-401D-B4BD-971CE9AFA374}"/>
                </a:ext>
              </a:extLst>
            </p:cNvPr>
            <p:cNvGrpSpPr/>
            <p:nvPr/>
          </p:nvGrpSpPr>
          <p:grpSpPr>
            <a:xfrm>
              <a:off x="4024765" y="2126958"/>
              <a:ext cx="1981479" cy="884126"/>
              <a:chOff x="4024765" y="1900845"/>
              <a:chExt cx="1981479" cy="3964696"/>
            </a:xfrm>
          </p:grpSpPr>
          <p:sp>
            <p:nvSpPr>
              <p:cNvPr id="51" name="Left Bracket 50">
                <a:extLst>
                  <a:ext uri="{FF2B5EF4-FFF2-40B4-BE49-F238E27FC236}">
                    <a16:creationId xmlns:a16="http://schemas.microsoft.com/office/drawing/2014/main" id="{FB947995-EF2B-44EE-950F-9A87581D8BC1}"/>
                  </a:ext>
                </a:extLst>
              </p:cNvPr>
              <p:cNvSpPr/>
              <p:nvPr/>
            </p:nvSpPr>
            <p:spPr>
              <a:xfrm>
                <a:off x="4024765"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2" name="Left Bracket 51">
                <a:extLst>
                  <a:ext uri="{FF2B5EF4-FFF2-40B4-BE49-F238E27FC236}">
                    <a16:creationId xmlns:a16="http://schemas.microsoft.com/office/drawing/2014/main" id="{607B8F2D-1A70-4166-A275-BE5B2E52C0EB}"/>
                  </a:ext>
                </a:extLst>
              </p:cNvPr>
              <p:cNvSpPr/>
              <p:nvPr/>
            </p:nvSpPr>
            <p:spPr>
              <a:xfrm rot="10800000">
                <a:off x="5721273" y="1900845"/>
                <a:ext cx="284971" cy="396469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grpSp>
        <p:sp>
          <p:nvSpPr>
            <p:cNvPr id="49" name="Rectangle 48">
              <a:extLst>
                <a:ext uri="{FF2B5EF4-FFF2-40B4-BE49-F238E27FC236}">
                  <a16:creationId xmlns:a16="http://schemas.microsoft.com/office/drawing/2014/main" id="{E5A61D8F-A22C-4E2A-9FCA-422D271992C7}"/>
                </a:ext>
              </a:extLst>
            </p:cNvPr>
            <p:cNvSpPr/>
            <p:nvPr/>
          </p:nvSpPr>
          <p:spPr>
            <a:xfrm>
              <a:off x="4201466" y="2241397"/>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50" name="Rectangle 49">
              <a:extLst>
                <a:ext uri="{FF2B5EF4-FFF2-40B4-BE49-F238E27FC236}">
                  <a16:creationId xmlns:a16="http://schemas.microsoft.com/office/drawing/2014/main" id="{D3FE39FE-B07E-4F14-9AE4-CD002018F484}"/>
                </a:ext>
              </a:extLst>
            </p:cNvPr>
            <p:cNvSpPr/>
            <p:nvPr/>
          </p:nvSpPr>
          <p:spPr>
            <a:xfrm>
              <a:off x="4201466" y="2614916"/>
              <a:ext cx="1628078" cy="3122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grpSp>
        <p:nvGrpSpPr>
          <p:cNvPr id="53" name="Group 52">
            <a:extLst>
              <a:ext uri="{FF2B5EF4-FFF2-40B4-BE49-F238E27FC236}">
                <a16:creationId xmlns:a16="http://schemas.microsoft.com/office/drawing/2014/main" id="{738EE660-2246-4642-B1D9-A7984620CA5E}"/>
              </a:ext>
            </a:extLst>
          </p:cNvPr>
          <p:cNvGrpSpPr/>
          <p:nvPr/>
        </p:nvGrpSpPr>
        <p:grpSpPr>
          <a:xfrm>
            <a:off x="8296012" y="2238138"/>
            <a:ext cx="2794775" cy="697077"/>
            <a:chOff x="7577726" y="2148151"/>
            <a:chExt cx="3173464" cy="791530"/>
          </a:xfrm>
          <a:solidFill>
            <a:srgbClr val="FF6600"/>
          </a:solidFill>
        </p:grpSpPr>
        <p:sp>
          <p:nvSpPr>
            <p:cNvPr id="54" name="Rectangle 53">
              <a:extLst>
                <a:ext uri="{FF2B5EF4-FFF2-40B4-BE49-F238E27FC236}">
                  <a16:creationId xmlns:a16="http://schemas.microsoft.com/office/drawing/2014/main" id="{894F934F-0302-47A9-8915-3DF4EA53E877}"/>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5" name="Group 54">
              <a:extLst>
                <a:ext uri="{FF2B5EF4-FFF2-40B4-BE49-F238E27FC236}">
                  <a16:creationId xmlns:a16="http://schemas.microsoft.com/office/drawing/2014/main" id="{E2290107-2864-47E8-A314-B206EBB0E96D}"/>
                </a:ext>
              </a:extLst>
            </p:cNvPr>
            <p:cNvGrpSpPr/>
            <p:nvPr/>
          </p:nvGrpSpPr>
          <p:grpSpPr>
            <a:xfrm>
              <a:off x="7577726" y="2153719"/>
              <a:ext cx="785962" cy="785962"/>
              <a:chOff x="9275889" y="5194577"/>
              <a:chExt cx="979661" cy="979661"/>
            </a:xfrm>
            <a:grpFill/>
          </p:grpSpPr>
          <p:sp>
            <p:nvSpPr>
              <p:cNvPr id="56" name="Oval 55">
                <a:extLst>
                  <a:ext uri="{FF2B5EF4-FFF2-40B4-BE49-F238E27FC236}">
                    <a16:creationId xmlns:a16="http://schemas.microsoft.com/office/drawing/2014/main" id="{27DD8718-D220-4E09-BC76-B57BEF04DDA0}"/>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7" name="Group 56">
                <a:extLst>
                  <a:ext uri="{FF2B5EF4-FFF2-40B4-BE49-F238E27FC236}">
                    <a16:creationId xmlns:a16="http://schemas.microsoft.com/office/drawing/2014/main" id="{0CFBE330-42B3-4FF7-8E01-24A503421082}"/>
                  </a:ext>
                </a:extLst>
              </p:cNvPr>
              <p:cNvGrpSpPr/>
              <p:nvPr/>
            </p:nvGrpSpPr>
            <p:grpSpPr>
              <a:xfrm>
                <a:off x="9275889" y="5194577"/>
                <a:ext cx="979661" cy="979661"/>
                <a:chOff x="5125241" y="4572632"/>
                <a:chExt cx="1218697" cy="1218697"/>
              </a:xfrm>
              <a:grpFill/>
            </p:grpSpPr>
            <p:sp>
              <p:nvSpPr>
                <p:cNvPr id="58" name="Oval 57">
                  <a:extLst>
                    <a:ext uri="{FF2B5EF4-FFF2-40B4-BE49-F238E27FC236}">
                      <a16:creationId xmlns:a16="http://schemas.microsoft.com/office/drawing/2014/main" id="{C4B188BD-CA7D-4681-AD1E-38CDC7E0602F}"/>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59" name="Group 19">
                  <a:extLst>
                    <a:ext uri="{FF2B5EF4-FFF2-40B4-BE49-F238E27FC236}">
                      <a16:creationId xmlns:a16="http://schemas.microsoft.com/office/drawing/2014/main" id="{63C229A8-C5F8-425E-AC03-C87B681DB32F}"/>
                    </a:ext>
                  </a:extLst>
                </p:cNvPr>
                <p:cNvGrpSpPr>
                  <a:grpSpLocks noChangeAspect="1"/>
                </p:cNvGrpSpPr>
                <p:nvPr/>
              </p:nvGrpSpPr>
              <p:grpSpPr bwMode="auto">
                <a:xfrm flipH="1">
                  <a:off x="5445692" y="4878036"/>
                  <a:ext cx="577795" cy="607888"/>
                  <a:chOff x="2896" y="2901"/>
                  <a:chExt cx="576" cy="606"/>
                </a:xfrm>
                <a:grpFill/>
              </p:grpSpPr>
              <p:sp>
                <p:nvSpPr>
                  <p:cNvPr id="60" name="Freeform 20">
                    <a:extLst>
                      <a:ext uri="{FF2B5EF4-FFF2-40B4-BE49-F238E27FC236}">
                        <a16:creationId xmlns:a16="http://schemas.microsoft.com/office/drawing/2014/main" id="{E5A159B4-F891-4E8E-8338-118E5A15ED2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1" name="Freeform 21">
                    <a:extLst>
                      <a:ext uri="{FF2B5EF4-FFF2-40B4-BE49-F238E27FC236}">
                        <a16:creationId xmlns:a16="http://schemas.microsoft.com/office/drawing/2014/main" id="{82777B79-8D12-4B03-881D-F42DF5BEEF77}"/>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2" name="Freeform 22">
                    <a:extLst>
                      <a:ext uri="{FF2B5EF4-FFF2-40B4-BE49-F238E27FC236}">
                        <a16:creationId xmlns:a16="http://schemas.microsoft.com/office/drawing/2014/main" id="{C10F662B-ABDD-416D-9740-7412F3E110DF}"/>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3" name="Freeform 23">
                    <a:extLst>
                      <a:ext uri="{FF2B5EF4-FFF2-40B4-BE49-F238E27FC236}">
                        <a16:creationId xmlns:a16="http://schemas.microsoft.com/office/drawing/2014/main" id="{1CEB2C72-E9B6-46CB-BE36-A05E5B8E5A7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4" name="Freeform 24">
                    <a:extLst>
                      <a:ext uri="{FF2B5EF4-FFF2-40B4-BE49-F238E27FC236}">
                        <a16:creationId xmlns:a16="http://schemas.microsoft.com/office/drawing/2014/main" id="{DEFB0B7B-E564-4BA8-8C79-B7D1D3CD0572}"/>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65" name="Freeform 25">
                    <a:extLst>
                      <a:ext uri="{FF2B5EF4-FFF2-40B4-BE49-F238E27FC236}">
                        <a16:creationId xmlns:a16="http://schemas.microsoft.com/office/drawing/2014/main" id="{967A339C-0663-4023-940B-1ADD753150E4}"/>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sp>
        <p:nvSpPr>
          <p:cNvPr id="66" name="TextBox 65">
            <a:extLst>
              <a:ext uri="{FF2B5EF4-FFF2-40B4-BE49-F238E27FC236}">
                <a16:creationId xmlns:a16="http://schemas.microsoft.com/office/drawing/2014/main" id="{BA3284A9-823C-4D44-8AC8-825885584E7F}"/>
              </a:ext>
            </a:extLst>
          </p:cNvPr>
          <p:cNvSpPr txBox="1"/>
          <p:nvPr/>
        </p:nvSpPr>
        <p:spPr>
          <a:xfrm>
            <a:off x="8857063" y="1475656"/>
            <a:ext cx="1875472" cy="461665"/>
          </a:xfrm>
          <a:prstGeom prst="rect">
            <a:avLst/>
          </a:prstGeom>
          <a:noFill/>
        </p:spPr>
        <p:txBody>
          <a:bodyPr wrap="square" rtlCol="0">
            <a:spAutoFit/>
          </a:bodyPr>
          <a:lstStyle/>
          <a:p>
            <a:pPr algn="ctr"/>
            <a:r>
              <a:rPr lang="en-US" sz="2400" dirty="0">
                <a:solidFill>
                  <a:schemeClr val="accent1"/>
                </a:solidFill>
                <a:latin typeface="Calibri" panose="020F0502020204030204" pitchFamily="34" charset="0"/>
                <a:ea typeface="Source Sans Pro Semibold" panose="020B0603030403020204" pitchFamily="34" charset="0"/>
                <a:cs typeface="Calibri" panose="020F0502020204030204" pitchFamily="34" charset="0"/>
              </a:rPr>
              <a:t>Compute</a:t>
            </a:r>
          </a:p>
        </p:txBody>
      </p:sp>
      <p:grpSp>
        <p:nvGrpSpPr>
          <p:cNvPr id="67" name="Group 66">
            <a:extLst>
              <a:ext uri="{FF2B5EF4-FFF2-40B4-BE49-F238E27FC236}">
                <a16:creationId xmlns:a16="http://schemas.microsoft.com/office/drawing/2014/main" id="{08D83E1B-7918-4339-9F16-9C5EEFE975A7}"/>
              </a:ext>
            </a:extLst>
          </p:cNvPr>
          <p:cNvGrpSpPr/>
          <p:nvPr/>
        </p:nvGrpSpPr>
        <p:grpSpPr>
          <a:xfrm>
            <a:off x="8296012" y="3197893"/>
            <a:ext cx="2794775" cy="697077"/>
            <a:chOff x="7577726" y="2148151"/>
            <a:chExt cx="3173464" cy="791530"/>
          </a:xfrm>
          <a:solidFill>
            <a:srgbClr val="FF6600"/>
          </a:solidFill>
        </p:grpSpPr>
        <p:sp>
          <p:nvSpPr>
            <p:cNvPr id="68" name="Rectangle 67">
              <a:extLst>
                <a:ext uri="{FF2B5EF4-FFF2-40B4-BE49-F238E27FC236}">
                  <a16:creationId xmlns:a16="http://schemas.microsoft.com/office/drawing/2014/main" id="{466DEDC3-7011-4458-870E-6EFF9CE7135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2C67F33B-F246-4A5E-B6CC-0C3075410AAC}"/>
                </a:ext>
              </a:extLst>
            </p:cNvPr>
            <p:cNvGrpSpPr/>
            <p:nvPr/>
          </p:nvGrpSpPr>
          <p:grpSpPr>
            <a:xfrm>
              <a:off x="7577726" y="2153719"/>
              <a:ext cx="785962" cy="785962"/>
              <a:chOff x="9275889" y="5194577"/>
              <a:chExt cx="979661" cy="979661"/>
            </a:xfrm>
            <a:grpFill/>
          </p:grpSpPr>
          <p:sp>
            <p:nvSpPr>
              <p:cNvPr id="70" name="Oval 69">
                <a:extLst>
                  <a:ext uri="{FF2B5EF4-FFF2-40B4-BE49-F238E27FC236}">
                    <a16:creationId xmlns:a16="http://schemas.microsoft.com/office/drawing/2014/main" id="{74989672-30B5-45D2-8D26-80E4DD40A532}"/>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1" name="Group 70">
                <a:extLst>
                  <a:ext uri="{FF2B5EF4-FFF2-40B4-BE49-F238E27FC236}">
                    <a16:creationId xmlns:a16="http://schemas.microsoft.com/office/drawing/2014/main" id="{6698C300-9EFE-47AC-90C5-6EF4F0EB0F15}"/>
                  </a:ext>
                </a:extLst>
              </p:cNvPr>
              <p:cNvGrpSpPr/>
              <p:nvPr/>
            </p:nvGrpSpPr>
            <p:grpSpPr>
              <a:xfrm>
                <a:off x="9275889" y="5194577"/>
                <a:ext cx="979661" cy="979661"/>
                <a:chOff x="5125241" y="4572632"/>
                <a:chExt cx="1218697" cy="1218697"/>
              </a:xfrm>
              <a:grpFill/>
            </p:grpSpPr>
            <p:sp>
              <p:nvSpPr>
                <p:cNvPr id="72" name="Oval 71">
                  <a:extLst>
                    <a:ext uri="{FF2B5EF4-FFF2-40B4-BE49-F238E27FC236}">
                      <a16:creationId xmlns:a16="http://schemas.microsoft.com/office/drawing/2014/main" id="{55F014A0-580A-4262-9877-7890F5F33525}"/>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73" name="Group 19">
                  <a:extLst>
                    <a:ext uri="{FF2B5EF4-FFF2-40B4-BE49-F238E27FC236}">
                      <a16:creationId xmlns:a16="http://schemas.microsoft.com/office/drawing/2014/main" id="{D1EE1250-DE4A-4E72-8EF5-C68465E1D1FF}"/>
                    </a:ext>
                  </a:extLst>
                </p:cNvPr>
                <p:cNvGrpSpPr>
                  <a:grpSpLocks noChangeAspect="1"/>
                </p:cNvGrpSpPr>
                <p:nvPr/>
              </p:nvGrpSpPr>
              <p:grpSpPr bwMode="auto">
                <a:xfrm flipH="1">
                  <a:off x="5445692" y="4878036"/>
                  <a:ext cx="577795" cy="607888"/>
                  <a:chOff x="2896" y="2901"/>
                  <a:chExt cx="576" cy="606"/>
                </a:xfrm>
                <a:grpFill/>
              </p:grpSpPr>
              <p:sp>
                <p:nvSpPr>
                  <p:cNvPr id="74" name="Freeform 20">
                    <a:extLst>
                      <a:ext uri="{FF2B5EF4-FFF2-40B4-BE49-F238E27FC236}">
                        <a16:creationId xmlns:a16="http://schemas.microsoft.com/office/drawing/2014/main" id="{805F9461-F277-40AA-898B-BCCF620C9E9A}"/>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5" name="Freeform 21">
                    <a:extLst>
                      <a:ext uri="{FF2B5EF4-FFF2-40B4-BE49-F238E27FC236}">
                        <a16:creationId xmlns:a16="http://schemas.microsoft.com/office/drawing/2014/main" id="{C6602CAF-F5C6-482F-BE5E-E64A201C5B69}"/>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6" name="Freeform 22">
                    <a:extLst>
                      <a:ext uri="{FF2B5EF4-FFF2-40B4-BE49-F238E27FC236}">
                        <a16:creationId xmlns:a16="http://schemas.microsoft.com/office/drawing/2014/main" id="{F953CFE2-D18A-44C3-B7CC-DA338C85B611}"/>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7" name="Freeform 23">
                    <a:extLst>
                      <a:ext uri="{FF2B5EF4-FFF2-40B4-BE49-F238E27FC236}">
                        <a16:creationId xmlns:a16="http://schemas.microsoft.com/office/drawing/2014/main" id="{BE117986-3518-470B-B622-96436A1B206F}"/>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8" name="Freeform 24">
                    <a:extLst>
                      <a:ext uri="{FF2B5EF4-FFF2-40B4-BE49-F238E27FC236}">
                        <a16:creationId xmlns:a16="http://schemas.microsoft.com/office/drawing/2014/main" id="{11929F2E-9043-4458-953F-F68D2D2F1E37}"/>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79" name="Freeform 25">
                    <a:extLst>
                      <a:ext uri="{FF2B5EF4-FFF2-40B4-BE49-F238E27FC236}">
                        <a16:creationId xmlns:a16="http://schemas.microsoft.com/office/drawing/2014/main" id="{70193596-2A32-4136-A761-849E4556234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80" name="Group 79">
            <a:extLst>
              <a:ext uri="{FF2B5EF4-FFF2-40B4-BE49-F238E27FC236}">
                <a16:creationId xmlns:a16="http://schemas.microsoft.com/office/drawing/2014/main" id="{CB0872C3-92CC-4845-B323-1EBD802A188F}"/>
              </a:ext>
            </a:extLst>
          </p:cNvPr>
          <p:cNvGrpSpPr/>
          <p:nvPr/>
        </p:nvGrpSpPr>
        <p:grpSpPr>
          <a:xfrm>
            <a:off x="8296012" y="4157648"/>
            <a:ext cx="2794775" cy="697077"/>
            <a:chOff x="7577726" y="2148151"/>
            <a:chExt cx="3173464" cy="791530"/>
          </a:xfrm>
          <a:solidFill>
            <a:srgbClr val="FF6600"/>
          </a:solidFill>
        </p:grpSpPr>
        <p:sp>
          <p:nvSpPr>
            <p:cNvPr id="81" name="Rectangle 80">
              <a:extLst>
                <a:ext uri="{FF2B5EF4-FFF2-40B4-BE49-F238E27FC236}">
                  <a16:creationId xmlns:a16="http://schemas.microsoft.com/office/drawing/2014/main" id="{F1D39B65-181C-4E85-929A-F1E0F7656078}"/>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2" name="Group 81">
              <a:extLst>
                <a:ext uri="{FF2B5EF4-FFF2-40B4-BE49-F238E27FC236}">
                  <a16:creationId xmlns:a16="http://schemas.microsoft.com/office/drawing/2014/main" id="{D89B6204-11E4-4DD0-B550-9923A3B710DF}"/>
                </a:ext>
              </a:extLst>
            </p:cNvPr>
            <p:cNvGrpSpPr/>
            <p:nvPr/>
          </p:nvGrpSpPr>
          <p:grpSpPr>
            <a:xfrm>
              <a:off x="7577726" y="2153719"/>
              <a:ext cx="785962" cy="785962"/>
              <a:chOff x="9275889" y="5194577"/>
              <a:chExt cx="979661" cy="979661"/>
            </a:xfrm>
            <a:grpFill/>
          </p:grpSpPr>
          <p:sp>
            <p:nvSpPr>
              <p:cNvPr id="83" name="Oval 82">
                <a:extLst>
                  <a:ext uri="{FF2B5EF4-FFF2-40B4-BE49-F238E27FC236}">
                    <a16:creationId xmlns:a16="http://schemas.microsoft.com/office/drawing/2014/main" id="{65CC104D-06AE-476E-A114-13BE55CE7A31}"/>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4" name="Group 83">
                <a:extLst>
                  <a:ext uri="{FF2B5EF4-FFF2-40B4-BE49-F238E27FC236}">
                    <a16:creationId xmlns:a16="http://schemas.microsoft.com/office/drawing/2014/main" id="{7FFF2EAA-A8D3-440B-9243-56BDC0820CC8}"/>
                  </a:ext>
                </a:extLst>
              </p:cNvPr>
              <p:cNvGrpSpPr/>
              <p:nvPr/>
            </p:nvGrpSpPr>
            <p:grpSpPr>
              <a:xfrm>
                <a:off x="9275889" y="5194577"/>
                <a:ext cx="979661" cy="979661"/>
                <a:chOff x="5125241" y="4572632"/>
                <a:chExt cx="1218697" cy="1218697"/>
              </a:xfrm>
              <a:grpFill/>
            </p:grpSpPr>
            <p:sp>
              <p:nvSpPr>
                <p:cNvPr id="85" name="Oval 84">
                  <a:extLst>
                    <a:ext uri="{FF2B5EF4-FFF2-40B4-BE49-F238E27FC236}">
                      <a16:creationId xmlns:a16="http://schemas.microsoft.com/office/drawing/2014/main" id="{CCC06DB6-DA6B-405C-A2E2-77FFBD7B6B84}"/>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86" name="Group 19">
                  <a:extLst>
                    <a:ext uri="{FF2B5EF4-FFF2-40B4-BE49-F238E27FC236}">
                      <a16:creationId xmlns:a16="http://schemas.microsoft.com/office/drawing/2014/main" id="{864BC189-908D-4E51-B8EA-D201D65CF047}"/>
                    </a:ext>
                  </a:extLst>
                </p:cNvPr>
                <p:cNvGrpSpPr>
                  <a:grpSpLocks noChangeAspect="1"/>
                </p:cNvGrpSpPr>
                <p:nvPr/>
              </p:nvGrpSpPr>
              <p:grpSpPr bwMode="auto">
                <a:xfrm flipH="1">
                  <a:off x="5445692" y="4878036"/>
                  <a:ext cx="577795" cy="607888"/>
                  <a:chOff x="2896" y="2901"/>
                  <a:chExt cx="576" cy="606"/>
                </a:xfrm>
                <a:grpFill/>
              </p:grpSpPr>
              <p:sp>
                <p:nvSpPr>
                  <p:cNvPr id="87" name="Freeform 20">
                    <a:extLst>
                      <a:ext uri="{FF2B5EF4-FFF2-40B4-BE49-F238E27FC236}">
                        <a16:creationId xmlns:a16="http://schemas.microsoft.com/office/drawing/2014/main" id="{FB43A650-9B30-44BF-A4B6-CB27D0589970}"/>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8" name="Freeform 21">
                    <a:extLst>
                      <a:ext uri="{FF2B5EF4-FFF2-40B4-BE49-F238E27FC236}">
                        <a16:creationId xmlns:a16="http://schemas.microsoft.com/office/drawing/2014/main" id="{4C1DE40C-D5C3-4D19-AFEB-5BCF66911ACE}"/>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89" name="Freeform 22">
                    <a:extLst>
                      <a:ext uri="{FF2B5EF4-FFF2-40B4-BE49-F238E27FC236}">
                        <a16:creationId xmlns:a16="http://schemas.microsoft.com/office/drawing/2014/main" id="{2E60852E-95BC-4191-AC62-2415FC302F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0" name="Freeform 23">
                    <a:extLst>
                      <a:ext uri="{FF2B5EF4-FFF2-40B4-BE49-F238E27FC236}">
                        <a16:creationId xmlns:a16="http://schemas.microsoft.com/office/drawing/2014/main" id="{4C28834E-B9B8-40C8-BE9A-0359B2FCDA9B}"/>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1" name="Freeform 24">
                    <a:extLst>
                      <a:ext uri="{FF2B5EF4-FFF2-40B4-BE49-F238E27FC236}">
                        <a16:creationId xmlns:a16="http://schemas.microsoft.com/office/drawing/2014/main" id="{81641834-4708-40F9-8D38-DC2EAF16DDEB}"/>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92" name="Freeform 25">
                    <a:extLst>
                      <a:ext uri="{FF2B5EF4-FFF2-40B4-BE49-F238E27FC236}">
                        <a16:creationId xmlns:a16="http://schemas.microsoft.com/office/drawing/2014/main" id="{DD5776C9-6331-4FB7-A941-0DB6C99EE300}"/>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93" name="Group 92">
            <a:extLst>
              <a:ext uri="{FF2B5EF4-FFF2-40B4-BE49-F238E27FC236}">
                <a16:creationId xmlns:a16="http://schemas.microsoft.com/office/drawing/2014/main" id="{56C19B3C-3173-4773-BA47-7D70C8D515F5}"/>
              </a:ext>
            </a:extLst>
          </p:cNvPr>
          <p:cNvGrpSpPr/>
          <p:nvPr/>
        </p:nvGrpSpPr>
        <p:grpSpPr>
          <a:xfrm>
            <a:off x="8296012" y="5117403"/>
            <a:ext cx="2794775" cy="697077"/>
            <a:chOff x="7577726" y="2148151"/>
            <a:chExt cx="3173464" cy="791530"/>
          </a:xfrm>
          <a:solidFill>
            <a:srgbClr val="FF6600"/>
          </a:solidFill>
        </p:grpSpPr>
        <p:sp>
          <p:nvSpPr>
            <p:cNvPr id="94" name="Rectangle 93">
              <a:extLst>
                <a:ext uri="{FF2B5EF4-FFF2-40B4-BE49-F238E27FC236}">
                  <a16:creationId xmlns:a16="http://schemas.microsoft.com/office/drawing/2014/main" id="{0BCD60C7-80DA-4977-B09B-02F334C29905}"/>
                </a:ext>
              </a:extLst>
            </p:cNvPr>
            <p:cNvSpPr/>
            <p:nvPr/>
          </p:nvSpPr>
          <p:spPr>
            <a:xfrm>
              <a:off x="8017286" y="2148151"/>
              <a:ext cx="2733904" cy="78596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5" name="Group 94">
              <a:extLst>
                <a:ext uri="{FF2B5EF4-FFF2-40B4-BE49-F238E27FC236}">
                  <a16:creationId xmlns:a16="http://schemas.microsoft.com/office/drawing/2014/main" id="{A6B08503-52DA-4BF5-9746-7E313AF0C985}"/>
                </a:ext>
              </a:extLst>
            </p:cNvPr>
            <p:cNvGrpSpPr/>
            <p:nvPr/>
          </p:nvGrpSpPr>
          <p:grpSpPr>
            <a:xfrm>
              <a:off x="7577726" y="2153719"/>
              <a:ext cx="785962" cy="785962"/>
              <a:chOff x="9275889" y="5194577"/>
              <a:chExt cx="979661" cy="979661"/>
            </a:xfrm>
            <a:grpFill/>
          </p:grpSpPr>
          <p:sp>
            <p:nvSpPr>
              <p:cNvPr id="96" name="Oval 95">
                <a:extLst>
                  <a:ext uri="{FF2B5EF4-FFF2-40B4-BE49-F238E27FC236}">
                    <a16:creationId xmlns:a16="http://schemas.microsoft.com/office/drawing/2014/main" id="{055A12AE-BE8F-4579-959F-A22C8CE159AE}"/>
                  </a:ext>
                </a:extLst>
              </p:cNvPr>
              <p:cNvSpPr/>
              <p:nvPr/>
            </p:nvSpPr>
            <p:spPr>
              <a:xfrm flipH="1">
                <a:off x="9317845" y="5220564"/>
                <a:ext cx="895034" cy="895034"/>
              </a:xfrm>
              <a:prstGeom prst="ellipse">
                <a:avLst/>
              </a:prstGeom>
              <a:grp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7" name="Group 96">
                <a:extLst>
                  <a:ext uri="{FF2B5EF4-FFF2-40B4-BE49-F238E27FC236}">
                    <a16:creationId xmlns:a16="http://schemas.microsoft.com/office/drawing/2014/main" id="{4F281F5B-C5F9-4F6A-BCEE-6B1746AA7B4F}"/>
                  </a:ext>
                </a:extLst>
              </p:cNvPr>
              <p:cNvGrpSpPr/>
              <p:nvPr/>
            </p:nvGrpSpPr>
            <p:grpSpPr>
              <a:xfrm>
                <a:off x="9275889" y="5194577"/>
                <a:ext cx="979661" cy="979661"/>
                <a:chOff x="5125241" y="4572632"/>
                <a:chExt cx="1218697" cy="1218697"/>
              </a:xfrm>
              <a:grpFill/>
            </p:grpSpPr>
            <p:sp>
              <p:nvSpPr>
                <p:cNvPr id="98" name="Oval 97">
                  <a:extLst>
                    <a:ext uri="{FF2B5EF4-FFF2-40B4-BE49-F238E27FC236}">
                      <a16:creationId xmlns:a16="http://schemas.microsoft.com/office/drawing/2014/main" id="{15DAEDAA-AF01-4D6B-8612-422EB58D7F9C}"/>
                    </a:ext>
                  </a:extLst>
                </p:cNvPr>
                <p:cNvSpPr/>
                <p:nvPr/>
              </p:nvSpPr>
              <p:spPr>
                <a:xfrm flipH="1">
                  <a:off x="5125241" y="4572632"/>
                  <a:ext cx="1218697" cy="1218697"/>
                </a:xfrm>
                <a:prstGeom prst="ellipse">
                  <a:avLst/>
                </a:prstGeom>
                <a:solidFill>
                  <a:schemeClr val="tx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grpSp>
              <p:nvGrpSpPr>
                <p:cNvPr id="99" name="Group 19">
                  <a:extLst>
                    <a:ext uri="{FF2B5EF4-FFF2-40B4-BE49-F238E27FC236}">
                      <a16:creationId xmlns:a16="http://schemas.microsoft.com/office/drawing/2014/main" id="{C438207A-EB9A-4A23-BB15-825E02C8980E}"/>
                    </a:ext>
                  </a:extLst>
                </p:cNvPr>
                <p:cNvGrpSpPr>
                  <a:grpSpLocks noChangeAspect="1"/>
                </p:cNvGrpSpPr>
                <p:nvPr/>
              </p:nvGrpSpPr>
              <p:grpSpPr bwMode="auto">
                <a:xfrm flipH="1">
                  <a:off x="5445692" y="4878036"/>
                  <a:ext cx="577795" cy="607888"/>
                  <a:chOff x="2896" y="2901"/>
                  <a:chExt cx="576" cy="606"/>
                </a:xfrm>
                <a:grpFill/>
              </p:grpSpPr>
              <p:sp>
                <p:nvSpPr>
                  <p:cNvPr id="100" name="Freeform 20">
                    <a:extLst>
                      <a:ext uri="{FF2B5EF4-FFF2-40B4-BE49-F238E27FC236}">
                        <a16:creationId xmlns:a16="http://schemas.microsoft.com/office/drawing/2014/main" id="{FD4D322B-F023-4127-BCCD-3E95BD77FE0F}"/>
                      </a:ext>
                    </a:extLst>
                  </p:cNvPr>
                  <p:cNvSpPr>
                    <a:spLocks/>
                  </p:cNvSpPr>
                  <p:nvPr/>
                </p:nvSpPr>
                <p:spPr bwMode="auto">
                  <a:xfrm>
                    <a:off x="2896" y="3441"/>
                    <a:ext cx="216" cy="48"/>
                  </a:xfrm>
                  <a:custGeom>
                    <a:avLst/>
                    <a:gdLst>
                      <a:gd name="T0" fmla="*/ 87 w 786"/>
                      <a:gd name="T1" fmla="*/ 0 h 175"/>
                      <a:gd name="T2" fmla="*/ 0 w 786"/>
                      <a:gd name="T3" fmla="*/ 88 h 175"/>
                      <a:gd name="T4" fmla="*/ 87 w 786"/>
                      <a:gd name="T5" fmla="*/ 175 h 175"/>
                      <a:gd name="T6" fmla="*/ 786 w 786"/>
                      <a:gd name="T7" fmla="*/ 175 h 175"/>
                      <a:gd name="T8" fmla="*/ 771 w 786"/>
                      <a:gd name="T9" fmla="*/ 87 h 175"/>
                      <a:gd name="T10" fmla="*/ 786 w 786"/>
                      <a:gd name="T11" fmla="*/ 0 h 175"/>
                      <a:gd name="T12" fmla="*/ 87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87" y="0"/>
                        </a:moveTo>
                        <a:cubicBezTo>
                          <a:pt x="39" y="0"/>
                          <a:pt x="0" y="39"/>
                          <a:pt x="0" y="88"/>
                        </a:cubicBezTo>
                        <a:cubicBezTo>
                          <a:pt x="0" y="136"/>
                          <a:pt x="39" y="175"/>
                          <a:pt x="87" y="175"/>
                        </a:cubicBezTo>
                        <a:cubicBezTo>
                          <a:pt x="786" y="175"/>
                          <a:pt x="786" y="175"/>
                          <a:pt x="786" y="175"/>
                        </a:cubicBezTo>
                        <a:cubicBezTo>
                          <a:pt x="777" y="147"/>
                          <a:pt x="771" y="118"/>
                          <a:pt x="771" y="87"/>
                        </a:cubicBezTo>
                        <a:cubicBezTo>
                          <a:pt x="771" y="57"/>
                          <a:pt x="777" y="28"/>
                          <a:pt x="786" y="0"/>
                        </a:cubicBezTo>
                        <a:lnTo>
                          <a:pt x="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1" name="Freeform 21">
                    <a:extLst>
                      <a:ext uri="{FF2B5EF4-FFF2-40B4-BE49-F238E27FC236}">
                        <a16:creationId xmlns:a16="http://schemas.microsoft.com/office/drawing/2014/main" id="{170B83E2-DE94-49EF-BD25-13236CC1460B}"/>
                      </a:ext>
                    </a:extLst>
                  </p:cNvPr>
                  <p:cNvSpPr>
                    <a:spLocks/>
                  </p:cNvSpPr>
                  <p:nvPr/>
                </p:nvSpPr>
                <p:spPr bwMode="auto">
                  <a:xfrm>
                    <a:off x="3256" y="3441"/>
                    <a:ext cx="216" cy="48"/>
                  </a:xfrm>
                  <a:custGeom>
                    <a:avLst/>
                    <a:gdLst>
                      <a:gd name="T0" fmla="*/ 699 w 786"/>
                      <a:gd name="T1" fmla="*/ 0 h 175"/>
                      <a:gd name="T2" fmla="*/ 0 w 786"/>
                      <a:gd name="T3" fmla="*/ 0 h 175"/>
                      <a:gd name="T4" fmla="*/ 15 w 786"/>
                      <a:gd name="T5" fmla="*/ 87 h 175"/>
                      <a:gd name="T6" fmla="*/ 0 w 786"/>
                      <a:gd name="T7" fmla="*/ 175 h 175"/>
                      <a:gd name="T8" fmla="*/ 699 w 786"/>
                      <a:gd name="T9" fmla="*/ 175 h 175"/>
                      <a:gd name="T10" fmla="*/ 786 w 786"/>
                      <a:gd name="T11" fmla="*/ 88 h 175"/>
                      <a:gd name="T12" fmla="*/ 699 w 786"/>
                      <a:gd name="T13" fmla="*/ 0 h 175"/>
                    </a:gdLst>
                    <a:ahLst/>
                    <a:cxnLst>
                      <a:cxn ang="0">
                        <a:pos x="T0" y="T1"/>
                      </a:cxn>
                      <a:cxn ang="0">
                        <a:pos x="T2" y="T3"/>
                      </a:cxn>
                      <a:cxn ang="0">
                        <a:pos x="T4" y="T5"/>
                      </a:cxn>
                      <a:cxn ang="0">
                        <a:pos x="T6" y="T7"/>
                      </a:cxn>
                      <a:cxn ang="0">
                        <a:pos x="T8" y="T9"/>
                      </a:cxn>
                      <a:cxn ang="0">
                        <a:pos x="T10" y="T11"/>
                      </a:cxn>
                      <a:cxn ang="0">
                        <a:pos x="T12" y="T13"/>
                      </a:cxn>
                    </a:cxnLst>
                    <a:rect l="0" t="0" r="r" b="b"/>
                    <a:pathLst>
                      <a:path w="786" h="175">
                        <a:moveTo>
                          <a:pt x="699" y="0"/>
                        </a:moveTo>
                        <a:cubicBezTo>
                          <a:pt x="0" y="0"/>
                          <a:pt x="0" y="0"/>
                          <a:pt x="0" y="0"/>
                        </a:cubicBezTo>
                        <a:cubicBezTo>
                          <a:pt x="9" y="28"/>
                          <a:pt x="15" y="57"/>
                          <a:pt x="15" y="87"/>
                        </a:cubicBezTo>
                        <a:cubicBezTo>
                          <a:pt x="15" y="118"/>
                          <a:pt x="9" y="147"/>
                          <a:pt x="0" y="175"/>
                        </a:cubicBezTo>
                        <a:cubicBezTo>
                          <a:pt x="699" y="175"/>
                          <a:pt x="699" y="175"/>
                          <a:pt x="699" y="175"/>
                        </a:cubicBezTo>
                        <a:cubicBezTo>
                          <a:pt x="747" y="175"/>
                          <a:pt x="786" y="136"/>
                          <a:pt x="786" y="88"/>
                        </a:cubicBezTo>
                        <a:cubicBezTo>
                          <a:pt x="786" y="39"/>
                          <a:pt x="747" y="0"/>
                          <a:pt x="69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2" name="Freeform 22">
                    <a:extLst>
                      <a:ext uri="{FF2B5EF4-FFF2-40B4-BE49-F238E27FC236}">
                        <a16:creationId xmlns:a16="http://schemas.microsoft.com/office/drawing/2014/main" id="{C73B4CC9-D57F-4C0D-82BD-EE044A7D1632}"/>
                      </a:ext>
                    </a:extLst>
                  </p:cNvPr>
                  <p:cNvSpPr>
                    <a:spLocks/>
                  </p:cNvSpPr>
                  <p:nvPr/>
                </p:nvSpPr>
                <p:spPr bwMode="auto">
                  <a:xfrm>
                    <a:off x="3142" y="3285"/>
                    <a:ext cx="84" cy="222"/>
                  </a:xfrm>
                  <a:custGeom>
                    <a:avLst/>
                    <a:gdLst>
                      <a:gd name="T0" fmla="*/ 242 w 308"/>
                      <a:gd name="T1" fmla="*/ 529 h 810"/>
                      <a:gd name="T2" fmla="*/ 242 w 308"/>
                      <a:gd name="T3" fmla="*/ 88 h 810"/>
                      <a:gd name="T4" fmla="*/ 154 w 308"/>
                      <a:gd name="T5" fmla="*/ 0 h 810"/>
                      <a:gd name="T6" fmla="*/ 67 w 308"/>
                      <a:gd name="T7" fmla="*/ 88 h 810"/>
                      <a:gd name="T8" fmla="*/ 67 w 308"/>
                      <a:gd name="T9" fmla="*/ 529 h 810"/>
                      <a:gd name="T10" fmla="*/ 0 w 308"/>
                      <a:gd name="T11" fmla="*/ 655 h 810"/>
                      <a:gd name="T12" fmla="*/ 154 w 308"/>
                      <a:gd name="T13" fmla="*/ 810 h 810"/>
                      <a:gd name="T14" fmla="*/ 308 w 308"/>
                      <a:gd name="T15" fmla="*/ 655 h 810"/>
                      <a:gd name="T16" fmla="*/ 242 w 308"/>
                      <a:gd name="T17" fmla="*/ 529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810">
                        <a:moveTo>
                          <a:pt x="242" y="529"/>
                        </a:moveTo>
                        <a:cubicBezTo>
                          <a:pt x="242" y="88"/>
                          <a:pt x="242" y="88"/>
                          <a:pt x="242" y="88"/>
                        </a:cubicBezTo>
                        <a:cubicBezTo>
                          <a:pt x="242" y="39"/>
                          <a:pt x="202" y="0"/>
                          <a:pt x="154" y="0"/>
                        </a:cubicBezTo>
                        <a:cubicBezTo>
                          <a:pt x="106" y="0"/>
                          <a:pt x="67" y="39"/>
                          <a:pt x="67" y="88"/>
                        </a:cubicBezTo>
                        <a:cubicBezTo>
                          <a:pt x="67" y="529"/>
                          <a:pt x="67" y="529"/>
                          <a:pt x="67" y="529"/>
                        </a:cubicBezTo>
                        <a:cubicBezTo>
                          <a:pt x="26" y="557"/>
                          <a:pt x="0" y="603"/>
                          <a:pt x="0" y="655"/>
                        </a:cubicBezTo>
                        <a:cubicBezTo>
                          <a:pt x="0" y="740"/>
                          <a:pt x="69" y="810"/>
                          <a:pt x="154" y="810"/>
                        </a:cubicBezTo>
                        <a:cubicBezTo>
                          <a:pt x="239" y="810"/>
                          <a:pt x="308" y="740"/>
                          <a:pt x="308" y="655"/>
                        </a:cubicBezTo>
                        <a:cubicBezTo>
                          <a:pt x="308" y="603"/>
                          <a:pt x="282" y="557"/>
                          <a:pt x="242" y="5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3" name="Freeform 23">
                    <a:extLst>
                      <a:ext uri="{FF2B5EF4-FFF2-40B4-BE49-F238E27FC236}">
                        <a16:creationId xmlns:a16="http://schemas.microsoft.com/office/drawing/2014/main" id="{D891BB97-05A1-4814-A61C-B309D17D8103}"/>
                      </a:ext>
                    </a:extLst>
                  </p:cNvPr>
                  <p:cNvSpPr>
                    <a:spLocks noEditPoints="1"/>
                  </p:cNvSpPr>
                  <p:nvPr/>
                </p:nvSpPr>
                <p:spPr bwMode="auto">
                  <a:xfrm>
                    <a:off x="2899" y="2901"/>
                    <a:ext cx="570" cy="137"/>
                  </a:xfrm>
                  <a:custGeom>
                    <a:avLst/>
                    <a:gdLst>
                      <a:gd name="T0" fmla="*/ 1831 w 2080"/>
                      <a:gd name="T1" fmla="*/ 0 h 497"/>
                      <a:gd name="T2" fmla="*/ 249 w 2080"/>
                      <a:gd name="T3" fmla="*/ 0 h 497"/>
                      <a:gd name="T4" fmla="*/ 0 w 2080"/>
                      <a:gd name="T5" fmla="*/ 249 h 497"/>
                      <a:gd name="T6" fmla="*/ 249 w 2080"/>
                      <a:gd name="T7" fmla="*/ 497 h 497"/>
                      <a:gd name="T8" fmla="*/ 1831 w 2080"/>
                      <a:gd name="T9" fmla="*/ 497 h 497"/>
                      <a:gd name="T10" fmla="*/ 2080 w 2080"/>
                      <a:gd name="T11" fmla="*/ 249 h 497"/>
                      <a:gd name="T12" fmla="*/ 1831 w 2080"/>
                      <a:gd name="T13" fmla="*/ 0 h 497"/>
                      <a:gd name="T14" fmla="*/ 1749 w 2080"/>
                      <a:gd name="T15" fmla="*/ 336 h 497"/>
                      <a:gd name="T16" fmla="*/ 1662 w 2080"/>
                      <a:gd name="T17" fmla="*/ 249 h 497"/>
                      <a:gd name="T18" fmla="*/ 1749 w 2080"/>
                      <a:gd name="T19" fmla="*/ 162 h 497"/>
                      <a:gd name="T20" fmla="*/ 1836 w 2080"/>
                      <a:gd name="T21" fmla="*/ 249 h 497"/>
                      <a:gd name="T22" fmla="*/ 1749 w 2080"/>
                      <a:gd name="T23" fmla="*/ 33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7">
                        <a:moveTo>
                          <a:pt x="1831" y="0"/>
                        </a:moveTo>
                        <a:cubicBezTo>
                          <a:pt x="249" y="0"/>
                          <a:pt x="249" y="0"/>
                          <a:pt x="249" y="0"/>
                        </a:cubicBezTo>
                        <a:cubicBezTo>
                          <a:pt x="112" y="0"/>
                          <a:pt x="0" y="112"/>
                          <a:pt x="0" y="249"/>
                        </a:cubicBezTo>
                        <a:cubicBezTo>
                          <a:pt x="0" y="385"/>
                          <a:pt x="112" y="497"/>
                          <a:pt x="249" y="497"/>
                        </a:cubicBezTo>
                        <a:cubicBezTo>
                          <a:pt x="1831" y="497"/>
                          <a:pt x="1831" y="497"/>
                          <a:pt x="1831" y="497"/>
                        </a:cubicBezTo>
                        <a:cubicBezTo>
                          <a:pt x="1968" y="497"/>
                          <a:pt x="2080" y="385"/>
                          <a:pt x="2080" y="249"/>
                        </a:cubicBezTo>
                        <a:cubicBezTo>
                          <a:pt x="2080" y="112"/>
                          <a:pt x="1968" y="0"/>
                          <a:pt x="1831" y="0"/>
                        </a:cubicBezTo>
                        <a:close/>
                        <a:moveTo>
                          <a:pt x="1749" y="336"/>
                        </a:moveTo>
                        <a:cubicBezTo>
                          <a:pt x="1701" y="336"/>
                          <a:pt x="1662" y="297"/>
                          <a:pt x="1662" y="249"/>
                        </a:cubicBezTo>
                        <a:cubicBezTo>
                          <a:pt x="1662" y="201"/>
                          <a:pt x="1701" y="162"/>
                          <a:pt x="1749" y="162"/>
                        </a:cubicBezTo>
                        <a:cubicBezTo>
                          <a:pt x="1797" y="162"/>
                          <a:pt x="1836" y="201"/>
                          <a:pt x="1836" y="249"/>
                        </a:cubicBezTo>
                        <a:cubicBezTo>
                          <a:pt x="1836" y="297"/>
                          <a:pt x="1797" y="336"/>
                          <a:pt x="1749" y="3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4" name="Freeform 24">
                    <a:extLst>
                      <a:ext uri="{FF2B5EF4-FFF2-40B4-BE49-F238E27FC236}">
                        <a16:creationId xmlns:a16="http://schemas.microsoft.com/office/drawing/2014/main" id="{6D2047C4-FAA0-40B9-BE86-7A53F21A7B96}"/>
                      </a:ext>
                    </a:extLst>
                  </p:cNvPr>
                  <p:cNvSpPr>
                    <a:spLocks noEditPoints="1"/>
                  </p:cNvSpPr>
                  <p:nvPr/>
                </p:nvSpPr>
                <p:spPr bwMode="auto">
                  <a:xfrm>
                    <a:off x="2899" y="3072"/>
                    <a:ext cx="570" cy="135"/>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2"/>
                          <a:pt x="0" y="248"/>
                        </a:cubicBezTo>
                        <a:cubicBezTo>
                          <a:pt x="0" y="385"/>
                          <a:pt x="112" y="496"/>
                          <a:pt x="249" y="496"/>
                        </a:cubicBezTo>
                        <a:cubicBezTo>
                          <a:pt x="1831" y="496"/>
                          <a:pt x="1831" y="496"/>
                          <a:pt x="1831" y="496"/>
                        </a:cubicBezTo>
                        <a:cubicBezTo>
                          <a:pt x="1968" y="496"/>
                          <a:pt x="2080" y="385"/>
                          <a:pt x="2080" y="248"/>
                        </a:cubicBezTo>
                        <a:cubicBezTo>
                          <a:pt x="2080" y="112"/>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sp>
                <p:nvSpPr>
                  <p:cNvPr id="105" name="Freeform 25">
                    <a:extLst>
                      <a:ext uri="{FF2B5EF4-FFF2-40B4-BE49-F238E27FC236}">
                        <a16:creationId xmlns:a16="http://schemas.microsoft.com/office/drawing/2014/main" id="{A66A5C09-D732-416D-A3D4-852FC19DD888}"/>
                      </a:ext>
                    </a:extLst>
                  </p:cNvPr>
                  <p:cNvSpPr>
                    <a:spLocks noEditPoints="1"/>
                  </p:cNvSpPr>
                  <p:nvPr/>
                </p:nvSpPr>
                <p:spPr bwMode="auto">
                  <a:xfrm>
                    <a:off x="2899" y="3242"/>
                    <a:ext cx="570" cy="136"/>
                  </a:xfrm>
                  <a:custGeom>
                    <a:avLst/>
                    <a:gdLst>
                      <a:gd name="T0" fmla="*/ 1831 w 2080"/>
                      <a:gd name="T1" fmla="*/ 0 h 496"/>
                      <a:gd name="T2" fmla="*/ 249 w 2080"/>
                      <a:gd name="T3" fmla="*/ 0 h 496"/>
                      <a:gd name="T4" fmla="*/ 0 w 2080"/>
                      <a:gd name="T5" fmla="*/ 248 h 496"/>
                      <a:gd name="T6" fmla="*/ 249 w 2080"/>
                      <a:gd name="T7" fmla="*/ 496 h 496"/>
                      <a:gd name="T8" fmla="*/ 1831 w 2080"/>
                      <a:gd name="T9" fmla="*/ 496 h 496"/>
                      <a:gd name="T10" fmla="*/ 2080 w 2080"/>
                      <a:gd name="T11" fmla="*/ 248 h 496"/>
                      <a:gd name="T12" fmla="*/ 1831 w 2080"/>
                      <a:gd name="T13" fmla="*/ 0 h 496"/>
                      <a:gd name="T14" fmla="*/ 1749 w 2080"/>
                      <a:gd name="T15" fmla="*/ 335 h 496"/>
                      <a:gd name="T16" fmla="*/ 1662 w 2080"/>
                      <a:gd name="T17" fmla="*/ 248 h 496"/>
                      <a:gd name="T18" fmla="*/ 1749 w 2080"/>
                      <a:gd name="T19" fmla="*/ 161 h 496"/>
                      <a:gd name="T20" fmla="*/ 1836 w 2080"/>
                      <a:gd name="T21" fmla="*/ 248 h 496"/>
                      <a:gd name="T22" fmla="*/ 1749 w 2080"/>
                      <a:gd name="T23" fmla="*/ 33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0" h="496">
                        <a:moveTo>
                          <a:pt x="1831" y="0"/>
                        </a:moveTo>
                        <a:cubicBezTo>
                          <a:pt x="249" y="0"/>
                          <a:pt x="249" y="0"/>
                          <a:pt x="249" y="0"/>
                        </a:cubicBezTo>
                        <a:cubicBezTo>
                          <a:pt x="112" y="0"/>
                          <a:pt x="0" y="111"/>
                          <a:pt x="0" y="248"/>
                        </a:cubicBezTo>
                        <a:cubicBezTo>
                          <a:pt x="0" y="384"/>
                          <a:pt x="112" y="496"/>
                          <a:pt x="249" y="496"/>
                        </a:cubicBezTo>
                        <a:cubicBezTo>
                          <a:pt x="1831" y="496"/>
                          <a:pt x="1831" y="496"/>
                          <a:pt x="1831" y="496"/>
                        </a:cubicBezTo>
                        <a:cubicBezTo>
                          <a:pt x="1968" y="496"/>
                          <a:pt x="2080" y="384"/>
                          <a:pt x="2080" y="248"/>
                        </a:cubicBezTo>
                        <a:cubicBezTo>
                          <a:pt x="2080" y="111"/>
                          <a:pt x="1968" y="0"/>
                          <a:pt x="1831" y="0"/>
                        </a:cubicBezTo>
                        <a:close/>
                        <a:moveTo>
                          <a:pt x="1749" y="335"/>
                        </a:moveTo>
                        <a:cubicBezTo>
                          <a:pt x="1701" y="335"/>
                          <a:pt x="1662" y="296"/>
                          <a:pt x="1662" y="248"/>
                        </a:cubicBezTo>
                        <a:cubicBezTo>
                          <a:pt x="1662" y="200"/>
                          <a:pt x="1701" y="161"/>
                          <a:pt x="1749" y="161"/>
                        </a:cubicBezTo>
                        <a:cubicBezTo>
                          <a:pt x="1797" y="161"/>
                          <a:pt x="1836" y="200"/>
                          <a:pt x="1836" y="248"/>
                        </a:cubicBezTo>
                        <a:cubicBezTo>
                          <a:pt x="1836" y="296"/>
                          <a:pt x="1797" y="335"/>
                          <a:pt x="1749" y="3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cs typeface="Calibri" panose="020F0502020204030204" pitchFamily="34" charset="0"/>
                    </a:endParaRPr>
                  </a:p>
                </p:txBody>
              </p:sp>
            </p:grpSp>
          </p:grpSp>
        </p:grpSp>
      </p:grpSp>
      <p:grpSp>
        <p:nvGrpSpPr>
          <p:cNvPr id="106" name="Group 105">
            <a:extLst>
              <a:ext uri="{FF2B5EF4-FFF2-40B4-BE49-F238E27FC236}">
                <a16:creationId xmlns:a16="http://schemas.microsoft.com/office/drawing/2014/main" id="{F6D1C994-4175-4447-9DAB-69CA6E2EA8C8}"/>
              </a:ext>
            </a:extLst>
          </p:cNvPr>
          <p:cNvGrpSpPr/>
          <p:nvPr/>
        </p:nvGrpSpPr>
        <p:grpSpPr>
          <a:xfrm>
            <a:off x="6839076" y="2433191"/>
            <a:ext cx="1302041" cy="307786"/>
            <a:chOff x="6145705" y="2433191"/>
            <a:chExt cx="1302041" cy="307786"/>
          </a:xfrm>
        </p:grpSpPr>
        <p:sp>
          <p:nvSpPr>
            <p:cNvPr id="107" name="Freeform 5">
              <a:extLst>
                <a:ext uri="{FF2B5EF4-FFF2-40B4-BE49-F238E27FC236}">
                  <a16:creationId xmlns:a16="http://schemas.microsoft.com/office/drawing/2014/main" id="{BB96653B-C346-4CCC-B8E0-989369CA258B}"/>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08" name="Straight Connector 107">
              <a:extLst>
                <a:ext uri="{FF2B5EF4-FFF2-40B4-BE49-F238E27FC236}">
                  <a16:creationId xmlns:a16="http://schemas.microsoft.com/office/drawing/2014/main" id="{49CDA001-5619-43CD-AA73-A28533B9487E}"/>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09" name="Freeform 5">
              <a:extLst>
                <a:ext uri="{FF2B5EF4-FFF2-40B4-BE49-F238E27FC236}">
                  <a16:creationId xmlns:a16="http://schemas.microsoft.com/office/drawing/2014/main" id="{E443769E-12A3-4EC4-959B-7CE3BCFD8A0F}"/>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0" name="Group 109">
            <a:extLst>
              <a:ext uri="{FF2B5EF4-FFF2-40B4-BE49-F238E27FC236}">
                <a16:creationId xmlns:a16="http://schemas.microsoft.com/office/drawing/2014/main" id="{04425CA9-0D3B-4CFE-A461-C1732A3F1E7B}"/>
              </a:ext>
            </a:extLst>
          </p:cNvPr>
          <p:cNvGrpSpPr/>
          <p:nvPr/>
        </p:nvGrpSpPr>
        <p:grpSpPr>
          <a:xfrm>
            <a:off x="6839076" y="3396548"/>
            <a:ext cx="1302041" cy="307786"/>
            <a:chOff x="6145705" y="2433191"/>
            <a:chExt cx="1302041" cy="307786"/>
          </a:xfrm>
        </p:grpSpPr>
        <p:sp>
          <p:nvSpPr>
            <p:cNvPr id="111" name="Freeform 5">
              <a:extLst>
                <a:ext uri="{FF2B5EF4-FFF2-40B4-BE49-F238E27FC236}">
                  <a16:creationId xmlns:a16="http://schemas.microsoft.com/office/drawing/2014/main" id="{C9952A54-C69C-437A-ABF5-5B455160D475}"/>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2" name="Straight Connector 111">
              <a:extLst>
                <a:ext uri="{FF2B5EF4-FFF2-40B4-BE49-F238E27FC236}">
                  <a16:creationId xmlns:a16="http://schemas.microsoft.com/office/drawing/2014/main" id="{31E0D5CC-EF80-4CDA-9A16-6613726ABCD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3" name="Freeform 5">
              <a:extLst>
                <a:ext uri="{FF2B5EF4-FFF2-40B4-BE49-F238E27FC236}">
                  <a16:creationId xmlns:a16="http://schemas.microsoft.com/office/drawing/2014/main" id="{542C8655-2E7A-40BD-80CA-B3321469A7B6}"/>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4" name="Group 113">
            <a:extLst>
              <a:ext uri="{FF2B5EF4-FFF2-40B4-BE49-F238E27FC236}">
                <a16:creationId xmlns:a16="http://schemas.microsoft.com/office/drawing/2014/main" id="{1F49A5D9-03F3-48D1-A28F-93631261B5E2}"/>
              </a:ext>
            </a:extLst>
          </p:cNvPr>
          <p:cNvGrpSpPr/>
          <p:nvPr/>
        </p:nvGrpSpPr>
        <p:grpSpPr>
          <a:xfrm>
            <a:off x="6839076" y="4355126"/>
            <a:ext cx="1302041" cy="307786"/>
            <a:chOff x="6145705" y="2433191"/>
            <a:chExt cx="1302041" cy="307786"/>
          </a:xfrm>
        </p:grpSpPr>
        <p:sp>
          <p:nvSpPr>
            <p:cNvPr id="115" name="Freeform 5">
              <a:extLst>
                <a:ext uri="{FF2B5EF4-FFF2-40B4-BE49-F238E27FC236}">
                  <a16:creationId xmlns:a16="http://schemas.microsoft.com/office/drawing/2014/main" id="{84BB278C-BAEF-4BCE-B9E0-6C3F171EF630}"/>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16" name="Straight Connector 115">
              <a:extLst>
                <a:ext uri="{FF2B5EF4-FFF2-40B4-BE49-F238E27FC236}">
                  <a16:creationId xmlns:a16="http://schemas.microsoft.com/office/drawing/2014/main" id="{699781C0-392B-4864-AEC6-BD4851E317B4}"/>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17" name="Freeform 5">
              <a:extLst>
                <a:ext uri="{FF2B5EF4-FFF2-40B4-BE49-F238E27FC236}">
                  <a16:creationId xmlns:a16="http://schemas.microsoft.com/office/drawing/2014/main" id="{9DBB2F28-DB03-4A4E-A0E0-7626B5DC52AE}"/>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nvGrpSpPr>
          <p:cNvPr id="118" name="Group 117">
            <a:extLst>
              <a:ext uri="{FF2B5EF4-FFF2-40B4-BE49-F238E27FC236}">
                <a16:creationId xmlns:a16="http://schemas.microsoft.com/office/drawing/2014/main" id="{73C69EF0-7778-4041-B630-63E45702E3D3}"/>
              </a:ext>
            </a:extLst>
          </p:cNvPr>
          <p:cNvGrpSpPr/>
          <p:nvPr/>
        </p:nvGrpSpPr>
        <p:grpSpPr>
          <a:xfrm>
            <a:off x="6839076" y="5304058"/>
            <a:ext cx="1302041" cy="307786"/>
            <a:chOff x="6145705" y="2433191"/>
            <a:chExt cx="1302041" cy="307786"/>
          </a:xfrm>
        </p:grpSpPr>
        <p:sp>
          <p:nvSpPr>
            <p:cNvPr id="119" name="Freeform 5">
              <a:extLst>
                <a:ext uri="{FF2B5EF4-FFF2-40B4-BE49-F238E27FC236}">
                  <a16:creationId xmlns:a16="http://schemas.microsoft.com/office/drawing/2014/main" id="{417BC596-116B-4CA8-BBC7-F40C1BAC136A}"/>
                </a:ext>
              </a:extLst>
            </p:cNvPr>
            <p:cNvSpPr>
              <a:spLocks/>
            </p:cNvSpPr>
            <p:nvPr/>
          </p:nvSpPr>
          <p:spPr bwMode="auto">
            <a:xfrm>
              <a:off x="7260601"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cxnSp>
          <p:nvCxnSpPr>
            <p:cNvPr id="120" name="Straight Connector 119">
              <a:extLst>
                <a:ext uri="{FF2B5EF4-FFF2-40B4-BE49-F238E27FC236}">
                  <a16:creationId xmlns:a16="http://schemas.microsoft.com/office/drawing/2014/main" id="{F81D111B-11CE-4034-987C-7306C9F7D3A7}"/>
                </a:ext>
              </a:extLst>
            </p:cNvPr>
            <p:cNvCxnSpPr>
              <a:cxnSpLocks/>
            </p:cNvCxnSpPr>
            <p:nvPr/>
          </p:nvCxnSpPr>
          <p:spPr>
            <a:xfrm>
              <a:off x="6248865" y="2587084"/>
              <a:ext cx="1124978" cy="0"/>
            </a:xfrm>
            <a:prstGeom prst="line">
              <a:avLst/>
            </a:prstGeom>
            <a:ln w="3492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21" name="Freeform 5">
              <a:extLst>
                <a:ext uri="{FF2B5EF4-FFF2-40B4-BE49-F238E27FC236}">
                  <a16:creationId xmlns:a16="http://schemas.microsoft.com/office/drawing/2014/main" id="{F22468BF-BA5D-4684-8F51-B54278266833}"/>
                </a:ext>
              </a:extLst>
            </p:cNvPr>
            <p:cNvSpPr>
              <a:spLocks/>
            </p:cNvSpPr>
            <p:nvPr/>
          </p:nvSpPr>
          <p:spPr bwMode="auto">
            <a:xfrm rot="10800000">
              <a:off x="6145705" y="2433191"/>
              <a:ext cx="187145" cy="307786"/>
            </a:xfrm>
            <a:custGeom>
              <a:avLst/>
              <a:gdLst>
                <a:gd name="T0" fmla="*/ 239 w 1332"/>
                <a:gd name="T1" fmla="*/ 2192 h 2192"/>
                <a:gd name="T2" fmla="*/ 84 w 1332"/>
                <a:gd name="T3" fmla="*/ 2128 h 2192"/>
                <a:gd name="T4" fmla="*/ 86 w 1332"/>
                <a:gd name="T5" fmla="*/ 1821 h 2192"/>
                <a:gd name="T6" fmla="*/ 806 w 1332"/>
                <a:gd name="T7" fmla="*/ 1107 h 2192"/>
                <a:gd name="T8" fmla="*/ 86 w 1332"/>
                <a:gd name="T9" fmla="*/ 393 h 2192"/>
                <a:gd name="T10" fmla="*/ 84 w 1332"/>
                <a:gd name="T11" fmla="*/ 86 h 2192"/>
                <a:gd name="T12" fmla="*/ 392 w 1332"/>
                <a:gd name="T13" fmla="*/ 85 h 2192"/>
                <a:gd name="T14" fmla="*/ 1268 w 1332"/>
                <a:gd name="T15" fmla="*/ 953 h 2192"/>
                <a:gd name="T16" fmla="*/ 1332 w 1332"/>
                <a:gd name="T17" fmla="*/ 1107 h 2192"/>
                <a:gd name="T18" fmla="*/ 1268 w 1332"/>
                <a:gd name="T19" fmla="*/ 1261 h 2192"/>
                <a:gd name="T20" fmla="*/ 392 w 1332"/>
                <a:gd name="T21" fmla="*/ 2129 h 2192"/>
                <a:gd name="T22" fmla="*/ 239 w 1332"/>
                <a:gd name="T23" fmla="*/ 219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2" h="2192">
                  <a:moveTo>
                    <a:pt x="239" y="2192"/>
                  </a:moveTo>
                  <a:cubicBezTo>
                    <a:pt x="183" y="2192"/>
                    <a:pt x="127" y="2171"/>
                    <a:pt x="84" y="2128"/>
                  </a:cubicBezTo>
                  <a:cubicBezTo>
                    <a:pt x="0" y="2043"/>
                    <a:pt x="1" y="1905"/>
                    <a:pt x="86" y="1821"/>
                  </a:cubicBezTo>
                  <a:cubicBezTo>
                    <a:pt x="806" y="1107"/>
                    <a:pt x="806" y="1107"/>
                    <a:pt x="806" y="1107"/>
                  </a:cubicBezTo>
                  <a:cubicBezTo>
                    <a:pt x="86" y="393"/>
                    <a:pt x="86" y="393"/>
                    <a:pt x="86" y="393"/>
                  </a:cubicBezTo>
                  <a:cubicBezTo>
                    <a:pt x="1" y="309"/>
                    <a:pt x="0" y="171"/>
                    <a:pt x="84" y="86"/>
                  </a:cubicBezTo>
                  <a:cubicBezTo>
                    <a:pt x="169" y="1"/>
                    <a:pt x="307" y="0"/>
                    <a:pt x="392" y="85"/>
                  </a:cubicBezTo>
                  <a:cubicBezTo>
                    <a:pt x="1268" y="953"/>
                    <a:pt x="1268" y="953"/>
                    <a:pt x="1268" y="953"/>
                  </a:cubicBezTo>
                  <a:cubicBezTo>
                    <a:pt x="1309" y="994"/>
                    <a:pt x="1332" y="1049"/>
                    <a:pt x="1332" y="1107"/>
                  </a:cubicBezTo>
                  <a:cubicBezTo>
                    <a:pt x="1332" y="1165"/>
                    <a:pt x="1309" y="1221"/>
                    <a:pt x="1268" y="1261"/>
                  </a:cubicBezTo>
                  <a:cubicBezTo>
                    <a:pt x="392" y="2129"/>
                    <a:pt x="392" y="2129"/>
                    <a:pt x="392" y="2129"/>
                  </a:cubicBezTo>
                  <a:cubicBezTo>
                    <a:pt x="349" y="2171"/>
                    <a:pt x="294" y="2192"/>
                    <a:pt x="239" y="2192"/>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4803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childTnLst>
                          </p:cTn>
                        </p:par>
                        <p:par>
                          <p:cTn id="36" fill="hold">
                            <p:stCondLst>
                              <p:cond delay="1000"/>
                            </p:stCondLst>
                            <p:childTnLst>
                              <p:par>
                                <p:cTn id="37" presetID="16" presetClass="entr" presetSubtype="37"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barn(outVertical)">
                                      <p:cBhvr>
                                        <p:cTn id="39" dur="500"/>
                                        <p:tgtEl>
                                          <p:spTgt spid="118"/>
                                        </p:tgtEl>
                                      </p:cBhvr>
                                    </p:animEffect>
                                  </p:childTnLst>
                                </p:cTn>
                              </p:par>
                              <p:par>
                                <p:cTn id="40" presetID="16" presetClass="entr" presetSubtype="37" fill="hold"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arn(outVertical)">
                                      <p:cBhvr>
                                        <p:cTn id="42" dur="500"/>
                                        <p:tgtEl>
                                          <p:spTgt spid="114"/>
                                        </p:tgtEl>
                                      </p:cBhvr>
                                    </p:animEffect>
                                  </p:childTnLst>
                                </p:cTn>
                              </p:par>
                              <p:par>
                                <p:cTn id="43" presetID="16" presetClass="entr" presetSubtype="37"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barn(outVertical)">
                                      <p:cBhvr>
                                        <p:cTn id="45" dur="500"/>
                                        <p:tgtEl>
                                          <p:spTgt spid="110"/>
                                        </p:tgtEl>
                                      </p:cBhvr>
                                    </p:animEffect>
                                  </p:childTnLst>
                                </p:cTn>
                              </p:par>
                              <p:par>
                                <p:cTn id="46" presetID="16" presetClass="entr" presetSubtype="37"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barn(outVertical)">
                                      <p:cBhvr>
                                        <p:cTn id="48" dur="500"/>
                                        <p:tgtEl>
                                          <p:spTgt spid="106"/>
                                        </p:tgtEl>
                                      </p:cBhvr>
                                    </p:animEffect>
                                  </p:childTnLst>
                                </p:cTn>
                              </p:par>
                            </p:childTnLst>
                          </p:cTn>
                        </p:par>
                        <p:par>
                          <p:cTn id="49" fill="hold">
                            <p:stCondLst>
                              <p:cond delay="15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500"/>
                                        <p:tgtEl>
                                          <p:spTgt spid="66"/>
                                        </p:tgtEl>
                                      </p:cBhvr>
                                    </p:animEffect>
                                  </p:childTnLst>
                                </p:cTn>
                              </p:par>
                              <p:par>
                                <p:cTn id="56" presetID="10" presetClass="entr" presetSubtype="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par>
                                <p:cTn id="59" presetID="10"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fade">
                                      <p:cBhvr>
                                        <p:cTn id="6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8"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BB9451-AC38-4F28-8E14-2E0AA03E06F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118652" y="1112720"/>
            <a:ext cx="5473963" cy="4910328"/>
          </a:xfrm>
          <a:prstGeom prst="rect">
            <a:avLst/>
          </a:prstGeom>
        </p:spPr>
      </p:pic>
      <p:cxnSp>
        <p:nvCxnSpPr>
          <p:cNvPr id="3" name="Straight Connector 2">
            <a:extLst>
              <a:ext uri="{FF2B5EF4-FFF2-40B4-BE49-F238E27FC236}">
                <a16:creationId xmlns:a16="http://schemas.microsoft.com/office/drawing/2014/main" id="{7D6EC10D-5034-49DB-BEC3-B3F1D3D4CBE1}"/>
              </a:ext>
            </a:extLst>
          </p:cNvPr>
          <p:cNvCxnSpPr>
            <a:cxnSpLocks/>
            <a:stCxn id="6" idx="4"/>
          </p:cNvCxnSpPr>
          <p:nvPr/>
        </p:nvCxnSpPr>
        <p:spPr>
          <a:xfrm flipH="1">
            <a:off x="1021570" y="3525487"/>
            <a:ext cx="4692" cy="333251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98EE937-6886-42CB-AF0A-CCF9D528EF10}"/>
              </a:ext>
            </a:extLst>
          </p:cNvPr>
          <p:cNvSpPr/>
          <p:nvPr/>
        </p:nvSpPr>
        <p:spPr>
          <a:xfrm>
            <a:off x="633689" y="2740342"/>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7" name="Group 4">
            <a:extLst>
              <a:ext uri="{FF2B5EF4-FFF2-40B4-BE49-F238E27FC236}">
                <a16:creationId xmlns:a16="http://schemas.microsoft.com/office/drawing/2014/main" id="{AD9B8969-7D93-476E-A9B5-3CA5EBFEBADD}"/>
              </a:ext>
            </a:extLst>
          </p:cNvPr>
          <p:cNvGrpSpPr>
            <a:grpSpLocks noChangeAspect="1"/>
          </p:cNvGrpSpPr>
          <p:nvPr/>
        </p:nvGrpSpPr>
        <p:grpSpPr bwMode="auto">
          <a:xfrm>
            <a:off x="817906" y="2926674"/>
            <a:ext cx="416711" cy="412481"/>
            <a:chOff x="3439" y="1764"/>
            <a:chExt cx="985" cy="975"/>
          </a:xfrm>
          <a:solidFill>
            <a:schemeClr val="bg1">
              <a:lumMod val="50000"/>
            </a:schemeClr>
          </a:solidFill>
        </p:grpSpPr>
        <p:sp>
          <p:nvSpPr>
            <p:cNvPr id="8" name="Freeform 5">
              <a:extLst>
                <a:ext uri="{FF2B5EF4-FFF2-40B4-BE49-F238E27FC236}">
                  <a16:creationId xmlns:a16="http://schemas.microsoft.com/office/drawing/2014/main" id="{C2A2ED56-FB52-46F1-BA99-01C248693CCA}"/>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9" name="Freeform 6">
              <a:extLst>
                <a:ext uri="{FF2B5EF4-FFF2-40B4-BE49-F238E27FC236}">
                  <a16:creationId xmlns:a16="http://schemas.microsoft.com/office/drawing/2014/main" id="{4942C637-771D-43D9-BDB5-446CA1254FA2}"/>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id="{EA8647FA-19ED-4FF8-B55B-9827755BAD39}"/>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1" name="Freeform 8">
              <a:extLst>
                <a:ext uri="{FF2B5EF4-FFF2-40B4-BE49-F238E27FC236}">
                  <a16:creationId xmlns:a16="http://schemas.microsoft.com/office/drawing/2014/main" id="{FAEFB813-7BA4-4E70-A5AF-BCF5DEFCDA4B}"/>
                </a:ext>
              </a:extLst>
            </p:cNvPr>
            <p:cNvSpPr>
              <a:spLocks/>
            </p:cNvSpPr>
            <p:nvPr/>
          </p:nvSpPr>
          <p:spPr bwMode="auto">
            <a:xfrm>
              <a:off x="4069" y="1835"/>
              <a:ext cx="330" cy="327"/>
            </a:xfrm>
            <a:custGeom>
              <a:avLst/>
              <a:gdLst>
                <a:gd name="T0" fmla="*/ 187 w 1072"/>
                <a:gd name="T1" fmla="*/ 1072 h 1072"/>
                <a:gd name="T2" fmla="*/ 0 w 1072"/>
                <a:gd name="T3" fmla="*/ 885 h 1072"/>
                <a:gd name="T4" fmla="*/ 833 w 1072"/>
                <a:gd name="T5" fmla="*/ 51 h 1072"/>
                <a:gd name="T6" fmla="*/ 1021 w 1072"/>
                <a:gd name="T7" fmla="*/ 51 h 1072"/>
                <a:gd name="T8" fmla="*/ 1021 w 1072"/>
                <a:gd name="T9" fmla="*/ 51 h 1072"/>
                <a:gd name="T10" fmla="*/ 1021 w 1072"/>
                <a:gd name="T11" fmla="*/ 239 h 1072"/>
                <a:gd name="T12" fmla="*/ 187 w 1072"/>
                <a:gd name="T13" fmla="*/ 1072 h 1072"/>
              </a:gdLst>
              <a:ahLst/>
              <a:cxnLst>
                <a:cxn ang="0">
                  <a:pos x="T0" y="T1"/>
                </a:cxn>
                <a:cxn ang="0">
                  <a:pos x="T2" y="T3"/>
                </a:cxn>
                <a:cxn ang="0">
                  <a:pos x="T4" y="T5"/>
                </a:cxn>
                <a:cxn ang="0">
                  <a:pos x="T6" y="T7"/>
                </a:cxn>
                <a:cxn ang="0">
                  <a:pos x="T8" y="T9"/>
                </a:cxn>
                <a:cxn ang="0">
                  <a:pos x="T10" y="T11"/>
                </a:cxn>
                <a:cxn ang="0">
                  <a:pos x="T12" y="T13"/>
                </a:cxn>
              </a:cxnLst>
              <a:rect l="0" t="0" r="r" b="b"/>
              <a:pathLst>
                <a:path w="1072" h="1072">
                  <a:moveTo>
                    <a:pt x="187" y="1072"/>
                  </a:moveTo>
                  <a:cubicBezTo>
                    <a:pt x="0" y="885"/>
                    <a:pt x="0" y="885"/>
                    <a:pt x="0" y="885"/>
                  </a:cubicBezTo>
                  <a:cubicBezTo>
                    <a:pt x="833" y="51"/>
                    <a:pt x="833" y="51"/>
                    <a:pt x="833" y="51"/>
                  </a:cubicBezTo>
                  <a:cubicBezTo>
                    <a:pt x="885" y="0"/>
                    <a:pt x="969" y="0"/>
                    <a:pt x="1021" y="51"/>
                  </a:cubicBezTo>
                  <a:cubicBezTo>
                    <a:pt x="1021" y="51"/>
                    <a:pt x="1021" y="51"/>
                    <a:pt x="1021" y="51"/>
                  </a:cubicBezTo>
                  <a:cubicBezTo>
                    <a:pt x="1072" y="103"/>
                    <a:pt x="1072" y="187"/>
                    <a:pt x="1021" y="239"/>
                  </a:cubicBezTo>
                  <a:lnTo>
                    <a:pt x="187" y="10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2" name="Freeform 9">
              <a:extLst>
                <a:ext uri="{FF2B5EF4-FFF2-40B4-BE49-F238E27FC236}">
                  <a16:creationId xmlns:a16="http://schemas.microsoft.com/office/drawing/2014/main" id="{4D522BE0-41D0-41E3-A593-DBBBDD83A010}"/>
                </a:ext>
              </a:extLst>
            </p:cNvPr>
            <p:cNvSpPr>
              <a:spLocks/>
            </p:cNvSpPr>
            <p:nvPr/>
          </p:nvSpPr>
          <p:spPr bwMode="auto">
            <a:xfrm>
              <a:off x="3473" y="2265"/>
              <a:ext cx="510" cy="474"/>
            </a:xfrm>
            <a:custGeom>
              <a:avLst/>
              <a:gdLst>
                <a:gd name="T0" fmla="*/ 1470 w 1657"/>
                <a:gd name="T1" fmla="*/ 342 h 1555"/>
                <a:gd name="T2" fmla="*/ 568 w 1657"/>
                <a:gd name="T3" fmla="*/ 1245 h 1555"/>
                <a:gd name="T4" fmla="*/ 350 w 1657"/>
                <a:gd name="T5" fmla="*/ 1245 h 1555"/>
                <a:gd name="T6" fmla="*/ 350 w 1657"/>
                <a:gd name="T7" fmla="*/ 1027 h 1555"/>
                <a:gd name="T8" fmla="*/ 1247 w 1657"/>
                <a:gd name="T9" fmla="*/ 130 h 1555"/>
                <a:gd name="T10" fmla="*/ 1003 w 1657"/>
                <a:gd name="T11" fmla="*/ 0 h 1555"/>
                <a:gd name="T12" fmla="*/ 163 w 1657"/>
                <a:gd name="T13" fmla="*/ 840 h 1555"/>
                <a:gd name="T14" fmla="*/ 163 w 1657"/>
                <a:gd name="T15" fmla="*/ 1432 h 1555"/>
                <a:gd name="T16" fmla="*/ 459 w 1657"/>
                <a:gd name="T17" fmla="*/ 1555 h 1555"/>
                <a:gd name="T18" fmla="*/ 755 w 1657"/>
                <a:gd name="T19" fmla="*/ 1432 h 1555"/>
                <a:gd name="T20" fmla="*/ 1657 w 1657"/>
                <a:gd name="T21" fmla="*/ 530 h 1555"/>
                <a:gd name="T22" fmla="*/ 1470 w 1657"/>
                <a:gd name="T23" fmla="*/ 342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7" h="1555">
                  <a:moveTo>
                    <a:pt x="1470" y="342"/>
                  </a:moveTo>
                  <a:cubicBezTo>
                    <a:pt x="568" y="1245"/>
                    <a:pt x="568" y="1245"/>
                    <a:pt x="568" y="1245"/>
                  </a:cubicBezTo>
                  <a:cubicBezTo>
                    <a:pt x="510" y="1303"/>
                    <a:pt x="409" y="1303"/>
                    <a:pt x="350" y="1245"/>
                  </a:cubicBezTo>
                  <a:cubicBezTo>
                    <a:pt x="291" y="1185"/>
                    <a:pt x="291" y="1087"/>
                    <a:pt x="350" y="1027"/>
                  </a:cubicBezTo>
                  <a:cubicBezTo>
                    <a:pt x="1247" y="130"/>
                    <a:pt x="1247" y="130"/>
                    <a:pt x="1247" y="130"/>
                  </a:cubicBezTo>
                  <a:cubicBezTo>
                    <a:pt x="1174" y="71"/>
                    <a:pt x="1092" y="27"/>
                    <a:pt x="1003" y="0"/>
                  </a:cubicBezTo>
                  <a:cubicBezTo>
                    <a:pt x="163" y="840"/>
                    <a:pt x="163" y="840"/>
                    <a:pt x="163" y="840"/>
                  </a:cubicBezTo>
                  <a:cubicBezTo>
                    <a:pt x="0" y="1003"/>
                    <a:pt x="0" y="1269"/>
                    <a:pt x="163" y="1432"/>
                  </a:cubicBezTo>
                  <a:cubicBezTo>
                    <a:pt x="242" y="1511"/>
                    <a:pt x="347" y="1555"/>
                    <a:pt x="459" y="1555"/>
                  </a:cubicBezTo>
                  <a:cubicBezTo>
                    <a:pt x="571" y="1555"/>
                    <a:pt x="676" y="1511"/>
                    <a:pt x="755" y="1432"/>
                  </a:cubicBezTo>
                  <a:cubicBezTo>
                    <a:pt x="1657" y="530"/>
                    <a:pt x="1657" y="530"/>
                    <a:pt x="1657" y="530"/>
                  </a:cubicBezTo>
                  <a:lnTo>
                    <a:pt x="1470" y="3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13" name="Freeform 10">
              <a:extLst>
                <a:ext uri="{FF2B5EF4-FFF2-40B4-BE49-F238E27FC236}">
                  <a16:creationId xmlns:a16="http://schemas.microsoft.com/office/drawing/2014/main" id="{FEDEC356-3874-403D-BA33-2E04A16C9E9C}"/>
                </a:ext>
              </a:extLst>
            </p:cNvPr>
            <p:cNvSpPr>
              <a:spLocks noEditPoints="1"/>
            </p:cNvSpPr>
            <p:nvPr/>
          </p:nvSpPr>
          <p:spPr bwMode="auto">
            <a:xfrm>
              <a:off x="3439" y="1764"/>
              <a:ext cx="985" cy="975"/>
            </a:xfrm>
            <a:custGeom>
              <a:avLst/>
              <a:gdLst>
                <a:gd name="T0" fmla="*/ 2801 w 3198"/>
                <a:gd name="T1" fmla="*/ 3199 h 3199"/>
                <a:gd name="T2" fmla="*/ 2484 w 3198"/>
                <a:gd name="T3" fmla="*/ 3077 h 3199"/>
                <a:gd name="T4" fmla="*/ 1324 w 3198"/>
                <a:gd name="T5" fmla="*/ 1916 h 3199"/>
                <a:gd name="T6" fmla="*/ 902 w 3198"/>
                <a:gd name="T7" fmla="*/ 1741 h 3199"/>
                <a:gd name="T8" fmla="*/ 880 w 3198"/>
                <a:gd name="T9" fmla="*/ 1742 h 3199"/>
                <a:gd name="T10" fmla="*/ 665 w 3198"/>
                <a:gd name="T11" fmla="*/ 1715 h 3199"/>
                <a:gd name="T12" fmla="*/ 41 w 3198"/>
                <a:gd name="T13" fmla="*/ 1075 h 3199"/>
                <a:gd name="T14" fmla="*/ 92 w 3198"/>
                <a:gd name="T15" fmla="*/ 535 h 3199"/>
                <a:gd name="T16" fmla="*/ 135 w 3198"/>
                <a:gd name="T17" fmla="*/ 437 h 3199"/>
                <a:gd name="T18" fmla="*/ 180 w 3198"/>
                <a:gd name="T19" fmla="*/ 401 h 3199"/>
                <a:gd name="T20" fmla="*/ 234 w 3198"/>
                <a:gd name="T21" fmla="*/ 419 h 3199"/>
                <a:gd name="T22" fmla="*/ 714 w 3198"/>
                <a:gd name="T23" fmla="*/ 918 h 3199"/>
                <a:gd name="T24" fmla="*/ 919 w 3198"/>
                <a:gd name="T25" fmla="*/ 920 h 3199"/>
                <a:gd name="T26" fmla="*/ 961 w 3198"/>
                <a:gd name="T27" fmla="*/ 817 h 3199"/>
                <a:gd name="T28" fmla="*/ 917 w 3198"/>
                <a:gd name="T29" fmla="*/ 715 h 3199"/>
                <a:gd name="T30" fmla="*/ 419 w 3198"/>
                <a:gd name="T31" fmla="*/ 235 h 3199"/>
                <a:gd name="T32" fmla="*/ 401 w 3198"/>
                <a:gd name="T33" fmla="*/ 180 h 3199"/>
                <a:gd name="T34" fmla="*/ 437 w 3198"/>
                <a:gd name="T35" fmla="*/ 135 h 3199"/>
                <a:gd name="T36" fmla="*/ 534 w 3198"/>
                <a:gd name="T37" fmla="*/ 92 h 3199"/>
                <a:gd name="T38" fmla="*/ 1074 w 3198"/>
                <a:gd name="T39" fmla="*/ 41 h 3199"/>
                <a:gd name="T40" fmla="*/ 1714 w 3198"/>
                <a:gd name="T41" fmla="*/ 665 h 3199"/>
                <a:gd name="T42" fmla="*/ 1741 w 3198"/>
                <a:gd name="T43" fmla="*/ 894 h 3199"/>
                <a:gd name="T44" fmla="*/ 1915 w 3198"/>
                <a:gd name="T45" fmla="*/ 1324 h 3199"/>
                <a:gd name="T46" fmla="*/ 3076 w 3198"/>
                <a:gd name="T47" fmla="*/ 2485 h 3199"/>
                <a:gd name="T48" fmla="*/ 3198 w 3198"/>
                <a:gd name="T49" fmla="*/ 2801 h 3199"/>
                <a:gd name="T50" fmla="*/ 3079 w 3198"/>
                <a:gd name="T51" fmla="*/ 3073 h 3199"/>
                <a:gd name="T52" fmla="*/ 2801 w 3198"/>
                <a:gd name="T53" fmla="*/ 3199 h 3199"/>
                <a:gd name="T54" fmla="*/ 902 w 3198"/>
                <a:gd name="T55" fmla="*/ 1477 h 3199"/>
                <a:gd name="T56" fmla="*/ 1511 w 3198"/>
                <a:gd name="T57" fmla="*/ 1729 h 3199"/>
                <a:gd name="T58" fmla="*/ 2671 w 3198"/>
                <a:gd name="T59" fmla="*/ 2889 h 3199"/>
                <a:gd name="T60" fmla="*/ 2801 w 3198"/>
                <a:gd name="T61" fmla="*/ 2934 h 3199"/>
                <a:gd name="T62" fmla="*/ 2890 w 3198"/>
                <a:gd name="T63" fmla="*/ 2888 h 3199"/>
                <a:gd name="T64" fmla="*/ 2933 w 3198"/>
                <a:gd name="T65" fmla="*/ 2801 h 3199"/>
                <a:gd name="T66" fmla="*/ 2889 w 3198"/>
                <a:gd name="T67" fmla="*/ 2672 h 3199"/>
                <a:gd name="T68" fmla="*/ 1728 w 3198"/>
                <a:gd name="T69" fmla="*/ 1511 h 3199"/>
                <a:gd name="T70" fmla="*/ 1476 w 3198"/>
                <a:gd name="T71" fmla="*/ 890 h 3199"/>
                <a:gd name="T72" fmla="*/ 1457 w 3198"/>
                <a:gd name="T73" fmla="*/ 730 h 3199"/>
                <a:gd name="T74" fmla="*/ 1017 w 3198"/>
                <a:gd name="T75" fmla="*/ 300 h 3199"/>
                <a:gd name="T76" fmla="*/ 853 w 3198"/>
                <a:gd name="T77" fmla="*/ 285 h 3199"/>
                <a:gd name="T78" fmla="*/ 1101 w 3198"/>
                <a:gd name="T79" fmla="*/ 525 h 3199"/>
                <a:gd name="T80" fmla="*/ 1226 w 3198"/>
                <a:gd name="T81" fmla="*/ 815 h 3199"/>
                <a:gd name="T82" fmla="*/ 1106 w 3198"/>
                <a:gd name="T83" fmla="*/ 1107 h 3199"/>
                <a:gd name="T84" fmla="*/ 523 w 3198"/>
                <a:gd name="T85" fmla="*/ 1102 h 3199"/>
                <a:gd name="T86" fmla="*/ 285 w 3198"/>
                <a:gd name="T87" fmla="*/ 854 h 3199"/>
                <a:gd name="T88" fmla="*/ 299 w 3198"/>
                <a:gd name="T89" fmla="*/ 1017 h 3199"/>
                <a:gd name="T90" fmla="*/ 730 w 3198"/>
                <a:gd name="T91" fmla="*/ 1458 h 3199"/>
                <a:gd name="T92" fmla="*/ 880 w 3198"/>
                <a:gd name="T93" fmla="*/ 1477 h 3199"/>
                <a:gd name="T94" fmla="*/ 902 w 3198"/>
                <a:gd name="T95" fmla="*/ 1477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8" h="3199">
                  <a:moveTo>
                    <a:pt x="2801" y="3199"/>
                  </a:moveTo>
                  <a:cubicBezTo>
                    <a:pt x="2675" y="3199"/>
                    <a:pt x="2563" y="3155"/>
                    <a:pt x="2484" y="3077"/>
                  </a:cubicBezTo>
                  <a:cubicBezTo>
                    <a:pt x="1324" y="1916"/>
                    <a:pt x="1324" y="1916"/>
                    <a:pt x="1324" y="1916"/>
                  </a:cubicBezTo>
                  <a:cubicBezTo>
                    <a:pt x="1211" y="1803"/>
                    <a:pt x="1061" y="1741"/>
                    <a:pt x="902" y="1741"/>
                  </a:cubicBezTo>
                  <a:cubicBezTo>
                    <a:pt x="880" y="1742"/>
                    <a:pt x="880" y="1742"/>
                    <a:pt x="880" y="1742"/>
                  </a:cubicBezTo>
                  <a:cubicBezTo>
                    <a:pt x="809" y="1742"/>
                    <a:pt x="736" y="1733"/>
                    <a:pt x="665" y="1715"/>
                  </a:cubicBezTo>
                  <a:cubicBezTo>
                    <a:pt x="356" y="1637"/>
                    <a:pt x="111" y="1386"/>
                    <a:pt x="41" y="1075"/>
                  </a:cubicBezTo>
                  <a:cubicBezTo>
                    <a:pt x="0" y="892"/>
                    <a:pt x="17" y="705"/>
                    <a:pt x="92" y="535"/>
                  </a:cubicBezTo>
                  <a:cubicBezTo>
                    <a:pt x="135" y="437"/>
                    <a:pt x="135" y="437"/>
                    <a:pt x="135" y="437"/>
                  </a:cubicBezTo>
                  <a:cubicBezTo>
                    <a:pt x="143" y="418"/>
                    <a:pt x="160" y="405"/>
                    <a:pt x="180" y="401"/>
                  </a:cubicBezTo>
                  <a:cubicBezTo>
                    <a:pt x="200" y="398"/>
                    <a:pt x="220" y="405"/>
                    <a:pt x="234" y="419"/>
                  </a:cubicBezTo>
                  <a:cubicBezTo>
                    <a:pt x="714" y="918"/>
                    <a:pt x="714" y="918"/>
                    <a:pt x="714" y="918"/>
                  </a:cubicBezTo>
                  <a:cubicBezTo>
                    <a:pt x="768" y="974"/>
                    <a:pt x="864" y="975"/>
                    <a:pt x="919" y="920"/>
                  </a:cubicBezTo>
                  <a:cubicBezTo>
                    <a:pt x="946" y="892"/>
                    <a:pt x="961" y="856"/>
                    <a:pt x="961" y="817"/>
                  </a:cubicBezTo>
                  <a:cubicBezTo>
                    <a:pt x="961" y="778"/>
                    <a:pt x="945" y="742"/>
                    <a:pt x="917" y="715"/>
                  </a:cubicBezTo>
                  <a:cubicBezTo>
                    <a:pt x="419" y="235"/>
                    <a:pt x="419" y="235"/>
                    <a:pt x="419" y="235"/>
                  </a:cubicBezTo>
                  <a:cubicBezTo>
                    <a:pt x="404" y="221"/>
                    <a:pt x="398" y="200"/>
                    <a:pt x="401" y="180"/>
                  </a:cubicBezTo>
                  <a:cubicBezTo>
                    <a:pt x="405" y="160"/>
                    <a:pt x="418" y="143"/>
                    <a:pt x="437" y="135"/>
                  </a:cubicBezTo>
                  <a:cubicBezTo>
                    <a:pt x="534" y="92"/>
                    <a:pt x="534" y="92"/>
                    <a:pt x="534" y="92"/>
                  </a:cubicBezTo>
                  <a:cubicBezTo>
                    <a:pt x="703" y="18"/>
                    <a:pt x="891" y="0"/>
                    <a:pt x="1074" y="41"/>
                  </a:cubicBezTo>
                  <a:cubicBezTo>
                    <a:pt x="1385" y="111"/>
                    <a:pt x="1636" y="356"/>
                    <a:pt x="1714" y="665"/>
                  </a:cubicBezTo>
                  <a:cubicBezTo>
                    <a:pt x="1733" y="741"/>
                    <a:pt x="1742" y="818"/>
                    <a:pt x="1741" y="894"/>
                  </a:cubicBezTo>
                  <a:cubicBezTo>
                    <a:pt x="1738" y="1054"/>
                    <a:pt x="1802" y="1211"/>
                    <a:pt x="1915" y="1324"/>
                  </a:cubicBezTo>
                  <a:cubicBezTo>
                    <a:pt x="3076" y="2485"/>
                    <a:pt x="3076" y="2485"/>
                    <a:pt x="3076" y="2485"/>
                  </a:cubicBezTo>
                  <a:cubicBezTo>
                    <a:pt x="3157" y="2566"/>
                    <a:pt x="3198" y="2672"/>
                    <a:pt x="3198" y="2801"/>
                  </a:cubicBezTo>
                  <a:cubicBezTo>
                    <a:pt x="3198" y="2898"/>
                    <a:pt x="3156" y="2995"/>
                    <a:pt x="3079" y="3073"/>
                  </a:cubicBezTo>
                  <a:cubicBezTo>
                    <a:pt x="3000" y="3154"/>
                    <a:pt x="2901" y="3199"/>
                    <a:pt x="2801" y="3199"/>
                  </a:cubicBezTo>
                  <a:close/>
                  <a:moveTo>
                    <a:pt x="902" y="1477"/>
                  </a:moveTo>
                  <a:cubicBezTo>
                    <a:pt x="1132" y="1477"/>
                    <a:pt x="1348" y="1566"/>
                    <a:pt x="1511" y="1729"/>
                  </a:cubicBezTo>
                  <a:cubicBezTo>
                    <a:pt x="2671" y="2889"/>
                    <a:pt x="2671" y="2889"/>
                    <a:pt x="2671" y="2889"/>
                  </a:cubicBezTo>
                  <a:cubicBezTo>
                    <a:pt x="2708" y="2926"/>
                    <a:pt x="2762" y="2934"/>
                    <a:pt x="2801" y="2934"/>
                  </a:cubicBezTo>
                  <a:cubicBezTo>
                    <a:pt x="2829" y="2934"/>
                    <a:pt x="2862" y="2917"/>
                    <a:pt x="2890" y="2888"/>
                  </a:cubicBezTo>
                  <a:cubicBezTo>
                    <a:pt x="2918" y="2860"/>
                    <a:pt x="2933" y="2828"/>
                    <a:pt x="2933" y="2801"/>
                  </a:cubicBezTo>
                  <a:cubicBezTo>
                    <a:pt x="2933" y="2727"/>
                    <a:pt x="2911" y="2694"/>
                    <a:pt x="2889" y="2672"/>
                  </a:cubicBezTo>
                  <a:cubicBezTo>
                    <a:pt x="1728" y="1511"/>
                    <a:pt x="1728" y="1511"/>
                    <a:pt x="1728" y="1511"/>
                  </a:cubicBezTo>
                  <a:cubicBezTo>
                    <a:pt x="1564" y="1348"/>
                    <a:pt x="1472" y="1121"/>
                    <a:pt x="1476" y="890"/>
                  </a:cubicBezTo>
                  <a:cubicBezTo>
                    <a:pt x="1477" y="837"/>
                    <a:pt x="1471" y="783"/>
                    <a:pt x="1457" y="730"/>
                  </a:cubicBezTo>
                  <a:cubicBezTo>
                    <a:pt x="1403" y="517"/>
                    <a:pt x="1231" y="348"/>
                    <a:pt x="1017" y="300"/>
                  </a:cubicBezTo>
                  <a:cubicBezTo>
                    <a:pt x="962" y="288"/>
                    <a:pt x="906" y="283"/>
                    <a:pt x="853" y="285"/>
                  </a:cubicBezTo>
                  <a:cubicBezTo>
                    <a:pt x="1101" y="525"/>
                    <a:pt x="1101" y="525"/>
                    <a:pt x="1101" y="525"/>
                  </a:cubicBezTo>
                  <a:cubicBezTo>
                    <a:pt x="1181" y="601"/>
                    <a:pt x="1225" y="704"/>
                    <a:pt x="1226" y="815"/>
                  </a:cubicBezTo>
                  <a:cubicBezTo>
                    <a:pt x="1227" y="925"/>
                    <a:pt x="1184" y="1029"/>
                    <a:pt x="1106" y="1107"/>
                  </a:cubicBezTo>
                  <a:cubicBezTo>
                    <a:pt x="950" y="1263"/>
                    <a:pt x="677" y="1261"/>
                    <a:pt x="523" y="1102"/>
                  </a:cubicBezTo>
                  <a:cubicBezTo>
                    <a:pt x="285" y="854"/>
                    <a:pt x="285" y="854"/>
                    <a:pt x="285" y="854"/>
                  </a:cubicBezTo>
                  <a:cubicBezTo>
                    <a:pt x="282" y="908"/>
                    <a:pt x="287" y="963"/>
                    <a:pt x="299" y="1017"/>
                  </a:cubicBezTo>
                  <a:cubicBezTo>
                    <a:pt x="347" y="1231"/>
                    <a:pt x="516" y="1404"/>
                    <a:pt x="730" y="1458"/>
                  </a:cubicBezTo>
                  <a:cubicBezTo>
                    <a:pt x="780" y="1470"/>
                    <a:pt x="830" y="1477"/>
                    <a:pt x="880" y="1477"/>
                  </a:cubicBezTo>
                  <a:lnTo>
                    <a:pt x="902" y="147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14" name="TextBox 13">
            <a:extLst>
              <a:ext uri="{FF2B5EF4-FFF2-40B4-BE49-F238E27FC236}">
                <a16:creationId xmlns:a16="http://schemas.microsoft.com/office/drawing/2014/main" id="{311A9C09-5C1A-4CD4-A846-87DF487B6D56}"/>
              </a:ext>
            </a:extLst>
          </p:cNvPr>
          <p:cNvSpPr txBox="1"/>
          <p:nvPr/>
        </p:nvSpPr>
        <p:spPr>
          <a:xfrm>
            <a:off x="1612044" y="2740342"/>
            <a:ext cx="3498800" cy="923330"/>
          </a:xfrm>
          <a:prstGeom prst="rect">
            <a:avLst/>
          </a:prstGeom>
          <a:noFill/>
        </p:spPr>
        <p:txBody>
          <a:bodyPr wrap="square" rtlCol="0">
            <a:spAutoFit/>
          </a:bodyPr>
          <a:lstStyle/>
          <a:p>
            <a:pPr lvl="0" defTabSz="912813" fontAlgn="base">
              <a:lnSpc>
                <a:spcPct val="90000"/>
              </a:lnSpc>
              <a:spcAft>
                <a:spcPts val="7200"/>
              </a:spcAft>
              <a:buClr>
                <a:srgbClr val="FF8200"/>
              </a:buClr>
              <a:defRPr/>
            </a:pPr>
            <a:r>
              <a:rPr lang="en-US" sz="2000" dirty="0">
                <a:latin typeface="Calibri" panose="020F0502020204030204" pitchFamily="34" charset="0"/>
                <a:ea typeface="Source Sans Pro Semibold" panose="020B0603030403020204" pitchFamily="34" charset="0"/>
                <a:cs typeface="Calibri" panose="020F0502020204030204" pitchFamily="34" charset="0"/>
              </a:rPr>
              <a:t>4,000 workers die </a:t>
            </a:r>
            <a:r>
              <a:rPr lang="en-US" sz="2000" dirty="0">
                <a:latin typeface="Calibri" panose="020F0502020204030204" pitchFamily="34" charset="0"/>
                <a:ea typeface="Source Sans Pro" panose="020B0503030403020204" pitchFamily="34" charset="0"/>
                <a:cs typeface="Calibri" panose="020F0502020204030204" pitchFamily="34" charset="0"/>
              </a:rPr>
              <a:t>and millions are injured annually while working on the industrial floor</a:t>
            </a:r>
          </a:p>
        </p:txBody>
      </p:sp>
      <p:sp>
        <p:nvSpPr>
          <p:cNvPr id="15" name="Oval 14">
            <a:extLst>
              <a:ext uri="{FF2B5EF4-FFF2-40B4-BE49-F238E27FC236}">
                <a16:creationId xmlns:a16="http://schemas.microsoft.com/office/drawing/2014/main" id="{114D0871-D920-4740-9ADA-5341E6B8C6CF}"/>
              </a:ext>
            </a:extLst>
          </p:cNvPr>
          <p:cNvSpPr/>
          <p:nvPr/>
        </p:nvSpPr>
        <p:spPr>
          <a:xfrm>
            <a:off x="633689" y="4121779"/>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dirty="0">
                <a:solidFill>
                  <a:schemeClr val="bg1"/>
                </a:solidFill>
                <a:latin typeface="Calibri" panose="020F0502020204030204" pitchFamily="34" charset="0"/>
                <a:cs typeface="Calibri" panose="020F0502020204030204" pitchFamily="34" charset="0"/>
              </a:rPr>
              <a:t>$</a:t>
            </a:r>
          </a:p>
        </p:txBody>
      </p:sp>
      <p:sp>
        <p:nvSpPr>
          <p:cNvPr id="16" name="Rectangle 15">
            <a:extLst>
              <a:ext uri="{FF2B5EF4-FFF2-40B4-BE49-F238E27FC236}">
                <a16:creationId xmlns:a16="http://schemas.microsoft.com/office/drawing/2014/main" id="{EAAECE0B-2D71-4EBA-A265-225BFDE4DC37}"/>
              </a:ext>
            </a:extLst>
          </p:cNvPr>
          <p:cNvSpPr/>
          <p:nvPr/>
        </p:nvSpPr>
        <p:spPr>
          <a:xfrm>
            <a:off x="1612043" y="4052686"/>
            <a:ext cx="3177671" cy="923330"/>
          </a:xfrm>
          <a:prstGeom prst="rect">
            <a:avLst/>
          </a:prstGeom>
        </p:spPr>
        <p:txBody>
          <a:bodyPr wrap="square">
            <a:spAutoFit/>
          </a:bodyPr>
          <a:lstStyle/>
          <a:p>
            <a:pPr defTabSz="912813" fontAlgn="base">
              <a:lnSpc>
                <a:spcPct val="90000"/>
              </a:lnSpc>
              <a:spcAft>
                <a:spcPts val="7200"/>
              </a:spcAft>
              <a:buClr>
                <a:schemeClr val="accent1"/>
              </a:buClr>
            </a:pPr>
            <a:r>
              <a:rPr lang="en-US" sz="2000" dirty="0">
                <a:latin typeface="Calibri" panose="020F0502020204030204" pitchFamily="34" charset="0"/>
                <a:ea typeface="Source Sans Pro Semibold" panose="020B0603030403020204" pitchFamily="34" charset="0"/>
                <a:cs typeface="Calibri" panose="020F0502020204030204" pitchFamily="34" charset="0"/>
              </a:rPr>
              <a:t>Very high cost </a:t>
            </a:r>
            <a:r>
              <a:rPr lang="en-US" sz="2000" dirty="0">
                <a:latin typeface="Calibri" panose="020F0502020204030204" pitchFamily="34" charset="0"/>
                <a:ea typeface="Source Sans Pro" panose="020B0503030403020204" pitchFamily="34" charset="0"/>
                <a:cs typeface="Calibri" panose="020F0502020204030204" pitchFamily="34" charset="0"/>
              </a:rPr>
              <a:t>for maintaining safety in industrial businesses</a:t>
            </a:r>
          </a:p>
        </p:txBody>
      </p:sp>
      <p:sp>
        <p:nvSpPr>
          <p:cNvPr id="17" name="Title 4">
            <a:extLst>
              <a:ext uri="{FF2B5EF4-FFF2-40B4-BE49-F238E27FC236}">
                <a16:creationId xmlns:a16="http://schemas.microsoft.com/office/drawing/2014/main" id="{033BA847-F26D-40E6-B7C4-1DC0DD20546E}"/>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Challenge</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70287B0-AE7C-49E7-B7B9-BF4B73863999}"/>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87707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Arrow Connector 47">
            <a:extLst>
              <a:ext uri="{FF2B5EF4-FFF2-40B4-BE49-F238E27FC236}">
                <a16:creationId xmlns:a16="http://schemas.microsoft.com/office/drawing/2014/main" id="{FD6D30FA-33E8-48C7-BADD-D99EA110E517}"/>
              </a:ext>
            </a:extLst>
          </p:cNvPr>
          <p:cNvCxnSpPr>
            <a:cxnSpLocks/>
          </p:cNvCxnSpPr>
          <p:nvPr/>
        </p:nvCxnSpPr>
        <p:spPr>
          <a:xfrm>
            <a:off x="5618928"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133CBE6-55A2-4F9F-8EB5-BC40C2B79D14}"/>
              </a:ext>
            </a:extLst>
          </p:cNvPr>
          <p:cNvSpPr txBox="1"/>
          <p:nvPr/>
        </p:nvSpPr>
        <p:spPr>
          <a:xfrm>
            <a:off x="582010" y="1820462"/>
            <a:ext cx="3252419" cy="1938992"/>
          </a:xfrm>
          <a:prstGeom prst="rect">
            <a:avLst/>
          </a:prstGeom>
          <a:noFill/>
        </p:spPr>
        <p:txBody>
          <a:bodyPr wrap="square" lIns="0" rtlCol="0">
            <a:spAutoFit/>
          </a:bodyPr>
          <a:lstStyle/>
          <a:p>
            <a:r>
              <a:rPr lang="en-US" sz="2400" dirty="0">
                <a:latin typeface="Calibri" panose="020F0502020204030204" pitchFamily="34" charset="0"/>
                <a:cs typeface="Calibri" panose="020F0502020204030204" pitchFamily="34" charset="0"/>
              </a:rPr>
              <a:t>Sensor-Equipped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Wi-Fi Hardhats </a:t>
            </a:r>
            <a:br>
              <a:rPr lang="en-US" sz="2400" dirty="0">
                <a:latin typeface="Calibri" panose="020F050202020403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Pushing floor information to </a:t>
            </a:r>
            <a:b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br>
            <a:r>
              <a:rPr lang="en-US"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a monitoring station, which uses a prediction engine to forecast emergency situations</a:t>
            </a:r>
          </a:p>
        </p:txBody>
      </p:sp>
      <p:sp>
        <p:nvSpPr>
          <p:cNvPr id="50" name="TextBox 49">
            <a:extLst>
              <a:ext uri="{FF2B5EF4-FFF2-40B4-BE49-F238E27FC236}">
                <a16:creationId xmlns:a16="http://schemas.microsoft.com/office/drawing/2014/main" id="{095477D0-DC9D-4399-9495-674611A83519}"/>
              </a:ext>
            </a:extLst>
          </p:cNvPr>
          <p:cNvSpPr txBox="1"/>
          <p:nvPr/>
        </p:nvSpPr>
        <p:spPr>
          <a:xfrm>
            <a:off x="6480664" y="2938515"/>
            <a:ext cx="2604049"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Prediction Engine sends back emergency updates</a:t>
            </a:r>
          </a:p>
        </p:txBody>
      </p:sp>
      <p:sp>
        <p:nvSpPr>
          <p:cNvPr id="51" name="Oval 50">
            <a:extLst>
              <a:ext uri="{FF2B5EF4-FFF2-40B4-BE49-F238E27FC236}">
                <a16:creationId xmlns:a16="http://schemas.microsoft.com/office/drawing/2014/main" id="{0576BD16-376A-4C8A-B474-B956890A95C6}"/>
              </a:ext>
            </a:extLst>
          </p:cNvPr>
          <p:cNvSpPr/>
          <p:nvPr/>
        </p:nvSpPr>
        <p:spPr>
          <a:xfrm>
            <a:off x="7284380" y="1967230"/>
            <a:ext cx="996616" cy="996616"/>
          </a:xfrm>
          <a:prstGeom prst="ellipse">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latin typeface="Calibri" panose="020F0502020204030204" pitchFamily="34" charset="0"/>
              <a:cs typeface="Calibri" panose="020F0502020204030204" pitchFamily="34" charset="0"/>
            </a:endParaRPr>
          </a:p>
        </p:txBody>
      </p:sp>
      <p:pic>
        <p:nvPicPr>
          <p:cNvPr id="52" name="Picture 51">
            <a:extLst>
              <a:ext uri="{FF2B5EF4-FFF2-40B4-BE49-F238E27FC236}">
                <a16:creationId xmlns:a16="http://schemas.microsoft.com/office/drawing/2014/main" id="{FD605E04-8232-468C-A3EB-1B4FB639E5B9}"/>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7402490" y="2228145"/>
            <a:ext cx="714713" cy="474785"/>
          </a:xfrm>
          <a:prstGeom prst="rect">
            <a:avLst/>
          </a:prstGeom>
        </p:spPr>
      </p:pic>
      <p:grpSp>
        <p:nvGrpSpPr>
          <p:cNvPr id="53" name="Group 52">
            <a:extLst>
              <a:ext uri="{FF2B5EF4-FFF2-40B4-BE49-F238E27FC236}">
                <a16:creationId xmlns:a16="http://schemas.microsoft.com/office/drawing/2014/main" id="{904E738F-E63D-43B0-8074-6E1E036AF356}"/>
              </a:ext>
            </a:extLst>
          </p:cNvPr>
          <p:cNvGrpSpPr/>
          <p:nvPr/>
        </p:nvGrpSpPr>
        <p:grpSpPr>
          <a:xfrm>
            <a:off x="3824837" y="2190164"/>
            <a:ext cx="1980747" cy="1358457"/>
            <a:chOff x="3029252" y="3177201"/>
            <a:chExt cx="1980747" cy="1358457"/>
          </a:xfrm>
        </p:grpSpPr>
        <p:sp>
          <p:nvSpPr>
            <p:cNvPr id="54" name="Freeform 38">
              <a:extLst>
                <a:ext uri="{FF2B5EF4-FFF2-40B4-BE49-F238E27FC236}">
                  <a16:creationId xmlns:a16="http://schemas.microsoft.com/office/drawing/2014/main" id="{EE89D576-70CB-4A54-88AA-D5D8E5A752C3}"/>
                </a:ext>
              </a:extLst>
            </p:cNvPr>
            <p:cNvSpPr>
              <a:spLocks noEditPoints="1"/>
            </p:cNvSpPr>
            <p:nvPr/>
          </p:nvSpPr>
          <p:spPr bwMode="auto">
            <a:xfrm>
              <a:off x="3562425" y="3177201"/>
              <a:ext cx="914400" cy="657225"/>
            </a:xfrm>
            <a:custGeom>
              <a:avLst/>
              <a:gdLst>
                <a:gd name="T0" fmla="*/ 2232 w 2294"/>
                <a:gd name="T1" fmla="*/ 983 h 1648"/>
                <a:gd name="T2" fmla="*/ 2140 w 2294"/>
                <a:gd name="T3" fmla="*/ 911 h 1648"/>
                <a:gd name="T4" fmla="*/ 1486 w 2294"/>
                <a:gd name="T5" fmla="*/ 147 h 1648"/>
                <a:gd name="T6" fmla="*/ 1297 w 2294"/>
                <a:gd name="T7" fmla="*/ 0 h 1648"/>
                <a:gd name="T8" fmla="*/ 979 w 2294"/>
                <a:gd name="T9" fmla="*/ 0 h 1648"/>
                <a:gd name="T10" fmla="*/ 789 w 2294"/>
                <a:gd name="T11" fmla="*/ 151 h 1648"/>
                <a:gd name="T12" fmla="*/ 154 w 2294"/>
                <a:gd name="T13" fmla="*/ 911 h 1648"/>
                <a:gd name="T14" fmla="*/ 61 w 2294"/>
                <a:gd name="T15" fmla="*/ 983 h 1648"/>
                <a:gd name="T16" fmla="*/ 0 w 2294"/>
                <a:gd name="T17" fmla="*/ 1268 h 1648"/>
                <a:gd name="T18" fmla="*/ 503 w 2294"/>
                <a:gd name="T19" fmla="*/ 1648 h 1648"/>
                <a:gd name="T20" fmla="*/ 553 w 2294"/>
                <a:gd name="T21" fmla="*/ 1641 h 1648"/>
                <a:gd name="T22" fmla="*/ 1136 w 2294"/>
                <a:gd name="T23" fmla="*/ 1554 h 1648"/>
                <a:gd name="T24" fmla="*/ 1147 w 2294"/>
                <a:gd name="T25" fmla="*/ 1554 h 1648"/>
                <a:gd name="T26" fmla="*/ 1157 w 2294"/>
                <a:gd name="T27" fmla="*/ 1554 h 1648"/>
                <a:gd name="T28" fmla="*/ 1741 w 2294"/>
                <a:gd name="T29" fmla="*/ 1641 h 1648"/>
                <a:gd name="T30" fmla="*/ 1790 w 2294"/>
                <a:gd name="T31" fmla="*/ 1648 h 1648"/>
                <a:gd name="T32" fmla="*/ 2294 w 2294"/>
                <a:gd name="T33" fmla="*/ 1268 h 1648"/>
                <a:gd name="T34" fmla="*/ 2232 w 2294"/>
                <a:gd name="T35" fmla="*/ 983 h 1648"/>
                <a:gd name="T36" fmla="*/ 1790 w 2294"/>
                <a:gd name="T37" fmla="*/ 1486 h 1648"/>
                <a:gd name="T38" fmla="*/ 1788 w 2294"/>
                <a:gd name="T39" fmla="*/ 1487 h 1648"/>
                <a:gd name="T40" fmla="*/ 1157 w 2294"/>
                <a:gd name="T41" fmla="*/ 1392 h 1648"/>
                <a:gd name="T42" fmla="*/ 1148 w 2294"/>
                <a:gd name="T43" fmla="*/ 1392 h 1648"/>
                <a:gd name="T44" fmla="*/ 1136 w 2294"/>
                <a:gd name="T45" fmla="*/ 1392 h 1648"/>
                <a:gd name="T46" fmla="*/ 508 w 2294"/>
                <a:gd name="T47" fmla="*/ 1486 h 1648"/>
                <a:gd name="T48" fmla="*/ 503 w 2294"/>
                <a:gd name="T49" fmla="*/ 1486 h 1648"/>
                <a:gd name="T50" fmla="*/ 163 w 2294"/>
                <a:gd name="T51" fmla="*/ 1269 h 1648"/>
                <a:gd name="T52" fmla="*/ 170 w 2294"/>
                <a:gd name="T53" fmla="*/ 1252 h 1648"/>
                <a:gd name="T54" fmla="*/ 211 w 2294"/>
                <a:gd name="T55" fmla="*/ 1125 h 1648"/>
                <a:gd name="T56" fmla="*/ 465 w 2294"/>
                <a:gd name="T57" fmla="*/ 1258 h 1648"/>
                <a:gd name="T58" fmla="*/ 486 w 2294"/>
                <a:gd name="T59" fmla="*/ 1261 h 1648"/>
                <a:gd name="T60" fmla="*/ 529 w 2294"/>
                <a:gd name="T61" fmla="*/ 1248 h 1648"/>
                <a:gd name="T62" fmla="*/ 565 w 2294"/>
                <a:gd name="T63" fmla="*/ 1194 h 1648"/>
                <a:gd name="T64" fmla="*/ 611 w 2294"/>
                <a:gd name="T65" fmla="*/ 973 h 1648"/>
                <a:gd name="T66" fmla="*/ 451 w 2294"/>
                <a:gd name="T67" fmla="*/ 914 h 1648"/>
                <a:gd name="T68" fmla="*/ 423 w 2294"/>
                <a:gd name="T69" fmla="*/ 1072 h 1648"/>
                <a:gd name="T70" fmla="*/ 305 w 2294"/>
                <a:gd name="T71" fmla="*/ 993 h 1648"/>
                <a:gd name="T72" fmla="*/ 314 w 2294"/>
                <a:gd name="T73" fmla="*/ 937 h 1648"/>
                <a:gd name="T74" fmla="*/ 783 w 2294"/>
                <a:gd name="T75" fmla="*/ 324 h 1648"/>
                <a:gd name="T76" fmla="*/ 783 w 2294"/>
                <a:gd name="T77" fmla="*/ 922 h 1648"/>
                <a:gd name="T78" fmla="*/ 864 w 2294"/>
                <a:gd name="T79" fmla="*/ 1003 h 1648"/>
                <a:gd name="T80" fmla="*/ 945 w 2294"/>
                <a:gd name="T81" fmla="*/ 922 h 1648"/>
                <a:gd name="T82" fmla="*/ 945 w 2294"/>
                <a:gd name="T83" fmla="*/ 196 h 1648"/>
                <a:gd name="T84" fmla="*/ 979 w 2294"/>
                <a:gd name="T85" fmla="*/ 162 h 1648"/>
                <a:gd name="T86" fmla="*/ 1297 w 2294"/>
                <a:gd name="T87" fmla="*/ 162 h 1648"/>
                <a:gd name="T88" fmla="*/ 1331 w 2294"/>
                <a:gd name="T89" fmla="*/ 196 h 1648"/>
                <a:gd name="T90" fmla="*/ 1331 w 2294"/>
                <a:gd name="T91" fmla="*/ 922 h 1648"/>
                <a:gd name="T92" fmla="*/ 1411 w 2294"/>
                <a:gd name="T93" fmla="*/ 1003 h 1648"/>
                <a:gd name="T94" fmla="*/ 1492 w 2294"/>
                <a:gd name="T95" fmla="*/ 922 h 1648"/>
                <a:gd name="T96" fmla="*/ 1492 w 2294"/>
                <a:gd name="T97" fmla="*/ 318 h 1648"/>
                <a:gd name="T98" fmla="*/ 1980 w 2294"/>
                <a:gd name="T99" fmla="*/ 937 h 1648"/>
                <a:gd name="T100" fmla="*/ 1988 w 2294"/>
                <a:gd name="T101" fmla="*/ 990 h 1648"/>
                <a:gd name="T102" fmla="*/ 1867 w 2294"/>
                <a:gd name="T103" fmla="*/ 1072 h 1648"/>
                <a:gd name="T104" fmla="*/ 1838 w 2294"/>
                <a:gd name="T105" fmla="*/ 914 h 1648"/>
                <a:gd name="T106" fmla="*/ 1679 w 2294"/>
                <a:gd name="T107" fmla="*/ 973 h 1648"/>
                <a:gd name="T108" fmla="*/ 1724 w 2294"/>
                <a:gd name="T109" fmla="*/ 1194 h 1648"/>
                <a:gd name="T110" fmla="*/ 1760 w 2294"/>
                <a:gd name="T111" fmla="*/ 1248 h 1648"/>
                <a:gd name="T112" fmla="*/ 1804 w 2294"/>
                <a:gd name="T113" fmla="*/ 1261 h 1648"/>
                <a:gd name="T114" fmla="*/ 1825 w 2294"/>
                <a:gd name="T115" fmla="*/ 1258 h 1648"/>
                <a:gd name="T116" fmla="*/ 2083 w 2294"/>
                <a:gd name="T117" fmla="*/ 1122 h 1648"/>
                <a:gd name="T118" fmla="*/ 2124 w 2294"/>
                <a:gd name="T119" fmla="*/ 1252 h 1648"/>
                <a:gd name="T120" fmla="*/ 2131 w 2294"/>
                <a:gd name="T121" fmla="*/ 1269 h 1648"/>
                <a:gd name="T122" fmla="*/ 1790 w 2294"/>
                <a:gd name="T123" fmla="*/ 1486 h 1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94" h="1648">
                  <a:moveTo>
                    <a:pt x="2232" y="983"/>
                  </a:moveTo>
                  <a:cubicBezTo>
                    <a:pt x="2140" y="911"/>
                    <a:pt x="2140" y="911"/>
                    <a:pt x="2140" y="911"/>
                  </a:cubicBezTo>
                  <a:cubicBezTo>
                    <a:pt x="2076" y="514"/>
                    <a:pt x="1876" y="242"/>
                    <a:pt x="1486" y="147"/>
                  </a:cubicBezTo>
                  <a:cubicBezTo>
                    <a:pt x="1464" y="63"/>
                    <a:pt x="1388" y="0"/>
                    <a:pt x="1297" y="0"/>
                  </a:cubicBezTo>
                  <a:cubicBezTo>
                    <a:pt x="979" y="0"/>
                    <a:pt x="979" y="0"/>
                    <a:pt x="979" y="0"/>
                  </a:cubicBezTo>
                  <a:cubicBezTo>
                    <a:pt x="886" y="0"/>
                    <a:pt x="809" y="65"/>
                    <a:pt x="789" y="151"/>
                  </a:cubicBezTo>
                  <a:cubicBezTo>
                    <a:pt x="411" y="250"/>
                    <a:pt x="217" y="521"/>
                    <a:pt x="154" y="911"/>
                  </a:cubicBezTo>
                  <a:cubicBezTo>
                    <a:pt x="61" y="983"/>
                    <a:pt x="61" y="983"/>
                    <a:pt x="61" y="983"/>
                  </a:cubicBezTo>
                  <a:cubicBezTo>
                    <a:pt x="61" y="1167"/>
                    <a:pt x="0" y="1189"/>
                    <a:pt x="0" y="1268"/>
                  </a:cubicBezTo>
                  <a:cubicBezTo>
                    <a:pt x="0" y="1433"/>
                    <a:pt x="323" y="1648"/>
                    <a:pt x="503" y="1648"/>
                  </a:cubicBezTo>
                  <a:cubicBezTo>
                    <a:pt x="522" y="1648"/>
                    <a:pt x="538" y="1646"/>
                    <a:pt x="553" y="1641"/>
                  </a:cubicBezTo>
                  <a:cubicBezTo>
                    <a:pt x="756" y="1579"/>
                    <a:pt x="946" y="1554"/>
                    <a:pt x="1136" y="1554"/>
                  </a:cubicBezTo>
                  <a:cubicBezTo>
                    <a:pt x="1140" y="1554"/>
                    <a:pt x="1143" y="1554"/>
                    <a:pt x="1147" y="1554"/>
                  </a:cubicBezTo>
                  <a:cubicBezTo>
                    <a:pt x="1150" y="1554"/>
                    <a:pt x="1154" y="1554"/>
                    <a:pt x="1157" y="1554"/>
                  </a:cubicBezTo>
                  <a:cubicBezTo>
                    <a:pt x="1348" y="1554"/>
                    <a:pt x="1537" y="1579"/>
                    <a:pt x="1741" y="1641"/>
                  </a:cubicBezTo>
                  <a:cubicBezTo>
                    <a:pt x="1755" y="1646"/>
                    <a:pt x="1772" y="1648"/>
                    <a:pt x="1790" y="1648"/>
                  </a:cubicBezTo>
                  <a:cubicBezTo>
                    <a:pt x="1971" y="1648"/>
                    <a:pt x="2294" y="1433"/>
                    <a:pt x="2294" y="1268"/>
                  </a:cubicBezTo>
                  <a:cubicBezTo>
                    <a:pt x="2294" y="1189"/>
                    <a:pt x="2232" y="1167"/>
                    <a:pt x="2232" y="983"/>
                  </a:cubicBezTo>
                  <a:close/>
                  <a:moveTo>
                    <a:pt x="1790" y="1486"/>
                  </a:moveTo>
                  <a:cubicBezTo>
                    <a:pt x="1788" y="1486"/>
                    <a:pt x="1787" y="1486"/>
                    <a:pt x="1788" y="1487"/>
                  </a:cubicBezTo>
                  <a:cubicBezTo>
                    <a:pt x="1580" y="1423"/>
                    <a:pt x="1374" y="1392"/>
                    <a:pt x="1157" y="1392"/>
                  </a:cubicBezTo>
                  <a:cubicBezTo>
                    <a:pt x="1148" y="1392"/>
                    <a:pt x="1148" y="1392"/>
                    <a:pt x="1148" y="1392"/>
                  </a:cubicBezTo>
                  <a:cubicBezTo>
                    <a:pt x="1136" y="1392"/>
                    <a:pt x="1136" y="1392"/>
                    <a:pt x="1136" y="1392"/>
                  </a:cubicBezTo>
                  <a:cubicBezTo>
                    <a:pt x="920" y="1392"/>
                    <a:pt x="714" y="1423"/>
                    <a:pt x="508" y="1486"/>
                  </a:cubicBezTo>
                  <a:cubicBezTo>
                    <a:pt x="507" y="1486"/>
                    <a:pt x="505" y="1486"/>
                    <a:pt x="503" y="1486"/>
                  </a:cubicBezTo>
                  <a:cubicBezTo>
                    <a:pt x="397" y="1486"/>
                    <a:pt x="186" y="1341"/>
                    <a:pt x="163" y="1269"/>
                  </a:cubicBezTo>
                  <a:cubicBezTo>
                    <a:pt x="165" y="1264"/>
                    <a:pt x="168" y="1257"/>
                    <a:pt x="170" y="1252"/>
                  </a:cubicBezTo>
                  <a:cubicBezTo>
                    <a:pt x="185" y="1216"/>
                    <a:pt x="200" y="1177"/>
                    <a:pt x="211" y="1125"/>
                  </a:cubicBezTo>
                  <a:cubicBezTo>
                    <a:pt x="280" y="1185"/>
                    <a:pt x="366" y="1231"/>
                    <a:pt x="465" y="1258"/>
                  </a:cubicBezTo>
                  <a:cubicBezTo>
                    <a:pt x="472" y="1260"/>
                    <a:pt x="479" y="1261"/>
                    <a:pt x="486" y="1261"/>
                  </a:cubicBezTo>
                  <a:cubicBezTo>
                    <a:pt x="501" y="1261"/>
                    <a:pt x="516" y="1257"/>
                    <a:pt x="529" y="1248"/>
                  </a:cubicBezTo>
                  <a:cubicBezTo>
                    <a:pt x="548" y="1236"/>
                    <a:pt x="561" y="1216"/>
                    <a:pt x="565" y="1194"/>
                  </a:cubicBezTo>
                  <a:cubicBezTo>
                    <a:pt x="611" y="973"/>
                    <a:pt x="611" y="973"/>
                    <a:pt x="611" y="973"/>
                  </a:cubicBezTo>
                  <a:cubicBezTo>
                    <a:pt x="618" y="929"/>
                    <a:pt x="459" y="870"/>
                    <a:pt x="451" y="914"/>
                  </a:cubicBezTo>
                  <a:cubicBezTo>
                    <a:pt x="423" y="1072"/>
                    <a:pt x="423" y="1072"/>
                    <a:pt x="423" y="1072"/>
                  </a:cubicBezTo>
                  <a:cubicBezTo>
                    <a:pt x="370" y="1048"/>
                    <a:pt x="333" y="1020"/>
                    <a:pt x="305" y="993"/>
                  </a:cubicBezTo>
                  <a:cubicBezTo>
                    <a:pt x="314" y="937"/>
                    <a:pt x="314" y="937"/>
                    <a:pt x="314" y="937"/>
                  </a:cubicBezTo>
                  <a:cubicBezTo>
                    <a:pt x="367" y="606"/>
                    <a:pt x="519" y="410"/>
                    <a:pt x="783" y="324"/>
                  </a:cubicBezTo>
                  <a:cubicBezTo>
                    <a:pt x="783" y="922"/>
                    <a:pt x="783" y="922"/>
                    <a:pt x="783" y="922"/>
                  </a:cubicBezTo>
                  <a:cubicBezTo>
                    <a:pt x="783" y="967"/>
                    <a:pt x="819" y="1003"/>
                    <a:pt x="864" y="1003"/>
                  </a:cubicBezTo>
                  <a:cubicBezTo>
                    <a:pt x="909" y="1003"/>
                    <a:pt x="945" y="967"/>
                    <a:pt x="945" y="922"/>
                  </a:cubicBezTo>
                  <a:cubicBezTo>
                    <a:pt x="945" y="196"/>
                    <a:pt x="945" y="196"/>
                    <a:pt x="945" y="196"/>
                  </a:cubicBezTo>
                  <a:cubicBezTo>
                    <a:pt x="945" y="177"/>
                    <a:pt x="960" y="162"/>
                    <a:pt x="979" y="162"/>
                  </a:cubicBezTo>
                  <a:cubicBezTo>
                    <a:pt x="1297" y="162"/>
                    <a:pt x="1297" y="162"/>
                    <a:pt x="1297" y="162"/>
                  </a:cubicBezTo>
                  <a:cubicBezTo>
                    <a:pt x="1315" y="162"/>
                    <a:pt x="1331" y="177"/>
                    <a:pt x="1331" y="196"/>
                  </a:cubicBezTo>
                  <a:cubicBezTo>
                    <a:pt x="1331" y="922"/>
                    <a:pt x="1331" y="922"/>
                    <a:pt x="1331" y="922"/>
                  </a:cubicBezTo>
                  <a:cubicBezTo>
                    <a:pt x="1331" y="967"/>
                    <a:pt x="1367" y="1003"/>
                    <a:pt x="1411" y="1003"/>
                  </a:cubicBezTo>
                  <a:cubicBezTo>
                    <a:pt x="1456" y="1003"/>
                    <a:pt x="1492" y="967"/>
                    <a:pt x="1492" y="922"/>
                  </a:cubicBezTo>
                  <a:cubicBezTo>
                    <a:pt x="1492" y="318"/>
                    <a:pt x="1492" y="318"/>
                    <a:pt x="1492" y="318"/>
                  </a:cubicBezTo>
                  <a:cubicBezTo>
                    <a:pt x="1768" y="401"/>
                    <a:pt x="1925" y="599"/>
                    <a:pt x="1980" y="937"/>
                  </a:cubicBezTo>
                  <a:cubicBezTo>
                    <a:pt x="1988" y="990"/>
                    <a:pt x="1988" y="990"/>
                    <a:pt x="1988" y="990"/>
                  </a:cubicBezTo>
                  <a:cubicBezTo>
                    <a:pt x="1960" y="1017"/>
                    <a:pt x="1922" y="1047"/>
                    <a:pt x="1867" y="1072"/>
                  </a:cubicBezTo>
                  <a:cubicBezTo>
                    <a:pt x="1838" y="914"/>
                    <a:pt x="1838" y="914"/>
                    <a:pt x="1838" y="914"/>
                  </a:cubicBezTo>
                  <a:cubicBezTo>
                    <a:pt x="1830" y="870"/>
                    <a:pt x="1671" y="929"/>
                    <a:pt x="1679" y="973"/>
                  </a:cubicBezTo>
                  <a:cubicBezTo>
                    <a:pt x="1724" y="1194"/>
                    <a:pt x="1724" y="1194"/>
                    <a:pt x="1724" y="1194"/>
                  </a:cubicBezTo>
                  <a:cubicBezTo>
                    <a:pt x="1728" y="1216"/>
                    <a:pt x="1741" y="1236"/>
                    <a:pt x="1760" y="1248"/>
                  </a:cubicBezTo>
                  <a:cubicBezTo>
                    <a:pt x="1773" y="1257"/>
                    <a:pt x="1789" y="1261"/>
                    <a:pt x="1804" y="1261"/>
                  </a:cubicBezTo>
                  <a:cubicBezTo>
                    <a:pt x="1811" y="1261"/>
                    <a:pt x="1818" y="1260"/>
                    <a:pt x="1825" y="1258"/>
                  </a:cubicBezTo>
                  <a:cubicBezTo>
                    <a:pt x="1925" y="1231"/>
                    <a:pt x="2013" y="1184"/>
                    <a:pt x="2083" y="1122"/>
                  </a:cubicBezTo>
                  <a:cubicBezTo>
                    <a:pt x="2093" y="1175"/>
                    <a:pt x="2108" y="1215"/>
                    <a:pt x="2124" y="1252"/>
                  </a:cubicBezTo>
                  <a:cubicBezTo>
                    <a:pt x="2126" y="1257"/>
                    <a:pt x="2129" y="1264"/>
                    <a:pt x="2131" y="1269"/>
                  </a:cubicBezTo>
                  <a:cubicBezTo>
                    <a:pt x="2108" y="1341"/>
                    <a:pt x="1897" y="1486"/>
                    <a:pt x="1790" y="1486"/>
                  </a:cubicBezTo>
                  <a:close/>
                </a:path>
              </a:pathLst>
            </a:custGeom>
            <a:solidFill>
              <a:schemeClr val="tx1">
                <a:lumMod val="65000"/>
                <a:lumOff val="35000"/>
              </a:schemeClr>
            </a:solidFill>
            <a:ln>
              <a:solidFill>
                <a:schemeClr val="bg1"/>
              </a:solidFill>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55" name="Rectangle 54">
              <a:extLst>
                <a:ext uri="{FF2B5EF4-FFF2-40B4-BE49-F238E27FC236}">
                  <a16:creationId xmlns:a16="http://schemas.microsoft.com/office/drawing/2014/main" id="{BD821A7F-3076-4258-9777-0DB9AD566D18}"/>
                </a:ext>
              </a:extLst>
            </p:cNvPr>
            <p:cNvSpPr/>
            <p:nvPr/>
          </p:nvSpPr>
          <p:spPr>
            <a:xfrm>
              <a:off x="3029252" y="3950883"/>
              <a:ext cx="1980747" cy="584775"/>
            </a:xfrm>
            <a:prstGeom prst="rect">
              <a:avLst/>
            </a:prstGeom>
          </p:spPr>
          <p:txBody>
            <a:bodyPr wrap="square">
              <a:spAutoFit/>
            </a:bodyPr>
            <a:lstStyle/>
            <a:p>
              <a:pPr algn="ctr"/>
              <a:r>
                <a:rPr lang="en-US" sz="1600" dirty="0">
                  <a:latin typeface="Calibri" panose="020F0502020204030204" pitchFamily="34" charset="0"/>
                  <a:cs typeface="Calibri" panose="020F0502020204030204" pitchFamily="34" charset="0"/>
                </a:rPr>
                <a:t>Factory readings and real-time alerts</a:t>
              </a:r>
            </a:p>
          </p:txBody>
        </p:sp>
      </p:grpSp>
      <p:grpSp>
        <p:nvGrpSpPr>
          <p:cNvPr id="56" name="Group 55">
            <a:extLst>
              <a:ext uri="{FF2B5EF4-FFF2-40B4-BE49-F238E27FC236}">
                <a16:creationId xmlns:a16="http://schemas.microsoft.com/office/drawing/2014/main" id="{C46095B5-E5B3-41A1-9435-3D3755739B14}"/>
              </a:ext>
            </a:extLst>
          </p:cNvPr>
          <p:cNvGrpSpPr/>
          <p:nvPr/>
        </p:nvGrpSpPr>
        <p:grpSpPr>
          <a:xfrm>
            <a:off x="9891225" y="2134671"/>
            <a:ext cx="1792735" cy="1388619"/>
            <a:chOff x="9274338" y="3147039"/>
            <a:chExt cx="1792735" cy="1388619"/>
          </a:xfrm>
        </p:grpSpPr>
        <p:grpSp>
          <p:nvGrpSpPr>
            <p:cNvPr id="57" name="Group 74">
              <a:extLst>
                <a:ext uri="{FF2B5EF4-FFF2-40B4-BE49-F238E27FC236}">
                  <a16:creationId xmlns:a16="http://schemas.microsoft.com/office/drawing/2014/main" id="{4C17085A-9EB1-408C-B68F-B070FA913127}"/>
                </a:ext>
              </a:extLst>
            </p:cNvPr>
            <p:cNvGrpSpPr>
              <a:grpSpLocks noChangeAspect="1"/>
            </p:cNvGrpSpPr>
            <p:nvPr/>
          </p:nvGrpSpPr>
          <p:grpSpPr bwMode="auto">
            <a:xfrm>
              <a:off x="9713505" y="3147039"/>
              <a:ext cx="914400" cy="687387"/>
              <a:chOff x="7721" y="-762"/>
              <a:chExt cx="576" cy="433"/>
            </a:xfrm>
            <a:solidFill>
              <a:schemeClr val="tx1">
                <a:lumMod val="65000"/>
                <a:lumOff val="35000"/>
              </a:schemeClr>
            </a:solidFill>
          </p:grpSpPr>
          <p:sp>
            <p:nvSpPr>
              <p:cNvPr id="59" name="Freeform 75">
                <a:extLst>
                  <a:ext uri="{FF2B5EF4-FFF2-40B4-BE49-F238E27FC236}">
                    <a16:creationId xmlns:a16="http://schemas.microsoft.com/office/drawing/2014/main" id="{E2132042-1444-4CD1-A7EF-CAB3B353F6BC}"/>
                  </a:ext>
                </a:extLst>
              </p:cNvPr>
              <p:cNvSpPr>
                <a:spLocks/>
              </p:cNvSpPr>
              <p:nvPr/>
            </p:nvSpPr>
            <p:spPr bwMode="auto">
              <a:xfrm>
                <a:off x="7822" y="-395"/>
                <a:ext cx="244" cy="66"/>
              </a:xfrm>
              <a:custGeom>
                <a:avLst/>
                <a:gdLst>
                  <a:gd name="T0" fmla="*/ 1041 w 1041"/>
                  <a:gd name="T1" fmla="*/ 208 h 283"/>
                  <a:gd name="T2" fmla="*/ 967 w 1041"/>
                  <a:gd name="T3" fmla="*/ 283 h 283"/>
                  <a:gd name="T4" fmla="*/ 74 w 1041"/>
                  <a:gd name="T5" fmla="*/ 283 h 283"/>
                  <a:gd name="T6" fmla="*/ 0 w 1041"/>
                  <a:gd name="T7" fmla="*/ 208 h 283"/>
                  <a:gd name="T8" fmla="*/ 74 w 1041"/>
                  <a:gd name="T9" fmla="*/ 134 h 283"/>
                  <a:gd name="T10" fmla="*/ 169 w 1041"/>
                  <a:gd name="T11" fmla="*/ 134 h 283"/>
                  <a:gd name="T12" fmla="*/ 311 w 1041"/>
                  <a:gd name="T13" fmla="*/ 0 h 283"/>
                  <a:gd name="T14" fmla="*/ 740 w 1041"/>
                  <a:gd name="T15" fmla="*/ 0 h 283"/>
                  <a:gd name="T16" fmla="*/ 882 w 1041"/>
                  <a:gd name="T17" fmla="*/ 134 h 283"/>
                  <a:gd name="T18" fmla="*/ 967 w 1041"/>
                  <a:gd name="T19" fmla="*/ 134 h 283"/>
                  <a:gd name="T20" fmla="*/ 1041 w 1041"/>
                  <a:gd name="T21" fmla="*/ 20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1" h="283">
                    <a:moveTo>
                      <a:pt x="1041" y="208"/>
                    </a:moveTo>
                    <a:cubicBezTo>
                      <a:pt x="1041" y="250"/>
                      <a:pt x="1008" y="283"/>
                      <a:pt x="967" y="283"/>
                    </a:cubicBezTo>
                    <a:cubicBezTo>
                      <a:pt x="74" y="283"/>
                      <a:pt x="74" y="283"/>
                      <a:pt x="74" y="283"/>
                    </a:cubicBezTo>
                    <a:cubicBezTo>
                      <a:pt x="33" y="283"/>
                      <a:pt x="0" y="250"/>
                      <a:pt x="0" y="208"/>
                    </a:cubicBezTo>
                    <a:cubicBezTo>
                      <a:pt x="0" y="167"/>
                      <a:pt x="33" y="134"/>
                      <a:pt x="74" y="134"/>
                    </a:cubicBezTo>
                    <a:cubicBezTo>
                      <a:pt x="169" y="134"/>
                      <a:pt x="169" y="134"/>
                      <a:pt x="169" y="134"/>
                    </a:cubicBezTo>
                    <a:cubicBezTo>
                      <a:pt x="262" y="120"/>
                      <a:pt x="297" y="69"/>
                      <a:pt x="311" y="0"/>
                    </a:cubicBezTo>
                    <a:cubicBezTo>
                      <a:pt x="740" y="0"/>
                      <a:pt x="740" y="0"/>
                      <a:pt x="740" y="0"/>
                    </a:cubicBezTo>
                    <a:cubicBezTo>
                      <a:pt x="754" y="69"/>
                      <a:pt x="789" y="120"/>
                      <a:pt x="882" y="134"/>
                    </a:cubicBezTo>
                    <a:cubicBezTo>
                      <a:pt x="967" y="134"/>
                      <a:pt x="967" y="134"/>
                      <a:pt x="967" y="134"/>
                    </a:cubicBezTo>
                    <a:cubicBezTo>
                      <a:pt x="1008" y="134"/>
                      <a:pt x="1041" y="167"/>
                      <a:pt x="1041" y="208"/>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0" name="Freeform 76">
                <a:extLst>
                  <a:ext uri="{FF2B5EF4-FFF2-40B4-BE49-F238E27FC236}">
                    <a16:creationId xmlns:a16="http://schemas.microsoft.com/office/drawing/2014/main" id="{D2408675-8B63-4BDF-9083-24782CD90810}"/>
                  </a:ext>
                </a:extLst>
              </p:cNvPr>
              <p:cNvSpPr>
                <a:spLocks/>
              </p:cNvSpPr>
              <p:nvPr/>
            </p:nvSpPr>
            <p:spPr bwMode="auto">
              <a:xfrm>
                <a:off x="8128" y="-698"/>
                <a:ext cx="169" cy="369"/>
              </a:xfrm>
              <a:custGeom>
                <a:avLst/>
                <a:gdLst>
                  <a:gd name="T0" fmla="*/ 614 w 719"/>
                  <a:gd name="T1" fmla="*/ 0 h 1573"/>
                  <a:gd name="T2" fmla="*/ 273 w 719"/>
                  <a:gd name="T3" fmla="*/ 0 h 1573"/>
                  <a:gd name="T4" fmla="*/ 273 w 719"/>
                  <a:gd name="T5" fmla="*/ 1079 h 1573"/>
                  <a:gd name="T6" fmla="*/ 63 w 719"/>
                  <a:gd name="T7" fmla="*/ 1290 h 1573"/>
                  <a:gd name="T8" fmla="*/ 0 w 719"/>
                  <a:gd name="T9" fmla="*/ 1290 h 1573"/>
                  <a:gd name="T10" fmla="*/ 0 w 719"/>
                  <a:gd name="T11" fmla="*/ 1467 h 1573"/>
                  <a:gd name="T12" fmla="*/ 105 w 719"/>
                  <a:gd name="T13" fmla="*/ 1573 h 1573"/>
                  <a:gd name="T14" fmla="*/ 614 w 719"/>
                  <a:gd name="T15" fmla="*/ 1573 h 1573"/>
                  <a:gd name="T16" fmla="*/ 719 w 719"/>
                  <a:gd name="T17" fmla="*/ 1467 h 1573"/>
                  <a:gd name="T18" fmla="*/ 719 w 719"/>
                  <a:gd name="T19" fmla="*/ 105 h 1573"/>
                  <a:gd name="T20" fmla="*/ 614 w 719"/>
                  <a:gd name="T21" fmla="*/ 0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9" h="1573">
                    <a:moveTo>
                      <a:pt x="614" y="0"/>
                    </a:moveTo>
                    <a:cubicBezTo>
                      <a:pt x="273" y="0"/>
                      <a:pt x="273" y="0"/>
                      <a:pt x="273" y="0"/>
                    </a:cubicBezTo>
                    <a:cubicBezTo>
                      <a:pt x="273" y="1079"/>
                      <a:pt x="273" y="1079"/>
                      <a:pt x="273" y="1079"/>
                    </a:cubicBezTo>
                    <a:cubicBezTo>
                      <a:pt x="273" y="1195"/>
                      <a:pt x="179" y="1290"/>
                      <a:pt x="63" y="1290"/>
                    </a:cubicBezTo>
                    <a:cubicBezTo>
                      <a:pt x="0" y="1290"/>
                      <a:pt x="0" y="1290"/>
                      <a:pt x="0" y="1290"/>
                    </a:cubicBezTo>
                    <a:cubicBezTo>
                      <a:pt x="0" y="1467"/>
                      <a:pt x="0" y="1467"/>
                      <a:pt x="0" y="1467"/>
                    </a:cubicBezTo>
                    <a:cubicBezTo>
                      <a:pt x="0" y="1525"/>
                      <a:pt x="47" y="1573"/>
                      <a:pt x="105" y="1573"/>
                    </a:cubicBezTo>
                    <a:cubicBezTo>
                      <a:pt x="614" y="1573"/>
                      <a:pt x="614" y="1573"/>
                      <a:pt x="614" y="1573"/>
                    </a:cubicBezTo>
                    <a:cubicBezTo>
                      <a:pt x="672" y="1573"/>
                      <a:pt x="719" y="1525"/>
                      <a:pt x="719" y="1467"/>
                    </a:cubicBezTo>
                    <a:cubicBezTo>
                      <a:pt x="719" y="105"/>
                      <a:pt x="719" y="105"/>
                      <a:pt x="719" y="105"/>
                    </a:cubicBezTo>
                    <a:cubicBezTo>
                      <a:pt x="719" y="47"/>
                      <a:pt x="672" y="0"/>
                      <a:pt x="614" y="0"/>
                    </a:cubicBez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61" name="Freeform 77">
                <a:extLst>
                  <a:ext uri="{FF2B5EF4-FFF2-40B4-BE49-F238E27FC236}">
                    <a16:creationId xmlns:a16="http://schemas.microsoft.com/office/drawing/2014/main" id="{1E569472-9A9C-4B91-889D-A1938EC7A332}"/>
                  </a:ext>
                </a:extLst>
              </p:cNvPr>
              <p:cNvSpPr>
                <a:spLocks noEditPoints="1"/>
              </p:cNvSpPr>
              <p:nvPr/>
            </p:nvSpPr>
            <p:spPr bwMode="auto">
              <a:xfrm>
                <a:off x="7721" y="-762"/>
                <a:ext cx="446" cy="342"/>
              </a:xfrm>
              <a:custGeom>
                <a:avLst/>
                <a:gdLst>
                  <a:gd name="T0" fmla="*/ 1899 w 1899"/>
                  <a:gd name="T1" fmla="*/ 105 h 1453"/>
                  <a:gd name="T2" fmla="*/ 1899 w 1899"/>
                  <a:gd name="T3" fmla="*/ 1348 h 1453"/>
                  <a:gd name="T4" fmla="*/ 1794 w 1899"/>
                  <a:gd name="T5" fmla="*/ 1453 h 1453"/>
                  <a:gd name="T6" fmla="*/ 106 w 1899"/>
                  <a:gd name="T7" fmla="*/ 1453 h 1453"/>
                  <a:gd name="T8" fmla="*/ 0 w 1899"/>
                  <a:gd name="T9" fmla="*/ 1348 h 1453"/>
                  <a:gd name="T10" fmla="*/ 0 w 1899"/>
                  <a:gd name="T11" fmla="*/ 105 h 1453"/>
                  <a:gd name="T12" fmla="*/ 106 w 1899"/>
                  <a:gd name="T13" fmla="*/ 0 h 1453"/>
                  <a:gd name="T14" fmla="*/ 1794 w 1899"/>
                  <a:gd name="T15" fmla="*/ 0 h 1453"/>
                  <a:gd name="T16" fmla="*/ 1899 w 1899"/>
                  <a:gd name="T17" fmla="*/ 105 h 1453"/>
                  <a:gd name="T18" fmla="*/ 1725 w 1899"/>
                  <a:gd name="T19" fmla="*/ 174 h 1453"/>
                  <a:gd name="T20" fmla="*/ 174 w 1899"/>
                  <a:gd name="T21" fmla="*/ 174 h 1453"/>
                  <a:gd name="T22" fmla="*/ 174 w 1899"/>
                  <a:gd name="T23" fmla="*/ 1149 h 1453"/>
                  <a:gd name="T24" fmla="*/ 1725 w 1899"/>
                  <a:gd name="T25" fmla="*/ 1149 h 1453"/>
                  <a:gd name="T26" fmla="*/ 1725 w 1899"/>
                  <a:gd name="T27" fmla="*/ 174 h 1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99" h="1453">
                    <a:moveTo>
                      <a:pt x="1899" y="105"/>
                    </a:moveTo>
                    <a:cubicBezTo>
                      <a:pt x="1899" y="1348"/>
                      <a:pt x="1899" y="1348"/>
                      <a:pt x="1899" y="1348"/>
                    </a:cubicBezTo>
                    <a:cubicBezTo>
                      <a:pt x="1899" y="1406"/>
                      <a:pt x="1851" y="1453"/>
                      <a:pt x="1794" y="1453"/>
                    </a:cubicBezTo>
                    <a:cubicBezTo>
                      <a:pt x="106" y="1453"/>
                      <a:pt x="106" y="1453"/>
                      <a:pt x="106" y="1453"/>
                    </a:cubicBezTo>
                    <a:cubicBezTo>
                      <a:pt x="47" y="1453"/>
                      <a:pt x="0" y="1406"/>
                      <a:pt x="0" y="1348"/>
                    </a:cubicBezTo>
                    <a:cubicBezTo>
                      <a:pt x="0" y="105"/>
                      <a:pt x="0" y="105"/>
                      <a:pt x="0" y="105"/>
                    </a:cubicBezTo>
                    <a:cubicBezTo>
                      <a:pt x="0" y="47"/>
                      <a:pt x="47" y="0"/>
                      <a:pt x="106" y="0"/>
                    </a:cubicBezTo>
                    <a:cubicBezTo>
                      <a:pt x="1794" y="0"/>
                      <a:pt x="1794" y="0"/>
                      <a:pt x="1794" y="0"/>
                    </a:cubicBezTo>
                    <a:cubicBezTo>
                      <a:pt x="1851" y="0"/>
                      <a:pt x="1899" y="47"/>
                      <a:pt x="1899" y="105"/>
                    </a:cubicBezTo>
                    <a:close/>
                    <a:moveTo>
                      <a:pt x="1725" y="174"/>
                    </a:moveTo>
                    <a:cubicBezTo>
                      <a:pt x="174" y="174"/>
                      <a:pt x="174" y="174"/>
                      <a:pt x="174" y="174"/>
                    </a:cubicBezTo>
                    <a:cubicBezTo>
                      <a:pt x="174" y="1149"/>
                      <a:pt x="174" y="1149"/>
                      <a:pt x="174" y="1149"/>
                    </a:cubicBezTo>
                    <a:cubicBezTo>
                      <a:pt x="1725" y="1149"/>
                      <a:pt x="1725" y="1149"/>
                      <a:pt x="1725" y="1149"/>
                    </a:cubicBezTo>
                    <a:lnTo>
                      <a:pt x="1725"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sp>
          <p:nvSpPr>
            <p:cNvPr id="58" name="Rectangle 57">
              <a:extLst>
                <a:ext uri="{FF2B5EF4-FFF2-40B4-BE49-F238E27FC236}">
                  <a16:creationId xmlns:a16="http://schemas.microsoft.com/office/drawing/2014/main" id="{72D22652-4F3B-4D42-80CD-6CA8091400E6}"/>
                </a:ext>
              </a:extLst>
            </p:cNvPr>
            <p:cNvSpPr/>
            <p:nvPr/>
          </p:nvSpPr>
          <p:spPr>
            <a:xfrm>
              <a:off x="9274338" y="3950883"/>
              <a:ext cx="1792735" cy="584775"/>
            </a:xfrm>
            <a:prstGeom prst="rect">
              <a:avLst/>
            </a:prstGeom>
          </p:spPr>
          <p:txBody>
            <a:bodyPr wrap="none">
              <a:spAutoFit/>
            </a:bodyPr>
            <a:lstStyle/>
            <a:p>
              <a:pPr algn="ctr"/>
              <a:r>
                <a:rPr lang="en-US" sz="1600" dirty="0">
                  <a:latin typeface="Calibri" panose="020F0502020204030204" pitchFamily="34" charset="0"/>
                  <a:cs typeface="Calibri" panose="020F0502020204030204" pitchFamily="34" charset="0"/>
                </a:rPr>
                <a:t>Monitoring station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updates</a:t>
              </a:r>
            </a:p>
          </p:txBody>
        </p:sp>
      </p:grpSp>
      <p:cxnSp>
        <p:nvCxnSpPr>
          <p:cNvPr id="62" name="Straight Arrow Connector 61">
            <a:extLst>
              <a:ext uri="{FF2B5EF4-FFF2-40B4-BE49-F238E27FC236}">
                <a16:creationId xmlns:a16="http://schemas.microsoft.com/office/drawing/2014/main" id="{7D1A5264-B931-47AB-BCC8-ED57D26C28D9}"/>
              </a:ext>
            </a:extLst>
          </p:cNvPr>
          <p:cNvCxnSpPr>
            <a:cxnSpLocks/>
          </p:cNvCxnSpPr>
          <p:nvPr/>
        </p:nvCxnSpPr>
        <p:spPr>
          <a:xfrm>
            <a:off x="8574696" y="2585799"/>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7A2D873-DCA7-490C-92D2-D1B9C4D2B485}"/>
              </a:ext>
            </a:extLst>
          </p:cNvPr>
          <p:cNvCxnSpPr>
            <a:cxnSpLocks/>
          </p:cNvCxnSpPr>
          <p:nvPr/>
        </p:nvCxnSpPr>
        <p:spPr>
          <a:xfrm flipH="1">
            <a:off x="8574527" y="2439943"/>
            <a:ext cx="1371938"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9A90023-F2CC-4C8A-A855-702645C6A948}"/>
              </a:ext>
            </a:extLst>
          </p:cNvPr>
          <p:cNvCxnSpPr>
            <a:cxnSpLocks/>
          </p:cNvCxnSpPr>
          <p:nvPr/>
        </p:nvCxnSpPr>
        <p:spPr>
          <a:xfrm flipH="1">
            <a:off x="5618928" y="2439943"/>
            <a:ext cx="1371600" cy="0"/>
          </a:xfrm>
          <a:prstGeom prst="straightConnector1">
            <a:avLst/>
          </a:prstGeom>
          <a:ln w="28575">
            <a:solidFill>
              <a:schemeClr val="tx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itle 4">
            <a:extLst>
              <a:ext uri="{FF2B5EF4-FFF2-40B4-BE49-F238E27FC236}">
                <a16:creationId xmlns:a16="http://schemas.microsoft.com/office/drawing/2014/main" id="{3EB2CB51-F89C-40F5-896D-426CA894F8F6}"/>
              </a:ext>
            </a:extLst>
          </p:cNvPr>
          <p:cNvSpPr>
            <a:spLocks noGrp="1"/>
          </p:cNvSpPr>
          <p:nvPr>
            <p:ph type="title"/>
          </p:nvPr>
        </p:nvSpPr>
        <p:spPr>
          <a:xfrm>
            <a:off x="571500" y="548640"/>
            <a:ext cx="11049000" cy="1001559"/>
          </a:xfrm>
        </p:spPr>
        <p:txBody>
          <a:bodyPr vert="horz" lIns="0" tIns="0" rIns="0" bIns="0" rtlCol="0" anchor="ctr">
            <a:noAutofit/>
          </a:bodyPr>
          <a:lstStyle/>
          <a:p>
            <a:r>
              <a:rPr lang="en-US" dirty="0">
                <a:solidFill>
                  <a:schemeClr val="tx1"/>
                </a:solidFill>
                <a:latin typeface="Calibri" panose="020F0502020204030204" pitchFamily="34" charset="0"/>
                <a:cs typeface="Calibri" panose="020F0502020204030204" pitchFamily="34" charset="0"/>
              </a:rPr>
              <a:t>The Solution + Result</a:t>
            </a:r>
            <a:br>
              <a:rPr lang="en-US" dirty="0">
                <a:solidFill>
                  <a:schemeClr val="tx1"/>
                </a:solidFill>
                <a:latin typeface="Calibri" panose="020F0502020204030204" pitchFamily="34" charset="0"/>
                <a:cs typeface="Calibri" panose="020F0502020204030204" pitchFamily="34" charset="0"/>
              </a:rPr>
            </a:br>
            <a:endParaRPr lang="en-US" dirty="0">
              <a:solidFill>
                <a:schemeClr val="tx1"/>
              </a:solidFill>
              <a:latin typeface="Calibri" panose="020F0502020204030204" pitchFamily="34" charset="0"/>
              <a:cs typeface="Calibri" panose="020F0502020204030204" pitchFamily="34" charset="0"/>
            </a:endParaRPr>
          </a:p>
        </p:txBody>
      </p:sp>
      <p:sp>
        <p:nvSpPr>
          <p:cNvPr id="66" name="Rectangle 65">
            <a:extLst>
              <a:ext uri="{FF2B5EF4-FFF2-40B4-BE49-F238E27FC236}">
                <a16:creationId xmlns:a16="http://schemas.microsoft.com/office/drawing/2014/main" id="{C9734116-B348-4C99-AFBA-C3AE91A77F81}"/>
              </a:ext>
            </a:extLst>
          </p:cNvPr>
          <p:cNvSpPr/>
          <p:nvPr/>
        </p:nvSpPr>
        <p:spPr>
          <a:xfrm>
            <a:off x="3608903" y="4613069"/>
            <a:ext cx="6282322" cy="1200329"/>
          </a:xfrm>
          <a:prstGeom prst="rect">
            <a:avLst/>
          </a:prstGeom>
        </p:spPr>
        <p:txBody>
          <a:bodyPr wrap="square">
            <a:spAutoFit/>
          </a:bodyPr>
          <a:lstStyle/>
          <a:p>
            <a:pPr lvl="0">
              <a:defRPr/>
            </a:pPr>
            <a:r>
              <a:rPr lang="en-US" sz="2400" dirty="0">
                <a:latin typeface="Calibri" panose="020F0502020204030204" pitchFamily="34" charset="0"/>
                <a:ea typeface="Source Sans Pro Semibold" panose="020B0603030403020204" pitchFamily="34" charset="0"/>
                <a:cs typeface="Calibri" panose="020F0502020204030204" pitchFamily="34" charset="0"/>
              </a:rPr>
              <a:t>Produced an industrial wearable that uses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latin typeface="Calibri" panose="020F0502020204030204" pitchFamily="34" charset="0"/>
                <a:ea typeface="Source Sans Pro Semibold" panose="020B0603030403020204" pitchFamily="34" charset="0"/>
                <a:cs typeface="Calibri" panose="020F0502020204030204" pitchFamily="34" charset="0"/>
              </a:rPr>
              <a:t>IoT and wireless communications systems </a:t>
            </a:r>
            <a:br>
              <a:rPr lang="en-US" sz="2400" dirty="0">
                <a:latin typeface="Calibri" panose="020F0502020204030204" pitchFamily="34" charset="0"/>
                <a:ea typeface="Source Sans Pro Semibold" panose="020B0603030403020204" pitchFamily="34" charset="0"/>
                <a:cs typeface="Calibri" panose="020F0502020204030204" pitchFamily="34" charset="0"/>
              </a:rPr>
            </a:br>
            <a:r>
              <a:rPr lang="en-US" sz="2400" dirty="0">
                <a:solidFill>
                  <a:srgbClr val="FFC000"/>
                </a:solidFill>
                <a:latin typeface="Calibri" panose="020F0502020204030204" pitchFamily="34" charset="0"/>
                <a:ea typeface="Source Sans Pro Semibold" panose="020B0603030403020204" pitchFamily="34" charset="0"/>
                <a:cs typeface="Calibri" panose="020F0502020204030204" pitchFamily="34" charset="0"/>
              </a:rPr>
              <a:t>to protect and empower industrial workers</a:t>
            </a:r>
          </a:p>
        </p:txBody>
      </p:sp>
      <p:grpSp>
        <p:nvGrpSpPr>
          <p:cNvPr id="67" name="Group 66">
            <a:extLst>
              <a:ext uri="{FF2B5EF4-FFF2-40B4-BE49-F238E27FC236}">
                <a16:creationId xmlns:a16="http://schemas.microsoft.com/office/drawing/2014/main" id="{BE5AD100-AA07-4B6D-9BDA-DADACBD9DDA3}"/>
              </a:ext>
            </a:extLst>
          </p:cNvPr>
          <p:cNvGrpSpPr/>
          <p:nvPr/>
        </p:nvGrpSpPr>
        <p:grpSpPr>
          <a:xfrm>
            <a:off x="2602934" y="4820661"/>
            <a:ext cx="785145" cy="785145"/>
            <a:chOff x="5346017" y="5366273"/>
            <a:chExt cx="785145" cy="785145"/>
          </a:xfrm>
        </p:grpSpPr>
        <p:sp>
          <p:nvSpPr>
            <p:cNvPr id="68" name="Oval 67">
              <a:extLst>
                <a:ext uri="{FF2B5EF4-FFF2-40B4-BE49-F238E27FC236}">
                  <a16:creationId xmlns:a16="http://schemas.microsoft.com/office/drawing/2014/main" id="{11FA655E-996A-4C22-B7EC-B7C7E98612B0}"/>
                </a:ext>
              </a:extLst>
            </p:cNvPr>
            <p:cNvSpPr/>
            <p:nvPr/>
          </p:nvSpPr>
          <p:spPr>
            <a:xfrm>
              <a:off x="5346017" y="5366273"/>
              <a:ext cx="785145" cy="785145"/>
            </a:xfrm>
            <a:prstGeom prst="ellipse">
              <a:avLst/>
            </a:prstGeom>
            <a:solidFill>
              <a:schemeClr val="tx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grpSp>
          <p:nvGrpSpPr>
            <p:cNvPr id="69" name="Group 68">
              <a:extLst>
                <a:ext uri="{FF2B5EF4-FFF2-40B4-BE49-F238E27FC236}">
                  <a16:creationId xmlns:a16="http://schemas.microsoft.com/office/drawing/2014/main" id="{3ED7E87E-B465-4286-B16E-1C63ABA3BBEA}"/>
                </a:ext>
              </a:extLst>
            </p:cNvPr>
            <p:cNvGrpSpPr/>
            <p:nvPr/>
          </p:nvGrpSpPr>
          <p:grpSpPr>
            <a:xfrm>
              <a:off x="5486162" y="5515124"/>
              <a:ext cx="504854" cy="487443"/>
              <a:chOff x="4286250" y="2149476"/>
              <a:chExt cx="1012825" cy="977899"/>
            </a:xfrm>
            <a:solidFill>
              <a:schemeClr val="bg1">
                <a:lumMod val="50000"/>
              </a:schemeClr>
            </a:solidFill>
          </p:grpSpPr>
          <p:sp>
            <p:nvSpPr>
              <p:cNvPr id="70" name="Freeform 23">
                <a:extLst>
                  <a:ext uri="{FF2B5EF4-FFF2-40B4-BE49-F238E27FC236}">
                    <a16:creationId xmlns:a16="http://schemas.microsoft.com/office/drawing/2014/main" id="{23B91D2D-6FFD-4F4C-871E-E8BD03371939}"/>
                  </a:ext>
                </a:extLst>
              </p:cNvPr>
              <p:cNvSpPr>
                <a:spLocks noEditPoints="1"/>
              </p:cNvSpPr>
              <p:nvPr/>
            </p:nvSpPr>
            <p:spPr bwMode="auto">
              <a:xfrm>
                <a:off x="4443413" y="2466975"/>
                <a:ext cx="354013" cy="425450"/>
              </a:xfrm>
              <a:custGeom>
                <a:avLst/>
                <a:gdLst>
                  <a:gd name="T0" fmla="*/ 1516 w 1516"/>
                  <a:gd name="T1" fmla="*/ 1824 h 1824"/>
                  <a:gd name="T2" fmla="*/ 1516 w 1516"/>
                  <a:gd name="T3" fmla="*/ 1021 h 1824"/>
                  <a:gd name="T4" fmla="*/ 1028 w 1516"/>
                  <a:gd name="T5" fmla="*/ 394 h 1824"/>
                  <a:gd name="T6" fmla="*/ 758 w 1516"/>
                  <a:gd name="T7" fmla="*/ 56 h 1824"/>
                  <a:gd name="T8" fmla="*/ 601 w 1516"/>
                  <a:gd name="T9" fmla="*/ 39 h 1824"/>
                  <a:gd name="T10" fmla="*/ 601 w 1516"/>
                  <a:gd name="T11" fmla="*/ 39 h 1824"/>
                  <a:gd name="T12" fmla="*/ 584 w 1516"/>
                  <a:gd name="T13" fmla="*/ 196 h 1824"/>
                  <a:gd name="T14" fmla="*/ 737 w 1516"/>
                  <a:gd name="T15" fmla="*/ 387 h 1824"/>
                  <a:gd name="T16" fmla="*/ 460 w 1516"/>
                  <a:gd name="T17" fmla="*/ 519 h 1824"/>
                  <a:gd name="T18" fmla="*/ 220 w 1516"/>
                  <a:gd name="T19" fmla="*/ 159 h 1824"/>
                  <a:gd name="T20" fmla="*/ 65 w 1516"/>
                  <a:gd name="T21" fmla="*/ 128 h 1824"/>
                  <a:gd name="T22" fmla="*/ 65 w 1516"/>
                  <a:gd name="T23" fmla="*/ 128 h 1824"/>
                  <a:gd name="T24" fmla="*/ 34 w 1516"/>
                  <a:gd name="T25" fmla="*/ 283 h 1824"/>
                  <a:gd name="T26" fmla="*/ 310 w 1516"/>
                  <a:gd name="T27" fmla="*/ 696 h 1824"/>
                  <a:gd name="T28" fmla="*/ 222 w 1516"/>
                  <a:gd name="T29" fmla="*/ 1021 h 1824"/>
                  <a:gd name="T30" fmla="*/ 222 w 1516"/>
                  <a:gd name="T31" fmla="*/ 1824 h 1824"/>
                  <a:gd name="T32" fmla="*/ 445 w 1516"/>
                  <a:gd name="T33" fmla="*/ 1824 h 1824"/>
                  <a:gd name="T34" fmla="*/ 445 w 1516"/>
                  <a:gd name="T35" fmla="*/ 1509 h 1824"/>
                  <a:gd name="T36" fmla="*/ 869 w 1516"/>
                  <a:gd name="T37" fmla="*/ 1668 h 1824"/>
                  <a:gd name="T38" fmla="*/ 1293 w 1516"/>
                  <a:gd name="T39" fmla="*/ 1509 h 1824"/>
                  <a:gd name="T40" fmla="*/ 1293 w 1516"/>
                  <a:gd name="T41" fmla="*/ 1824 h 1824"/>
                  <a:gd name="T42" fmla="*/ 1516 w 1516"/>
                  <a:gd name="T43" fmla="*/ 1824 h 1824"/>
                  <a:gd name="T44" fmla="*/ 869 w 1516"/>
                  <a:gd name="T45" fmla="*/ 1445 h 1824"/>
                  <a:gd name="T46" fmla="*/ 445 w 1516"/>
                  <a:gd name="T47" fmla="*/ 1021 h 1824"/>
                  <a:gd name="T48" fmla="*/ 869 w 1516"/>
                  <a:gd name="T49" fmla="*/ 597 h 1824"/>
                  <a:gd name="T50" fmla="*/ 1293 w 1516"/>
                  <a:gd name="T51" fmla="*/ 1021 h 1824"/>
                  <a:gd name="T52" fmla="*/ 869 w 1516"/>
                  <a:gd name="T53" fmla="*/ 1445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16" h="1824">
                    <a:moveTo>
                      <a:pt x="1516" y="1824"/>
                    </a:moveTo>
                    <a:cubicBezTo>
                      <a:pt x="1516" y="1021"/>
                      <a:pt x="1516" y="1021"/>
                      <a:pt x="1516" y="1021"/>
                    </a:cubicBezTo>
                    <a:cubicBezTo>
                      <a:pt x="1516" y="719"/>
                      <a:pt x="1308" y="466"/>
                      <a:pt x="1028" y="394"/>
                    </a:cubicBezTo>
                    <a:cubicBezTo>
                      <a:pt x="758" y="56"/>
                      <a:pt x="758" y="56"/>
                      <a:pt x="758" y="56"/>
                    </a:cubicBezTo>
                    <a:cubicBezTo>
                      <a:pt x="719" y="8"/>
                      <a:pt x="649" y="0"/>
                      <a:pt x="601" y="39"/>
                    </a:cubicBezTo>
                    <a:cubicBezTo>
                      <a:pt x="601" y="39"/>
                      <a:pt x="601" y="39"/>
                      <a:pt x="601" y="39"/>
                    </a:cubicBezTo>
                    <a:cubicBezTo>
                      <a:pt x="553" y="77"/>
                      <a:pt x="545" y="147"/>
                      <a:pt x="584" y="196"/>
                    </a:cubicBezTo>
                    <a:cubicBezTo>
                      <a:pt x="737" y="387"/>
                      <a:pt x="737" y="387"/>
                      <a:pt x="737" y="387"/>
                    </a:cubicBezTo>
                    <a:cubicBezTo>
                      <a:pt x="634" y="409"/>
                      <a:pt x="539" y="455"/>
                      <a:pt x="460" y="519"/>
                    </a:cubicBezTo>
                    <a:cubicBezTo>
                      <a:pt x="220" y="159"/>
                      <a:pt x="220" y="159"/>
                      <a:pt x="220" y="159"/>
                    </a:cubicBezTo>
                    <a:cubicBezTo>
                      <a:pt x="186" y="108"/>
                      <a:pt x="117" y="94"/>
                      <a:pt x="65" y="128"/>
                    </a:cubicBezTo>
                    <a:cubicBezTo>
                      <a:pt x="65" y="128"/>
                      <a:pt x="65" y="128"/>
                      <a:pt x="65" y="128"/>
                    </a:cubicBezTo>
                    <a:cubicBezTo>
                      <a:pt x="14" y="162"/>
                      <a:pt x="0" y="231"/>
                      <a:pt x="34" y="283"/>
                    </a:cubicBezTo>
                    <a:cubicBezTo>
                      <a:pt x="310" y="696"/>
                      <a:pt x="310" y="696"/>
                      <a:pt x="310" y="696"/>
                    </a:cubicBezTo>
                    <a:cubicBezTo>
                      <a:pt x="254" y="792"/>
                      <a:pt x="222" y="902"/>
                      <a:pt x="222" y="1021"/>
                    </a:cubicBezTo>
                    <a:cubicBezTo>
                      <a:pt x="222" y="1824"/>
                      <a:pt x="222" y="1824"/>
                      <a:pt x="222" y="1824"/>
                    </a:cubicBezTo>
                    <a:cubicBezTo>
                      <a:pt x="445" y="1824"/>
                      <a:pt x="445" y="1824"/>
                      <a:pt x="445" y="1824"/>
                    </a:cubicBezTo>
                    <a:cubicBezTo>
                      <a:pt x="445" y="1509"/>
                      <a:pt x="445" y="1509"/>
                      <a:pt x="445" y="1509"/>
                    </a:cubicBezTo>
                    <a:cubicBezTo>
                      <a:pt x="559" y="1608"/>
                      <a:pt x="707" y="1668"/>
                      <a:pt x="869" y="1668"/>
                    </a:cubicBezTo>
                    <a:cubicBezTo>
                      <a:pt x="1031" y="1668"/>
                      <a:pt x="1179" y="1608"/>
                      <a:pt x="1293" y="1509"/>
                    </a:cubicBezTo>
                    <a:cubicBezTo>
                      <a:pt x="1293" y="1824"/>
                      <a:pt x="1293" y="1824"/>
                      <a:pt x="1293" y="1824"/>
                    </a:cubicBezTo>
                    <a:lnTo>
                      <a:pt x="1516" y="1824"/>
                    </a:lnTo>
                    <a:close/>
                    <a:moveTo>
                      <a:pt x="869" y="1445"/>
                    </a:moveTo>
                    <a:cubicBezTo>
                      <a:pt x="635" y="1445"/>
                      <a:pt x="445" y="1255"/>
                      <a:pt x="445" y="1021"/>
                    </a:cubicBezTo>
                    <a:cubicBezTo>
                      <a:pt x="445" y="787"/>
                      <a:pt x="635" y="597"/>
                      <a:pt x="869" y="597"/>
                    </a:cubicBezTo>
                    <a:cubicBezTo>
                      <a:pt x="1103" y="597"/>
                      <a:pt x="1293" y="787"/>
                      <a:pt x="1293" y="1021"/>
                    </a:cubicBezTo>
                    <a:cubicBezTo>
                      <a:pt x="1293" y="1255"/>
                      <a:pt x="1103" y="1445"/>
                      <a:pt x="869" y="14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1" name="Freeform 24">
                <a:extLst>
                  <a:ext uri="{FF2B5EF4-FFF2-40B4-BE49-F238E27FC236}">
                    <a16:creationId xmlns:a16="http://schemas.microsoft.com/office/drawing/2014/main" id="{B7DE087B-4D76-45A8-BD33-065B008C092D}"/>
                  </a:ext>
                </a:extLst>
              </p:cNvPr>
              <p:cNvSpPr>
                <a:spLocks noEditPoints="1"/>
              </p:cNvSpPr>
              <p:nvPr/>
            </p:nvSpPr>
            <p:spPr bwMode="auto">
              <a:xfrm>
                <a:off x="4862513" y="2149476"/>
                <a:ext cx="361950" cy="481012"/>
              </a:xfrm>
              <a:custGeom>
                <a:avLst/>
                <a:gdLst>
                  <a:gd name="T0" fmla="*/ 393 w 1545"/>
                  <a:gd name="T1" fmla="*/ 1002 h 2060"/>
                  <a:gd name="T2" fmla="*/ 393 w 1545"/>
                  <a:gd name="T3" fmla="*/ 1286 h 2060"/>
                  <a:gd name="T4" fmla="*/ 369 w 1545"/>
                  <a:gd name="T5" fmla="*/ 1286 h 2060"/>
                  <a:gd name="T6" fmla="*/ 0 w 1545"/>
                  <a:gd name="T7" fmla="*/ 1655 h 2060"/>
                  <a:gd name="T8" fmla="*/ 259 w 1545"/>
                  <a:gd name="T9" fmla="*/ 2000 h 2060"/>
                  <a:gd name="T10" fmla="*/ 415 w 1545"/>
                  <a:gd name="T11" fmla="*/ 2023 h 2060"/>
                  <a:gd name="T12" fmla="*/ 415 w 1545"/>
                  <a:gd name="T13" fmla="*/ 2023 h 2060"/>
                  <a:gd name="T14" fmla="*/ 438 w 1545"/>
                  <a:gd name="T15" fmla="*/ 1866 h 2060"/>
                  <a:gd name="T16" fmla="*/ 295 w 1545"/>
                  <a:gd name="T17" fmla="*/ 1676 h 2060"/>
                  <a:gd name="T18" fmla="*/ 462 w 1545"/>
                  <a:gd name="T19" fmla="*/ 1509 h 2060"/>
                  <a:gd name="T20" fmla="*/ 505 w 1545"/>
                  <a:gd name="T21" fmla="*/ 1509 h 2060"/>
                  <a:gd name="T22" fmla="*/ 1040 w 1545"/>
                  <a:gd name="T23" fmla="*/ 1509 h 2060"/>
                  <a:gd name="T24" fmla="*/ 1083 w 1545"/>
                  <a:gd name="T25" fmla="*/ 1509 h 2060"/>
                  <a:gd name="T26" fmla="*/ 1250 w 1545"/>
                  <a:gd name="T27" fmla="*/ 1676 h 2060"/>
                  <a:gd name="T28" fmla="*/ 1107 w 1545"/>
                  <a:gd name="T29" fmla="*/ 1866 h 2060"/>
                  <a:gd name="T30" fmla="*/ 1130 w 1545"/>
                  <a:gd name="T31" fmla="*/ 2023 h 2060"/>
                  <a:gd name="T32" fmla="*/ 1130 w 1545"/>
                  <a:gd name="T33" fmla="*/ 2023 h 2060"/>
                  <a:gd name="T34" fmla="*/ 1286 w 1545"/>
                  <a:gd name="T35" fmla="*/ 2000 h 2060"/>
                  <a:gd name="T36" fmla="*/ 1545 w 1545"/>
                  <a:gd name="T37" fmla="*/ 1655 h 2060"/>
                  <a:gd name="T38" fmla="*/ 1176 w 1545"/>
                  <a:gd name="T39" fmla="*/ 1286 h 2060"/>
                  <a:gd name="T40" fmla="*/ 1152 w 1545"/>
                  <a:gd name="T41" fmla="*/ 1286 h 2060"/>
                  <a:gd name="T42" fmla="*/ 1152 w 1545"/>
                  <a:gd name="T43" fmla="*/ 1002 h 2060"/>
                  <a:gd name="T44" fmla="*/ 1322 w 1545"/>
                  <a:gd name="T45" fmla="*/ 493 h 2060"/>
                  <a:gd name="T46" fmla="*/ 841 w 1545"/>
                  <a:gd name="T47" fmla="*/ 40 h 2060"/>
                  <a:gd name="T48" fmla="*/ 214 w 1545"/>
                  <a:gd name="T49" fmla="*/ 594 h 2060"/>
                  <a:gd name="T50" fmla="*/ 393 w 1545"/>
                  <a:gd name="T51" fmla="*/ 1002 h 2060"/>
                  <a:gd name="T52" fmla="*/ 929 w 1545"/>
                  <a:gd name="T53" fmla="*/ 1286 h 2060"/>
                  <a:gd name="T54" fmla="*/ 616 w 1545"/>
                  <a:gd name="T55" fmla="*/ 1286 h 2060"/>
                  <a:gd name="T56" fmla="*/ 616 w 1545"/>
                  <a:gd name="T57" fmla="*/ 1129 h 2060"/>
                  <a:gd name="T58" fmla="*/ 772 w 1545"/>
                  <a:gd name="T59" fmla="*/ 1152 h 2060"/>
                  <a:gd name="T60" fmla="*/ 929 w 1545"/>
                  <a:gd name="T61" fmla="*/ 1129 h 2060"/>
                  <a:gd name="T62" fmla="*/ 929 w 1545"/>
                  <a:gd name="T63" fmla="*/ 1286 h 2060"/>
                  <a:gd name="T64" fmla="*/ 772 w 1545"/>
                  <a:gd name="T65" fmla="*/ 259 h 2060"/>
                  <a:gd name="T66" fmla="*/ 1107 w 1545"/>
                  <a:gd name="T67" fmla="*/ 594 h 2060"/>
                  <a:gd name="T68" fmla="*/ 772 w 1545"/>
                  <a:gd name="T69" fmla="*/ 929 h 2060"/>
                  <a:gd name="T70" fmla="*/ 438 w 1545"/>
                  <a:gd name="T71" fmla="*/ 594 h 2060"/>
                  <a:gd name="T72" fmla="*/ 772 w 1545"/>
                  <a:gd name="T73" fmla="*/ 259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45" h="2060">
                    <a:moveTo>
                      <a:pt x="393" y="1002"/>
                    </a:moveTo>
                    <a:cubicBezTo>
                      <a:pt x="393" y="1286"/>
                      <a:pt x="393" y="1286"/>
                      <a:pt x="393" y="1286"/>
                    </a:cubicBezTo>
                    <a:cubicBezTo>
                      <a:pt x="369" y="1286"/>
                      <a:pt x="369" y="1286"/>
                      <a:pt x="369" y="1286"/>
                    </a:cubicBezTo>
                    <a:cubicBezTo>
                      <a:pt x="0" y="1655"/>
                      <a:pt x="0" y="1655"/>
                      <a:pt x="0" y="1655"/>
                    </a:cubicBezTo>
                    <a:cubicBezTo>
                      <a:pt x="259" y="2000"/>
                      <a:pt x="259" y="2000"/>
                      <a:pt x="259" y="2000"/>
                    </a:cubicBezTo>
                    <a:cubicBezTo>
                      <a:pt x="296" y="2050"/>
                      <a:pt x="366" y="2060"/>
                      <a:pt x="415" y="2023"/>
                    </a:cubicBezTo>
                    <a:cubicBezTo>
                      <a:pt x="415" y="2023"/>
                      <a:pt x="415" y="2023"/>
                      <a:pt x="415" y="2023"/>
                    </a:cubicBezTo>
                    <a:cubicBezTo>
                      <a:pt x="465" y="1986"/>
                      <a:pt x="475" y="1916"/>
                      <a:pt x="438" y="1866"/>
                    </a:cubicBezTo>
                    <a:cubicBezTo>
                      <a:pt x="295" y="1676"/>
                      <a:pt x="295" y="1676"/>
                      <a:pt x="295" y="1676"/>
                    </a:cubicBezTo>
                    <a:cubicBezTo>
                      <a:pt x="462" y="1509"/>
                      <a:pt x="462" y="1509"/>
                      <a:pt x="462" y="1509"/>
                    </a:cubicBezTo>
                    <a:cubicBezTo>
                      <a:pt x="505" y="1509"/>
                      <a:pt x="505" y="1509"/>
                      <a:pt x="505" y="1509"/>
                    </a:cubicBezTo>
                    <a:cubicBezTo>
                      <a:pt x="1040" y="1509"/>
                      <a:pt x="1040" y="1509"/>
                      <a:pt x="1040" y="1509"/>
                    </a:cubicBezTo>
                    <a:cubicBezTo>
                      <a:pt x="1083" y="1509"/>
                      <a:pt x="1083" y="1509"/>
                      <a:pt x="1083" y="1509"/>
                    </a:cubicBezTo>
                    <a:cubicBezTo>
                      <a:pt x="1250" y="1676"/>
                      <a:pt x="1250" y="1676"/>
                      <a:pt x="1250" y="1676"/>
                    </a:cubicBezTo>
                    <a:cubicBezTo>
                      <a:pt x="1107" y="1866"/>
                      <a:pt x="1107" y="1866"/>
                      <a:pt x="1107" y="1866"/>
                    </a:cubicBezTo>
                    <a:cubicBezTo>
                      <a:pt x="1070" y="1916"/>
                      <a:pt x="1080" y="1986"/>
                      <a:pt x="1130" y="2023"/>
                    </a:cubicBezTo>
                    <a:cubicBezTo>
                      <a:pt x="1130" y="2023"/>
                      <a:pt x="1130" y="2023"/>
                      <a:pt x="1130" y="2023"/>
                    </a:cubicBezTo>
                    <a:cubicBezTo>
                      <a:pt x="1179" y="2060"/>
                      <a:pt x="1249" y="2050"/>
                      <a:pt x="1286" y="2000"/>
                    </a:cubicBezTo>
                    <a:cubicBezTo>
                      <a:pt x="1545" y="1655"/>
                      <a:pt x="1545" y="1655"/>
                      <a:pt x="1545" y="1655"/>
                    </a:cubicBezTo>
                    <a:cubicBezTo>
                      <a:pt x="1176" y="1286"/>
                      <a:pt x="1176" y="1286"/>
                      <a:pt x="1176" y="1286"/>
                    </a:cubicBezTo>
                    <a:cubicBezTo>
                      <a:pt x="1152" y="1286"/>
                      <a:pt x="1152" y="1286"/>
                      <a:pt x="1152" y="1286"/>
                    </a:cubicBezTo>
                    <a:cubicBezTo>
                      <a:pt x="1152" y="1002"/>
                      <a:pt x="1152" y="1002"/>
                      <a:pt x="1152" y="1002"/>
                    </a:cubicBezTo>
                    <a:cubicBezTo>
                      <a:pt x="1284" y="879"/>
                      <a:pt x="1357" y="694"/>
                      <a:pt x="1322" y="493"/>
                    </a:cubicBezTo>
                    <a:cubicBezTo>
                      <a:pt x="1279" y="256"/>
                      <a:pt x="1080" y="69"/>
                      <a:pt x="841" y="40"/>
                    </a:cubicBezTo>
                    <a:cubicBezTo>
                      <a:pt x="503" y="0"/>
                      <a:pt x="214" y="264"/>
                      <a:pt x="214" y="594"/>
                    </a:cubicBezTo>
                    <a:cubicBezTo>
                      <a:pt x="214" y="755"/>
                      <a:pt x="283" y="900"/>
                      <a:pt x="393" y="1002"/>
                    </a:cubicBezTo>
                    <a:close/>
                    <a:moveTo>
                      <a:pt x="929" y="1286"/>
                    </a:moveTo>
                    <a:cubicBezTo>
                      <a:pt x="616" y="1286"/>
                      <a:pt x="616" y="1286"/>
                      <a:pt x="616" y="1286"/>
                    </a:cubicBezTo>
                    <a:cubicBezTo>
                      <a:pt x="616" y="1129"/>
                      <a:pt x="616" y="1129"/>
                      <a:pt x="616" y="1129"/>
                    </a:cubicBezTo>
                    <a:cubicBezTo>
                      <a:pt x="666" y="1144"/>
                      <a:pt x="718" y="1152"/>
                      <a:pt x="772" y="1152"/>
                    </a:cubicBezTo>
                    <a:cubicBezTo>
                      <a:pt x="827" y="1152"/>
                      <a:pt x="879" y="1144"/>
                      <a:pt x="929" y="1129"/>
                    </a:cubicBezTo>
                    <a:lnTo>
                      <a:pt x="929" y="1286"/>
                    </a:lnTo>
                    <a:close/>
                    <a:moveTo>
                      <a:pt x="772" y="259"/>
                    </a:moveTo>
                    <a:cubicBezTo>
                      <a:pt x="957" y="259"/>
                      <a:pt x="1107" y="409"/>
                      <a:pt x="1107" y="594"/>
                    </a:cubicBezTo>
                    <a:cubicBezTo>
                      <a:pt x="1107" y="779"/>
                      <a:pt x="957" y="929"/>
                      <a:pt x="772" y="929"/>
                    </a:cubicBezTo>
                    <a:cubicBezTo>
                      <a:pt x="588" y="929"/>
                      <a:pt x="438" y="779"/>
                      <a:pt x="438" y="594"/>
                    </a:cubicBezTo>
                    <a:cubicBezTo>
                      <a:pt x="438" y="409"/>
                      <a:pt x="588" y="259"/>
                      <a:pt x="772" y="25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2" name="Freeform 25">
                <a:extLst>
                  <a:ext uri="{FF2B5EF4-FFF2-40B4-BE49-F238E27FC236}">
                    <a16:creationId xmlns:a16="http://schemas.microsoft.com/office/drawing/2014/main" id="{01B75FDF-1D11-46BD-BE6B-C06EA7510154}"/>
                  </a:ext>
                </a:extLst>
              </p:cNvPr>
              <p:cNvSpPr>
                <a:spLocks noEditPoints="1"/>
              </p:cNvSpPr>
              <p:nvPr/>
            </p:nvSpPr>
            <p:spPr bwMode="auto">
              <a:xfrm>
                <a:off x="4360863" y="2200275"/>
                <a:ext cx="539750" cy="285750"/>
              </a:xfrm>
              <a:custGeom>
                <a:avLst/>
                <a:gdLst>
                  <a:gd name="T0" fmla="*/ 497 w 2303"/>
                  <a:gd name="T1" fmla="*/ 1190 h 1224"/>
                  <a:gd name="T2" fmla="*/ 1011 w 2303"/>
                  <a:gd name="T3" fmla="*/ 1010 h 1224"/>
                  <a:gd name="T4" fmla="*/ 2203 w 2303"/>
                  <a:gd name="T5" fmla="*/ 771 h 1224"/>
                  <a:gd name="T6" fmla="*/ 2290 w 2303"/>
                  <a:gd name="T7" fmla="*/ 640 h 1224"/>
                  <a:gd name="T8" fmla="*/ 2290 w 2303"/>
                  <a:gd name="T9" fmla="*/ 640 h 1224"/>
                  <a:gd name="T10" fmla="*/ 2159 w 2303"/>
                  <a:gd name="T11" fmla="*/ 552 h 1224"/>
                  <a:gd name="T12" fmla="*/ 1140 w 2303"/>
                  <a:gd name="T13" fmla="*/ 756 h 1224"/>
                  <a:gd name="T14" fmla="*/ 1152 w 2303"/>
                  <a:gd name="T15" fmla="*/ 640 h 1224"/>
                  <a:gd name="T16" fmla="*/ 1081 w 2303"/>
                  <a:gd name="T17" fmla="*/ 368 h 1224"/>
                  <a:gd name="T18" fmla="*/ 2194 w 2303"/>
                  <a:gd name="T19" fmla="*/ 229 h 1224"/>
                  <a:gd name="T20" fmla="*/ 2290 w 2303"/>
                  <a:gd name="T21" fmla="*/ 104 h 1224"/>
                  <a:gd name="T22" fmla="*/ 2290 w 2303"/>
                  <a:gd name="T23" fmla="*/ 104 h 1224"/>
                  <a:gd name="T24" fmla="*/ 2166 w 2303"/>
                  <a:gd name="T25" fmla="*/ 7 h 1224"/>
                  <a:gd name="T26" fmla="*/ 889 w 2303"/>
                  <a:gd name="T27" fmla="*/ 167 h 1224"/>
                  <a:gd name="T28" fmla="*/ 594 w 2303"/>
                  <a:gd name="T29" fmla="*/ 82 h 1224"/>
                  <a:gd name="T30" fmla="*/ 40 w 2303"/>
                  <a:gd name="T31" fmla="*/ 708 h 1224"/>
                  <a:gd name="T32" fmla="*/ 497 w 2303"/>
                  <a:gd name="T33" fmla="*/ 1190 h 1224"/>
                  <a:gd name="T34" fmla="*/ 594 w 2303"/>
                  <a:gd name="T35" fmla="*/ 305 h 1224"/>
                  <a:gd name="T36" fmla="*/ 929 w 2303"/>
                  <a:gd name="T37" fmla="*/ 640 h 1224"/>
                  <a:gd name="T38" fmla="*/ 594 w 2303"/>
                  <a:gd name="T39" fmla="*/ 975 h 1224"/>
                  <a:gd name="T40" fmla="*/ 259 w 2303"/>
                  <a:gd name="T41" fmla="*/ 640 h 1224"/>
                  <a:gd name="T42" fmla="*/ 594 w 2303"/>
                  <a:gd name="T43" fmla="*/ 305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03" h="1224">
                    <a:moveTo>
                      <a:pt x="497" y="1190"/>
                    </a:moveTo>
                    <a:cubicBezTo>
                      <a:pt x="701" y="1224"/>
                      <a:pt x="889" y="1147"/>
                      <a:pt x="1011" y="1010"/>
                    </a:cubicBezTo>
                    <a:cubicBezTo>
                      <a:pt x="2203" y="771"/>
                      <a:pt x="2203" y="771"/>
                      <a:pt x="2203" y="771"/>
                    </a:cubicBezTo>
                    <a:cubicBezTo>
                      <a:pt x="2263" y="759"/>
                      <a:pt x="2303" y="700"/>
                      <a:pt x="2290" y="640"/>
                    </a:cubicBezTo>
                    <a:cubicBezTo>
                      <a:pt x="2290" y="640"/>
                      <a:pt x="2290" y="640"/>
                      <a:pt x="2290" y="640"/>
                    </a:cubicBezTo>
                    <a:cubicBezTo>
                      <a:pt x="2278" y="579"/>
                      <a:pt x="2220" y="540"/>
                      <a:pt x="2159" y="552"/>
                    </a:cubicBezTo>
                    <a:cubicBezTo>
                      <a:pt x="1140" y="756"/>
                      <a:pt x="1140" y="756"/>
                      <a:pt x="1140" y="756"/>
                    </a:cubicBezTo>
                    <a:cubicBezTo>
                      <a:pt x="1148" y="719"/>
                      <a:pt x="1152" y="680"/>
                      <a:pt x="1152" y="640"/>
                    </a:cubicBezTo>
                    <a:cubicBezTo>
                      <a:pt x="1152" y="541"/>
                      <a:pt x="1126" y="448"/>
                      <a:pt x="1081" y="368"/>
                    </a:cubicBezTo>
                    <a:cubicBezTo>
                      <a:pt x="2194" y="229"/>
                      <a:pt x="2194" y="229"/>
                      <a:pt x="2194" y="229"/>
                    </a:cubicBezTo>
                    <a:cubicBezTo>
                      <a:pt x="2255" y="221"/>
                      <a:pt x="2298" y="165"/>
                      <a:pt x="2290" y="104"/>
                    </a:cubicBezTo>
                    <a:cubicBezTo>
                      <a:pt x="2290" y="104"/>
                      <a:pt x="2290" y="104"/>
                      <a:pt x="2290" y="104"/>
                    </a:cubicBezTo>
                    <a:cubicBezTo>
                      <a:pt x="2283" y="43"/>
                      <a:pt x="2227" y="0"/>
                      <a:pt x="2166" y="7"/>
                    </a:cubicBezTo>
                    <a:cubicBezTo>
                      <a:pt x="889" y="167"/>
                      <a:pt x="889" y="167"/>
                      <a:pt x="889" y="167"/>
                    </a:cubicBezTo>
                    <a:cubicBezTo>
                      <a:pt x="803" y="113"/>
                      <a:pt x="702" y="82"/>
                      <a:pt x="594" y="82"/>
                    </a:cubicBezTo>
                    <a:cubicBezTo>
                      <a:pt x="264" y="82"/>
                      <a:pt x="0" y="370"/>
                      <a:pt x="40" y="708"/>
                    </a:cubicBezTo>
                    <a:cubicBezTo>
                      <a:pt x="69" y="949"/>
                      <a:pt x="258" y="1149"/>
                      <a:pt x="497" y="1190"/>
                    </a:cubicBezTo>
                    <a:close/>
                    <a:moveTo>
                      <a:pt x="594" y="305"/>
                    </a:moveTo>
                    <a:cubicBezTo>
                      <a:pt x="779" y="305"/>
                      <a:pt x="929" y="455"/>
                      <a:pt x="929" y="640"/>
                    </a:cubicBezTo>
                    <a:cubicBezTo>
                      <a:pt x="929" y="825"/>
                      <a:pt x="779" y="975"/>
                      <a:pt x="594" y="975"/>
                    </a:cubicBezTo>
                    <a:cubicBezTo>
                      <a:pt x="409" y="975"/>
                      <a:pt x="259" y="825"/>
                      <a:pt x="259" y="640"/>
                    </a:cubicBezTo>
                    <a:cubicBezTo>
                      <a:pt x="259" y="455"/>
                      <a:pt x="409" y="305"/>
                      <a:pt x="594" y="3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73" name="Freeform 26">
                <a:extLst>
                  <a:ext uri="{FF2B5EF4-FFF2-40B4-BE49-F238E27FC236}">
                    <a16:creationId xmlns:a16="http://schemas.microsoft.com/office/drawing/2014/main" id="{ADB2D0B7-5B1F-4157-A101-DC02301D3F2D}"/>
                  </a:ext>
                </a:extLst>
              </p:cNvPr>
              <p:cNvSpPr>
                <a:spLocks noEditPoints="1"/>
              </p:cNvSpPr>
              <p:nvPr/>
            </p:nvSpPr>
            <p:spPr bwMode="auto">
              <a:xfrm>
                <a:off x="4286250" y="2700338"/>
                <a:ext cx="1012825" cy="427037"/>
              </a:xfrm>
              <a:custGeom>
                <a:avLst/>
                <a:gdLst>
                  <a:gd name="T0" fmla="*/ 3862 w 4330"/>
                  <a:gd name="T1" fmla="*/ 892 h 1830"/>
                  <a:gd name="T2" fmla="*/ 3795 w 4330"/>
                  <a:gd name="T3" fmla="*/ 892 h 1830"/>
                  <a:gd name="T4" fmla="*/ 3795 w 4330"/>
                  <a:gd name="T5" fmla="*/ 111 h 1830"/>
                  <a:gd name="T6" fmla="*/ 3683 w 4330"/>
                  <a:gd name="T7" fmla="*/ 0 h 1830"/>
                  <a:gd name="T8" fmla="*/ 2790 w 4330"/>
                  <a:gd name="T9" fmla="*/ 0 h 1830"/>
                  <a:gd name="T10" fmla="*/ 2678 w 4330"/>
                  <a:gd name="T11" fmla="*/ 111 h 1830"/>
                  <a:gd name="T12" fmla="*/ 2678 w 4330"/>
                  <a:gd name="T13" fmla="*/ 892 h 1830"/>
                  <a:gd name="T14" fmla="*/ 468 w 4330"/>
                  <a:gd name="T15" fmla="*/ 892 h 1830"/>
                  <a:gd name="T16" fmla="*/ 0 w 4330"/>
                  <a:gd name="T17" fmla="*/ 1361 h 1830"/>
                  <a:gd name="T18" fmla="*/ 468 w 4330"/>
                  <a:gd name="T19" fmla="*/ 1830 h 1830"/>
                  <a:gd name="T20" fmla="*/ 3862 w 4330"/>
                  <a:gd name="T21" fmla="*/ 1830 h 1830"/>
                  <a:gd name="T22" fmla="*/ 4330 w 4330"/>
                  <a:gd name="T23" fmla="*/ 1361 h 1830"/>
                  <a:gd name="T24" fmla="*/ 3862 w 4330"/>
                  <a:gd name="T25" fmla="*/ 892 h 1830"/>
                  <a:gd name="T26" fmla="*/ 2902 w 4330"/>
                  <a:gd name="T27" fmla="*/ 223 h 1830"/>
                  <a:gd name="T28" fmla="*/ 3571 w 4330"/>
                  <a:gd name="T29" fmla="*/ 223 h 1830"/>
                  <a:gd name="T30" fmla="*/ 3571 w 4330"/>
                  <a:gd name="T31" fmla="*/ 892 h 1830"/>
                  <a:gd name="T32" fmla="*/ 2902 w 4330"/>
                  <a:gd name="T33" fmla="*/ 892 h 1830"/>
                  <a:gd name="T34" fmla="*/ 2902 w 4330"/>
                  <a:gd name="T35" fmla="*/ 223 h 1830"/>
                  <a:gd name="T36" fmla="*/ 3862 w 4330"/>
                  <a:gd name="T37" fmla="*/ 1607 h 1830"/>
                  <a:gd name="T38" fmla="*/ 468 w 4330"/>
                  <a:gd name="T39" fmla="*/ 1607 h 1830"/>
                  <a:gd name="T40" fmla="*/ 223 w 4330"/>
                  <a:gd name="T41" fmla="*/ 1361 h 1830"/>
                  <a:gd name="T42" fmla="*/ 468 w 4330"/>
                  <a:gd name="T43" fmla="*/ 1116 h 1830"/>
                  <a:gd name="T44" fmla="*/ 2790 w 4330"/>
                  <a:gd name="T45" fmla="*/ 1116 h 1830"/>
                  <a:gd name="T46" fmla="*/ 3683 w 4330"/>
                  <a:gd name="T47" fmla="*/ 1116 h 1830"/>
                  <a:gd name="T48" fmla="*/ 3862 w 4330"/>
                  <a:gd name="T49" fmla="*/ 1116 h 1830"/>
                  <a:gd name="T50" fmla="*/ 4107 w 4330"/>
                  <a:gd name="T51" fmla="*/ 1361 h 1830"/>
                  <a:gd name="T52" fmla="*/ 3862 w 4330"/>
                  <a:gd name="T53" fmla="*/ 160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0" h="1830">
                    <a:moveTo>
                      <a:pt x="3862" y="892"/>
                    </a:moveTo>
                    <a:cubicBezTo>
                      <a:pt x="3795" y="892"/>
                      <a:pt x="3795" y="892"/>
                      <a:pt x="3795" y="892"/>
                    </a:cubicBezTo>
                    <a:cubicBezTo>
                      <a:pt x="3795" y="111"/>
                      <a:pt x="3795" y="111"/>
                      <a:pt x="3795" y="111"/>
                    </a:cubicBezTo>
                    <a:cubicBezTo>
                      <a:pt x="3795" y="50"/>
                      <a:pt x="3745" y="0"/>
                      <a:pt x="3683" y="0"/>
                    </a:cubicBezTo>
                    <a:cubicBezTo>
                      <a:pt x="2790" y="0"/>
                      <a:pt x="2790" y="0"/>
                      <a:pt x="2790" y="0"/>
                    </a:cubicBezTo>
                    <a:cubicBezTo>
                      <a:pt x="2728" y="0"/>
                      <a:pt x="2678" y="50"/>
                      <a:pt x="2678" y="111"/>
                    </a:cubicBezTo>
                    <a:cubicBezTo>
                      <a:pt x="2678" y="892"/>
                      <a:pt x="2678" y="892"/>
                      <a:pt x="2678" y="892"/>
                    </a:cubicBezTo>
                    <a:cubicBezTo>
                      <a:pt x="468" y="892"/>
                      <a:pt x="468" y="892"/>
                      <a:pt x="468" y="892"/>
                    </a:cubicBezTo>
                    <a:cubicBezTo>
                      <a:pt x="210" y="892"/>
                      <a:pt x="0" y="1103"/>
                      <a:pt x="0" y="1361"/>
                    </a:cubicBezTo>
                    <a:cubicBezTo>
                      <a:pt x="0" y="1620"/>
                      <a:pt x="210" y="1830"/>
                      <a:pt x="468" y="1830"/>
                    </a:cubicBezTo>
                    <a:cubicBezTo>
                      <a:pt x="3862" y="1830"/>
                      <a:pt x="3862" y="1830"/>
                      <a:pt x="3862" y="1830"/>
                    </a:cubicBezTo>
                    <a:cubicBezTo>
                      <a:pt x="4120" y="1830"/>
                      <a:pt x="4330" y="1620"/>
                      <a:pt x="4330" y="1361"/>
                    </a:cubicBezTo>
                    <a:cubicBezTo>
                      <a:pt x="4330" y="1103"/>
                      <a:pt x="4120" y="892"/>
                      <a:pt x="3862" y="892"/>
                    </a:cubicBezTo>
                    <a:close/>
                    <a:moveTo>
                      <a:pt x="2902" y="223"/>
                    </a:moveTo>
                    <a:cubicBezTo>
                      <a:pt x="3571" y="223"/>
                      <a:pt x="3571" y="223"/>
                      <a:pt x="3571" y="223"/>
                    </a:cubicBezTo>
                    <a:cubicBezTo>
                      <a:pt x="3571" y="892"/>
                      <a:pt x="3571" y="892"/>
                      <a:pt x="3571" y="892"/>
                    </a:cubicBezTo>
                    <a:cubicBezTo>
                      <a:pt x="2902" y="892"/>
                      <a:pt x="2902" y="892"/>
                      <a:pt x="2902" y="892"/>
                    </a:cubicBezTo>
                    <a:lnTo>
                      <a:pt x="2902" y="223"/>
                    </a:lnTo>
                    <a:close/>
                    <a:moveTo>
                      <a:pt x="3862" y="1607"/>
                    </a:moveTo>
                    <a:cubicBezTo>
                      <a:pt x="468" y="1607"/>
                      <a:pt x="468" y="1607"/>
                      <a:pt x="468" y="1607"/>
                    </a:cubicBezTo>
                    <a:cubicBezTo>
                      <a:pt x="333" y="1607"/>
                      <a:pt x="223" y="1497"/>
                      <a:pt x="223" y="1361"/>
                    </a:cubicBezTo>
                    <a:cubicBezTo>
                      <a:pt x="223" y="1226"/>
                      <a:pt x="333" y="1116"/>
                      <a:pt x="468" y="1116"/>
                    </a:cubicBezTo>
                    <a:cubicBezTo>
                      <a:pt x="2790" y="1116"/>
                      <a:pt x="2790" y="1116"/>
                      <a:pt x="2790" y="1116"/>
                    </a:cubicBezTo>
                    <a:cubicBezTo>
                      <a:pt x="3683" y="1116"/>
                      <a:pt x="3683" y="1116"/>
                      <a:pt x="3683" y="1116"/>
                    </a:cubicBezTo>
                    <a:cubicBezTo>
                      <a:pt x="3862" y="1116"/>
                      <a:pt x="3862" y="1116"/>
                      <a:pt x="3862" y="1116"/>
                    </a:cubicBezTo>
                    <a:cubicBezTo>
                      <a:pt x="3997" y="1116"/>
                      <a:pt x="4107" y="1226"/>
                      <a:pt x="4107" y="1361"/>
                    </a:cubicBezTo>
                    <a:cubicBezTo>
                      <a:pt x="4107" y="1497"/>
                      <a:pt x="3997" y="1607"/>
                      <a:pt x="3862" y="16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grpSp>
      </p:grpSp>
      <p:cxnSp>
        <p:nvCxnSpPr>
          <p:cNvPr id="74" name="Straight Connector 73">
            <a:extLst>
              <a:ext uri="{FF2B5EF4-FFF2-40B4-BE49-F238E27FC236}">
                <a16:creationId xmlns:a16="http://schemas.microsoft.com/office/drawing/2014/main" id="{B799D678-9431-4A0E-826F-91B48BF916F4}"/>
              </a:ext>
            </a:extLst>
          </p:cNvPr>
          <p:cNvCxnSpPr>
            <a:cxnSpLocks/>
          </p:cNvCxnSpPr>
          <p:nvPr/>
        </p:nvCxnSpPr>
        <p:spPr>
          <a:xfrm flipH="1">
            <a:off x="645008" y="4106857"/>
            <a:ext cx="1103895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D6CB0D-C77C-4419-B68A-674D72A84A05}"/>
              </a:ext>
            </a:extLst>
          </p:cNvPr>
          <p:cNvSpPr/>
          <p:nvPr/>
        </p:nvSpPr>
        <p:spPr>
          <a:xfrm>
            <a:off x="571500" y="1093170"/>
            <a:ext cx="2039084" cy="369332"/>
          </a:xfrm>
          <a:prstGeom prst="rect">
            <a:avLst/>
          </a:prstGeom>
        </p:spPr>
        <p:txBody>
          <a:bodyPr wrap="none" lIns="0">
            <a:spAutoFit/>
          </a:bodyPr>
          <a:lstStyle/>
          <a:p>
            <a:r>
              <a:rPr lang="en-US" dirty="0">
                <a:latin typeface="Calibri" panose="020F0502020204030204" pitchFamily="34" charset="0"/>
                <a:cs typeface="Calibri" panose="020F0502020204030204" pitchFamily="34" charset="0"/>
              </a:rPr>
              <a:t>Use Case: Smart Hat</a:t>
            </a:r>
          </a:p>
        </p:txBody>
      </p:sp>
    </p:spTree>
    <p:extLst>
      <p:ext uri="{BB962C8B-B14F-4D97-AF65-F5344CB8AC3E}">
        <p14:creationId xmlns:p14="http://schemas.microsoft.com/office/powerpoint/2010/main" val="28456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1000"/>
                            </p:stCondLst>
                            <p:childTnLst>
                              <p:par>
                                <p:cTn id="9" presetID="1" presetClass="emph" presetSubtype="2" fill="hold" nodeType="afterEffect">
                                  <p:stCondLst>
                                    <p:cond delay="0"/>
                                  </p:stCondLst>
                                  <p:childTnLst>
                                    <p:animClr clrSpc="rgb" dir="cw">
                                      <p:cBhvr>
                                        <p:cTn id="10" dur="500" fill="hold"/>
                                        <p:tgtEl>
                                          <p:spTgt spid="51"/>
                                        </p:tgtEl>
                                        <p:attrNameLst>
                                          <p:attrName>fillcolor</p:attrName>
                                        </p:attrNameLst>
                                      </p:cBhvr>
                                      <p:to>
                                        <a:srgbClr val="FF8200"/>
                                      </p:to>
                                    </p:animClr>
                                    <p:set>
                                      <p:cBhvr>
                                        <p:cTn id="11" dur="500" fill="hold"/>
                                        <p:tgtEl>
                                          <p:spTgt spid="51"/>
                                        </p:tgtEl>
                                        <p:attrNameLst>
                                          <p:attrName>fill.type</p:attrName>
                                        </p:attrNameLst>
                                      </p:cBhvr>
                                      <p:to>
                                        <p:strVal val="solid"/>
                                      </p:to>
                                    </p:set>
                                    <p:set>
                                      <p:cBhvr>
                                        <p:cTn id="12" dur="500" fill="hold"/>
                                        <p:tgtEl>
                                          <p:spTgt spid="51"/>
                                        </p:tgtEl>
                                        <p:attrNameLst>
                                          <p:attrName>fill.on</p:attrName>
                                        </p:attrNameLst>
                                      </p:cBhvr>
                                      <p:to>
                                        <p:strVal val="true"/>
                                      </p:to>
                                    </p:set>
                                  </p:childTnLst>
                                </p:cTn>
                              </p:par>
                              <p:par>
                                <p:cTn id="13" presetID="22" presetClass="entr" presetSubtype="8"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right)">
                                      <p:cBhvr>
                                        <p:cTn id="19" dur="500"/>
                                        <p:tgtEl>
                                          <p:spTgt spid="6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right)">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left)">
                                      <p:cBhvr>
                                        <p:cTn id="28" dur="500"/>
                                        <p:tgtEl>
                                          <p:spTgt spid="74"/>
                                        </p:tgtEl>
                                      </p:cBhvr>
                                    </p:animEffect>
                                  </p:childTnLst>
                                </p:cTn>
                              </p:par>
                            </p:childTnLst>
                          </p:cTn>
                        </p:par>
                        <p:par>
                          <p:cTn id="29" fill="hold">
                            <p:stCondLst>
                              <p:cond delay="500"/>
                            </p:stCondLst>
                            <p:childTnLst>
                              <p:par>
                                <p:cTn id="30" presetID="53" presetClass="entr" presetSubtype="16" fill="hold" nodeType="afterEffect">
                                  <p:stCondLst>
                                    <p:cond delay="0"/>
                                  </p:stCondLst>
                                  <p:childTnLst>
                                    <p:set>
                                      <p:cBhvr>
                                        <p:cTn id="31" dur="1" fill="hold">
                                          <p:stCondLst>
                                            <p:cond delay="0"/>
                                          </p:stCondLst>
                                        </p:cTn>
                                        <p:tgtEl>
                                          <p:spTgt spid="67"/>
                                        </p:tgtEl>
                                        <p:attrNameLst>
                                          <p:attrName>style.visibility</p:attrName>
                                        </p:attrNameLst>
                                      </p:cBhvr>
                                      <p:to>
                                        <p:strVal val="visible"/>
                                      </p:to>
                                    </p:set>
                                    <p:anim calcmode="lin" valueType="num">
                                      <p:cBhvr>
                                        <p:cTn id="32" dur="500" fill="hold"/>
                                        <p:tgtEl>
                                          <p:spTgt spid="67"/>
                                        </p:tgtEl>
                                        <p:attrNameLst>
                                          <p:attrName>ppt_w</p:attrName>
                                        </p:attrNameLst>
                                      </p:cBhvr>
                                      <p:tavLst>
                                        <p:tav tm="0">
                                          <p:val>
                                            <p:fltVal val="0"/>
                                          </p:val>
                                        </p:tav>
                                        <p:tav tm="100000">
                                          <p:val>
                                            <p:strVal val="#ppt_w"/>
                                          </p:val>
                                        </p:tav>
                                      </p:tavLst>
                                    </p:anim>
                                    <p:anim calcmode="lin" valueType="num">
                                      <p:cBhvr>
                                        <p:cTn id="33" dur="500" fill="hold"/>
                                        <p:tgtEl>
                                          <p:spTgt spid="67"/>
                                        </p:tgtEl>
                                        <p:attrNameLst>
                                          <p:attrName>ppt_h</p:attrName>
                                        </p:attrNameLst>
                                      </p:cBhvr>
                                      <p:tavLst>
                                        <p:tav tm="0">
                                          <p:val>
                                            <p:fltVal val="0"/>
                                          </p:val>
                                        </p:tav>
                                        <p:tav tm="100000">
                                          <p:val>
                                            <p:strVal val="#ppt_h"/>
                                          </p:val>
                                        </p:tav>
                                      </p:tavLst>
                                    </p:anim>
                                    <p:animEffect transition="in" filter="fade">
                                      <p:cBhvr>
                                        <p:cTn id="34" dur="500"/>
                                        <p:tgtEl>
                                          <p:spTgt spid="67"/>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105" y="381215"/>
            <a:ext cx="11049000" cy="1001559"/>
          </a:xfrm>
        </p:spPr>
        <p:txBody>
          <a:bodyPr/>
          <a:lstStyle/>
          <a:p>
            <a:r>
              <a:rPr lang="en-US" dirty="0">
                <a:latin typeface="Calibri" panose="020F0502020204030204" pitchFamily="34" charset="0"/>
                <a:cs typeface="Calibri" panose="020F0502020204030204" pitchFamily="34" charset="0"/>
              </a:rPr>
              <a:t>Cloud IDE</a:t>
            </a:r>
          </a:p>
        </p:txBody>
      </p:sp>
      <p:sp>
        <p:nvSpPr>
          <p:cNvPr id="3" name="Content Placeholder 2"/>
          <p:cNvSpPr>
            <a:spLocks noGrp="1"/>
          </p:cNvSpPr>
          <p:nvPr>
            <p:ph idx="1"/>
          </p:nvPr>
        </p:nvSpPr>
        <p:spPr>
          <a:xfrm>
            <a:off x="773805" y="1523263"/>
            <a:ext cx="10515600" cy="4351338"/>
          </a:xfrm>
        </p:spPr>
        <p:txBody>
          <a:bodyPr/>
          <a:lstStyle/>
          <a:p>
            <a:pPr marL="0" indent="0">
              <a:buNone/>
            </a:pPr>
            <a:r>
              <a:rPr lang="en-US" dirty="0">
                <a:latin typeface="Calibri" panose="020F0502020204030204" pitchFamily="34" charset="0"/>
                <a:cs typeface="Calibri" panose="020F0502020204030204" pitchFamily="34" charset="0"/>
              </a:rPr>
              <a:t>Register for </a:t>
            </a:r>
            <a:r>
              <a:rPr lang="en-US" dirty="0">
                <a:solidFill>
                  <a:srgbClr val="FF0000"/>
                </a:solidFill>
                <a:latin typeface="Calibri" panose="020F0502020204030204" pitchFamily="34" charset="0"/>
                <a:cs typeface="Calibri" panose="020F0502020204030204" pitchFamily="34" charset="0"/>
              </a:rPr>
              <a:t>ECL Cloud IDE</a:t>
            </a:r>
          </a:p>
          <a:p>
            <a:pPr marL="0" indent="0" algn="ctr">
              <a:buNone/>
            </a:pPr>
            <a:r>
              <a:rPr lang="en-US" dirty="0">
                <a:solidFill>
                  <a:srgbClr val="FF0000"/>
                </a:solidFill>
                <a:latin typeface="Calibri" panose="020F0502020204030204" pitchFamily="34" charset="0"/>
                <a:cs typeface="Calibri" panose="020F0502020204030204" pitchFamily="34" charset="0"/>
              </a:rPr>
              <a:t>		</a:t>
            </a:r>
          </a:p>
          <a:p>
            <a:pPr marL="0" indent="0" algn="ctr">
              <a:buNone/>
            </a:pPr>
            <a:r>
              <a:rPr lang="en-US" dirty="0">
                <a:solidFill>
                  <a:srgbClr val="FF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hlinkClick r:id="rId2"/>
              </a:rPr>
              <a:t>https://ide.hpccsystems.com/auth/login</a:t>
            </a:r>
            <a:r>
              <a:rPr lang="en-US" dirty="0">
                <a:latin typeface="Calibri" panose="020F0502020204030204" pitchFamily="34" charset="0"/>
                <a:cs typeface="Calibri" panose="020F0502020204030204" pitchFamily="34" charset="0"/>
              </a:rPr>
              <a:t>​​​​​​​</a:t>
            </a: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buFont typeface="+mj-lt"/>
              <a:buAutoNum type="arabicPeriod"/>
            </a:pPr>
            <a:endParaRPr lang="en-US" dirty="0">
              <a:latin typeface="Calibri" panose="020F0502020204030204" pitchFamily="34" charset="0"/>
              <a:cs typeface="Calibri" panose="020F0502020204030204" pitchFamily="34" charset="0"/>
            </a:endParaRPr>
          </a:p>
          <a:p>
            <a:pPr marL="514350" indent="-514350" algn="ctr">
              <a:buFont typeface="+mj-lt"/>
              <a:buAutoNum type="arabicPeriod"/>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404332" y="3698932"/>
            <a:ext cx="7926955" cy="921739"/>
          </a:xfrm>
          <a:prstGeom prst="rect">
            <a:avLst/>
          </a:prstGeom>
        </p:spPr>
      </p:pic>
    </p:spTree>
    <p:extLst>
      <p:ext uri="{BB962C8B-B14F-4D97-AF65-F5344CB8AC3E}">
        <p14:creationId xmlns:p14="http://schemas.microsoft.com/office/powerpoint/2010/main" val="216871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861" y="318837"/>
            <a:ext cx="7157545" cy="707886"/>
          </a:xfrm>
          <a:prstGeom prst="rect">
            <a:avLst/>
          </a:prstGeom>
          <a:noFill/>
        </p:spPr>
        <p:txBody>
          <a:bodyPr wrap="square" rtlCol="0">
            <a:spAutoFit/>
          </a:bodyPr>
          <a:lstStyle/>
          <a:p>
            <a:pPr algn="l"/>
            <a:r>
              <a:rPr lang="en-US" sz="4000" dirty="0">
                <a:solidFill>
                  <a:schemeClr val="tx1">
                    <a:lumMod val="65000"/>
                    <a:lumOff val="35000"/>
                  </a:schemeClr>
                </a:solidFill>
                <a:latin typeface="Calibri" panose="020F0502020204030204" pitchFamily="34" charset="0"/>
                <a:cs typeface="Calibri" panose="020F0502020204030204" pitchFamily="34" charset="0"/>
              </a:rPr>
              <a:t>Cloud IDE</a:t>
            </a:r>
          </a:p>
        </p:txBody>
      </p:sp>
      <p:pic>
        <p:nvPicPr>
          <p:cNvPr id="4" name="Picture 3"/>
          <p:cNvPicPr>
            <a:picLocks noChangeAspect="1"/>
          </p:cNvPicPr>
          <p:nvPr/>
        </p:nvPicPr>
        <p:blipFill>
          <a:blip r:embed="rId2"/>
          <a:stretch>
            <a:fillRect/>
          </a:stretch>
        </p:blipFill>
        <p:spPr>
          <a:xfrm>
            <a:off x="7508064" y="2436364"/>
            <a:ext cx="3369038" cy="165616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p:cNvSpPr txBox="1"/>
          <p:nvPr/>
        </p:nvSpPr>
        <p:spPr>
          <a:xfrm>
            <a:off x="555861" y="5502166"/>
            <a:ext cx="10790565" cy="707886"/>
          </a:xfrm>
          <a:prstGeom prst="rect">
            <a:avLst/>
          </a:prstGeom>
          <a:noFill/>
        </p:spPr>
        <p:txBody>
          <a:bodyPr wrap="square" rtlCol="0">
            <a:spAutoFit/>
          </a:bodyPr>
          <a:lstStyle/>
          <a:p>
            <a:pPr algn="l"/>
            <a:r>
              <a:rPr lang="en-US" sz="2000" dirty="0">
                <a:solidFill>
                  <a:schemeClr val="tx1">
                    <a:lumMod val="65000"/>
                    <a:lumOff val="35000"/>
                  </a:schemeClr>
                </a:solidFill>
                <a:latin typeface="Calibri" panose="020F0502020204030204" pitchFamily="34" charset="0"/>
                <a:cs typeface="Calibri" panose="020F0502020204030204" pitchFamily="34" charset="0"/>
              </a:rPr>
              <a:t>Please see following for how to register and tutorial </a:t>
            </a:r>
          </a:p>
          <a:p>
            <a:r>
              <a:rPr lang="en-US" sz="2000" dirty="0">
                <a:latin typeface="Calibri" panose="020F0502020204030204" pitchFamily="34" charset="0"/>
                <a:cs typeface="Calibri" panose="020F0502020204030204" pitchFamily="34" charset="0"/>
                <a:hlinkClick r:id="rId3"/>
              </a:rPr>
              <a:t>https://github.com/hpccsystems-solutions-lab</a:t>
            </a:r>
            <a:r>
              <a:rPr lang="en-US" sz="2000" dirty="0">
                <a:latin typeface="Calibri" panose="020F0502020204030204" pitchFamily="34" charset="0"/>
                <a:cs typeface="Calibri" panose="020F0502020204030204" pitchFamily="34" charset="0"/>
                <a:hlinkClick r:id="rId4"/>
              </a:rPr>
              <a:t>/CodeDay_May2020/blob/master/CloudIDE-Setup.pdf</a:t>
            </a:r>
            <a:endParaRPr lang="en-US" sz="2000" dirty="0">
              <a:solidFill>
                <a:schemeClr val="tx1">
                  <a:lumMod val="65000"/>
                  <a:lumOff val="35000"/>
                </a:schemeClr>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5"/>
          <a:stretch>
            <a:fillRect/>
          </a:stretch>
        </p:blipFill>
        <p:spPr>
          <a:xfrm>
            <a:off x="964938" y="1104400"/>
            <a:ext cx="5330186" cy="4205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0337682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1616</TotalTime>
  <Words>1581</Words>
  <Application>Microsoft Office PowerPoint</Application>
  <PresentationFormat>Widescreen</PresentationFormat>
  <Paragraphs>228</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Consolas</vt:lpstr>
      <vt:lpstr>Corbel</vt:lpstr>
      <vt:lpstr>Depth</vt:lpstr>
      <vt:lpstr>HPCC Systems</vt:lpstr>
      <vt:lpstr>HPCC</vt:lpstr>
      <vt:lpstr>Dipping into a Data Lake</vt:lpstr>
      <vt:lpstr>HPCC Systems (Small to Big Data) ETL</vt:lpstr>
      <vt:lpstr>Anatomy of a Big Data Processing System</vt:lpstr>
      <vt:lpstr>The Challenge </vt:lpstr>
      <vt:lpstr>The Solution + Result </vt:lpstr>
      <vt:lpstr>Cloud IDE</vt:lpstr>
      <vt:lpstr>PowerPoint Presentation</vt:lpstr>
      <vt:lpstr>Big Data</vt:lpstr>
      <vt:lpstr>ECL </vt:lpstr>
      <vt:lpstr>ECL   SYNTAX</vt:lpstr>
      <vt:lpstr>House Keeping </vt:lpstr>
      <vt:lpstr>PowerPoint Presentation</vt:lpstr>
      <vt:lpstr>Datasets  Record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HPCC systems</dc:title>
  <dc:creator>Fardanian, Bahareh (RIS-ATL)</dc:creator>
  <cp:lastModifiedBy>Foreman, Robert (RIS-BCT)</cp:lastModifiedBy>
  <cp:revision>71</cp:revision>
  <dcterms:created xsi:type="dcterms:W3CDTF">2020-05-11T17:29:20Z</dcterms:created>
  <dcterms:modified xsi:type="dcterms:W3CDTF">2023-03-08T13:47:13Z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2023-03-08T13:47:04Z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855ab247-73ef-495d-bac6-d30786cb0993</vt:lpwstr>
  </property>
  <property fmtid="{D5CDD505-2E9C-101B-9397-08002B2CF9AE}" pid="8" name="MSIP_Label_549ac42a-3eb4-4074-b885-aea26bd6241e_ContentBits">
    <vt:lpwstr>0</vt:lpwstr>
  </property>
</Properties>
</file>