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</p:sldMasterIdLst>
  <p:notesMasterIdLst>
    <p:notesMasterId r:id="rId87"/>
  </p:notesMasterIdLst>
  <p:handoutMasterIdLst>
    <p:handoutMasterId r:id="rId88"/>
  </p:handoutMasterIdLst>
  <p:sldIdLst>
    <p:sldId id="256" r:id="rId7"/>
    <p:sldId id="330" r:id="rId8"/>
    <p:sldId id="262" r:id="rId9"/>
    <p:sldId id="263" r:id="rId10"/>
    <p:sldId id="272" r:id="rId11"/>
    <p:sldId id="266" r:id="rId12"/>
    <p:sldId id="257" r:id="rId13"/>
    <p:sldId id="415" r:id="rId14"/>
    <p:sldId id="268" r:id="rId15"/>
    <p:sldId id="374" r:id="rId16"/>
    <p:sldId id="267" r:id="rId17"/>
    <p:sldId id="269" r:id="rId18"/>
    <p:sldId id="376" r:id="rId19"/>
    <p:sldId id="271" r:id="rId20"/>
    <p:sldId id="377" r:id="rId21"/>
    <p:sldId id="335" r:id="rId22"/>
    <p:sldId id="411" r:id="rId23"/>
    <p:sldId id="381" r:id="rId24"/>
    <p:sldId id="382" r:id="rId25"/>
    <p:sldId id="412" r:id="rId26"/>
    <p:sldId id="413" r:id="rId27"/>
    <p:sldId id="311" r:id="rId28"/>
    <p:sldId id="312" r:id="rId29"/>
    <p:sldId id="313" r:id="rId30"/>
    <p:sldId id="336" r:id="rId31"/>
    <p:sldId id="315" r:id="rId32"/>
    <p:sldId id="414" r:id="rId33"/>
    <p:sldId id="307" r:id="rId34"/>
    <p:sldId id="314" r:id="rId35"/>
    <p:sldId id="369" r:id="rId36"/>
    <p:sldId id="340" r:id="rId37"/>
    <p:sldId id="355" r:id="rId38"/>
    <p:sldId id="338" r:id="rId39"/>
    <p:sldId id="273" r:id="rId40"/>
    <p:sldId id="275" r:id="rId41"/>
    <p:sldId id="291" r:id="rId42"/>
    <p:sldId id="317" r:id="rId43"/>
    <p:sldId id="378" r:id="rId44"/>
    <p:sldId id="371" r:id="rId45"/>
    <p:sldId id="343" r:id="rId46"/>
    <p:sldId id="353" r:id="rId47"/>
    <p:sldId id="358" r:id="rId48"/>
    <p:sldId id="379" r:id="rId49"/>
    <p:sldId id="373" r:id="rId50"/>
    <p:sldId id="380" r:id="rId51"/>
    <p:sldId id="394" r:id="rId52"/>
    <p:sldId id="349" r:id="rId53"/>
    <p:sldId id="352" r:id="rId54"/>
    <p:sldId id="395" r:id="rId55"/>
    <p:sldId id="354" r:id="rId56"/>
    <p:sldId id="357" r:id="rId57"/>
    <p:sldId id="356" r:id="rId58"/>
    <p:sldId id="396" r:id="rId59"/>
    <p:sldId id="398" r:id="rId60"/>
    <p:sldId id="331" r:id="rId61"/>
    <p:sldId id="397" r:id="rId62"/>
    <p:sldId id="350" r:id="rId63"/>
    <p:sldId id="399" r:id="rId64"/>
    <p:sldId id="400" r:id="rId65"/>
    <p:sldId id="401" r:id="rId66"/>
    <p:sldId id="402" r:id="rId67"/>
    <p:sldId id="403" r:id="rId68"/>
    <p:sldId id="368" r:id="rId69"/>
    <p:sldId id="370" r:id="rId70"/>
    <p:sldId id="404" r:id="rId71"/>
    <p:sldId id="372" r:id="rId72"/>
    <p:sldId id="405" r:id="rId73"/>
    <p:sldId id="406" r:id="rId74"/>
    <p:sldId id="407" r:id="rId75"/>
    <p:sldId id="375" r:id="rId76"/>
    <p:sldId id="408" r:id="rId77"/>
    <p:sldId id="410" r:id="rId78"/>
    <p:sldId id="365" r:id="rId79"/>
    <p:sldId id="383" r:id="rId80"/>
    <p:sldId id="385" r:id="rId81"/>
    <p:sldId id="386" r:id="rId82"/>
    <p:sldId id="387" r:id="rId83"/>
    <p:sldId id="388" r:id="rId84"/>
    <p:sldId id="389" r:id="rId85"/>
    <p:sldId id="409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8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presProps" Target="pres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90" Type="http://schemas.openxmlformats.org/officeDocument/2006/relationships/viewProps" Target="viewProps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hpccsystems.com/releases/CE-Candidate-7.0.2/docs/EN_US/HPCCSystemAdministratorsGuide_EN_US-7.0.2-1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40.76.26.67:801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hpccsystems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hpccsystems-solutions-lab.github.io/" TargetMode="External"/><Relationship Id="rId5" Type="http://schemas.openxmlformats.org/officeDocument/2006/relationships/hyperlink" Target="https://ide.hpccsystems.com/workspaces/share/291d17d9-e5cb-4fac-83c2-ac5997c28a31" TargetMode="External"/><Relationship Id="rId4" Type="http://schemas.openxmlformats.org/officeDocument/2006/relationships/hyperlink" Target="https://ide.hpccsystems.com/workspaces/share/8ccac7cb-2af6-47f9-ba12-1066e41aedf8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65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flat,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91A-4EE6-414D-B231-7AE8E28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1B206-A36B-4638-BF2A-7F6465DC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Enterprise Control Language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Specifically, big data language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Declarative Language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You say want you want to be done, not how to do it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C++ compiler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Used with both Thor and Roxie</a:t>
            </a:r>
          </a:p>
        </p:txBody>
      </p:sp>
    </p:spTree>
    <p:extLst>
      <p:ext uri="{BB962C8B-B14F-4D97-AF65-F5344CB8AC3E}">
        <p14:creationId xmlns:p14="http://schemas.microsoft.com/office/powerpoint/2010/main" val="24465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Security management</a:t>
            </a:r>
          </a:p>
          <a:p>
            <a:r>
              <a:rPr lang="en-US" sz="1800" dirty="0"/>
              <a:t>Default URL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Name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236617" y="5484904"/>
            <a:ext cx="1311930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23086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stCxn id="51" idx="0"/>
            <a:endCxn id="49" idx="4"/>
          </p:cNvCxnSpPr>
          <p:nvPr/>
        </p:nvCxnSpPr>
        <p:spPr>
          <a:xfrm flipV="1">
            <a:off x="5414312" y="842094"/>
            <a:ext cx="395756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9" y="4214949"/>
            <a:ext cx="11590075" cy="1941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0" y="1488889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Workunits displays: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Workunit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job ran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state (Compile, execute, complete, fail)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88578" y="579842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Workunits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9276" y="1429611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workunit provides details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action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the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162" y="19355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big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Big data 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HPCC systems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Setting up workstation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ECL components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Hands-on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Flight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9020" y="2828835"/>
            <a:ext cx="512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Upload, download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Spray, de-spray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View/modify file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59020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Landing zone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5154" y="2422927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Query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Workunit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status of a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6405154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4133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49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look around ECL Watch: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http://40.76.26.67:8010/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6" y="1451720"/>
            <a:ext cx="8681520" cy="4519888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Declarative Lang</a:t>
            </a:r>
          </a:p>
          <a:p>
            <a:pPr lvl="1"/>
            <a:r>
              <a:rPr lang="en-US" sz="2000" b="1" dirty="0"/>
              <a:t>Not</a:t>
            </a:r>
            <a:r>
              <a:rPr lang="en-US" sz="2000" dirty="0"/>
              <a:t> case-sensitive</a:t>
            </a:r>
          </a:p>
          <a:p>
            <a:pPr lvl="1"/>
            <a:r>
              <a:rPr lang="en-US" sz="2000" dirty="0"/>
              <a:t>White space is ignored</a:t>
            </a:r>
          </a:p>
          <a:p>
            <a:pPr lvl="1"/>
            <a:r>
              <a:rPr lang="en-US" sz="2000" dirty="0"/>
              <a:t>Formatting is recommended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// This is a single line comment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/* A  block comment */</a:t>
            </a:r>
          </a:p>
          <a:p>
            <a:pPr lvl="1"/>
            <a:r>
              <a:rPr lang="en-US" sz="2000" dirty="0" err="1">
                <a:solidFill>
                  <a:srgbClr val="FFC000"/>
                </a:solidFill>
              </a:rPr>
              <a:t>Object.Property</a:t>
            </a:r>
            <a:r>
              <a:rPr lang="en-US" sz="2000" dirty="0"/>
              <a:t> syntax  is used to qualify definition scope and disambiguate field references within datasets: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ModuleName.Definition</a:t>
            </a:r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//reference a definition from another module/folder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Dataset.Field</a:t>
            </a:r>
            <a:r>
              <a:rPr lang="en-US" sz="2000" dirty="0"/>
              <a:t>     </a:t>
            </a:r>
            <a:r>
              <a:rPr lang="en-US" sz="2000" dirty="0">
                <a:solidFill>
                  <a:srgbClr val="00B050"/>
                </a:solidFill>
              </a:rPr>
              <a:t>//reference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Definition assignment is :=</a:t>
            </a:r>
          </a:p>
          <a:p>
            <a:pPr lvl="1"/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actually compiled and used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instead.</a:t>
            </a:r>
          </a:p>
          <a:p>
            <a:pPr lvl="1"/>
            <a:r>
              <a:rPr lang="en-US" dirty="0"/>
              <a:t>Order of operators remains the same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Optional, recommended.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NAMED: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1945" y="2226624"/>
            <a:ext cx="5354595" cy="138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, NAMED(‘</a:t>
            </a:r>
            <a:r>
              <a:rPr lang="en-US" sz="1600" dirty="0" err="1">
                <a:solidFill>
                  <a:srgbClr val="00B0F0"/>
                </a:solidFill>
              </a:rPr>
              <a:t>attribName_exp</a:t>
            </a:r>
            <a:r>
              <a:rPr lang="en-US" sz="1600" dirty="0">
                <a:solidFill>
                  <a:srgbClr val="00B0F0"/>
                </a:solidFill>
              </a:rPr>
              <a:t>’));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3101184"/>
            <a:ext cx="526806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539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Setting up your workstation: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Create a login for CloudIDE: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Click to load the following workspace, this is our workshop: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https://ide.hpccsystems.com/workspaces/share/8ccac7cb-2af6-47f9-ba12-1066e41aedf8</a:t>
            </a:r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//Need some hands-on practices: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https://ide.hpccsystems.com/workspaces/share/291d17d9-e5cb-4fac-83c2-ac5997c28a31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https://hpccsystems-solutions-lab.github.io/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32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Let’s review the result together</a:t>
            </a:r>
          </a:p>
          <a:p>
            <a:r>
              <a:rPr lang="en-US" dirty="0">
                <a:solidFill>
                  <a:schemeClr val="tx2"/>
                </a:solidFill>
              </a:rPr>
              <a:t>//3- Challenge question: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//4- TODO: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132567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digits. DECIMAL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/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ECL Keyword,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memory.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file.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attr_name</a:t>
            </a:r>
            <a:r>
              <a:rPr lang="en-US" sz="1600" dirty="0">
                <a:solidFill>
                  <a:schemeClr val="tx2"/>
                </a:solidFill>
              </a:rPr>
              <a:t> :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DATASET: ECL Keyword,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: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Local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SHARED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EXPORT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C30D01-A9FB-47E0-8AA5-D577E4672A8D}"/>
              </a:ext>
            </a:extLst>
          </p:cNvPr>
          <p:cNvSpPr/>
          <p:nvPr/>
        </p:nvSpPr>
        <p:spPr>
          <a:xfrm>
            <a:off x="5538796" y="324433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2323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11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54381" y="1417887"/>
            <a:ext cx="5880814" cy="263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Ascending or descending sort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 smaller part of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2" y="3829251"/>
            <a:ext cx="7532960" cy="201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50" y="1708936"/>
            <a:ext cx="5766619" cy="147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882" y="3829251"/>
            <a:ext cx="3160087" cy="651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97" y="5212121"/>
            <a:ext cx="3435859" cy="12697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765961" y="4155097"/>
            <a:ext cx="944921" cy="18622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228823" y="5533504"/>
            <a:ext cx="3344174" cy="31350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21F4A90-A511-4ECE-A9C6-4462CE3B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SORT - Filter</a:t>
            </a:r>
          </a:p>
        </p:txBody>
      </p:sp>
    </p:spTree>
    <p:extLst>
      <p:ext uri="{BB962C8B-B14F-4D97-AF65-F5344CB8AC3E}">
        <p14:creationId xmlns:p14="http://schemas.microsoft.com/office/powerpoint/2010/main" val="39657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 Function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392665" y="1406819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Boolean 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517388" y="3089142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7743567" y="2470245"/>
            <a:ext cx="3756449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6" y="5535112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42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attr_name</a:t>
            </a:r>
            <a:r>
              <a:rPr lang="en-US" sz="1800" dirty="0">
                <a:solidFill>
                  <a:schemeClr val="tx2"/>
                </a:solidFill>
              </a:rPr>
              <a:t> :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: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BETWEEN: ECL keyword,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NOT: ECL keyword, optional.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: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AND: ECL keyword,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: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Sort by effective date and flight number, save result in </a:t>
            </a:r>
            <a:r>
              <a:rPr lang="en-US" dirty="0" err="1">
                <a:solidFill>
                  <a:schemeClr val="tx2"/>
                </a:solidFill>
              </a:rPr>
              <a:t>sortedData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 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//3- 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Get the min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, save and display result as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 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1383" y="1768038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>
              <a:solidFill>
                <a:srgbClr val="00B050"/>
              </a:solidFill>
            </a:endParaRPr>
          </a:p>
          <a:p>
            <a:r>
              <a:rPr lang="en-US" sz="160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 you </a:t>
            </a:r>
            <a:r>
              <a:rPr lang="en-US" b="1" i="1" u="sng" dirty="0">
                <a:solidFill>
                  <a:schemeClr val="tx2"/>
                </a:solidFill>
              </a:rPr>
              <a:t>absolutely must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PROJECT can be used with many functions such as TRANSFORM, JOIN, ROLLUP, etc.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53" y="3082679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221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146" y="1769290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5146" y="4035232"/>
            <a:ext cx="9341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 Techniques</a:t>
            </a:r>
            <a:r>
              <a:rPr lang="en-US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0942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TODO: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82208" y="1668584"/>
            <a:ext cx="5759451" cy="483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Std.Date.Date_t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date in YYYYMMDD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Std.Date.Time_t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time in HHMMSS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Std.Date.FromStringToDate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Date_t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Std.Date.FromStringToTime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Time_t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9ECDC-B5FA-AF4C-960D-DF139DD6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3" y="1516849"/>
            <a:ext cx="5127457" cy="4495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1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50447" y="1580704"/>
            <a:ext cx="5759451" cy="48311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Std.Date.Year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Std.Date.Month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Std.Date.Hour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Std.Date.Minute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Std.Date.Second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93DD757-0CBA-7D4B-B79B-7062845D938B}"/>
              </a:ext>
            </a:extLst>
          </p:cNvPr>
          <p:cNvSpPr txBox="1">
            <a:spLocks/>
          </p:cNvSpPr>
          <p:nvPr/>
        </p:nvSpPr>
        <p:spPr>
          <a:xfrm>
            <a:off x="5871411" y="1950637"/>
            <a:ext cx="6320589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Std.Date.DayOfWeek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1-7, where 1=Sunday</a:t>
            </a:r>
          </a:p>
          <a:p>
            <a:pPr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Std.Date.DaysBetween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the number of whole days between the two given dates</a:t>
            </a:r>
          </a:p>
        </p:txBody>
      </p:sp>
    </p:spTree>
    <p:extLst>
      <p:ext uri="{BB962C8B-B14F-4D97-AF65-F5344CB8AC3E}">
        <p14:creationId xmlns:p14="http://schemas.microsoft.com/office/powerpoint/2010/main" val="13750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22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6960927" cy="4281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22" y="224903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 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683F-5448-4C5D-9683-0012C438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INNER</a:t>
            </a:r>
            <a:r>
              <a:rPr lang="en-US" sz="1800" b="1" dirty="0"/>
              <a:t> </a:t>
            </a:r>
            <a:r>
              <a:rPr lang="en-US" sz="1800" dirty="0"/>
              <a:t>Keep only those records that exist in both datasets. Default value if no type is listed.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LEFT,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RIGHT,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right.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left.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and right record with no match in the opposite.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record in left and right dataset.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3B123-7278-4E3A-8001-BFFFD73A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1" y="1631056"/>
            <a:ext cx="8805643" cy="4521550"/>
          </a:xfrm>
          <a:prstGeom prst="rect">
            <a:avLst/>
          </a:prstGeom>
          <a:ln w="190500" cap="sq">
            <a:solidFill>
              <a:srgbClr val="FF9999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592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5" y="606381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57" y="404949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TODO: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//3- </a:t>
            </a:r>
            <a:r>
              <a:rPr lang="en-US" dirty="0">
                <a:solidFill>
                  <a:schemeClr val="tx2"/>
                </a:solidFill>
              </a:rPr>
              <a:t>TODO: 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6788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country. 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7781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9" y="33692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332035"/>
            <a:ext cx="52377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72" y="141282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699491" y="2245360"/>
          <a:ext cx="8128000" cy="4251960"/>
        </p:xfrm>
        <a:graphic>
          <a:graphicData uri="http://schemas.openxmlformats.org/drawingml/2006/table">
            <a:tbl>
              <a:tblPr firstRow="1" bandRow="1"/>
              <a:tblGrid>
                <a:gridCol w="1725353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6402647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971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//1-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//2-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22631</TotalTime>
  <Words>4660</Words>
  <Application>Microsoft Office PowerPoint</Application>
  <PresentationFormat>Widescreen</PresentationFormat>
  <Paragraphs>740</Paragraphs>
  <Slides>80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3" baseType="lpstr">
      <vt:lpstr>-apple-system</vt:lpstr>
      <vt:lpstr>Arial</vt:lpstr>
      <vt:lpstr>Calibri</vt:lpstr>
      <vt:lpstr>Consolas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Introduction to Big data &amp; ECL</vt:lpstr>
      <vt:lpstr>Objective</vt:lpstr>
      <vt:lpstr>Big Data</vt:lpstr>
      <vt:lpstr>Big Data Types</vt:lpstr>
      <vt:lpstr>Note</vt:lpstr>
      <vt:lpstr>Architecture - Big Data Life Cycle</vt:lpstr>
      <vt:lpstr>Batch Processing</vt:lpstr>
      <vt:lpstr>Real-Time &amp; Streaming Processing</vt:lpstr>
      <vt:lpstr>HPCC Platform Supports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ECL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ECL </vt:lpstr>
      <vt:lpstr>House Keeping </vt:lpstr>
      <vt:lpstr>House Keeping Cont </vt:lpstr>
      <vt:lpstr>Statement Types</vt:lpstr>
      <vt:lpstr>OUTPUT</vt:lpstr>
      <vt:lpstr>PowerPoint Presentation</vt:lpstr>
      <vt:lpstr>PowerPoint Presentation</vt:lpstr>
      <vt:lpstr>Common Data Types</vt:lpstr>
      <vt:lpstr>RECORD</vt:lpstr>
      <vt:lpstr>DATASET </vt:lpstr>
      <vt:lpstr>DATASET - Files</vt:lpstr>
      <vt:lpstr>Dataset File Types</vt:lpstr>
      <vt:lpstr>MODULE</vt:lpstr>
      <vt:lpstr>MODULE</vt:lpstr>
      <vt:lpstr>CHOOSEN</vt:lpstr>
      <vt:lpstr>The Data – Scheduled Flight Information</vt:lpstr>
      <vt:lpstr>PowerPoint Presentation</vt:lpstr>
      <vt:lpstr>SORT - Filter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Data Validation</vt:lpstr>
      <vt:lpstr>Data Cleansing</vt:lpstr>
      <vt:lpstr>PowerPoint Presentation</vt:lpstr>
      <vt:lpstr>Data Enrichment/Enhancement</vt:lpstr>
      <vt:lpstr>Useful Date-Oriented ECL Types And Functions – Std Library</vt:lpstr>
      <vt:lpstr>Useful Date-Oriented ECL Types And Functions – Std Library</vt:lpstr>
      <vt:lpstr>PowerPoint Presentation</vt:lpstr>
      <vt:lpstr>PowerPoint Presentation</vt:lpstr>
      <vt:lpstr>JOIN </vt:lpstr>
      <vt:lpstr>Join Types </vt:lpstr>
      <vt:lpstr>Join Types </vt:lpstr>
      <vt:lpstr>Join Types</vt:lpstr>
      <vt:lpstr>Join Types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222</cp:revision>
  <dcterms:created xsi:type="dcterms:W3CDTF">2020-11-17T14:26:47Z</dcterms:created>
  <dcterms:modified xsi:type="dcterms:W3CDTF">2021-01-14T19:06:43Z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