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75" r:id="rId5"/>
    <p:sldMasterId id="2147483688" r:id="rId6"/>
  </p:sldMasterIdLst>
  <p:notesMasterIdLst>
    <p:notesMasterId r:id="rId81"/>
  </p:notesMasterIdLst>
  <p:handoutMasterIdLst>
    <p:handoutMasterId r:id="rId82"/>
  </p:handoutMasterIdLst>
  <p:sldIdLst>
    <p:sldId id="256" r:id="rId7"/>
    <p:sldId id="330" r:id="rId8"/>
    <p:sldId id="262" r:id="rId9"/>
    <p:sldId id="263" r:id="rId10"/>
    <p:sldId id="272" r:id="rId11"/>
    <p:sldId id="266" r:id="rId12"/>
    <p:sldId id="257" r:id="rId13"/>
    <p:sldId id="261" r:id="rId14"/>
    <p:sldId id="268" r:id="rId15"/>
    <p:sldId id="374" r:id="rId16"/>
    <p:sldId id="267" r:id="rId17"/>
    <p:sldId id="269" r:id="rId18"/>
    <p:sldId id="376" r:id="rId19"/>
    <p:sldId id="271" r:id="rId20"/>
    <p:sldId id="377" r:id="rId21"/>
    <p:sldId id="335" r:id="rId22"/>
    <p:sldId id="311" r:id="rId23"/>
    <p:sldId id="312" r:id="rId24"/>
    <p:sldId id="313" r:id="rId25"/>
    <p:sldId id="336" r:id="rId26"/>
    <p:sldId id="315" r:id="rId27"/>
    <p:sldId id="307" r:id="rId28"/>
    <p:sldId id="314" r:id="rId29"/>
    <p:sldId id="369" r:id="rId30"/>
    <p:sldId id="340" r:id="rId31"/>
    <p:sldId id="355" r:id="rId32"/>
    <p:sldId id="338" r:id="rId33"/>
    <p:sldId id="273" r:id="rId34"/>
    <p:sldId id="275" r:id="rId35"/>
    <p:sldId id="291" r:id="rId36"/>
    <p:sldId id="317" r:id="rId37"/>
    <p:sldId id="378" r:id="rId38"/>
    <p:sldId id="371" r:id="rId39"/>
    <p:sldId id="343" r:id="rId40"/>
    <p:sldId id="353" r:id="rId41"/>
    <p:sldId id="358" r:id="rId42"/>
    <p:sldId id="379" r:id="rId43"/>
    <p:sldId id="373" r:id="rId44"/>
    <p:sldId id="380" r:id="rId45"/>
    <p:sldId id="394" r:id="rId46"/>
    <p:sldId id="349" r:id="rId47"/>
    <p:sldId id="352" r:id="rId48"/>
    <p:sldId id="395" r:id="rId49"/>
    <p:sldId id="354" r:id="rId50"/>
    <p:sldId id="357" r:id="rId51"/>
    <p:sldId id="356" r:id="rId52"/>
    <p:sldId id="396" r:id="rId53"/>
    <p:sldId id="398" r:id="rId54"/>
    <p:sldId id="331" r:id="rId55"/>
    <p:sldId id="397" r:id="rId56"/>
    <p:sldId id="350" r:id="rId57"/>
    <p:sldId id="399" r:id="rId58"/>
    <p:sldId id="400" r:id="rId59"/>
    <p:sldId id="401" r:id="rId60"/>
    <p:sldId id="402" r:id="rId61"/>
    <p:sldId id="403" r:id="rId62"/>
    <p:sldId id="368" r:id="rId63"/>
    <p:sldId id="370" r:id="rId64"/>
    <p:sldId id="404" r:id="rId65"/>
    <p:sldId id="372" r:id="rId66"/>
    <p:sldId id="405" r:id="rId67"/>
    <p:sldId id="406" r:id="rId68"/>
    <p:sldId id="407" r:id="rId69"/>
    <p:sldId id="375" r:id="rId70"/>
    <p:sldId id="408" r:id="rId71"/>
    <p:sldId id="410" r:id="rId72"/>
    <p:sldId id="365" r:id="rId73"/>
    <p:sldId id="383" r:id="rId74"/>
    <p:sldId id="385" r:id="rId75"/>
    <p:sldId id="386" r:id="rId76"/>
    <p:sldId id="387" r:id="rId77"/>
    <p:sldId id="388" r:id="rId78"/>
    <p:sldId id="389" r:id="rId79"/>
    <p:sldId id="409" r:id="rId8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3"/>
    <a:srgbClr val="FF3399"/>
    <a:srgbClr val="FFECAF"/>
    <a:srgbClr val="66CCFF"/>
    <a:srgbClr val="A3E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17" autoAdjust="0"/>
    <p:restoredTop sz="94660"/>
  </p:normalViewPr>
  <p:slideViewPr>
    <p:cSldViewPr snapToGrid="0" showGuides="1">
      <p:cViewPr>
        <p:scale>
          <a:sx n="70" d="100"/>
          <a:sy n="70" d="100"/>
        </p:scale>
        <p:origin x="30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6" d="100"/>
          <a:sy n="56" d="100"/>
        </p:scale>
        <p:origin x="284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84" Type="http://schemas.openxmlformats.org/officeDocument/2006/relationships/viewProps" Target="viewProps.xml"/><Relationship Id="rId16" Type="http://schemas.openxmlformats.org/officeDocument/2006/relationships/slide" Target="slides/slide10.xml"/><Relationship Id="rId11" Type="http://schemas.openxmlformats.org/officeDocument/2006/relationships/slide" Target="slides/slide5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74" Type="http://schemas.openxmlformats.org/officeDocument/2006/relationships/slide" Target="slides/slide68.xml"/><Relationship Id="rId79" Type="http://schemas.openxmlformats.org/officeDocument/2006/relationships/slide" Target="slides/slide73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slide" Target="slides/slide63.xml"/><Relationship Id="rId77" Type="http://schemas.openxmlformats.org/officeDocument/2006/relationships/slide" Target="slides/slide7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slide" Target="slides/slide66.xml"/><Relationship Id="rId80" Type="http://schemas.openxmlformats.org/officeDocument/2006/relationships/slide" Target="slides/slide74.xml"/><Relationship Id="rId85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slide" Target="slides/slide6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slide" Target="slides/slide64.xml"/><Relationship Id="rId75" Type="http://schemas.openxmlformats.org/officeDocument/2006/relationships/slide" Target="slides/slide69.xml"/><Relationship Id="rId83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slide" Target="slides/slide67.xml"/><Relationship Id="rId78" Type="http://schemas.openxmlformats.org/officeDocument/2006/relationships/slide" Target="slides/slide72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6" Type="http://schemas.openxmlformats.org/officeDocument/2006/relationships/slide" Target="slides/slide70.xml"/><Relationship Id="rId7" Type="http://schemas.openxmlformats.org/officeDocument/2006/relationships/slide" Target="slides/slide1.xml"/><Relationship Id="rId71" Type="http://schemas.openxmlformats.org/officeDocument/2006/relationships/slide" Target="slides/slide65.xml"/><Relationship Id="rId2" Type="http://schemas.openxmlformats.org/officeDocument/2006/relationships/customXml" Target="../customXml/item2.xml"/><Relationship Id="rId29" Type="http://schemas.openxmlformats.org/officeDocument/2006/relationships/slide" Target="slides/slide23.xml"/><Relationship Id="rId24" Type="http://schemas.openxmlformats.org/officeDocument/2006/relationships/slide" Target="slides/slide18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66" Type="http://schemas.openxmlformats.org/officeDocument/2006/relationships/slide" Target="slides/slide60.xml"/><Relationship Id="rId61" Type="http://schemas.openxmlformats.org/officeDocument/2006/relationships/slide" Target="slides/slide55.xml"/><Relationship Id="rId8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1/6/2021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1/6/2021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Click links to see raw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9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2B82-67E1-49BD-A200-A7033A7B0C1C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057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1/6/2021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1/6/2021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1/6/2021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43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1/6/2021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9953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39423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1/6/2021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039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1/6/2021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0485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1/6/2021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556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1/6/2021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803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1/6/2021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1/6/2021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5502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1/6/2021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452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1/6/2021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402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1/6/2021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8921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1/6/2021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882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5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1/8/2021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926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853293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1/8/2021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839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1/8/2021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03553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1/8/2021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020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1/8/2021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3818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1/8/2021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0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1/8/2021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2985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1/8/2021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499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1/8/2021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022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1/8/2021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4968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1/6/2021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1/6/2021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1/6/2021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1/6/2021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1/6/2021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1/6/2021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3172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8786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b="1" kern="120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cdn.hpccsystems.com/releases/CE-Candidate-7.0.2/docs/EN_US/HPCCSystemAdministratorsGuide_EN_US-7.0.2-1.pdf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ide.hpccsystems.com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3.png"/><Relationship Id="rId4" Type="http://schemas.openxmlformats.org/officeDocument/2006/relationships/hyperlink" Target="http://xxxxx.xxxxxx...com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forbes.com/sites/gartnergroup/2013/03/27/gartners-big-data-definition-consists-of-three-parts-not-to-be-confused-with-three-vs/?sh=202f66942f68" TargetMode="Externa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7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7" Type="http://schemas.openxmlformats.org/officeDocument/2006/relationships/image" Target="../media/image62.JP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1.JPG"/><Relationship Id="rId5" Type="http://schemas.openxmlformats.org/officeDocument/2006/relationships/image" Target="../media/image60.JPG"/><Relationship Id="rId4" Type="http://schemas.openxmlformats.org/officeDocument/2006/relationships/image" Target="../media/image59.JP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s://hpccsystems-solutions-lab.github.io/static/52ca9ca48dc8d721e4b6400e96694ce9/6956b/fare_ds.jpg" TargetMode="External"/><Relationship Id="rId1" Type="http://schemas.openxmlformats.org/officeDocument/2006/relationships/slideLayout" Target="../slideLayouts/slideLayout2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66.JP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/>
          <a:lstStyle/>
          <a:p>
            <a:r>
              <a:rPr lang="en-US" dirty="0">
                <a:solidFill>
                  <a:schemeClr val="tx2"/>
                </a:solidFill>
              </a:rPr>
              <a:t>Introduction to Big data &amp; ECL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2829" y="4095870"/>
            <a:ext cx="2546785" cy="109450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5141" y="2241168"/>
            <a:ext cx="2538582" cy="10882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C28FC59-1B12-4D4F-8887-EAAF3BBC2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222" y="4089941"/>
            <a:ext cx="2314712" cy="110043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F4A22-96F2-422E-A638-9D970AE09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Big Data Processing System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423A2DF-03BA-4A2A-805B-BB92E53E9536}"/>
              </a:ext>
            </a:extLst>
          </p:cNvPr>
          <p:cNvGrpSpPr/>
          <p:nvPr/>
        </p:nvGrpSpPr>
        <p:grpSpPr>
          <a:xfrm>
            <a:off x="3086379" y="5530681"/>
            <a:ext cx="1198881" cy="307786"/>
            <a:chOff x="2644761" y="2388587"/>
            <a:chExt cx="1198881" cy="307786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68A89741-9F74-4DA4-9F6A-795E732F2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6497" y="2388587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1635FBD-F81B-4EAF-8AAF-BD9CE8279BC3}"/>
                </a:ext>
              </a:extLst>
            </p:cNvPr>
            <p:cNvCxnSpPr>
              <a:cxnSpLocks/>
            </p:cNvCxnSpPr>
            <p:nvPr/>
          </p:nvCxnSpPr>
          <p:spPr>
            <a:xfrm>
              <a:off x="2644761" y="2542480"/>
              <a:ext cx="1124978" cy="0"/>
            </a:xfrm>
            <a:prstGeom prst="line">
              <a:avLst/>
            </a:prstGeom>
            <a:noFill/>
            <a:ln w="34925" cap="rnd" cmpd="sng" algn="ctr">
              <a:solidFill>
                <a:srgbClr val="C8C9C7"/>
              </a:solidFill>
              <a:prstDash val="sysDot"/>
              <a:miter lim="800000"/>
            </a:ln>
            <a:effectLst/>
          </p:spPr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96A4B5C-F8CE-42CD-958F-231A85C95337}"/>
              </a:ext>
            </a:extLst>
          </p:cNvPr>
          <p:cNvGrpSpPr/>
          <p:nvPr/>
        </p:nvGrpSpPr>
        <p:grpSpPr>
          <a:xfrm>
            <a:off x="3086379" y="4587486"/>
            <a:ext cx="1198881" cy="307786"/>
            <a:chOff x="2644761" y="2388587"/>
            <a:chExt cx="1198881" cy="307786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7CF06F59-D034-4EF9-B132-B3229F7109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6497" y="2388587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E0A9446-A308-41C2-AD4E-D23A24DD6AD1}"/>
                </a:ext>
              </a:extLst>
            </p:cNvPr>
            <p:cNvCxnSpPr>
              <a:cxnSpLocks/>
            </p:cNvCxnSpPr>
            <p:nvPr/>
          </p:nvCxnSpPr>
          <p:spPr>
            <a:xfrm>
              <a:off x="2644761" y="2542480"/>
              <a:ext cx="1124978" cy="0"/>
            </a:xfrm>
            <a:prstGeom prst="line">
              <a:avLst/>
            </a:prstGeom>
            <a:noFill/>
            <a:ln w="34925" cap="rnd" cmpd="sng" algn="ctr">
              <a:solidFill>
                <a:srgbClr val="C8C9C7"/>
              </a:solidFill>
              <a:prstDash val="sysDot"/>
              <a:miter lim="800000"/>
            </a:ln>
            <a:effectLst/>
          </p:spPr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6CF4470-9D60-4B72-8C37-B1B151B663F9}"/>
              </a:ext>
            </a:extLst>
          </p:cNvPr>
          <p:cNvGrpSpPr/>
          <p:nvPr/>
        </p:nvGrpSpPr>
        <p:grpSpPr>
          <a:xfrm>
            <a:off x="3086379" y="2668322"/>
            <a:ext cx="1198881" cy="307786"/>
            <a:chOff x="2644761" y="2388587"/>
            <a:chExt cx="1198881" cy="307786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8D5A1C19-7342-4962-B597-5DF20302DD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6497" y="2388587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8E7A96B-50A6-4906-A348-468166099DF2}"/>
                </a:ext>
              </a:extLst>
            </p:cNvPr>
            <p:cNvCxnSpPr>
              <a:cxnSpLocks/>
            </p:cNvCxnSpPr>
            <p:nvPr/>
          </p:nvCxnSpPr>
          <p:spPr>
            <a:xfrm>
              <a:off x="2644761" y="2542480"/>
              <a:ext cx="1124978" cy="0"/>
            </a:xfrm>
            <a:prstGeom prst="line">
              <a:avLst/>
            </a:prstGeom>
            <a:noFill/>
            <a:ln w="34925" cap="rnd" cmpd="sng" algn="ctr">
              <a:solidFill>
                <a:srgbClr val="C8C9C7"/>
              </a:solidFill>
              <a:prstDash val="sysDot"/>
              <a:miter lim="800000"/>
            </a:ln>
            <a:effectLst/>
          </p:spPr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34E1883-5F9F-4892-9A5E-8B7110C9F771}"/>
              </a:ext>
            </a:extLst>
          </p:cNvPr>
          <p:cNvGrpSpPr/>
          <p:nvPr/>
        </p:nvGrpSpPr>
        <p:grpSpPr>
          <a:xfrm>
            <a:off x="3086379" y="3628889"/>
            <a:ext cx="1198881" cy="307786"/>
            <a:chOff x="2644761" y="2388587"/>
            <a:chExt cx="1198881" cy="30778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F579C476-B767-413F-96AB-D487BEED5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6497" y="2388587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F4B7971-CEF1-4CCC-84D4-A41225A5A311}"/>
                </a:ext>
              </a:extLst>
            </p:cNvPr>
            <p:cNvCxnSpPr>
              <a:cxnSpLocks/>
            </p:cNvCxnSpPr>
            <p:nvPr/>
          </p:nvCxnSpPr>
          <p:spPr>
            <a:xfrm>
              <a:off x="2644761" y="2542480"/>
              <a:ext cx="1124978" cy="0"/>
            </a:xfrm>
            <a:prstGeom prst="line">
              <a:avLst/>
            </a:prstGeom>
            <a:noFill/>
            <a:ln w="34925" cap="rnd" cmpd="sng" algn="ctr">
              <a:solidFill>
                <a:srgbClr val="C8C9C7"/>
              </a:solidFill>
              <a:prstDash val="sysDot"/>
              <a:miter lim="800000"/>
            </a:ln>
            <a:effectLst/>
          </p:spPr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D648B6E-C3B3-4C61-B106-F9967B54C131}"/>
              </a:ext>
            </a:extLst>
          </p:cNvPr>
          <p:cNvSpPr txBox="1"/>
          <p:nvPr/>
        </p:nvSpPr>
        <p:spPr>
          <a:xfrm>
            <a:off x="3350928" y="2059663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Divide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676C9E9-1797-4A0C-B62C-4B94D5E42293}"/>
              </a:ext>
            </a:extLst>
          </p:cNvPr>
          <p:cNvGrpSpPr/>
          <p:nvPr/>
        </p:nvGrpSpPr>
        <p:grpSpPr>
          <a:xfrm>
            <a:off x="1104900" y="1943241"/>
            <a:ext cx="1981478" cy="4352448"/>
            <a:chOff x="663282" y="1317282"/>
            <a:chExt cx="1981478" cy="4753779"/>
          </a:xfrm>
        </p:grpSpPr>
        <p:sp>
          <p:nvSpPr>
            <p:cNvPr id="18" name="Left Bracket 17">
              <a:extLst>
                <a:ext uri="{FF2B5EF4-FFF2-40B4-BE49-F238E27FC236}">
                  <a16:creationId xmlns:a16="http://schemas.microsoft.com/office/drawing/2014/main" id="{811D13EE-B016-44EB-9923-7BC1D7FD29D3}"/>
                </a:ext>
              </a:extLst>
            </p:cNvPr>
            <p:cNvSpPr/>
            <p:nvPr/>
          </p:nvSpPr>
          <p:spPr>
            <a:xfrm>
              <a:off x="663282" y="1317282"/>
              <a:ext cx="284971" cy="4753779"/>
            </a:xfrm>
            <a:prstGeom prst="leftBracket">
              <a:avLst>
                <a:gd name="adj" fmla="val 0"/>
              </a:avLst>
            </a:prstGeom>
            <a:noFill/>
            <a:ln w="28575" cap="flat" cmpd="sng" algn="ctr">
              <a:solidFill>
                <a:srgbClr val="FF82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9" name="Left Bracket 18">
              <a:extLst>
                <a:ext uri="{FF2B5EF4-FFF2-40B4-BE49-F238E27FC236}">
                  <a16:creationId xmlns:a16="http://schemas.microsoft.com/office/drawing/2014/main" id="{71301B4C-D59B-48FE-A03E-116E00BF5249}"/>
                </a:ext>
              </a:extLst>
            </p:cNvPr>
            <p:cNvSpPr/>
            <p:nvPr/>
          </p:nvSpPr>
          <p:spPr>
            <a:xfrm rot="10800000">
              <a:off x="2359789" y="1317282"/>
              <a:ext cx="284971" cy="4753779"/>
            </a:xfrm>
            <a:prstGeom prst="leftBracket">
              <a:avLst>
                <a:gd name="adj" fmla="val 0"/>
              </a:avLst>
            </a:prstGeom>
            <a:noFill/>
            <a:ln w="28575" cap="flat" cmpd="sng" algn="ctr">
              <a:solidFill>
                <a:srgbClr val="FF82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7D0B7E5-715B-4BF3-BD36-DB321E3003F0}"/>
              </a:ext>
            </a:extLst>
          </p:cNvPr>
          <p:cNvSpPr txBox="1"/>
          <p:nvPr/>
        </p:nvSpPr>
        <p:spPr>
          <a:xfrm>
            <a:off x="1300663" y="1710787"/>
            <a:ext cx="1609649" cy="469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rgbClr val="FF82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Big Data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5F8A171-AB67-46EA-AC0D-BA1DD74271CA}"/>
              </a:ext>
            </a:extLst>
          </p:cNvPr>
          <p:cNvSpPr/>
          <p:nvPr/>
        </p:nvSpPr>
        <p:spPr>
          <a:xfrm>
            <a:off x="1281600" y="2476528"/>
            <a:ext cx="1628078" cy="312234"/>
          </a:xfrm>
          <a:prstGeom prst="rect">
            <a:avLst/>
          </a:prstGeom>
          <a:solidFill>
            <a:srgbClr val="9BC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AB5E61-99BA-493D-90C8-F0516A28A0E9}"/>
              </a:ext>
            </a:extLst>
          </p:cNvPr>
          <p:cNvSpPr/>
          <p:nvPr/>
        </p:nvSpPr>
        <p:spPr>
          <a:xfrm>
            <a:off x="1281600" y="2948511"/>
            <a:ext cx="1628078" cy="312234"/>
          </a:xfrm>
          <a:prstGeom prst="rect">
            <a:avLst/>
          </a:prstGeom>
          <a:solidFill>
            <a:srgbClr val="9BC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D9795C-CEC7-421F-ABB4-BB8A715C93EF}"/>
              </a:ext>
            </a:extLst>
          </p:cNvPr>
          <p:cNvSpPr/>
          <p:nvPr/>
        </p:nvSpPr>
        <p:spPr>
          <a:xfrm>
            <a:off x="1281600" y="3420494"/>
            <a:ext cx="1628078" cy="312234"/>
          </a:xfrm>
          <a:prstGeom prst="rect">
            <a:avLst/>
          </a:prstGeom>
          <a:solidFill>
            <a:srgbClr val="9BC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B3CBC6-E7D1-4CA1-85BD-FFC7DC009E06}"/>
              </a:ext>
            </a:extLst>
          </p:cNvPr>
          <p:cNvSpPr/>
          <p:nvPr/>
        </p:nvSpPr>
        <p:spPr>
          <a:xfrm>
            <a:off x="1281600" y="3892477"/>
            <a:ext cx="1628078" cy="312234"/>
          </a:xfrm>
          <a:prstGeom prst="rect">
            <a:avLst/>
          </a:prstGeom>
          <a:solidFill>
            <a:srgbClr val="9BC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7B5641-4DAE-496C-A875-D730C3948D94}"/>
              </a:ext>
            </a:extLst>
          </p:cNvPr>
          <p:cNvSpPr/>
          <p:nvPr/>
        </p:nvSpPr>
        <p:spPr>
          <a:xfrm>
            <a:off x="1281600" y="4364460"/>
            <a:ext cx="1628078" cy="312234"/>
          </a:xfrm>
          <a:prstGeom prst="rect">
            <a:avLst/>
          </a:prstGeom>
          <a:solidFill>
            <a:srgbClr val="9BC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C0B3AD-B6BC-4352-B9CF-B64BB77C120C}"/>
              </a:ext>
            </a:extLst>
          </p:cNvPr>
          <p:cNvSpPr/>
          <p:nvPr/>
        </p:nvSpPr>
        <p:spPr>
          <a:xfrm>
            <a:off x="1281600" y="4836443"/>
            <a:ext cx="1628078" cy="312234"/>
          </a:xfrm>
          <a:prstGeom prst="rect">
            <a:avLst/>
          </a:prstGeom>
          <a:solidFill>
            <a:srgbClr val="9BC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7DB033B-C840-4241-B857-5091DD1B8F08}"/>
              </a:ext>
            </a:extLst>
          </p:cNvPr>
          <p:cNvSpPr/>
          <p:nvPr/>
        </p:nvSpPr>
        <p:spPr>
          <a:xfrm>
            <a:off x="1281600" y="5308426"/>
            <a:ext cx="1628078" cy="312234"/>
          </a:xfrm>
          <a:prstGeom prst="rect">
            <a:avLst/>
          </a:prstGeom>
          <a:solidFill>
            <a:srgbClr val="9BC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D7A6ED9-4A2C-440A-9968-4619CD6F9F5C}"/>
              </a:ext>
            </a:extLst>
          </p:cNvPr>
          <p:cNvSpPr/>
          <p:nvPr/>
        </p:nvSpPr>
        <p:spPr>
          <a:xfrm>
            <a:off x="1281600" y="5780406"/>
            <a:ext cx="1628078" cy="312234"/>
          </a:xfrm>
          <a:prstGeom prst="rect">
            <a:avLst/>
          </a:prstGeom>
          <a:solidFill>
            <a:srgbClr val="9BCBE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B2F578-CC59-456B-A231-3426722E09E6}"/>
              </a:ext>
            </a:extLst>
          </p:cNvPr>
          <p:cNvSpPr txBox="1"/>
          <p:nvPr/>
        </p:nvSpPr>
        <p:spPr>
          <a:xfrm>
            <a:off x="4528334" y="1710787"/>
            <a:ext cx="1875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rgbClr val="FF82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Smaller Data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63E1521-B33C-481F-9A0A-058A238D5162}"/>
              </a:ext>
            </a:extLst>
          </p:cNvPr>
          <p:cNvGrpSpPr/>
          <p:nvPr/>
        </p:nvGrpSpPr>
        <p:grpSpPr>
          <a:xfrm>
            <a:off x="4466383" y="2370530"/>
            <a:ext cx="1981479" cy="852272"/>
            <a:chOff x="4024765" y="2126958"/>
            <a:chExt cx="1981479" cy="884126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BB134DD-B094-4304-8481-F3E064729680}"/>
                </a:ext>
              </a:extLst>
            </p:cNvPr>
            <p:cNvGrpSpPr/>
            <p:nvPr/>
          </p:nvGrpSpPr>
          <p:grpSpPr>
            <a:xfrm>
              <a:off x="4024765" y="2126958"/>
              <a:ext cx="1981479" cy="884126"/>
              <a:chOff x="4024765" y="1900845"/>
              <a:chExt cx="1981479" cy="3964696"/>
            </a:xfrm>
          </p:grpSpPr>
          <p:sp>
            <p:nvSpPr>
              <p:cNvPr id="34" name="Left Bracket 33">
                <a:extLst>
                  <a:ext uri="{FF2B5EF4-FFF2-40B4-BE49-F238E27FC236}">
                    <a16:creationId xmlns:a16="http://schemas.microsoft.com/office/drawing/2014/main" id="{2CFA2C5C-4710-4FF8-8298-F74570F6BD55}"/>
                  </a:ext>
                </a:extLst>
              </p:cNvPr>
              <p:cNvSpPr/>
              <p:nvPr/>
            </p:nvSpPr>
            <p:spPr>
              <a:xfrm>
                <a:off x="4024765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noFill/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" name="Left Bracket 34">
                <a:extLst>
                  <a:ext uri="{FF2B5EF4-FFF2-40B4-BE49-F238E27FC236}">
                    <a16:creationId xmlns:a16="http://schemas.microsoft.com/office/drawing/2014/main" id="{593C5313-33C2-4EF5-A76F-91F2B2D7A697}"/>
                  </a:ext>
                </a:extLst>
              </p:cNvPr>
              <p:cNvSpPr/>
              <p:nvPr/>
            </p:nvSpPr>
            <p:spPr>
              <a:xfrm rot="10800000">
                <a:off x="5721273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noFill/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B12BC59-BC4E-4B6A-9D81-0B4DC8A21517}"/>
                </a:ext>
              </a:extLst>
            </p:cNvPr>
            <p:cNvSpPr/>
            <p:nvPr/>
          </p:nvSpPr>
          <p:spPr>
            <a:xfrm>
              <a:off x="4201466" y="2241397"/>
              <a:ext cx="1628078" cy="312234"/>
            </a:xfrm>
            <a:prstGeom prst="rect">
              <a:avLst/>
            </a:prstGeom>
            <a:solidFill>
              <a:srgbClr val="9BCB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61EF33E-691E-4D26-8D21-F4A65F913409}"/>
                </a:ext>
              </a:extLst>
            </p:cNvPr>
            <p:cNvSpPr/>
            <p:nvPr/>
          </p:nvSpPr>
          <p:spPr>
            <a:xfrm>
              <a:off x="4201466" y="2614916"/>
              <a:ext cx="1628078" cy="312234"/>
            </a:xfrm>
            <a:prstGeom prst="rect">
              <a:avLst/>
            </a:prstGeom>
            <a:solidFill>
              <a:srgbClr val="9BCB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B388925-FB82-4156-B6CF-D05C04892F28}"/>
              </a:ext>
            </a:extLst>
          </p:cNvPr>
          <p:cNvGrpSpPr/>
          <p:nvPr/>
        </p:nvGrpSpPr>
        <p:grpSpPr>
          <a:xfrm>
            <a:off x="4466383" y="3356930"/>
            <a:ext cx="1981479" cy="852272"/>
            <a:chOff x="4024765" y="2126958"/>
            <a:chExt cx="1981479" cy="884126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BD8BB82E-F770-46C1-A174-36D2CC325335}"/>
                </a:ext>
              </a:extLst>
            </p:cNvPr>
            <p:cNvGrpSpPr/>
            <p:nvPr/>
          </p:nvGrpSpPr>
          <p:grpSpPr>
            <a:xfrm>
              <a:off x="4024765" y="2126958"/>
              <a:ext cx="1981479" cy="884126"/>
              <a:chOff x="4024765" y="1900845"/>
              <a:chExt cx="1981479" cy="3964696"/>
            </a:xfrm>
          </p:grpSpPr>
          <p:sp>
            <p:nvSpPr>
              <p:cNvPr id="40" name="Left Bracket 39">
                <a:extLst>
                  <a:ext uri="{FF2B5EF4-FFF2-40B4-BE49-F238E27FC236}">
                    <a16:creationId xmlns:a16="http://schemas.microsoft.com/office/drawing/2014/main" id="{30B38FA4-55F5-48BA-8F6F-F20BAFC49933}"/>
                  </a:ext>
                </a:extLst>
              </p:cNvPr>
              <p:cNvSpPr/>
              <p:nvPr/>
            </p:nvSpPr>
            <p:spPr>
              <a:xfrm>
                <a:off x="4024765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noFill/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1" name="Left Bracket 40">
                <a:extLst>
                  <a:ext uri="{FF2B5EF4-FFF2-40B4-BE49-F238E27FC236}">
                    <a16:creationId xmlns:a16="http://schemas.microsoft.com/office/drawing/2014/main" id="{0F8EC868-C078-4632-8485-2687E4927AD4}"/>
                  </a:ext>
                </a:extLst>
              </p:cNvPr>
              <p:cNvSpPr/>
              <p:nvPr/>
            </p:nvSpPr>
            <p:spPr>
              <a:xfrm rot="10800000">
                <a:off x="5721273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noFill/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29F68FF-B9C3-429E-9E4C-BCC175A4649B}"/>
                </a:ext>
              </a:extLst>
            </p:cNvPr>
            <p:cNvSpPr/>
            <p:nvPr/>
          </p:nvSpPr>
          <p:spPr>
            <a:xfrm>
              <a:off x="4201466" y="2241397"/>
              <a:ext cx="1628078" cy="312234"/>
            </a:xfrm>
            <a:prstGeom prst="rect">
              <a:avLst/>
            </a:prstGeom>
            <a:solidFill>
              <a:srgbClr val="9BCB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F7348EF-858A-4C0B-A237-FF852AD892EE}"/>
                </a:ext>
              </a:extLst>
            </p:cNvPr>
            <p:cNvSpPr/>
            <p:nvPr/>
          </p:nvSpPr>
          <p:spPr>
            <a:xfrm>
              <a:off x="4201466" y="2614916"/>
              <a:ext cx="1628078" cy="312234"/>
            </a:xfrm>
            <a:prstGeom prst="rect">
              <a:avLst/>
            </a:prstGeom>
            <a:solidFill>
              <a:srgbClr val="9BCB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7AD0B05-20DE-4EC2-9435-695AC4531BB5}"/>
              </a:ext>
            </a:extLst>
          </p:cNvPr>
          <p:cNvGrpSpPr/>
          <p:nvPr/>
        </p:nvGrpSpPr>
        <p:grpSpPr>
          <a:xfrm>
            <a:off x="4466383" y="4343330"/>
            <a:ext cx="1981479" cy="852272"/>
            <a:chOff x="4024765" y="2126958"/>
            <a:chExt cx="1981479" cy="884126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A2AC08BE-25AD-4BEF-908A-D5C444D41021}"/>
                </a:ext>
              </a:extLst>
            </p:cNvPr>
            <p:cNvGrpSpPr/>
            <p:nvPr/>
          </p:nvGrpSpPr>
          <p:grpSpPr>
            <a:xfrm>
              <a:off x="4024765" y="2126958"/>
              <a:ext cx="1981479" cy="884126"/>
              <a:chOff x="4024765" y="1900845"/>
              <a:chExt cx="1981479" cy="3964696"/>
            </a:xfrm>
          </p:grpSpPr>
          <p:sp>
            <p:nvSpPr>
              <p:cNvPr id="46" name="Left Bracket 45">
                <a:extLst>
                  <a:ext uri="{FF2B5EF4-FFF2-40B4-BE49-F238E27FC236}">
                    <a16:creationId xmlns:a16="http://schemas.microsoft.com/office/drawing/2014/main" id="{B7C7891B-0EA7-4240-B24A-3D5C61857184}"/>
                  </a:ext>
                </a:extLst>
              </p:cNvPr>
              <p:cNvSpPr/>
              <p:nvPr/>
            </p:nvSpPr>
            <p:spPr>
              <a:xfrm>
                <a:off x="4024765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noFill/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7" name="Left Bracket 46">
                <a:extLst>
                  <a:ext uri="{FF2B5EF4-FFF2-40B4-BE49-F238E27FC236}">
                    <a16:creationId xmlns:a16="http://schemas.microsoft.com/office/drawing/2014/main" id="{FB4F9543-A7F3-4A37-AEE2-A919C586B19A}"/>
                  </a:ext>
                </a:extLst>
              </p:cNvPr>
              <p:cNvSpPr/>
              <p:nvPr/>
            </p:nvSpPr>
            <p:spPr>
              <a:xfrm rot="10800000">
                <a:off x="5721273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noFill/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E8920FF-7ADE-4D72-8263-6718162BFC35}"/>
                </a:ext>
              </a:extLst>
            </p:cNvPr>
            <p:cNvSpPr/>
            <p:nvPr/>
          </p:nvSpPr>
          <p:spPr>
            <a:xfrm>
              <a:off x="4201466" y="2241397"/>
              <a:ext cx="1628078" cy="312234"/>
            </a:xfrm>
            <a:prstGeom prst="rect">
              <a:avLst/>
            </a:prstGeom>
            <a:solidFill>
              <a:srgbClr val="9BCB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76D2881-94E7-4967-B973-BD45B291294A}"/>
                </a:ext>
              </a:extLst>
            </p:cNvPr>
            <p:cNvSpPr/>
            <p:nvPr/>
          </p:nvSpPr>
          <p:spPr>
            <a:xfrm>
              <a:off x="4201466" y="2614916"/>
              <a:ext cx="1628078" cy="312234"/>
            </a:xfrm>
            <a:prstGeom prst="rect">
              <a:avLst/>
            </a:prstGeom>
            <a:solidFill>
              <a:srgbClr val="9BCB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AE77140-A933-43CA-8343-185545867BA2}"/>
              </a:ext>
            </a:extLst>
          </p:cNvPr>
          <p:cNvGrpSpPr/>
          <p:nvPr/>
        </p:nvGrpSpPr>
        <p:grpSpPr>
          <a:xfrm>
            <a:off x="4466383" y="5329730"/>
            <a:ext cx="1981479" cy="852272"/>
            <a:chOff x="4024765" y="2126958"/>
            <a:chExt cx="1981479" cy="884126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3CDD057-C95D-4FF0-8FA3-531C518CFC11}"/>
                </a:ext>
              </a:extLst>
            </p:cNvPr>
            <p:cNvGrpSpPr/>
            <p:nvPr/>
          </p:nvGrpSpPr>
          <p:grpSpPr>
            <a:xfrm>
              <a:off x="4024765" y="2126958"/>
              <a:ext cx="1981479" cy="884126"/>
              <a:chOff x="4024765" y="1900845"/>
              <a:chExt cx="1981479" cy="3964696"/>
            </a:xfrm>
          </p:grpSpPr>
          <p:sp>
            <p:nvSpPr>
              <p:cNvPr id="52" name="Left Bracket 51">
                <a:extLst>
                  <a:ext uri="{FF2B5EF4-FFF2-40B4-BE49-F238E27FC236}">
                    <a16:creationId xmlns:a16="http://schemas.microsoft.com/office/drawing/2014/main" id="{F504BED5-6F97-47F8-A30B-F84FB8EFD058}"/>
                  </a:ext>
                </a:extLst>
              </p:cNvPr>
              <p:cNvSpPr/>
              <p:nvPr/>
            </p:nvSpPr>
            <p:spPr>
              <a:xfrm>
                <a:off x="4024765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noFill/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3" name="Left Bracket 52">
                <a:extLst>
                  <a:ext uri="{FF2B5EF4-FFF2-40B4-BE49-F238E27FC236}">
                    <a16:creationId xmlns:a16="http://schemas.microsoft.com/office/drawing/2014/main" id="{5D655F06-E522-4F5C-B8EF-C8F0966C8C07}"/>
                  </a:ext>
                </a:extLst>
              </p:cNvPr>
              <p:cNvSpPr/>
              <p:nvPr/>
            </p:nvSpPr>
            <p:spPr>
              <a:xfrm rot="10800000">
                <a:off x="5721273" y="1900845"/>
                <a:ext cx="284971" cy="3964696"/>
              </a:xfrm>
              <a:prstGeom prst="leftBracket">
                <a:avLst>
                  <a:gd name="adj" fmla="val 0"/>
                </a:avLst>
              </a:prstGeom>
              <a:noFill/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7C2D651-7100-4EC9-A342-956B6DAB7253}"/>
                </a:ext>
              </a:extLst>
            </p:cNvPr>
            <p:cNvSpPr/>
            <p:nvPr/>
          </p:nvSpPr>
          <p:spPr>
            <a:xfrm>
              <a:off x="4201466" y="2241397"/>
              <a:ext cx="1628078" cy="312234"/>
            </a:xfrm>
            <a:prstGeom prst="rect">
              <a:avLst/>
            </a:prstGeom>
            <a:solidFill>
              <a:srgbClr val="9BCB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291229B-6021-45A6-B0F7-E249287F3A85}"/>
                </a:ext>
              </a:extLst>
            </p:cNvPr>
            <p:cNvSpPr/>
            <p:nvPr/>
          </p:nvSpPr>
          <p:spPr>
            <a:xfrm>
              <a:off x="4201466" y="2614916"/>
              <a:ext cx="1628078" cy="312234"/>
            </a:xfrm>
            <a:prstGeom prst="rect">
              <a:avLst/>
            </a:prstGeom>
            <a:solidFill>
              <a:srgbClr val="9BCB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EA7794F-3786-4B81-9B82-5D974518764A}"/>
              </a:ext>
            </a:extLst>
          </p:cNvPr>
          <p:cNvGrpSpPr/>
          <p:nvPr/>
        </p:nvGrpSpPr>
        <p:grpSpPr>
          <a:xfrm>
            <a:off x="8111165" y="2473269"/>
            <a:ext cx="2794775" cy="697077"/>
            <a:chOff x="7577726" y="2148151"/>
            <a:chExt cx="3173464" cy="79153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0EACDE0-6A96-4AEE-A5B2-F02E5122DC44}"/>
                </a:ext>
              </a:extLst>
            </p:cNvPr>
            <p:cNvSpPr/>
            <p:nvPr/>
          </p:nvSpPr>
          <p:spPr>
            <a:xfrm>
              <a:off x="8017286" y="2148151"/>
              <a:ext cx="2733904" cy="785962"/>
            </a:xfrm>
            <a:prstGeom prst="rect">
              <a:avLst/>
            </a:prstGeom>
            <a:solidFill>
              <a:srgbClr val="FF82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45E3430F-E104-4DE8-A892-63C4DBC3896D}"/>
                </a:ext>
              </a:extLst>
            </p:cNvPr>
            <p:cNvGrpSpPr/>
            <p:nvPr/>
          </p:nvGrpSpPr>
          <p:grpSpPr>
            <a:xfrm>
              <a:off x="7577726" y="2153719"/>
              <a:ext cx="785962" cy="785962"/>
              <a:chOff x="9275889" y="5194577"/>
              <a:chExt cx="979661" cy="979661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40C05859-2742-46D6-91C2-177B124ACE4E}"/>
                  </a:ext>
                </a:extLst>
              </p:cNvPr>
              <p:cNvSpPr/>
              <p:nvPr/>
            </p:nvSpPr>
            <p:spPr>
              <a:xfrm flipH="1">
                <a:off x="9317845" y="5220564"/>
                <a:ext cx="895034" cy="895034"/>
              </a:xfrm>
              <a:prstGeom prst="ellipse">
                <a:avLst/>
              </a:prstGeom>
              <a:solidFill>
                <a:sysClr val="window" lastClr="FFFFFF"/>
              </a:solidFill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E6B8F478-D3DE-4F55-AE5D-D177CEB4147E}"/>
                  </a:ext>
                </a:extLst>
              </p:cNvPr>
              <p:cNvGrpSpPr/>
              <p:nvPr/>
            </p:nvGrpSpPr>
            <p:grpSpPr>
              <a:xfrm>
                <a:off x="9275889" y="5194577"/>
                <a:ext cx="979661" cy="979661"/>
                <a:chOff x="5125241" y="4572632"/>
                <a:chExt cx="1218697" cy="1218697"/>
              </a:xfrm>
            </p:grpSpPr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254196A4-A928-40EE-B9A4-AD0CC3EEA209}"/>
                    </a:ext>
                  </a:extLst>
                </p:cNvPr>
                <p:cNvSpPr/>
                <p:nvPr/>
              </p:nvSpPr>
              <p:spPr>
                <a:xfrm flipH="1">
                  <a:off x="5125241" y="4572632"/>
                  <a:ext cx="1218697" cy="1218697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8575" cap="flat" cmpd="sng" algn="ctr">
                  <a:solidFill>
                    <a:srgbClr val="FF82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ource Sans Pro"/>
                    <a:ea typeface="+mn-ea"/>
                    <a:cs typeface="+mn-cs"/>
                  </a:endParaRPr>
                </a:p>
              </p:txBody>
            </p:sp>
            <p:grpSp>
              <p:nvGrpSpPr>
                <p:cNvPr id="60" name="Group 19">
                  <a:extLst>
                    <a:ext uri="{FF2B5EF4-FFF2-40B4-BE49-F238E27FC236}">
                      <a16:creationId xmlns:a16="http://schemas.microsoft.com/office/drawing/2014/main" id="{CB9ED991-363F-428B-8799-A1C9B6EB6DC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flipH="1">
                  <a:off x="5445692" y="4878036"/>
                  <a:ext cx="577795" cy="607888"/>
                  <a:chOff x="2896" y="2901"/>
                  <a:chExt cx="576" cy="606"/>
                </a:xfrm>
                <a:solidFill>
                  <a:sysClr val="windowText" lastClr="000000">
                    <a:lumMod val="50000"/>
                    <a:lumOff val="50000"/>
                  </a:sysClr>
                </a:solidFill>
              </p:grpSpPr>
              <p:sp>
                <p:nvSpPr>
                  <p:cNvPr id="61" name="Freeform 20">
                    <a:extLst>
                      <a:ext uri="{FF2B5EF4-FFF2-40B4-BE49-F238E27FC236}">
                        <a16:creationId xmlns:a16="http://schemas.microsoft.com/office/drawing/2014/main" id="{2ACA8A49-2ADA-4CD1-B8FC-A6546740091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96" y="3441"/>
                    <a:ext cx="216" cy="48"/>
                  </a:xfrm>
                  <a:custGeom>
                    <a:avLst/>
                    <a:gdLst>
                      <a:gd name="T0" fmla="*/ 87 w 786"/>
                      <a:gd name="T1" fmla="*/ 0 h 175"/>
                      <a:gd name="T2" fmla="*/ 0 w 786"/>
                      <a:gd name="T3" fmla="*/ 88 h 175"/>
                      <a:gd name="T4" fmla="*/ 87 w 786"/>
                      <a:gd name="T5" fmla="*/ 175 h 175"/>
                      <a:gd name="T6" fmla="*/ 786 w 786"/>
                      <a:gd name="T7" fmla="*/ 175 h 175"/>
                      <a:gd name="T8" fmla="*/ 771 w 786"/>
                      <a:gd name="T9" fmla="*/ 87 h 175"/>
                      <a:gd name="T10" fmla="*/ 786 w 786"/>
                      <a:gd name="T11" fmla="*/ 0 h 175"/>
                      <a:gd name="T12" fmla="*/ 87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87" y="0"/>
                        </a:moveTo>
                        <a:cubicBezTo>
                          <a:pt x="39" y="0"/>
                          <a:pt x="0" y="39"/>
                          <a:pt x="0" y="88"/>
                        </a:cubicBezTo>
                        <a:cubicBezTo>
                          <a:pt x="0" y="136"/>
                          <a:pt x="39" y="175"/>
                          <a:pt x="87" y="175"/>
                        </a:cubicBezTo>
                        <a:cubicBezTo>
                          <a:pt x="786" y="175"/>
                          <a:pt x="786" y="175"/>
                          <a:pt x="786" y="175"/>
                        </a:cubicBezTo>
                        <a:cubicBezTo>
                          <a:pt x="777" y="147"/>
                          <a:pt x="771" y="118"/>
                          <a:pt x="771" y="87"/>
                        </a:cubicBezTo>
                        <a:cubicBezTo>
                          <a:pt x="771" y="57"/>
                          <a:pt x="777" y="28"/>
                          <a:pt x="786" y="0"/>
                        </a:cubicBezTo>
                        <a:lnTo>
                          <a:pt x="87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62" name="Freeform 21">
                    <a:extLst>
                      <a:ext uri="{FF2B5EF4-FFF2-40B4-BE49-F238E27FC236}">
                        <a16:creationId xmlns:a16="http://schemas.microsoft.com/office/drawing/2014/main" id="{72808DB4-EC33-4E19-BE2B-75AFB0A15B4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56" y="3441"/>
                    <a:ext cx="216" cy="48"/>
                  </a:xfrm>
                  <a:custGeom>
                    <a:avLst/>
                    <a:gdLst>
                      <a:gd name="T0" fmla="*/ 699 w 786"/>
                      <a:gd name="T1" fmla="*/ 0 h 175"/>
                      <a:gd name="T2" fmla="*/ 0 w 786"/>
                      <a:gd name="T3" fmla="*/ 0 h 175"/>
                      <a:gd name="T4" fmla="*/ 15 w 786"/>
                      <a:gd name="T5" fmla="*/ 87 h 175"/>
                      <a:gd name="T6" fmla="*/ 0 w 786"/>
                      <a:gd name="T7" fmla="*/ 175 h 175"/>
                      <a:gd name="T8" fmla="*/ 699 w 786"/>
                      <a:gd name="T9" fmla="*/ 175 h 175"/>
                      <a:gd name="T10" fmla="*/ 786 w 786"/>
                      <a:gd name="T11" fmla="*/ 88 h 175"/>
                      <a:gd name="T12" fmla="*/ 699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699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9" y="28"/>
                          <a:pt x="15" y="57"/>
                          <a:pt x="15" y="87"/>
                        </a:cubicBezTo>
                        <a:cubicBezTo>
                          <a:pt x="15" y="118"/>
                          <a:pt x="9" y="147"/>
                          <a:pt x="0" y="175"/>
                        </a:cubicBezTo>
                        <a:cubicBezTo>
                          <a:pt x="699" y="175"/>
                          <a:pt x="699" y="175"/>
                          <a:pt x="699" y="175"/>
                        </a:cubicBezTo>
                        <a:cubicBezTo>
                          <a:pt x="747" y="175"/>
                          <a:pt x="786" y="136"/>
                          <a:pt x="786" y="88"/>
                        </a:cubicBezTo>
                        <a:cubicBezTo>
                          <a:pt x="786" y="39"/>
                          <a:pt x="747" y="0"/>
                          <a:pt x="699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63" name="Freeform 22">
                    <a:extLst>
                      <a:ext uri="{FF2B5EF4-FFF2-40B4-BE49-F238E27FC236}">
                        <a16:creationId xmlns:a16="http://schemas.microsoft.com/office/drawing/2014/main" id="{A08F1699-26A7-4F6C-9B13-32F10BAD118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2" y="3285"/>
                    <a:ext cx="84" cy="222"/>
                  </a:xfrm>
                  <a:custGeom>
                    <a:avLst/>
                    <a:gdLst>
                      <a:gd name="T0" fmla="*/ 242 w 308"/>
                      <a:gd name="T1" fmla="*/ 529 h 810"/>
                      <a:gd name="T2" fmla="*/ 242 w 308"/>
                      <a:gd name="T3" fmla="*/ 88 h 810"/>
                      <a:gd name="T4" fmla="*/ 154 w 308"/>
                      <a:gd name="T5" fmla="*/ 0 h 810"/>
                      <a:gd name="T6" fmla="*/ 67 w 308"/>
                      <a:gd name="T7" fmla="*/ 88 h 810"/>
                      <a:gd name="T8" fmla="*/ 67 w 308"/>
                      <a:gd name="T9" fmla="*/ 529 h 810"/>
                      <a:gd name="T10" fmla="*/ 0 w 308"/>
                      <a:gd name="T11" fmla="*/ 655 h 810"/>
                      <a:gd name="T12" fmla="*/ 154 w 308"/>
                      <a:gd name="T13" fmla="*/ 810 h 810"/>
                      <a:gd name="T14" fmla="*/ 308 w 308"/>
                      <a:gd name="T15" fmla="*/ 655 h 810"/>
                      <a:gd name="T16" fmla="*/ 242 w 308"/>
                      <a:gd name="T17" fmla="*/ 529 h 8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08" h="810">
                        <a:moveTo>
                          <a:pt x="242" y="529"/>
                        </a:moveTo>
                        <a:cubicBezTo>
                          <a:pt x="242" y="88"/>
                          <a:pt x="242" y="88"/>
                          <a:pt x="242" y="88"/>
                        </a:cubicBezTo>
                        <a:cubicBezTo>
                          <a:pt x="242" y="39"/>
                          <a:pt x="202" y="0"/>
                          <a:pt x="154" y="0"/>
                        </a:cubicBezTo>
                        <a:cubicBezTo>
                          <a:pt x="106" y="0"/>
                          <a:pt x="67" y="39"/>
                          <a:pt x="67" y="88"/>
                        </a:cubicBezTo>
                        <a:cubicBezTo>
                          <a:pt x="67" y="529"/>
                          <a:pt x="67" y="529"/>
                          <a:pt x="67" y="529"/>
                        </a:cubicBezTo>
                        <a:cubicBezTo>
                          <a:pt x="26" y="557"/>
                          <a:pt x="0" y="603"/>
                          <a:pt x="0" y="655"/>
                        </a:cubicBezTo>
                        <a:cubicBezTo>
                          <a:pt x="0" y="740"/>
                          <a:pt x="69" y="810"/>
                          <a:pt x="154" y="810"/>
                        </a:cubicBezTo>
                        <a:cubicBezTo>
                          <a:pt x="239" y="810"/>
                          <a:pt x="308" y="740"/>
                          <a:pt x="308" y="655"/>
                        </a:cubicBezTo>
                        <a:cubicBezTo>
                          <a:pt x="308" y="603"/>
                          <a:pt x="282" y="557"/>
                          <a:pt x="242" y="5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64" name="Freeform 23">
                    <a:extLst>
                      <a:ext uri="{FF2B5EF4-FFF2-40B4-BE49-F238E27FC236}">
                        <a16:creationId xmlns:a16="http://schemas.microsoft.com/office/drawing/2014/main" id="{599C6AC1-3F7A-4976-BAEB-905BD72D548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2901"/>
                    <a:ext cx="570" cy="137"/>
                  </a:xfrm>
                  <a:custGeom>
                    <a:avLst/>
                    <a:gdLst>
                      <a:gd name="T0" fmla="*/ 1831 w 2080"/>
                      <a:gd name="T1" fmla="*/ 0 h 497"/>
                      <a:gd name="T2" fmla="*/ 249 w 2080"/>
                      <a:gd name="T3" fmla="*/ 0 h 497"/>
                      <a:gd name="T4" fmla="*/ 0 w 2080"/>
                      <a:gd name="T5" fmla="*/ 249 h 497"/>
                      <a:gd name="T6" fmla="*/ 249 w 2080"/>
                      <a:gd name="T7" fmla="*/ 497 h 497"/>
                      <a:gd name="T8" fmla="*/ 1831 w 2080"/>
                      <a:gd name="T9" fmla="*/ 497 h 497"/>
                      <a:gd name="T10" fmla="*/ 2080 w 2080"/>
                      <a:gd name="T11" fmla="*/ 249 h 497"/>
                      <a:gd name="T12" fmla="*/ 1831 w 2080"/>
                      <a:gd name="T13" fmla="*/ 0 h 497"/>
                      <a:gd name="T14" fmla="*/ 1749 w 2080"/>
                      <a:gd name="T15" fmla="*/ 336 h 497"/>
                      <a:gd name="T16" fmla="*/ 1662 w 2080"/>
                      <a:gd name="T17" fmla="*/ 249 h 497"/>
                      <a:gd name="T18" fmla="*/ 1749 w 2080"/>
                      <a:gd name="T19" fmla="*/ 162 h 497"/>
                      <a:gd name="T20" fmla="*/ 1836 w 2080"/>
                      <a:gd name="T21" fmla="*/ 249 h 497"/>
                      <a:gd name="T22" fmla="*/ 1749 w 2080"/>
                      <a:gd name="T23" fmla="*/ 336 h 4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7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9"/>
                        </a:cubicBezTo>
                        <a:cubicBezTo>
                          <a:pt x="0" y="385"/>
                          <a:pt x="112" y="497"/>
                          <a:pt x="249" y="497"/>
                        </a:cubicBezTo>
                        <a:cubicBezTo>
                          <a:pt x="1831" y="497"/>
                          <a:pt x="1831" y="497"/>
                          <a:pt x="1831" y="497"/>
                        </a:cubicBezTo>
                        <a:cubicBezTo>
                          <a:pt x="1968" y="497"/>
                          <a:pt x="2080" y="385"/>
                          <a:pt x="2080" y="249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6"/>
                        </a:moveTo>
                        <a:cubicBezTo>
                          <a:pt x="1701" y="336"/>
                          <a:pt x="1662" y="297"/>
                          <a:pt x="1662" y="249"/>
                        </a:cubicBezTo>
                        <a:cubicBezTo>
                          <a:pt x="1662" y="201"/>
                          <a:pt x="1701" y="162"/>
                          <a:pt x="1749" y="162"/>
                        </a:cubicBezTo>
                        <a:cubicBezTo>
                          <a:pt x="1797" y="162"/>
                          <a:pt x="1836" y="201"/>
                          <a:pt x="1836" y="249"/>
                        </a:cubicBezTo>
                        <a:cubicBezTo>
                          <a:pt x="1836" y="297"/>
                          <a:pt x="1797" y="336"/>
                          <a:pt x="1749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65" name="Freeform 24">
                    <a:extLst>
                      <a:ext uri="{FF2B5EF4-FFF2-40B4-BE49-F238E27FC236}">
                        <a16:creationId xmlns:a16="http://schemas.microsoft.com/office/drawing/2014/main" id="{EC466AF8-8D90-4A58-9102-8575265EBE9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072"/>
                    <a:ext cx="570" cy="135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8"/>
                        </a:cubicBezTo>
                        <a:cubicBezTo>
                          <a:pt x="0" y="385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5"/>
                          <a:pt x="2080" y="248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66" name="Freeform 25">
                    <a:extLst>
                      <a:ext uri="{FF2B5EF4-FFF2-40B4-BE49-F238E27FC236}">
                        <a16:creationId xmlns:a16="http://schemas.microsoft.com/office/drawing/2014/main" id="{8374BDE0-535C-41BC-960E-EA1C9E631F7C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242"/>
                    <a:ext cx="570" cy="136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1"/>
                          <a:pt x="0" y="248"/>
                        </a:cubicBezTo>
                        <a:cubicBezTo>
                          <a:pt x="0" y="384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4"/>
                          <a:pt x="2080" y="248"/>
                        </a:cubicBezTo>
                        <a:cubicBezTo>
                          <a:pt x="2080" y="111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</p:grpSp>
          </p:grpSp>
        </p:grp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698498E6-10B4-4DCC-A93E-D947DFA7EE75}"/>
              </a:ext>
            </a:extLst>
          </p:cNvPr>
          <p:cNvSpPr txBox="1"/>
          <p:nvPr/>
        </p:nvSpPr>
        <p:spPr>
          <a:xfrm>
            <a:off x="8672216" y="1710787"/>
            <a:ext cx="1875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rgbClr val="FF82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Compute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85029CB-3A70-405B-9055-5E30F99EE2DE}"/>
              </a:ext>
            </a:extLst>
          </p:cNvPr>
          <p:cNvGrpSpPr/>
          <p:nvPr/>
        </p:nvGrpSpPr>
        <p:grpSpPr>
          <a:xfrm>
            <a:off x="8111165" y="3433024"/>
            <a:ext cx="2794775" cy="697077"/>
            <a:chOff x="7577726" y="2148151"/>
            <a:chExt cx="3173464" cy="79153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1D85E22-7FBE-42DC-A6C8-4DA963D70810}"/>
                </a:ext>
              </a:extLst>
            </p:cNvPr>
            <p:cNvSpPr/>
            <p:nvPr/>
          </p:nvSpPr>
          <p:spPr>
            <a:xfrm>
              <a:off x="8017286" y="2148151"/>
              <a:ext cx="2733904" cy="785962"/>
            </a:xfrm>
            <a:prstGeom prst="rect">
              <a:avLst/>
            </a:prstGeom>
            <a:solidFill>
              <a:srgbClr val="FF82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33F80BCE-DB2D-4DD5-BC83-CBC3122CA294}"/>
                </a:ext>
              </a:extLst>
            </p:cNvPr>
            <p:cNvGrpSpPr/>
            <p:nvPr/>
          </p:nvGrpSpPr>
          <p:grpSpPr>
            <a:xfrm>
              <a:off x="7577726" y="2153719"/>
              <a:ext cx="785962" cy="785962"/>
              <a:chOff x="9275889" y="5194577"/>
              <a:chExt cx="979661" cy="979661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BC5C97A-1E87-40B0-BC9F-3C8932C2A1BD}"/>
                  </a:ext>
                </a:extLst>
              </p:cNvPr>
              <p:cNvSpPr/>
              <p:nvPr/>
            </p:nvSpPr>
            <p:spPr>
              <a:xfrm flipH="1">
                <a:off x="9317845" y="5220564"/>
                <a:ext cx="895034" cy="895034"/>
              </a:xfrm>
              <a:prstGeom prst="ellipse">
                <a:avLst/>
              </a:prstGeom>
              <a:solidFill>
                <a:sysClr val="window" lastClr="FFFFFF"/>
              </a:solidFill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D957363D-EB25-4E46-A063-44CE52CF9B0E}"/>
                  </a:ext>
                </a:extLst>
              </p:cNvPr>
              <p:cNvGrpSpPr/>
              <p:nvPr/>
            </p:nvGrpSpPr>
            <p:grpSpPr>
              <a:xfrm>
                <a:off x="9275889" y="5194577"/>
                <a:ext cx="979661" cy="979661"/>
                <a:chOff x="5125241" y="4572632"/>
                <a:chExt cx="1218697" cy="1218697"/>
              </a:xfrm>
            </p:grpSpPr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174861AD-D416-4C39-82C3-D9F5E35DE3B3}"/>
                    </a:ext>
                  </a:extLst>
                </p:cNvPr>
                <p:cNvSpPr/>
                <p:nvPr/>
              </p:nvSpPr>
              <p:spPr>
                <a:xfrm flipH="1">
                  <a:off x="5125241" y="4572632"/>
                  <a:ext cx="1218697" cy="1218697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8575" cap="flat" cmpd="sng" algn="ctr">
                  <a:solidFill>
                    <a:srgbClr val="FF82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ource Sans Pro"/>
                    <a:ea typeface="+mn-ea"/>
                    <a:cs typeface="+mn-cs"/>
                  </a:endParaRPr>
                </a:p>
              </p:txBody>
            </p:sp>
            <p:grpSp>
              <p:nvGrpSpPr>
                <p:cNvPr id="74" name="Group 19">
                  <a:extLst>
                    <a:ext uri="{FF2B5EF4-FFF2-40B4-BE49-F238E27FC236}">
                      <a16:creationId xmlns:a16="http://schemas.microsoft.com/office/drawing/2014/main" id="{7F5FB047-FA12-4C99-AB63-80D6D15B4D8A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flipH="1">
                  <a:off x="5445692" y="4878036"/>
                  <a:ext cx="577795" cy="607888"/>
                  <a:chOff x="2896" y="2901"/>
                  <a:chExt cx="576" cy="606"/>
                </a:xfrm>
                <a:solidFill>
                  <a:sysClr val="windowText" lastClr="000000">
                    <a:lumMod val="50000"/>
                    <a:lumOff val="50000"/>
                  </a:sysClr>
                </a:solidFill>
              </p:grpSpPr>
              <p:sp>
                <p:nvSpPr>
                  <p:cNvPr id="75" name="Freeform 20">
                    <a:extLst>
                      <a:ext uri="{FF2B5EF4-FFF2-40B4-BE49-F238E27FC236}">
                        <a16:creationId xmlns:a16="http://schemas.microsoft.com/office/drawing/2014/main" id="{9BA8A6DC-9FB2-4FF5-ACEB-4B718C88129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96" y="3441"/>
                    <a:ext cx="216" cy="48"/>
                  </a:xfrm>
                  <a:custGeom>
                    <a:avLst/>
                    <a:gdLst>
                      <a:gd name="T0" fmla="*/ 87 w 786"/>
                      <a:gd name="T1" fmla="*/ 0 h 175"/>
                      <a:gd name="T2" fmla="*/ 0 w 786"/>
                      <a:gd name="T3" fmla="*/ 88 h 175"/>
                      <a:gd name="T4" fmla="*/ 87 w 786"/>
                      <a:gd name="T5" fmla="*/ 175 h 175"/>
                      <a:gd name="T6" fmla="*/ 786 w 786"/>
                      <a:gd name="T7" fmla="*/ 175 h 175"/>
                      <a:gd name="T8" fmla="*/ 771 w 786"/>
                      <a:gd name="T9" fmla="*/ 87 h 175"/>
                      <a:gd name="T10" fmla="*/ 786 w 786"/>
                      <a:gd name="T11" fmla="*/ 0 h 175"/>
                      <a:gd name="T12" fmla="*/ 87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87" y="0"/>
                        </a:moveTo>
                        <a:cubicBezTo>
                          <a:pt x="39" y="0"/>
                          <a:pt x="0" y="39"/>
                          <a:pt x="0" y="88"/>
                        </a:cubicBezTo>
                        <a:cubicBezTo>
                          <a:pt x="0" y="136"/>
                          <a:pt x="39" y="175"/>
                          <a:pt x="87" y="175"/>
                        </a:cubicBezTo>
                        <a:cubicBezTo>
                          <a:pt x="786" y="175"/>
                          <a:pt x="786" y="175"/>
                          <a:pt x="786" y="175"/>
                        </a:cubicBezTo>
                        <a:cubicBezTo>
                          <a:pt x="777" y="147"/>
                          <a:pt x="771" y="118"/>
                          <a:pt x="771" y="87"/>
                        </a:cubicBezTo>
                        <a:cubicBezTo>
                          <a:pt x="771" y="57"/>
                          <a:pt x="777" y="28"/>
                          <a:pt x="786" y="0"/>
                        </a:cubicBezTo>
                        <a:lnTo>
                          <a:pt x="87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76" name="Freeform 21">
                    <a:extLst>
                      <a:ext uri="{FF2B5EF4-FFF2-40B4-BE49-F238E27FC236}">
                        <a16:creationId xmlns:a16="http://schemas.microsoft.com/office/drawing/2014/main" id="{21F1B2F1-EEB0-4FEA-9AC9-59EAC43CB24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56" y="3441"/>
                    <a:ext cx="216" cy="48"/>
                  </a:xfrm>
                  <a:custGeom>
                    <a:avLst/>
                    <a:gdLst>
                      <a:gd name="T0" fmla="*/ 699 w 786"/>
                      <a:gd name="T1" fmla="*/ 0 h 175"/>
                      <a:gd name="T2" fmla="*/ 0 w 786"/>
                      <a:gd name="T3" fmla="*/ 0 h 175"/>
                      <a:gd name="T4" fmla="*/ 15 w 786"/>
                      <a:gd name="T5" fmla="*/ 87 h 175"/>
                      <a:gd name="T6" fmla="*/ 0 w 786"/>
                      <a:gd name="T7" fmla="*/ 175 h 175"/>
                      <a:gd name="T8" fmla="*/ 699 w 786"/>
                      <a:gd name="T9" fmla="*/ 175 h 175"/>
                      <a:gd name="T10" fmla="*/ 786 w 786"/>
                      <a:gd name="T11" fmla="*/ 88 h 175"/>
                      <a:gd name="T12" fmla="*/ 699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699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9" y="28"/>
                          <a:pt x="15" y="57"/>
                          <a:pt x="15" y="87"/>
                        </a:cubicBezTo>
                        <a:cubicBezTo>
                          <a:pt x="15" y="118"/>
                          <a:pt x="9" y="147"/>
                          <a:pt x="0" y="175"/>
                        </a:cubicBezTo>
                        <a:cubicBezTo>
                          <a:pt x="699" y="175"/>
                          <a:pt x="699" y="175"/>
                          <a:pt x="699" y="175"/>
                        </a:cubicBezTo>
                        <a:cubicBezTo>
                          <a:pt x="747" y="175"/>
                          <a:pt x="786" y="136"/>
                          <a:pt x="786" y="88"/>
                        </a:cubicBezTo>
                        <a:cubicBezTo>
                          <a:pt x="786" y="39"/>
                          <a:pt x="747" y="0"/>
                          <a:pt x="699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77" name="Freeform 22">
                    <a:extLst>
                      <a:ext uri="{FF2B5EF4-FFF2-40B4-BE49-F238E27FC236}">
                        <a16:creationId xmlns:a16="http://schemas.microsoft.com/office/drawing/2014/main" id="{CD7AD0BB-B65A-4C9B-B3C2-C8C6D84877C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2" y="3285"/>
                    <a:ext cx="84" cy="222"/>
                  </a:xfrm>
                  <a:custGeom>
                    <a:avLst/>
                    <a:gdLst>
                      <a:gd name="T0" fmla="*/ 242 w 308"/>
                      <a:gd name="T1" fmla="*/ 529 h 810"/>
                      <a:gd name="T2" fmla="*/ 242 w 308"/>
                      <a:gd name="T3" fmla="*/ 88 h 810"/>
                      <a:gd name="T4" fmla="*/ 154 w 308"/>
                      <a:gd name="T5" fmla="*/ 0 h 810"/>
                      <a:gd name="T6" fmla="*/ 67 w 308"/>
                      <a:gd name="T7" fmla="*/ 88 h 810"/>
                      <a:gd name="T8" fmla="*/ 67 w 308"/>
                      <a:gd name="T9" fmla="*/ 529 h 810"/>
                      <a:gd name="T10" fmla="*/ 0 w 308"/>
                      <a:gd name="T11" fmla="*/ 655 h 810"/>
                      <a:gd name="T12" fmla="*/ 154 w 308"/>
                      <a:gd name="T13" fmla="*/ 810 h 810"/>
                      <a:gd name="T14" fmla="*/ 308 w 308"/>
                      <a:gd name="T15" fmla="*/ 655 h 810"/>
                      <a:gd name="T16" fmla="*/ 242 w 308"/>
                      <a:gd name="T17" fmla="*/ 529 h 8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08" h="810">
                        <a:moveTo>
                          <a:pt x="242" y="529"/>
                        </a:moveTo>
                        <a:cubicBezTo>
                          <a:pt x="242" y="88"/>
                          <a:pt x="242" y="88"/>
                          <a:pt x="242" y="88"/>
                        </a:cubicBezTo>
                        <a:cubicBezTo>
                          <a:pt x="242" y="39"/>
                          <a:pt x="202" y="0"/>
                          <a:pt x="154" y="0"/>
                        </a:cubicBezTo>
                        <a:cubicBezTo>
                          <a:pt x="106" y="0"/>
                          <a:pt x="67" y="39"/>
                          <a:pt x="67" y="88"/>
                        </a:cubicBezTo>
                        <a:cubicBezTo>
                          <a:pt x="67" y="529"/>
                          <a:pt x="67" y="529"/>
                          <a:pt x="67" y="529"/>
                        </a:cubicBezTo>
                        <a:cubicBezTo>
                          <a:pt x="26" y="557"/>
                          <a:pt x="0" y="603"/>
                          <a:pt x="0" y="655"/>
                        </a:cubicBezTo>
                        <a:cubicBezTo>
                          <a:pt x="0" y="740"/>
                          <a:pt x="69" y="810"/>
                          <a:pt x="154" y="810"/>
                        </a:cubicBezTo>
                        <a:cubicBezTo>
                          <a:pt x="239" y="810"/>
                          <a:pt x="308" y="740"/>
                          <a:pt x="308" y="655"/>
                        </a:cubicBezTo>
                        <a:cubicBezTo>
                          <a:pt x="308" y="603"/>
                          <a:pt x="282" y="557"/>
                          <a:pt x="242" y="5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78" name="Freeform 23">
                    <a:extLst>
                      <a:ext uri="{FF2B5EF4-FFF2-40B4-BE49-F238E27FC236}">
                        <a16:creationId xmlns:a16="http://schemas.microsoft.com/office/drawing/2014/main" id="{29754FFF-02F4-4792-B1B8-A1C520486920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2901"/>
                    <a:ext cx="570" cy="137"/>
                  </a:xfrm>
                  <a:custGeom>
                    <a:avLst/>
                    <a:gdLst>
                      <a:gd name="T0" fmla="*/ 1831 w 2080"/>
                      <a:gd name="T1" fmla="*/ 0 h 497"/>
                      <a:gd name="T2" fmla="*/ 249 w 2080"/>
                      <a:gd name="T3" fmla="*/ 0 h 497"/>
                      <a:gd name="T4" fmla="*/ 0 w 2080"/>
                      <a:gd name="T5" fmla="*/ 249 h 497"/>
                      <a:gd name="T6" fmla="*/ 249 w 2080"/>
                      <a:gd name="T7" fmla="*/ 497 h 497"/>
                      <a:gd name="T8" fmla="*/ 1831 w 2080"/>
                      <a:gd name="T9" fmla="*/ 497 h 497"/>
                      <a:gd name="T10" fmla="*/ 2080 w 2080"/>
                      <a:gd name="T11" fmla="*/ 249 h 497"/>
                      <a:gd name="T12" fmla="*/ 1831 w 2080"/>
                      <a:gd name="T13" fmla="*/ 0 h 497"/>
                      <a:gd name="T14" fmla="*/ 1749 w 2080"/>
                      <a:gd name="T15" fmla="*/ 336 h 497"/>
                      <a:gd name="T16" fmla="*/ 1662 w 2080"/>
                      <a:gd name="T17" fmla="*/ 249 h 497"/>
                      <a:gd name="T18" fmla="*/ 1749 w 2080"/>
                      <a:gd name="T19" fmla="*/ 162 h 497"/>
                      <a:gd name="T20" fmla="*/ 1836 w 2080"/>
                      <a:gd name="T21" fmla="*/ 249 h 497"/>
                      <a:gd name="T22" fmla="*/ 1749 w 2080"/>
                      <a:gd name="T23" fmla="*/ 336 h 4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7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9"/>
                        </a:cubicBezTo>
                        <a:cubicBezTo>
                          <a:pt x="0" y="385"/>
                          <a:pt x="112" y="497"/>
                          <a:pt x="249" y="497"/>
                        </a:cubicBezTo>
                        <a:cubicBezTo>
                          <a:pt x="1831" y="497"/>
                          <a:pt x="1831" y="497"/>
                          <a:pt x="1831" y="497"/>
                        </a:cubicBezTo>
                        <a:cubicBezTo>
                          <a:pt x="1968" y="497"/>
                          <a:pt x="2080" y="385"/>
                          <a:pt x="2080" y="249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6"/>
                        </a:moveTo>
                        <a:cubicBezTo>
                          <a:pt x="1701" y="336"/>
                          <a:pt x="1662" y="297"/>
                          <a:pt x="1662" y="249"/>
                        </a:cubicBezTo>
                        <a:cubicBezTo>
                          <a:pt x="1662" y="201"/>
                          <a:pt x="1701" y="162"/>
                          <a:pt x="1749" y="162"/>
                        </a:cubicBezTo>
                        <a:cubicBezTo>
                          <a:pt x="1797" y="162"/>
                          <a:pt x="1836" y="201"/>
                          <a:pt x="1836" y="249"/>
                        </a:cubicBezTo>
                        <a:cubicBezTo>
                          <a:pt x="1836" y="297"/>
                          <a:pt x="1797" y="336"/>
                          <a:pt x="1749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79" name="Freeform 24">
                    <a:extLst>
                      <a:ext uri="{FF2B5EF4-FFF2-40B4-BE49-F238E27FC236}">
                        <a16:creationId xmlns:a16="http://schemas.microsoft.com/office/drawing/2014/main" id="{0856E679-1384-4AD2-93E8-425ABCD8F070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072"/>
                    <a:ext cx="570" cy="135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8"/>
                        </a:cubicBezTo>
                        <a:cubicBezTo>
                          <a:pt x="0" y="385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5"/>
                          <a:pt x="2080" y="248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80" name="Freeform 25">
                    <a:extLst>
                      <a:ext uri="{FF2B5EF4-FFF2-40B4-BE49-F238E27FC236}">
                        <a16:creationId xmlns:a16="http://schemas.microsoft.com/office/drawing/2014/main" id="{D007834F-D5CB-40B5-984E-5C6305186BDA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242"/>
                    <a:ext cx="570" cy="136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1"/>
                          <a:pt x="0" y="248"/>
                        </a:cubicBezTo>
                        <a:cubicBezTo>
                          <a:pt x="0" y="384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4"/>
                          <a:pt x="2080" y="248"/>
                        </a:cubicBezTo>
                        <a:cubicBezTo>
                          <a:pt x="2080" y="111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</p:grpSp>
          </p:grpSp>
        </p:grp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63EFDAF-6ED9-43D1-BDA4-0DF8C636BD56}"/>
              </a:ext>
            </a:extLst>
          </p:cNvPr>
          <p:cNvGrpSpPr/>
          <p:nvPr/>
        </p:nvGrpSpPr>
        <p:grpSpPr>
          <a:xfrm>
            <a:off x="8111165" y="4392779"/>
            <a:ext cx="2794775" cy="697077"/>
            <a:chOff x="7577726" y="2148151"/>
            <a:chExt cx="3173464" cy="791530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3BC3FBCB-7400-4161-A22A-712696D0F0B6}"/>
                </a:ext>
              </a:extLst>
            </p:cNvPr>
            <p:cNvSpPr/>
            <p:nvPr/>
          </p:nvSpPr>
          <p:spPr>
            <a:xfrm>
              <a:off x="8017286" y="2148151"/>
              <a:ext cx="2733904" cy="785962"/>
            </a:xfrm>
            <a:prstGeom prst="rect">
              <a:avLst/>
            </a:prstGeom>
            <a:solidFill>
              <a:srgbClr val="FF82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927C562E-248D-4D68-8B78-9DD87ECAE848}"/>
                </a:ext>
              </a:extLst>
            </p:cNvPr>
            <p:cNvGrpSpPr/>
            <p:nvPr/>
          </p:nvGrpSpPr>
          <p:grpSpPr>
            <a:xfrm>
              <a:off x="7577726" y="2153719"/>
              <a:ext cx="785962" cy="785962"/>
              <a:chOff x="9275889" y="5194577"/>
              <a:chExt cx="979661" cy="979661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4451A4A7-BC7A-48AA-AEC2-D9532D4011A0}"/>
                  </a:ext>
                </a:extLst>
              </p:cNvPr>
              <p:cNvSpPr/>
              <p:nvPr/>
            </p:nvSpPr>
            <p:spPr>
              <a:xfrm flipH="1">
                <a:off x="9317845" y="5220564"/>
                <a:ext cx="895034" cy="895034"/>
              </a:xfrm>
              <a:prstGeom prst="ellipse">
                <a:avLst/>
              </a:prstGeom>
              <a:solidFill>
                <a:sysClr val="window" lastClr="FFFFFF"/>
              </a:solidFill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E724C118-CCCF-41B6-81CE-8B8437B30CC4}"/>
                  </a:ext>
                </a:extLst>
              </p:cNvPr>
              <p:cNvGrpSpPr/>
              <p:nvPr/>
            </p:nvGrpSpPr>
            <p:grpSpPr>
              <a:xfrm>
                <a:off x="9275889" y="5194577"/>
                <a:ext cx="979661" cy="979661"/>
                <a:chOff x="5125241" y="4572632"/>
                <a:chExt cx="1218697" cy="1218697"/>
              </a:xfrm>
            </p:grpSpPr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C39C576B-4814-4FAC-8DD4-82D4D1BBE677}"/>
                    </a:ext>
                  </a:extLst>
                </p:cNvPr>
                <p:cNvSpPr/>
                <p:nvPr/>
              </p:nvSpPr>
              <p:spPr>
                <a:xfrm flipH="1">
                  <a:off x="5125241" y="4572632"/>
                  <a:ext cx="1218697" cy="1218697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8575" cap="flat" cmpd="sng" algn="ctr">
                  <a:solidFill>
                    <a:srgbClr val="FF82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ource Sans Pro"/>
                    <a:ea typeface="+mn-ea"/>
                    <a:cs typeface="+mn-cs"/>
                  </a:endParaRPr>
                </a:p>
              </p:txBody>
            </p:sp>
            <p:grpSp>
              <p:nvGrpSpPr>
                <p:cNvPr id="87" name="Group 19">
                  <a:extLst>
                    <a:ext uri="{FF2B5EF4-FFF2-40B4-BE49-F238E27FC236}">
                      <a16:creationId xmlns:a16="http://schemas.microsoft.com/office/drawing/2014/main" id="{9F8F10C6-639E-4FD3-ADC2-9E81E7F8ABF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flipH="1">
                  <a:off x="5445692" y="4878036"/>
                  <a:ext cx="577795" cy="607888"/>
                  <a:chOff x="2896" y="2901"/>
                  <a:chExt cx="576" cy="606"/>
                </a:xfrm>
                <a:solidFill>
                  <a:sysClr val="windowText" lastClr="000000">
                    <a:lumMod val="50000"/>
                    <a:lumOff val="50000"/>
                  </a:sysClr>
                </a:solidFill>
              </p:grpSpPr>
              <p:sp>
                <p:nvSpPr>
                  <p:cNvPr id="88" name="Freeform 20">
                    <a:extLst>
                      <a:ext uri="{FF2B5EF4-FFF2-40B4-BE49-F238E27FC236}">
                        <a16:creationId xmlns:a16="http://schemas.microsoft.com/office/drawing/2014/main" id="{682F7D29-D3F2-4ADB-B6CE-F40CF85D4BC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96" y="3441"/>
                    <a:ext cx="216" cy="48"/>
                  </a:xfrm>
                  <a:custGeom>
                    <a:avLst/>
                    <a:gdLst>
                      <a:gd name="T0" fmla="*/ 87 w 786"/>
                      <a:gd name="T1" fmla="*/ 0 h 175"/>
                      <a:gd name="T2" fmla="*/ 0 w 786"/>
                      <a:gd name="T3" fmla="*/ 88 h 175"/>
                      <a:gd name="T4" fmla="*/ 87 w 786"/>
                      <a:gd name="T5" fmla="*/ 175 h 175"/>
                      <a:gd name="T6" fmla="*/ 786 w 786"/>
                      <a:gd name="T7" fmla="*/ 175 h 175"/>
                      <a:gd name="T8" fmla="*/ 771 w 786"/>
                      <a:gd name="T9" fmla="*/ 87 h 175"/>
                      <a:gd name="T10" fmla="*/ 786 w 786"/>
                      <a:gd name="T11" fmla="*/ 0 h 175"/>
                      <a:gd name="T12" fmla="*/ 87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87" y="0"/>
                        </a:moveTo>
                        <a:cubicBezTo>
                          <a:pt x="39" y="0"/>
                          <a:pt x="0" y="39"/>
                          <a:pt x="0" y="88"/>
                        </a:cubicBezTo>
                        <a:cubicBezTo>
                          <a:pt x="0" y="136"/>
                          <a:pt x="39" y="175"/>
                          <a:pt x="87" y="175"/>
                        </a:cubicBezTo>
                        <a:cubicBezTo>
                          <a:pt x="786" y="175"/>
                          <a:pt x="786" y="175"/>
                          <a:pt x="786" y="175"/>
                        </a:cubicBezTo>
                        <a:cubicBezTo>
                          <a:pt x="777" y="147"/>
                          <a:pt x="771" y="118"/>
                          <a:pt x="771" y="87"/>
                        </a:cubicBezTo>
                        <a:cubicBezTo>
                          <a:pt x="771" y="57"/>
                          <a:pt x="777" y="28"/>
                          <a:pt x="786" y="0"/>
                        </a:cubicBezTo>
                        <a:lnTo>
                          <a:pt x="87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89" name="Freeform 21">
                    <a:extLst>
                      <a:ext uri="{FF2B5EF4-FFF2-40B4-BE49-F238E27FC236}">
                        <a16:creationId xmlns:a16="http://schemas.microsoft.com/office/drawing/2014/main" id="{663BC43C-6758-4D45-9C7B-8F787C15A31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56" y="3441"/>
                    <a:ext cx="216" cy="48"/>
                  </a:xfrm>
                  <a:custGeom>
                    <a:avLst/>
                    <a:gdLst>
                      <a:gd name="T0" fmla="*/ 699 w 786"/>
                      <a:gd name="T1" fmla="*/ 0 h 175"/>
                      <a:gd name="T2" fmla="*/ 0 w 786"/>
                      <a:gd name="T3" fmla="*/ 0 h 175"/>
                      <a:gd name="T4" fmla="*/ 15 w 786"/>
                      <a:gd name="T5" fmla="*/ 87 h 175"/>
                      <a:gd name="T6" fmla="*/ 0 w 786"/>
                      <a:gd name="T7" fmla="*/ 175 h 175"/>
                      <a:gd name="T8" fmla="*/ 699 w 786"/>
                      <a:gd name="T9" fmla="*/ 175 h 175"/>
                      <a:gd name="T10" fmla="*/ 786 w 786"/>
                      <a:gd name="T11" fmla="*/ 88 h 175"/>
                      <a:gd name="T12" fmla="*/ 699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699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9" y="28"/>
                          <a:pt x="15" y="57"/>
                          <a:pt x="15" y="87"/>
                        </a:cubicBezTo>
                        <a:cubicBezTo>
                          <a:pt x="15" y="118"/>
                          <a:pt x="9" y="147"/>
                          <a:pt x="0" y="175"/>
                        </a:cubicBezTo>
                        <a:cubicBezTo>
                          <a:pt x="699" y="175"/>
                          <a:pt x="699" y="175"/>
                          <a:pt x="699" y="175"/>
                        </a:cubicBezTo>
                        <a:cubicBezTo>
                          <a:pt x="747" y="175"/>
                          <a:pt x="786" y="136"/>
                          <a:pt x="786" y="88"/>
                        </a:cubicBezTo>
                        <a:cubicBezTo>
                          <a:pt x="786" y="39"/>
                          <a:pt x="747" y="0"/>
                          <a:pt x="699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90" name="Freeform 22">
                    <a:extLst>
                      <a:ext uri="{FF2B5EF4-FFF2-40B4-BE49-F238E27FC236}">
                        <a16:creationId xmlns:a16="http://schemas.microsoft.com/office/drawing/2014/main" id="{BDA174E8-4446-4E0A-B6D0-157043F77F0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2" y="3285"/>
                    <a:ext cx="84" cy="222"/>
                  </a:xfrm>
                  <a:custGeom>
                    <a:avLst/>
                    <a:gdLst>
                      <a:gd name="T0" fmla="*/ 242 w 308"/>
                      <a:gd name="T1" fmla="*/ 529 h 810"/>
                      <a:gd name="T2" fmla="*/ 242 w 308"/>
                      <a:gd name="T3" fmla="*/ 88 h 810"/>
                      <a:gd name="T4" fmla="*/ 154 w 308"/>
                      <a:gd name="T5" fmla="*/ 0 h 810"/>
                      <a:gd name="T6" fmla="*/ 67 w 308"/>
                      <a:gd name="T7" fmla="*/ 88 h 810"/>
                      <a:gd name="T8" fmla="*/ 67 w 308"/>
                      <a:gd name="T9" fmla="*/ 529 h 810"/>
                      <a:gd name="T10" fmla="*/ 0 w 308"/>
                      <a:gd name="T11" fmla="*/ 655 h 810"/>
                      <a:gd name="T12" fmla="*/ 154 w 308"/>
                      <a:gd name="T13" fmla="*/ 810 h 810"/>
                      <a:gd name="T14" fmla="*/ 308 w 308"/>
                      <a:gd name="T15" fmla="*/ 655 h 810"/>
                      <a:gd name="T16" fmla="*/ 242 w 308"/>
                      <a:gd name="T17" fmla="*/ 529 h 8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08" h="810">
                        <a:moveTo>
                          <a:pt x="242" y="529"/>
                        </a:moveTo>
                        <a:cubicBezTo>
                          <a:pt x="242" y="88"/>
                          <a:pt x="242" y="88"/>
                          <a:pt x="242" y="88"/>
                        </a:cubicBezTo>
                        <a:cubicBezTo>
                          <a:pt x="242" y="39"/>
                          <a:pt x="202" y="0"/>
                          <a:pt x="154" y="0"/>
                        </a:cubicBezTo>
                        <a:cubicBezTo>
                          <a:pt x="106" y="0"/>
                          <a:pt x="67" y="39"/>
                          <a:pt x="67" y="88"/>
                        </a:cubicBezTo>
                        <a:cubicBezTo>
                          <a:pt x="67" y="529"/>
                          <a:pt x="67" y="529"/>
                          <a:pt x="67" y="529"/>
                        </a:cubicBezTo>
                        <a:cubicBezTo>
                          <a:pt x="26" y="557"/>
                          <a:pt x="0" y="603"/>
                          <a:pt x="0" y="655"/>
                        </a:cubicBezTo>
                        <a:cubicBezTo>
                          <a:pt x="0" y="740"/>
                          <a:pt x="69" y="810"/>
                          <a:pt x="154" y="810"/>
                        </a:cubicBezTo>
                        <a:cubicBezTo>
                          <a:pt x="239" y="810"/>
                          <a:pt x="308" y="740"/>
                          <a:pt x="308" y="655"/>
                        </a:cubicBezTo>
                        <a:cubicBezTo>
                          <a:pt x="308" y="603"/>
                          <a:pt x="282" y="557"/>
                          <a:pt x="242" y="5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91" name="Freeform 23">
                    <a:extLst>
                      <a:ext uri="{FF2B5EF4-FFF2-40B4-BE49-F238E27FC236}">
                        <a16:creationId xmlns:a16="http://schemas.microsoft.com/office/drawing/2014/main" id="{F1D0D83A-CCA1-412C-B23F-8C4EA9BCCB9F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2901"/>
                    <a:ext cx="570" cy="137"/>
                  </a:xfrm>
                  <a:custGeom>
                    <a:avLst/>
                    <a:gdLst>
                      <a:gd name="T0" fmla="*/ 1831 w 2080"/>
                      <a:gd name="T1" fmla="*/ 0 h 497"/>
                      <a:gd name="T2" fmla="*/ 249 w 2080"/>
                      <a:gd name="T3" fmla="*/ 0 h 497"/>
                      <a:gd name="T4" fmla="*/ 0 w 2080"/>
                      <a:gd name="T5" fmla="*/ 249 h 497"/>
                      <a:gd name="T6" fmla="*/ 249 w 2080"/>
                      <a:gd name="T7" fmla="*/ 497 h 497"/>
                      <a:gd name="T8" fmla="*/ 1831 w 2080"/>
                      <a:gd name="T9" fmla="*/ 497 h 497"/>
                      <a:gd name="T10" fmla="*/ 2080 w 2080"/>
                      <a:gd name="T11" fmla="*/ 249 h 497"/>
                      <a:gd name="T12" fmla="*/ 1831 w 2080"/>
                      <a:gd name="T13" fmla="*/ 0 h 497"/>
                      <a:gd name="T14" fmla="*/ 1749 w 2080"/>
                      <a:gd name="T15" fmla="*/ 336 h 497"/>
                      <a:gd name="T16" fmla="*/ 1662 w 2080"/>
                      <a:gd name="T17" fmla="*/ 249 h 497"/>
                      <a:gd name="T18" fmla="*/ 1749 w 2080"/>
                      <a:gd name="T19" fmla="*/ 162 h 497"/>
                      <a:gd name="T20" fmla="*/ 1836 w 2080"/>
                      <a:gd name="T21" fmla="*/ 249 h 497"/>
                      <a:gd name="T22" fmla="*/ 1749 w 2080"/>
                      <a:gd name="T23" fmla="*/ 336 h 4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7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9"/>
                        </a:cubicBezTo>
                        <a:cubicBezTo>
                          <a:pt x="0" y="385"/>
                          <a:pt x="112" y="497"/>
                          <a:pt x="249" y="497"/>
                        </a:cubicBezTo>
                        <a:cubicBezTo>
                          <a:pt x="1831" y="497"/>
                          <a:pt x="1831" y="497"/>
                          <a:pt x="1831" y="497"/>
                        </a:cubicBezTo>
                        <a:cubicBezTo>
                          <a:pt x="1968" y="497"/>
                          <a:pt x="2080" y="385"/>
                          <a:pt x="2080" y="249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6"/>
                        </a:moveTo>
                        <a:cubicBezTo>
                          <a:pt x="1701" y="336"/>
                          <a:pt x="1662" y="297"/>
                          <a:pt x="1662" y="249"/>
                        </a:cubicBezTo>
                        <a:cubicBezTo>
                          <a:pt x="1662" y="201"/>
                          <a:pt x="1701" y="162"/>
                          <a:pt x="1749" y="162"/>
                        </a:cubicBezTo>
                        <a:cubicBezTo>
                          <a:pt x="1797" y="162"/>
                          <a:pt x="1836" y="201"/>
                          <a:pt x="1836" y="249"/>
                        </a:cubicBezTo>
                        <a:cubicBezTo>
                          <a:pt x="1836" y="297"/>
                          <a:pt x="1797" y="336"/>
                          <a:pt x="1749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92" name="Freeform 24">
                    <a:extLst>
                      <a:ext uri="{FF2B5EF4-FFF2-40B4-BE49-F238E27FC236}">
                        <a16:creationId xmlns:a16="http://schemas.microsoft.com/office/drawing/2014/main" id="{CE854384-B169-47B8-A7A1-3CD4C2946130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072"/>
                    <a:ext cx="570" cy="135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8"/>
                        </a:cubicBezTo>
                        <a:cubicBezTo>
                          <a:pt x="0" y="385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5"/>
                          <a:pt x="2080" y="248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93" name="Freeform 25">
                    <a:extLst>
                      <a:ext uri="{FF2B5EF4-FFF2-40B4-BE49-F238E27FC236}">
                        <a16:creationId xmlns:a16="http://schemas.microsoft.com/office/drawing/2014/main" id="{C8D2FAD8-3734-4806-A0B9-CA805DB88982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242"/>
                    <a:ext cx="570" cy="136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1"/>
                          <a:pt x="0" y="248"/>
                        </a:cubicBezTo>
                        <a:cubicBezTo>
                          <a:pt x="0" y="384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4"/>
                          <a:pt x="2080" y="248"/>
                        </a:cubicBezTo>
                        <a:cubicBezTo>
                          <a:pt x="2080" y="111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</p:grpSp>
          </p:grpSp>
        </p:grp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8556814-4246-49A2-9D63-9DF705ECD780}"/>
              </a:ext>
            </a:extLst>
          </p:cNvPr>
          <p:cNvGrpSpPr/>
          <p:nvPr/>
        </p:nvGrpSpPr>
        <p:grpSpPr>
          <a:xfrm>
            <a:off x="8111165" y="5352534"/>
            <a:ext cx="2794775" cy="697077"/>
            <a:chOff x="7577726" y="2148151"/>
            <a:chExt cx="3173464" cy="79153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ACBCE0D-6B73-463A-9200-F5687F8630C7}"/>
                </a:ext>
              </a:extLst>
            </p:cNvPr>
            <p:cNvSpPr/>
            <p:nvPr/>
          </p:nvSpPr>
          <p:spPr>
            <a:xfrm>
              <a:off x="8017286" y="2148151"/>
              <a:ext cx="2733904" cy="785962"/>
            </a:xfrm>
            <a:prstGeom prst="rect">
              <a:avLst/>
            </a:prstGeom>
            <a:solidFill>
              <a:srgbClr val="FF82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708D8293-589F-407D-A047-E4F047BCEE80}"/>
                </a:ext>
              </a:extLst>
            </p:cNvPr>
            <p:cNvGrpSpPr/>
            <p:nvPr/>
          </p:nvGrpSpPr>
          <p:grpSpPr>
            <a:xfrm>
              <a:off x="7577726" y="2153719"/>
              <a:ext cx="785962" cy="785962"/>
              <a:chOff x="9275889" y="5194577"/>
              <a:chExt cx="979661" cy="979661"/>
            </a:xfrm>
          </p:grpSpPr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9A8240A3-3820-4136-8A3E-DFA98FEC527D}"/>
                  </a:ext>
                </a:extLst>
              </p:cNvPr>
              <p:cNvSpPr/>
              <p:nvPr/>
            </p:nvSpPr>
            <p:spPr>
              <a:xfrm flipH="1">
                <a:off x="9317845" y="5220564"/>
                <a:ext cx="895034" cy="895034"/>
              </a:xfrm>
              <a:prstGeom prst="ellipse">
                <a:avLst/>
              </a:prstGeom>
              <a:solidFill>
                <a:sysClr val="window" lastClr="FFFFFF"/>
              </a:solidFill>
              <a:ln w="28575" cap="flat" cmpd="sng" algn="ctr">
                <a:solidFill>
                  <a:srgbClr val="FF82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52CCB6BB-D3CE-4EE7-9D97-3988CC5B4AFF}"/>
                  </a:ext>
                </a:extLst>
              </p:cNvPr>
              <p:cNvGrpSpPr/>
              <p:nvPr/>
            </p:nvGrpSpPr>
            <p:grpSpPr>
              <a:xfrm>
                <a:off x="9275889" y="5194577"/>
                <a:ext cx="979661" cy="979661"/>
                <a:chOff x="5125241" y="4572632"/>
                <a:chExt cx="1218697" cy="1218697"/>
              </a:xfrm>
            </p:grpSpPr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53AECA6B-BE88-4306-BBC3-C3756731E0B7}"/>
                    </a:ext>
                  </a:extLst>
                </p:cNvPr>
                <p:cNvSpPr/>
                <p:nvPr/>
              </p:nvSpPr>
              <p:spPr>
                <a:xfrm flipH="1">
                  <a:off x="5125241" y="4572632"/>
                  <a:ext cx="1218697" cy="1218697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8575" cap="flat" cmpd="sng" algn="ctr">
                  <a:solidFill>
                    <a:srgbClr val="FF82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ource Sans Pro"/>
                    <a:ea typeface="+mn-ea"/>
                    <a:cs typeface="+mn-cs"/>
                  </a:endParaRPr>
                </a:p>
              </p:txBody>
            </p:sp>
            <p:grpSp>
              <p:nvGrpSpPr>
                <p:cNvPr id="100" name="Group 19">
                  <a:extLst>
                    <a:ext uri="{FF2B5EF4-FFF2-40B4-BE49-F238E27FC236}">
                      <a16:creationId xmlns:a16="http://schemas.microsoft.com/office/drawing/2014/main" id="{8CE4F4C4-790A-4F3C-8892-D2D0D68C94C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flipH="1">
                  <a:off x="5445692" y="4878036"/>
                  <a:ext cx="577795" cy="607888"/>
                  <a:chOff x="2896" y="2901"/>
                  <a:chExt cx="576" cy="606"/>
                </a:xfrm>
                <a:solidFill>
                  <a:sysClr val="windowText" lastClr="000000">
                    <a:lumMod val="50000"/>
                    <a:lumOff val="50000"/>
                  </a:sysClr>
                </a:solidFill>
              </p:grpSpPr>
              <p:sp>
                <p:nvSpPr>
                  <p:cNvPr id="101" name="Freeform 20">
                    <a:extLst>
                      <a:ext uri="{FF2B5EF4-FFF2-40B4-BE49-F238E27FC236}">
                        <a16:creationId xmlns:a16="http://schemas.microsoft.com/office/drawing/2014/main" id="{18B3C576-F0EE-4378-8149-96795E25AD9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96" y="3441"/>
                    <a:ext cx="216" cy="48"/>
                  </a:xfrm>
                  <a:custGeom>
                    <a:avLst/>
                    <a:gdLst>
                      <a:gd name="T0" fmla="*/ 87 w 786"/>
                      <a:gd name="T1" fmla="*/ 0 h 175"/>
                      <a:gd name="T2" fmla="*/ 0 w 786"/>
                      <a:gd name="T3" fmla="*/ 88 h 175"/>
                      <a:gd name="T4" fmla="*/ 87 w 786"/>
                      <a:gd name="T5" fmla="*/ 175 h 175"/>
                      <a:gd name="T6" fmla="*/ 786 w 786"/>
                      <a:gd name="T7" fmla="*/ 175 h 175"/>
                      <a:gd name="T8" fmla="*/ 771 w 786"/>
                      <a:gd name="T9" fmla="*/ 87 h 175"/>
                      <a:gd name="T10" fmla="*/ 786 w 786"/>
                      <a:gd name="T11" fmla="*/ 0 h 175"/>
                      <a:gd name="T12" fmla="*/ 87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87" y="0"/>
                        </a:moveTo>
                        <a:cubicBezTo>
                          <a:pt x="39" y="0"/>
                          <a:pt x="0" y="39"/>
                          <a:pt x="0" y="88"/>
                        </a:cubicBezTo>
                        <a:cubicBezTo>
                          <a:pt x="0" y="136"/>
                          <a:pt x="39" y="175"/>
                          <a:pt x="87" y="175"/>
                        </a:cubicBezTo>
                        <a:cubicBezTo>
                          <a:pt x="786" y="175"/>
                          <a:pt x="786" y="175"/>
                          <a:pt x="786" y="175"/>
                        </a:cubicBezTo>
                        <a:cubicBezTo>
                          <a:pt x="777" y="147"/>
                          <a:pt x="771" y="118"/>
                          <a:pt x="771" y="87"/>
                        </a:cubicBezTo>
                        <a:cubicBezTo>
                          <a:pt x="771" y="57"/>
                          <a:pt x="777" y="28"/>
                          <a:pt x="786" y="0"/>
                        </a:cubicBezTo>
                        <a:lnTo>
                          <a:pt x="87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102" name="Freeform 21">
                    <a:extLst>
                      <a:ext uri="{FF2B5EF4-FFF2-40B4-BE49-F238E27FC236}">
                        <a16:creationId xmlns:a16="http://schemas.microsoft.com/office/drawing/2014/main" id="{68FB2F2B-AB1B-476E-B18C-A9035A98DD1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56" y="3441"/>
                    <a:ext cx="216" cy="48"/>
                  </a:xfrm>
                  <a:custGeom>
                    <a:avLst/>
                    <a:gdLst>
                      <a:gd name="T0" fmla="*/ 699 w 786"/>
                      <a:gd name="T1" fmla="*/ 0 h 175"/>
                      <a:gd name="T2" fmla="*/ 0 w 786"/>
                      <a:gd name="T3" fmla="*/ 0 h 175"/>
                      <a:gd name="T4" fmla="*/ 15 w 786"/>
                      <a:gd name="T5" fmla="*/ 87 h 175"/>
                      <a:gd name="T6" fmla="*/ 0 w 786"/>
                      <a:gd name="T7" fmla="*/ 175 h 175"/>
                      <a:gd name="T8" fmla="*/ 699 w 786"/>
                      <a:gd name="T9" fmla="*/ 175 h 175"/>
                      <a:gd name="T10" fmla="*/ 786 w 786"/>
                      <a:gd name="T11" fmla="*/ 88 h 175"/>
                      <a:gd name="T12" fmla="*/ 699 w 78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86" h="175">
                        <a:moveTo>
                          <a:pt x="699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9" y="28"/>
                          <a:pt x="15" y="57"/>
                          <a:pt x="15" y="87"/>
                        </a:cubicBezTo>
                        <a:cubicBezTo>
                          <a:pt x="15" y="118"/>
                          <a:pt x="9" y="147"/>
                          <a:pt x="0" y="175"/>
                        </a:cubicBezTo>
                        <a:cubicBezTo>
                          <a:pt x="699" y="175"/>
                          <a:pt x="699" y="175"/>
                          <a:pt x="699" y="175"/>
                        </a:cubicBezTo>
                        <a:cubicBezTo>
                          <a:pt x="747" y="175"/>
                          <a:pt x="786" y="136"/>
                          <a:pt x="786" y="88"/>
                        </a:cubicBezTo>
                        <a:cubicBezTo>
                          <a:pt x="786" y="39"/>
                          <a:pt x="747" y="0"/>
                          <a:pt x="699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103" name="Freeform 22">
                    <a:extLst>
                      <a:ext uri="{FF2B5EF4-FFF2-40B4-BE49-F238E27FC236}">
                        <a16:creationId xmlns:a16="http://schemas.microsoft.com/office/drawing/2014/main" id="{F7F8B22B-09CE-44DD-B62E-E30D7FA6423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2" y="3285"/>
                    <a:ext cx="84" cy="222"/>
                  </a:xfrm>
                  <a:custGeom>
                    <a:avLst/>
                    <a:gdLst>
                      <a:gd name="T0" fmla="*/ 242 w 308"/>
                      <a:gd name="T1" fmla="*/ 529 h 810"/>
                      <a:gd name="T2" fmla="*/ 242 w 308"/>
                      <a:gd name="T3" fmla="*/ 88 h 810"/>
                      <a:gd name="T4" fmla="*/ 154 w 308"/>
                      <a:gd name="T5" fmla="*/ 0 h 810"/>
                      <a:gd name="T6" fmla="*/ 67 w 308"/>
                      <a:gd name="T7" fmla="*/ 88 h 810"/>
                      <a:gd name="T8" fmla="*/ 67 w 308"/>
                      <a:gd name="T9" fmla="*/ 529 h 810"/>
                      <a:gd name="T10" fmla="*/ 0 w 308"/>
                      <a:gd name="T11" fmla="*/ 655 h 810"/>
                      <a:gd name="T12" fmla="*/ 154 w 308"/>
                      <a:gd name="T13" fmla="*/ 810 h 810"/>
                      <a:gd name="T14" fmla="*/ 308 w 308"/>
                      <a:gd name="T15" fmla="*/ 655 h 810"/>
                      <a:gd name="T16" fmla="*/ 242 w 308"/>
                      <a:gd name="T17" fmla="*/ 529 h 8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08" h="810">
                        <a:moveTo>
                          <a:pt x="242" y="529"/>
                        </a:moveTo>
                        <a:cubicBezTo>
                          <a:pt x="242" y="88"/>
                          <a:pt x="242" y="88"/>
                          <a:pt x="242" y="88"/>
                        </a:cubicBezTo>
                        <a:cubicBezTo>
                          <a:pt x="242" y="39"/>
                          <a:pt x="202" y="0"/>
                          <a:pt x="154" y="0"/>
                        </a:cubicBezTo>
                        <a:cubicBezTo>
                          <a:pt x="106" y="0"/>
                          <a:pt x="67" y="39"/>
                          <a:pt x="67" y="88"/>
                        </a:cubicBezTo>
                        <a:cubicBezTo>
                          <a:pt x="67" y="529"/>
                          <a:pt x="67" y="529"/>
                          <a:pt x="67" y="529"/>
                        </a:cubicBezTo>
                        <a:cubicBezTo>
                          <a:pt x="26" y="557"/>
                          <a:pt x="0" y="603"/>
                          <a:pt x="0" y="655"/>
                        </a:cubicBezTo>
                        <a:cubicBezTo>
                          <a:pt x="0" y="740"/>
                          <a:pt x="69" y="810"/>
                          <a:pt x="154" y="810"/>
                        </a:cubicBezTo>
                        <a:cubicBezTo>
                          <a:pt x="239" y="810"/>
                          <a:pt x="308" y="740"/>
                          <a:pt x="308" y="655"/>
                        </a:cubicBezTo>
                        <a:cubicBezTo>
                          <a:pt x="308" y="603"/>
                          <a:pt x="282" y="557"/>
                          <a:pt x="242" y="5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104" name="Freeform 23">
                    <a:extLst>
                      <a:ext uri="{FF2B5EF4-FFF2-40B4-BE49-F238E27FC236}">
                        <a16:creationId xmlns:a16="http://schemas.microsoft.com/office/drawing/2014/main" id="{E87CAC34-D3E3-467E-94A9-9EA358E9347F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2901"/>
                    <a:ext cx="570" cy="137"/>
                  </a:xfrm>
                  <a:custGeom>
                    <a:avLst/>
                    <a:gdLst>
                      <a:gd name="T0" fmla="*/ 1831 w 2080"/>
                      <a:gd name="T1" fmla="*/ 0 h 497"/>
                      <a:gd name="T2" fmla="*/ 249 w 2080"/>
                      <a:gd name="T3" fmla="*/ 0 h 497"/>
                      <a:gd name="T4" fmla="*/ 0 w 2080"/>
                      <a:gd name="T5" fmla="*/ 249 h 497"/>
                      <a:gd name="T6" fmla="*/ 249 w 2080"/>
                      <a:gd name="T7" fmla="*/ 497 h 497"/>
                      <a:gd name="T8" fmla="*/ 1831 w 2080"/>
                      <a:gd name="T9" fmla="*/ 497 h 497"/>
                      <a:gd name="T10" fmla="*/ 2080 w 2080"/>
                      <a:gd name="T11" fmla="*/ 249 h 497"/>
                      <a:gd name="T12" fmla="*/ 1831 w 2080"/>
                      <a:gd name="T13" fmla="*/ 0 h 497"/>
                      <a:gd name="T14" fmla="*/ 1749 w 2080"/>
                      <a:gd name="T15" fmla="*/ 336 h 497"/>
                      <a:gd name="T16" fmla="*/ 1662 w 2080"/>
                      <a:gd name="T17" fmla="*/ 249 h 497"/>
                      <a:gd name="T18" fmla="*/ 1749 w 2080"/>
                      <a:gd name="T19" fmla="*/ 162 h 497"/>
                      <a:gd name="T20" fmla="*/ 1836 w 2080"/>
                      <a:gd name="T21" fmla="*/ 249 h 497"/>
                      <a:gd name="T22" fmla="*/ 1749 w 2080"/>
                      <a:gd name="T23" fmla="*/ 336 h 4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7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9"/>
                        </a:cubicBezTo>
                        <a:cubicBezTo>
                          <a:pt x="0" y="385"/>
                          <a:pt x="112" y="497"/>
                          <a:pt x="249" y="497"/>
                        </a:cubicBezTo>
                        <a:cubicBezTo>
                          <a:pt x="1831" y="497"/>
                          <a:pt x="1831" y="497"/>
                          <a:pt x="1831" y="497"/>
                        </a:cubicBezTo>
                        <a:cubicBezTo>
                          <a:pt x="1968" y="497"/>
                          <a:pt x="2080" y="385"/>
                          <a:pt x="2080" y="249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6"/>
                        </a:moveTo>
                        <a:cubicBezTo>
                          <a:pt x="1701" y="336"/>
                          <a:pt x="1662" y="297"/>
                          <a:pt x="1662" y="249"/>
                        </a:cubicBezTo>
                        <a:cubicBezTo>
                          <a:pt x="1662" y="201"/>
                          <a:pt x="1701" y="162"/>
                          <a:pt x="1749" y="162"/>
                        </a:cubicBezTo>
                        <a:cubicBezTo>
                          <a:pt x="1797" y="162"/>
                          <a:pt x="1836" y="201"/>
                          <a:pt x="1836" y="249"/>
                        </a:cubicBezTo>
                        <a:cubicBezTo>
                          <a:pt x="1836" y="297"/>
                          <a:pt x="1797" y="336"/>
                          <a:pt x="1749" y="3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105" name="Freeform 24">
                    <a:extLst>
                      <a:ext uri="{FF2B5EF4-FFF2-40B4-BE49-F238E27FC236}">
                        <a16:creationId xmlns:a16="http://schemas.microsoft.com/office/drawing/2014/main" id="{B718298D-3295-4F88-8F4B-D28B217F025D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072"/>
                    <a:ext cx="570" cy="135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2"/>
                          <a:pt x="0" y="248"/>
                        </a:cubicBezTo>
                        <a:cubicBezTo>
                          <a:pt x="0" y="385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5"/>
                          <a:pt x="2080" y="248"/>
                        </a:cubicBezTo>
                        <a:cubicBezTo>
                          <a:pt x="2080" y="112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  <p:sp>
                <p:nvSpPr>
                  <p:cNvPr id="106" name="Freeform 25">
                    <a:extLst>
                      <a:ext uri="{FF2B5EF4-FFF2-40B4-BE49-F238E27FC236}">
                        <a16:creationId xmlns:a16="http://schemas.microsoft.com/office/drawing/2014/main" id="{B682C1F5-FC61-49E6-AEF4-5A4EC84D1D6D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99" y="3242"/>
                    <a:ext cx="570" cy="136"/>
                  </a:xfrm>
                  <a:custGeom>
                    <a:avLst/>
                    <a:gdLst>
                      <a:gd name="T0" fmla="*/ 1831 w 2080"/>
                      <a:gd name="T1" fmla="*/ 0 h 496"/>
                      <a:gd name="T2" fmla="*/ 249 w 2080"/>
                      <a:gd name="T3" fmla="*/ 0 h 496"/>
                      <a:gd name="T4" fmla="*/ 0 w 2080"/>
                      <a:gd name="T5" fmla="*/ 248 h 496"/>
                      <a:gd name="T6" fmla="*/ 249 w 2080"/>
                      <a:gd name="T7" fmla="*/ 496 h 496"/>
                      <a:gd name="T8" fmla="*/ 1831 w 2080"/>
                      <a:gd name="T9" fmla="*/ 496 h 496"/>
                      <a:gd name="T10" fmla="*/ 2080 w 2080"/>
                      <a:gd name="T11" fmla="*/ 248 h 496"/>
                      <a:gd name="T12" fmla="*/ 1831 w 2080"/>
                      <a:gd name="T13" fmla="*/ 0 h 496"/>
                      <a:gd name="T14" fmla="*/ 1749 w 2080"/>
                      <a:gd name="T15" fmla="*/ 335 h 496"/>
                      <a:gd name="T16" fmla="*/ 1662 w 2080"/>
                      <a:gd name="T17" fmla="*/ 248 h 496"/>
                      <a:gd name="T18" fmla="*/ 1749 w 2080"/>
                      <a:gd name="T19" fmla="*/ 161 h 496"/>
                      <a:gd name="T20" fmla="*/ 1836 w 2080"/>
                      <a:gd name="T21" fmla="*/ 248 h 496"/>
                      <a:gd name="T22" fmla="*/ 1749 w 2080"/>
                      <a:gd name="T23" fmla="*/ 335 h 4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080" h="496">
                        <a:moveTo>
                          <a:pt x="1831" y="0"/>
                        </a:moveTo>
                        <a:cubicBezTo>
                          <a:pt x="249" y="0"/>
                          <a:pt x="249" y="0"/>
                          <a:pt x="249" y="0"/>
                        </a:cubicBezTo>
                        <a:cubicBezTo>
                          <a:pt x="112" y="0"/>
                          <a:pt x="0" y="111"/>
                          <a:pt x="0" y="248"/>
                        </a:cubicBezTo>
                        <a:cubicBezTo>
                          <a:pt x="0" y="384"/>
                          <a:pt x="112" y="496"/>
                          <a:pt x="249" y="496"/>
                        </a:cubicBezTo>
                        <a:cubicBezTo>
                          <a:pt x="1831" y="496"/>
                          <a:pt x="1831" y="496"/>
                          <a:pt x="1831" y="496"/>
                        </a:cubicBezTo>
                        <a:cubicBezTo>
                          <a:pt x="1968" y="496"/>
                          <a:pt x="2080" y="384"/>
                          <a:pt x="2080" y="248"/>
                        </a:cubicBezTo>
                        <a:cubicBezTo>
                          <a:pt x="2080" y="111"/>
                          <a:pt x="1968" y="0"/>
                          <a:pt x="1831" y="0"/>
                        </a:cubicBezTo>
                        <a:close/>
                        <a:moveTo>
                          <a:pt x="1749" y="335"/>
                        </a:moveTo>
                        <a:cubicBezTo>
                          <a:pt x="1701" y="335"/>
                          <a:pt x="1662" y="296"/>
                          <a:pt x="1662" y="248"/>
                        </a:cubicBezTo>
                        <a:cubicBezTo>
                          <a:pt x="1662" y="200"/>
                          <a:pt x="1701" y="161"/>
                          <a:pt x="1749" y="161"/>
                        </a:cubicBezTo>
                        <a:cubicBezTo>
                          <a:pt x="1797" y="161"/>
                          <a:pt x="1836" y="200"/>
                          <a:pt x="1836" y="248"/>
                        </a:cubicBezTo>
                        <a:cubicBezTo>
                          <a:pt x="1836" y="296"/>
                          <a:pt x="1797" y="335"/>
                          <a:pt x="1749" y="33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ource Sans Pro"/>
                    </a:endParaRPr>
                  </a:p>
                </p:txBody>
              </p:sp>
            </p:grpSp>
          </p:grpSp>
        </p:grp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90DCB68A-6A76-4E62-9761-14B0B6D04C43}"/>
              </a:ext>
            </a:extLst>
          </p:cNvPr>
          <p:cNvGrpSpPr/>
          <p:nvPr/>
        </p:nvGrpSpPr>
        <p:grpSpPr>
          <a:xfrm>
            <a:off x="6654229" y="2668322"/>
            <a:ext cx="1302041" cy="307786"/>
            <a:chOff x="6145705" y="2433191"/>
            <a:chExt cx="1302041" cy="307786"/>
          </a:xfrm>
        </p:grpSpPr>
        <p:sp>
          <p:nvSpPr>
            <p:cNvPr id="108" name="Freeform 5">
              <a:extLst>
                <a:ext uri="{FF2B5EF4-FFF2-40B4-BE49-F238E27FC236}">
                  <a16:creationId xmlns:a16="http://schemas.microsoft.com/office/drawing/2014/main" id="{193C974B-74FF-4BD4-B791-14660B15A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0601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52B2118-0102-422F-8E46-1D7040CF75B7}"/>
                </a:ext>
              </a:extLst>
            </p:cNvPr>
            <p:cNvCxnSpPr>
              <a:cxnSpLocks/>
            </p:cNvCxnSpPr>
            <p:nvPr/>
          </p:nvCxnSpPr>
          <p:spPr>
            <a:xfrm>
              <a:off x="6248865" y="2587084"/>
              <a:ext cx="1124978" cy="0"/>
            </a:xfrm>
            <a:prstGeom prst="line">
              <a:avLst/>
            </a:prstGeom>
            <a:noFill/>
            <a:ln w="34925" cap="rnd" cmpd="sng" algn="ctr">
              <a:solidFill>
                <a:srgbClr val="C8C9C7"/>
              </a:solidFill>
              <a:prstDash val="sysDot"/>
              <a:miter lim="800000"/>
            </a:ln>
            <a:effectLst/>
          </p:spPr>
        </p:cxnSp>
        <p:sp>
          <p:nvSpPr>
            <p:cNvPr id="110" name="Freeform 5">
              <a:extLst>
                <a:ext uri="{FF2B5EF4-FFF2-40B4-BE49-F238E27FC236}">
                  <a16:creationId xmlns:a16="http://schemas.microsoft.com/office/drawing/2014/main" id="{66D0E920-DF65-4A0B-8E86-BBE8851C82E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145705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3B3F936D-6AAB-4D24-ADB1-5C9E21EDBECD}"/>
              </a:ext>
            </a:extLst>
          </p:cNvPr>
          <p:cNvGrpSpPr/>
          <p:nvPr/>
        </p:nvGrpSpPr>
        <p:grpSpPr>
          <a:xfrm>
            <a:off x="6654229" y="3631679"/>
            <a:ext cx="1302041" cy="307786"/>
            <a:chOff x="6145705" y="2433191"/>
            <a:chExt cx="1302041" cy="307786"/>
          </a:xfrm>
        </p:grpSpPr>
        <p:sp>
          <p:nvSpPr>
            <p:cNvPr id="112" name="Freeform 5">
              <a:extLst>
                <a:ext uri="{FF2B5EF4-FFF2-40B4-BE49-F238E27FC236}">
                  <a16:creationId xmlns:a16="http://schemas.microsoft.com/office/drawing/2014/main" id="{BEE6EF4B-FA2E-431B-95A0-4289603D5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0601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98BD9253-DEAB-41D1-8207-DD2583FB17F7}"/>
                </a:ext>
              </a:extLst>
            </p:cNvPr>
            <p:cNvCxnSpPr>
              <a:cxnSpLocks/>
            </p:cNvCxnSpPr>
            <p:nvPr/>
          </p:nvCxnSpPr>
          <p:spPr>
            <a:xfrm>
              <a:off x="6248865" y="2587084"/>
              <a:ext cx="1124978" cy="0"/>
            </a:xfrm>
            <a:prstGeom prst="line">
              <a:avLst/>
            </a:prstGeom>
            <a:noFill/>
            <a:ln w="34925" cap="rnd" cmpd="sng" algn="ctr">
              <a:solidFill>
                <a:srgbClr val="C8C9C7"/>
              </a:solidFill>
              <a:prstDash val="sysDot"/>
              <a:miter lim="800000"/>
            </a:ln>
            <a:effectLst/>
          </p:spPr>
        </p:cxnSp>
        <p:sp>
          <p:nvSpPr>
            <p:cNvPr id="114" name="Freeform 5">
              <a:extLst>
                <a:ext uri="{FF2B5EF4-FFF2-40B4-BE49-F238E27FC236}">
                  <a16:creationId xmlns:a16="http://schemas.microsoft.com/office/drawing/2014/main" id="{8B4F72B1-4E5F-489D-A8CB-29F341B5493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145705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C1673306-562D-41F8-8B07-CC02E3E6B2F4}"/>
              </a:ext>
            </a:extLst>
          </p:cNvPr>
          <p:cNvGrpSpPr/>
          <p:nvPr/>
        </p:nvGrpSpPr>
        <p:grpSpPr>
          <a:xfrm>
            <a:off x="6654229" y="4590257"/>
            <a:ext cx="1302041" cy="307786"/>
            <a:chOff x="6145705" y="2433191"/>
            <a:chExt cx="1302041" cy="307786"/>
          </a:xfrm>
        </p:grpSpPr>
        <p:sp>
          <p:nvSpPr>
            <p:cNvPr id="116" name="Freeform 5">
              <a:extLst>
                <a:ext uri="{FF2B5EF4-FFF2-40B4-BE49-F238E27FC236}">
                  <a16:creationId xmlns:a16="http://schemas.microsoft.com/office/drawing/2014/main" id="{EC1E9FE0-CB19-46BA-BA93-B51D747EAEA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0601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03CC717-A9FD-49AD-9F06-9D7B2F540CEA}"/>
                </a:ext>
              </a:extLst>
            </p:cNvPr>
            <p:cNvCxnSpPr>
              <a:cxnSpLocks/>
            </p:cNvCxnSpPr>
            <p:nvPr/>
          </p:nvCxnSpPr>
          <p:spPr>
            <a:xfrm>
              <a:off x="6248865" y="2587084"/>
              <a:ext cx="1124978" cy="0"/>
            </a:xfrm>
            <a:prstGeom prst="line">
              <a:avLst/>
            </a:prstGeom>
            <a:noFill/>
            <a:ln w="34925" cap="rnd" cmpd="sng" algn="ctr">
              <a:solidFill>
                <a:srgbClr val="C8C9C7"/>
              </a:solidFill>
              <a:prstDash val="sysDot"/>
              <a:miter lim="800000"/>
            </a:ln>
            <a:effectLst/>
          </p:spPr>
        </p:cxnSp>
        <p:sp>
          <p:nvSpPr>
            <p:cNvPr id="118" name="Freeform 5">
              <a:extLst>
                <a:ext uri="{FF2B5EF4-FFF2-40B4-BE49-F238E27FC236}">
                  <a16:creationId xmlns:a16="http://schemas.microsoft.com/office/drawing/2014/main" id="{F3BE38AF-0A5A-45A9-AA85-E9FCEEC052A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145705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8017BD5F-264F-45FC-ADF5-1F0C1DC77A76}"/>
              </a:ext>
            </a:extLst>
          </p:cNvPr>
          <p:cNvGrpSpPr/>
          <p:nvPr/>
        </p:nvGrpSpPr>
        <p:grpSpPr>
          <a:xfrm>
            <a:off x="6654229" y="5539189"/>
            <a:ext cx="1302041" cy="307786"/>
            <a:chOff x="6145705" y="2433191"/>
            <a:chExt cx="1302041" cy="307786"/>
          </a:xfrm>
        </p:grpSpPr>
        <p:sp>
          <p:nvSpPr>
            <p:cNvPr id="120" name="Freeform 5">
              <a:extLst>
                <a:ext uri="{FF2B5EF4-FFF2-40B4-BE49-F238E27FC236}">
                  <a16:creationId xmlns:a16="http://schemas.microsoft.com/office/drawing/2014/main" id="{BA05F317-C23F-4042-986D-76364164DC9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0601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85B63601-A9CC-4A8E-80F8-17528BC89DA3}"/>
                </a:ext>
              </a:extLst>
            </p:cNvPr>
            <p:cNvCxnSpPr>
              <a:cxnSpLocks/>
            </p:cNvCxnSpPr>
            <p:nvPr/>
          </p:nvCxnSpPr>
          <p:spPr>
            <a:xfrm>
              <a:off x="6248865" y="2587084"/>
              <a:ext cx="1124978" cy="0"/>
            </a:xfrm>
            <a:prstGeom prst="line">
              <a:avLst/>
            </a:prstGeom>
            <a:noFill/>
            <a:ln w="34925" cap="rnd" cmpd="sng" algn="ctr">
              <a:solidFill>
                <a:srgbClr val="C8C9C7"/>
              </a:solidFill>
              <a:prstDash val="sysDot"/>
              <a:miter lim="800000"/>
            </a:ln>
            <a:effectLst/>
          </p:spPr>
        </p:cxnSp>
        <p:sp>
          <p:nvSpPr>
            <p:cNvPr id="122" name="Freeform 5">
              <a:extLst>
                <a:ext uri="{FF2B5EF4-FFF2-40B4-BE49-F238E27FC236}">
                  <a16:creationId xmlns:a16="http://schemas.microsoft.com/office/drawing/2014/main" id="{33ACB1B2-AE2E-447B-BEDD-AFC8AC91299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145705" y="2433191"/>
              <a:ext cx="187145" cy="307786"/>
            </a:xfrm>
            <a:custGeom>
              <a:avLst/>
              <a:gdLst>
                <a:gd name="T0" fmla="*/ 239 w 1332"/>
                <a:gd name="T1" fmla="*/ 2192 h 2192"/>
                <a:gd name="T2" fmla="*/ 84 w 1332"/>
                <a:gd name="T3" fmla="*/ 2128 h 2192"/>
                <a:gd name="T4" fmla="*/ 86 w 1332"/>
                <a:gd name="T5" fmla="*/ 1821 h 2192"/>
                <a:gd name="T6" fmla="*/ 806 w 1332"/>
                <a:gd name="T7" fmla="*/ 1107 h 2192"/>
                <a:gd name="T8" fmla="*/ 86 w 1332"/>
                <a:gd name="T9" fmla="*/ 393 h 2192"/>
                <a:gd name="T10" fmla="*/ 84 w 1332"/>
                <a:gd name="T11" fmla="*/ 86 h 2192"/>
                <a:gd name="T12" fmla="*/ 392 w 1332"/>
                <a:gd name="T13" fmla="*/ 85 h 2192"/>
                <a:gd name="T14" fmla="*/ 1268 w 1332"/>
                <a:gd name="T15" fmla="*/ 953 h 2192"/>
                <a:gd name="T16" fmla="*/ 1332 w 1332"/>
                <a:gd name="T17" fmla="*/ 1107 h 2192"/>
                <a:gd name="T18" fmla="*/ 1268 w 1332"/>
                <a:gd name="T19" fmla="*/ 1261 h 2192"/>
                <a:gd name="T20" fmla="*/ 392 w 1332"/>
                <a:gd name="T21" fmla="*/ 2129 h 2192"/>
                <a:gd name="T22" fmla="*/ 239 w 1332"/>
                <a:gd name="T23" fmla="*/ 2192 h 2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2" h="2192">
                  <a:moveTo>
                    <a:pt x="239" y="2192"/>
                  </a:moveTo>
                  <a:cubicBezTo>
                    <a:pt x="183" y="2192"/>
                    <a:pt x="127" y="2171"/>
                    <a:pt x="84" y="2128"/>
                  </a:cubicBezTo>
                  <a:cubicBezTo>
                    <a:pt x="0" y="2043"/>
                    <a:pt x="1" y="1905"/>
                    <a:pt x="86" y="1821"/>
                  </a:cubicBezTo>
                  <a:cubicBezTo>
                    <a:pt x="806" y="1107"/>
                    <a:pt x="806" y="1107"/>
                    <a:pt x="806" y="1107"/>
                  </a:cubicBezTo>
                  <a:cubicBezTo>
                    <a:pt x="86" y="393"/>
                    <a:pt x="86" y="393"/>
                    <a:pt x="86" y="393"/>
                  </a:cubicBezTo>
                  <a:cubicBezTo>
                    <a:pt x="1" y="309"/>
                    <a:pt x="0" y="171"/>
                    <a:pt x="84" y="86"/>
                  </a:cubicBezTo>
                  <a:cubicBezTo>
                    <a:pt x="169" y="1"/>
                    <a:pt x="307" y="0"/>
                    <a:pt x="392" y="85"/>
                  </a:cubicBezTo>
                  <a:cubicBezTo>
                    <a:pt x="1268" y="953"/>
                    <a:pt x="1268" y="953"/>
                    <a:pt x="1268" y="953"/>
                  </a:cubicBezTo>
                  <a:cubicBezTo>
                    <a:pt x="1309" y="994"/>
                    <a:pt x="1332" y="1049"/>
                    <a:pt x="1332" y="1107"/>
                  </a:cubicBezTo>
                  <a:cubicBezTo>
                    <a:pt x="1332" y="1165"/>
                    <a:pt x="1309" y="1221"/>
                    <a:pt x="1268" y="1261"/>
                  </a:cubicBezTo>
                  <a:cubicBezTo>
                    <a:pt x="392" y="2129"/>
                    <a:pt x="392" y="2129"/>
                    <a:pt x="392" y="2129"/>
                  </a:cubicBezTo>
                  <a:cubicBezTo>
                    <a:pt x="349" y="2171"/>
                    <a:pt x="294" y="2192"/>
                    <a:pt x="239" y="2192"/>
                  </a:cubicBezTo>
                  <a:close/>
                </a:path>
              </a:pathLst>
            </a:custGeom>
            <a:solidFill>
              <a:srgbClr val="C8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334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9" grpId="0"/>
      <p:bldP spid="6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875594" y="1452282"/>
            <a:ext cx="11564471" cy="49802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ource Sans Pro" panose="020B0503030403020204" pitchFamily="34" charset="0"/>
              <a:buChar char="‒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82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Complete data lake management platform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82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From a personal computer to hundred nodes to cloud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82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Commodity Cluster: Multiple independent processing nodes.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82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Commercial off-the-shelf components(COTS)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82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ECL (Enterprise Control Lang)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82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Supports different data types: xml, json, csv, flat,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etc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82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Clusters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8200"/>
              </a:buClr>
              <a:buSzTx/>
              <a:buFont typeface="Source Sans Pro" panose="020B0503030403020204" pitchFamily="34" charset="0"/>
              <a:buChar char="‒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Thor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8200"/>
              </a:buClr>
              <a:buSzTx/>
              <a:buFont typeface="Source Sans Pro" panose="020B0503030403020204" pitchFamily="34" charset="0"/>
              <a:buChar char="‒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HThor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8200"/>
              </a:buClr>
              <a:buSzTx/>
              <a:buFont typeface="Source Sans Pro" panose="020B0503030403020204" pitchFamily="34" charset="0"/>
              <a:buChar char="‒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Roxie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82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Servers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8200"/>
              </a:buClr>
              <a:buSzTx/>
              <a:buFont typeface="Source Sans Pro" panose="020B0503030403020204" pitchFamily="34" charset="0"/>
              <a:buChar char="‒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Dali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8200"/>
              </a:buClr>
              <a:buSzTx/>
              <a:buFont typeface="Source Sans Pro" panose="020B0503030403020204" pitchFamily="34" charset="0"/>
              <a:buChar char="‒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Sasha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8200"/>
              </a:buClr>
              <a:buSzTx/>
              <a:buFont typeface="Source Sans Pro" panose="020B0503030403020204" pitchFamily="34" charset="0"/>
              <a:buChar char="‒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82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82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82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9722" y="3814684"/>
            <a:ext cx="5488641" cy="2800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2AA1F8-2C58-4254-AF27-3ED7A96D9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659" y="37011"/>
            <a:ext cx="9980682" cy="1096962"/>
          </a:xfrm>
        </p:spPr>
        <p:txBody>
          <a:bodyPr/>
          <a:lstStyle/>
          <a:p>
            <a:r>
              <a:rPr lang="en-US" dirty="0"/>
              <a:t>HPCC Systems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550570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898072" y="1744015"/>
            <a:ext cx="7532995" cy="38712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ource Sans Pro" panose="020B0503030403020204" pitchFamily="34" charset="0"/>
              <a:buChar char="‒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82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ea typeface="+mn-ea"/>
                <a:cs typeface="+mn-cs"/>
              </a:rPr>
              <a:t>Data refinery, data transformation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82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ea typeface="+mn-ea"/>
                <a:cs typeface="+mn-cs"/>
              </a:rPr>
              <a:t>Process one job at a time, unless you have multiple master nodes define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82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ea typeface="+mn-ea"/>
                <a:cs typeface="+mn-cs"/>
              </a:rPr>
              <a:t>Parallel processing using indexing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82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ea typeface="+mn-ea"/>
                <a:cs typeface="+mn-cs"/>
              </a:rPr>
              <a:t>Horizontally scalable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82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ea typeface="+mn-ea"/>
                <a:cs typeface="+mn-cs"/>
              </a:rPr>
              <a:t>Can work with mixed schema data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82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ea typeface="+mn-ea"/>
                <a:cs typeface="+mn-cs"/>
              </a:rPr>
              <a:t>Zero fault tolerant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82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Batch processing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E2D4FA-67C2-458E-B4F4-B948065D3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Thor</a:t>
            </a:r>
          </a:p>
        </p:txBody>
      </p:sp>
    </p:spTree>
    <p:extLst>
      <p:ext uri="{BB962C8B-B14F-4D97-AF65-F5344CB8AC3E}">
        <p14:creationId xmlns:p14="http://schemas.microsoft.com/office/powerpoint/2010/main" val="2224683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B8916-CB88-4BCD-B0BA-8AE806D1E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Thor Cluster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C24A1E6-77A0-43F1-A7C0-4C1611794CAC}"/>
              </a:ext>
            </a:extLst>
          </p:cNvPr>
          <p:cNvSpPr/>
          <p:nvPr/>
        </p:nvSpPr>
        <p:spPr>
          <a:xfrm>
            <a:off x="6041007" y="1484590"/>
            <a:ext cx="844142" cy="849596"/>
          </a:xfrm>
          <a:prstGeom prst="ellipse">
            <a:avLst/>
          </a:prstGeom>
          <a:noFill/>
          <a:ln w="12700" cap="flat" cmpd="sng" algn="ctr">
            <a:solidFill>
              <a:srgbClr val="FF82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A2C2A0F-E667-459D-9D94-56F18DB626C8}"/>
              </a:ext>
            </a:extLst>
          </p:cNvPr>
          <p:cNvSpPr/>
          <p:nvPr/>
        </p:nvSpPr>
        <p:spPr>
          <a:xfrm>
            <a:off x="8847707" y="2982613"/>
            <a:ext cx="844142" cy="849596"/>
          </a:xfrm>
          <a:prstGeom prst="ellipse">
            <a:avLst/>
          </a:prstGeom>
          <a:noFill/>
          <a:ln w="12700" cap="flat" cmpd="sng" algn="ctr">
            <a:solidFill>
              <a:srgbClr val="FF82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68A9F30-9EEF-48C6-A64B-C10E44062424}"/>
              </a:ext>
            </a:extLst>
          </p:cNvPr>
          <p:cNvSpPr/>
          <p:nvPr/>
        </p:nvSpPr>
        <p:spPr>
          <a:xfrm>
            <a:off x="3005707" y="3223913"/>
            <a:ext cx="844142" cy="849596"/>
          </a:xfrm>
          <a:prstGeom prst="ellipse">
            <a:avLst/>
          </a:prstGeom>
          <a:noFill/>
          <a:ln w="12700" cap="flat" cmpd="sng" algn="ctr">
            <a:solidFill>
              <a:srgbClr val="FF82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283E37-DBC3-441C-9505-237EDCFB7675}"/>
              </a:ext>
            </a:extLst>
          </p:cNvPr>
          <p:cNvSpPr/>
          <p:nvPr/>
        </p:nvSpPr>
        <p:spPr>
          <a:xfrm>
            <a:off x="5243288" y="5871068"/>
            <a:ext cx="844142" cy="849596"/>
          </a:xfrm>
          <a:prstGeom prst="ellipse">
            <a:avLst/>
          </a:prstGeom>
          <a:noFill/>
          <a:ln w="12700" cap="flat" cmpd="sng" algn="ctr">
            <a:solidFill>
              <a:srgbClr val="FF82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E113BE4-F85E-43D9-9055-1712D40D0245}"/>
              </a:ext>
            </a:extLst>
          </p:cNvPr>
          <p:cNvSpPr/>
          <p:nvPr/>
        </p:nvSpPr>
        <p:spPr>
          <a:xfrm>
            <a:off x="5231983" y="5866914"/>
            <a:ext cx="858947" cy="864497"/>
          </a:xfrm>
          <a:prstGeom prst="ellipse">
            <a:avLst/>
          </a:prstGeom>
          <a:noFill/>
          <a:ln w="12700" cap="flat" cmpd="sng" algn="ctr">
            <a:solidFill>
              <a:srgbClr val="FF82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748FDC8-B526-43B1-BF8E-33170BF1D516}"/>
              </a:ext>
            </a:extLst>
          </p:cNvPr>
          <p:cNvSpPr/>
          <p:nvPr/>
        </p:nvSpPr>
        <p:spPr>
          <a:xfrm>
            <a:off x="2995331" y="3214640"/>
            <a:ext cx="858947" cy="864497"/>
          </a:xfrm>
          <a:prstGeom prst="ellipse">
            <a:avLst/>
          </a:prstGeom>
          <a:noFill/>
          <a:ln w="12700" cap="flat" cmpd="sng" algn="ctr">
            <a:solidFill>
              <a:srgbClr val="FF82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44F3418-686B-4538-8446-B51293C6B65C}"/>
              </a:ext>
            </a:extLst>
          </p:cNvPr>
          <p:cNvSpPr/>
          <p:nvPr/>
        </p:nvSpPr>
        <p:spPr>
          <a:xfrm>
            <a:off x="6034852" y="1476555"/>
            <a:ext cx="858947" cy="864497"/>
          </a:xfrm>
          <a:prstGeom prst="ellipse">
            <a:avLst/>
          </a:prstGeom>
          <a:noFill/>
          <a:ln w="12700" cap="flat" cmpd="sng" algn="ctr">
            <a:solidFill>
              <a:srgbClr val="FF82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9ABB818-A3A0-443A-ACC4-A49AA1E5296C}"/>
              </a:ext>
            </a:extLst>
          </p:cNvPr>
          <p:cNvSpPr/>
          <p:nvPr/>
        </p:nvSpPr>
        <p:spPr>
          <a:xfrm>
            <a:off x="8839356" y="2971710"/>
            <a:ext cx="858947" cy="864497"/>
          </a:xfrm>
          <a:prstGeom prst="ellipse">
            <a:avLst/>
          </a:prstGeom>
          <a:noFill/>
          <a:ln w="12700" cap="flat" cmpd="sng" algn="ctr">
            <a:solidFill>
              <a:srgbClr val="FF8200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409B8CA-918E-4BEC-A4A4-8AF612C4B6F2}"/>
              </a:ext>
            </a:extLst>
          </p:cNvPr>
          <p:cNvGrpSpPr/>
          <p:nvPr/>
        </p:nvGrpSpPr>
        <p:grpSpPr>
          <a:xfrm>
            <a:off x="4026947" y="1998625"/>
            <a:ext cx="5225818" cy="3845457"/>
            <a:chOff x="3243674" y="1009295"/>
            <a:chExt cx="5398486" cy="3947023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CFCECAE-D94B-4E30-BDB3-E214235C25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107" y="2509002"/>
              <a:ext cx="2795053" cy="828217"/>
            </a:xfrm>
            <a:prstGeom prst="line">
              <a:avLst/>
            </a:prstGeom>
            <a:noFill/>
            <a:ln w="28575" cap="flat" cmpd="sng" algn="ctr">
              <a:solidFill>
                <a:srgbClr val="FF8200"/>
              </a:solidFill>
              <a:prstDash val="solid"/>
              <a:miter lim="800000"/>
            </a:ln>
            <a:effectLst/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1BD9C81-A47A-4AF8-B9F1-5DECD9116D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39999" y="1009295"/>
              <a:ext cx="0" cy="2182649"/>
            </a:xfrm>
            <a:prstGeom prst="line">
              <a:avLst/>
            </a:prstGeom>
            <a:noFill/>
            <a:ln w="28575" cap="flat" cmpd="sng" algn="ctr">
              <a:solidFill>
                <a:srgbClr val="FF8200"/>
              </a:solidFill>
              <a:prstDash val="solid"/>
              <a:miter lim="800000"/>
            </a:ln>
            <a:effectLst/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1EE35D8-FFF3-491C-A642-9E3037F2DD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43674" y="2828107"/>
              <a:ext cx="2595857" cy="435794"/>
            </a:xfrm>
            <a:prstGeom prst="line">
              <a:avLst/>
            </a:prstGeom>
            <a:noFill/>
            <a:ln w="28575" cap="flat" cmpd="sng" algn="ctr">
              <a:solidFill>
                <a:srgbClr val="FF8200"/>
              </a:solidFill>
              <a:prstDash val="solid"/>
              <a:miter lim="800000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5879C00-4BFC-40D0-B3BE-E1FAD8C836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13350" y="3273656"/>
              <a:ext cx="621615" cy="1682662"/>
            </a:xfrm>
            <a:prstGeom prst="line">
              <a:avLst/>
            </a:prstGeom>
            <a:noFill/>
            <a:ln w="28575" cap="flat" cmpd="sng" algn="ctr">
              <a:solidFill>
                <a:srgbClr val="FF8200"/>
              </a:solidFill>
              <a:prstDash val="solid"/>
              <a:miter lim="800000"/>
            </a:ln>
            <a:effectLst/>
          </p:spPr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2B9EE6A-3DEB-4632-A875-16F351B82BA4}"/>
              </a:ext>
            </a:extLst>
          </p:cNvPr>
          <p:cNvGrpSpPr/>
          <p:nvPr/>
        </p:nvGrpSpPr>
        <p:grpSpPr>
          <a:xfrm>
            <a:off x="4775957" y="2628897"/>
            <a:ext cx="4547641" cy="3304712"/>
            <a:chOff x="4015092" y="1653849"/>
            <a:chExt cx="4697902" cy="3391996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5487B7B-B015-4BD8-BAFB-B14D747DEE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64725" y="1653849"/>
              <a:ext cx="1579393" cy="1565482"/>
            </a:xfrm>
            <a:prstGeom prst="line">
              <a:avLst/>
            </a:prstGeom>
            <a:noFill/>
            <a:ln w="28575" cap="flat" cmpd="sng" algn="ctr">
              <a:solidFill>
                <a:srgbClr val="FF8200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4809513-C402-4BB7-97C8-1246660B5E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10271" y="1698783"/>
              <a:ext cx="1604534" cy="1562768"/>
            </a:xfrm>
            <a:prstGeom prst="line">
              <a:avLst/>
            </a:prstGeom>
            <a:noFill/>
            <a:ln w="28575" cap="flat" cmpd="sng" algn="ctr">
              <a:solidFill>
                <a:srgbClr val="FF8200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B86DFDD-AE93-41ED-96F6-707CC4DE31D2}"/>
                </a:ext>
              </a:extLst>
            </p:cNvPr>
            <p:cNvCxnSpPr>
              <a:cxnSpLocks/>
            </p:cNvCxnSpPr>
            <p:nvPr/>
          </p:nvCxnSpPr>
          <p:spPr>
            <a:xfrm>
              <a:off x="5847938" y="3303411"/>
              <a:ext cx="2865056" cy="1742434"/>
            </a:xfrm>
            <a:prstGeom prst="line">
              <a:avLst/>
            </a:prstGeom>
            <a:noFill/>
            <a:ln w="28575" cap="flat" cmpd="sng" algn="ctr">
              <a:solidFill>
                <a:srgbClr val="FF8200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B5874ED-AB29-4413-AAE1-02D0398F09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15092" y="3273656"/>
              <a:ext cx="1819872" cy="373601"/>
            </a:xfrm>
            <a:prstGeom prst="line">
              <a:avLst/>
            </a:prstGeom>
            <a:noFill/>
            <a:ln w="28575" cap="flat" cmpd="sng" algn="ctr">
              <a:solidFill>
                <a:srgbClr val="FF8200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</p:cxn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82E5F180-F41A-412C-AA41-B9CF9CAA37FD}"/>
              </a:ext>
            </a:extLst>
          </p:cNvPr>
          <p:cNvSpPr/>
          <p:nvPr/>
        </p:nvSpPr>
        <p:spPr>
          <a:xfrm>
            <a:off x="5391651" y="3164805"/>
            <a:ext cx="2186329" cy="2200450"/>
          </a:xfrm>
          <a:prstGeom prst="ellipse">
            <a:avLst/>
          </a:prstGeom>
          <a:solidFill>
            <a:srgbClr val="00AF6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4B7E063-CF72-4D34-BD6D-91C116EF8A78}"/>
              </a:ext>
            </a:extLst>
          </p:cNvPr>
          <p:cNvGrpSpPr/>
          <p:nvPr/>
        </p:nvGrpSpPr>
        <p:grpSpPr>
          <a:xfrm>
            <a:off x="3135085" y="1541416"/>
            <a:ext cx="6613607" cy="5240383"/>
            <a:chOff x="2305958" y="515244"/>
            <a:chExt cx="6832130" cy="5378792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571FFE5-53FA-4D49-9973-59563C865101}"/>
                </a:ext>
              </a:extLst>
            </p:cNvPr>
            <p:cNvSpPr/>
            <p:nvPr/>
          </p:nvSpPr>
          <p:spPr>
            <a:xfrm>
              <a:off x="8149983" y="2010727"/>
              <a:ext cx="988105" cy="988105"/>
            </a:xfrm>
            <a:prstGeom prst="ellipse">
              <a:avLst/>
            </a:prstGeom>
            <a:solidFill>
              <a:srgbClr val="FF82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0E5F435-A10F-4219-9715-FB62FCBE5AD1}"/>
                </a:ext>
              </a:extLst>
            </p:cNvPr>
            <p:cNvGrpSpPr/>
            <p:nvPr/>
          </p:nvGrpSpPr>
          <p:grpSpPr>
            <a:xfrm>
              <a:off x="4542610" y="4905931"/>
              <a:ext cx="988105" cy="988105"/>
              <a:chOff x="6969404" y="3221945"/>
              <a:chExt cx="988105" cy="988105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B42A7528-D932-4AC6-8D01-932DEE84B41F}"/>
                  </a:ext>
                </a:extLst>
              </p:cNvPr>
              <p:cNvSpPr/>
              <p:nvPr/>
            </p:nvSpPr>
            <p:spPr>
              <a:xfrm>
                <a:off x="6969404" y="3221945"/>
                <a:ext cx="988105" cy="988105"/>
              </a:xfrm>
              <a:prstGeom prst="ellipse">
                <a:avLst/>
              </a:prstGeom>
              <a:solidFill>
                <a:srgbClr val="FF82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22B41618-2BA5-4247-92E0-B9138ADD5B01}"/>
                  </a:ext>
                </a:extLst>
              </p:cNvPr>
              <p:cNvGrpSpPr/>
              <p:nvPr/>
            </p:nvGrpSpPr>
            <p:grpSpPr>
              <a:xfrm>
                <a:off x="7177751" y="3473322"/>
                <a:ext cx="572424" cy="453036"/>
                <a:chOff x="9001125" y="2884488"/>
                <a:chExt cx="852488" cy="674687"/>
              </a:xfrm>
              <a:solidFill>
                <a:sysClr val="window" lastClr="FFFFFF"/>
              </a:solidFill>
            </p:grpSpPr>
            <p:sp>
              <p:nvSpPr>
                <p:cNvPr id="33" name="Freeform 5">
                  <a:extLst>
                    <a:ext uri="{FF2B5EF4-FFF2-40B4-BE49-F238E27FC236}">
                      <a16:creationId xmlns:a16="http://schemas.microsoft.com/office/drawing/2014/main" id="{ECC74A95-E16A-4436-BB74-9795CB488B6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9264650" y="3100388"/>
                  <a:ext cx="312738" cy="312737"/>
                </a:xfrm>
                <a:custGeom>
                  <a:avLst/>
                  <a:gdLst>
                    <a:gd name="T0" fmla="*/ 515 w 1198"/>
                    <a:gd name="T1" fmla="*/ 1198 h 1198"/>
                    <a:gd name="T2" fmla="*/ 449 w 1198"/>
                    <a:gd name="T3" fmla="*/ 1011 h 1198"/>
                    <a:gd name="T4" fmla="*/ 369 w 1198"/>
                    <a:gd name="T5" fmla="*/ 1068 h 1198"/>
                    <a:gd name="T6" fmla="*/ 275 w 1198"/>
                    <a:gd name="T7" fmla="*/ 1069 h 1198"/>
                    <a:gd name="T8" fmla="*/ 105 w 1198"/>
                    <a:gd name="T9" fmla="*/ 872 h 1198"/>
                    <a:gd name="T10" fmla="*/ 188 w 1198"/>
                    <a:gd name="T11" fmla="*/ 763 h 1198"/>
                    <a:gd name="T12" fmla="*/ 66 w 1198"/>
                    <a:gd name="T13" fmla="*/ 750 h 1198"/>
                    <a:gd name="T14" fmla="*/ 0 w 1198"/>
                    <a:gd name="T15" fmla="*/ 459 h 1198"/>
                    <a:gd name="T16" fmla="*/ 182 w 1198"/>
                    <a:gd name="T17" fmla="*/ 393 h 1198"/>
                    <a:gd name="T18" fmla="*/ 125 w 1198"/>
                    <a:gd name="T19" fmla="*/ 315 h 1198"/>
                    <a:gd name="T20" fmla="*/ 124 w 1198"/>
                    <a:gd name="T21" fmla="*/ 221 h 1198"/>
                    <a:gd name="T22" fmla="*/ 322 w 1198"/>
                    <a:gd name="T23" fmla="*/ 50 h 1198"/>
                    <a:gd name="T24" fmla="*/ 369 w 1198"/>
                    <a:gd name="T25" fmla="*/ 70 h 1198"/>
                    <a:gd name="T26" fmla="*/ 449 w 1198"/>
                    <a:gd name="T27" fmla="*/ 127 h 1198"/>
                    <a:gd name="T28" fmla="*/ 515 w 1198"/>
                    <a:gd name="T29" fmla="*/ 0 h 1198"/>
                    <a:gd name="T30" fmla="*/ 806 w 1198"/>
                    <a:gd name="T31" fmla="*/ 66 h 1198"/>
                    <a:gd name="T32" fmla="*/ 818 w 1198"/>
                    <a:gd name="T33" fmla="*/ 133 h 1198"/>
                    <a:gd name="T34" fmla="*/ 924 w 1198"/>
                    <a:gd name="T35" fmla="*/ 50 h 1198"/>
                    <a:gd name="T36" fmla="*/ 1122 w 1198"/>
                    <a:gd name="T37" fmla="*/ 220 h 1198"/>
                    <a:gd name="T38" fmla="*/ 1122 w 1198"/>
                    <a:gd name="T39" fmla="*/ 314 h 1198"/>
                    <a:gd name="T40" fmla="*/ 1065 w 1198"/>
                    <a:gd name="T41" fmla="*/ 393 h 1198"/>
                    <a:gd name="T42" fmla="*/ 1198 w 1198"/>
                    <a:gd name="T43" fmla="*/ 459 h 1198"/>
                    <a:gd name="T44" fmla="*/ 1132 w 1198"/>
                    <a:gd name="T45" fmla="*/ 750 h 1198"/>
                    <a:gd name="T46" fmla="*/ 1059 w 1198"/>
                    <a:gd name="T47" fmla="*/ 762 h 1198"/>
                    <a:gd name="T48" fmla="*/ 1143 w 1198"/>
                    <a:gd name="T49" fmla="*/ 869 h 1198"/>
                    <a:gd name="T50" fmla="*/ 974 w 1198"/>
                    <a:gd name="T51" fmla="*/ 1068 h 1198"/>
                    <a:gd name="T52" fmla="*/ 880 w 1198"/>
                    <a:gd name="T53" fmla="*/ 1067 h 1198"/>
                    <a:gd name="T54" fmla="*/ 806 w 1198"/>
                    <a:gd name="T55" fmla="*/ 1010 h 1198"/>
                    <a:gd name="T56" fmla="*/ 739 w 1198"/>
                    <a:gd name="T57" fmla="*/ 1198 h 1198"/>
                    <a:gd name="T58" fmla="*/ 673 w 1198"/>
                    <a:gd name="T59" fmla="*/ 1066 h 1198"/>
                    <a:gd name="T60" fmla="*/ 729 w 1198"/>
                    <a:gd name="T61" fmla="*/ 894 h 1198"/>
                    <a:gd name="T62" fmla="*/ 796 w 1198"/>
                    <a:gd name="T63" fmla="*/ 863 h 1198"/>
                    <a:gd name="T64" fmla="*/ 927 w 1198"/>
                    <a:gd name="T65" fmla="*/ 926 h 1198"/>
                    <a:gd name="T66" fmla="*/ 929 w 1198"/>
                    <a:gd name="T67" fmla="*/ 821 h 1198"/>
                    <a:gd name="T68" fmla="*/ 932 w 1198"/>
                    <a:gd name="T69" fmla="*/ 718 h 1198"/>
                    <a:gd name="T70" fmla="*/ 1014 w 1198"/>
                    <a:gd name="T71" fmla="*/ 617 h 1198"/>
                    <a:gd name="T72" fmla="*/ 1066 w 1198"/>
                    <a:gd name="T73" fmla="*/ 525 h 1198"/>
                    <a:gd name="T74" fmla="*/ 948 w 1198"/>
                    <a:gd name="T75" fmla="*/ 470 h 1198"/>
                    <a:gd name="T76" fmla="*/ 917 w 1198"/>
                    <a:gd name="T77" fmla="*/ 399 h 1198"/>
                    <a:gd name="T78" fmla="*/ 981 w 1198"/>
                    <a:gd name="T79" fmla="*/ 266 h 1198"/>
                    <a:gd name="T80" fmla="*/ 877 w 1198"/>
                    <a:gd name="T81" fmla="*/ 263 h 1198"/>
                    <a:gd name="T82" fmla="*/ 772 w 1198"/>
                    <a:gd name="T83" fmla="*/ 260 h 1198"/>
                    <a:gd name="T84" fmla="*/ 673 w 1198"/>
                    <a:gd name="T85" fmla="*/ 179 h 1198"/>
                    <a:gd name="T86" fmla="*/ 581 w 1198"/>
                    <a:gd name="T87" fmla="*/ 133 h 1198"/>
                    <a:gd name="T88" fmla="*/ 526 w 1198"/>
                    <a:gd name="T89" fmla="*/ 244 h 1198"/>
                    <a:gd name="T90" fmla="*/ 455 w 1198"/>
                    <a:gd name="T91" fmla="*/ 275 h 1198"/>
                    <a:gd name="T92" fmla="*/ 321 w 1198"/>
                    <a:gd name="T93" fmla="*/ 211 h 1198"/>
                    <a:gd name="T94" fmla="*/ 318 w 1198"/>
                    <a:gd name="T95" fmla="*/ 319 h 1198"/>
                    <a:gd name="T96" fmla="*/ 316 w 1198"/>
                    <a:gd name="T97" fmla="*/ 420 h 1198"/>
                    <a:gd name="T98" fmla="*/ 233 w 1198"/>
                    <a:gd name="T99" fmla="*/ 525 h 1198"/>
                    <a:gd name="T100" fmla="*/ 133 w 1198"/>
                    <a:gd name="T101" fmla="*/ 617 h 1198"/>
                    <a:gd name="T102" fmla="*/ 299 w 1198"/>
                    <a:gd name="T103" fmla="*/ 673 h 1198"/>
                    <a:gd name="T104" fmla="*/ 330 w 1198"/>
                    <a:gd name="T105" fmla="*/ 741 h 1198"/>
                    <a:gd name="T106" fmla="*/ 266 w 1198"/>
                    <a:gd name="T107" fmla="*/ 873 h 1198"/>
                    <a:gd name="T108" fmla="*/ 375 w 1198"/>
                    <a:gd name="T109" fmla="*/ 874 h 1198"/>
                    <a:gd name="T110" fmla="*/ 474 w 1198"/>
                    <a:gd name="T111" fmla="*/ 875 h 1198"/>
                    <a:gd name="T112" fmla="*/ 581 w 1198"/>
                    <a:gd name="T113" fmla="*/ 959 h 11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198" h="1198">
                      <a:moveTo>
                        <a:pt x="739" y="1198"/>
                      </a:moveTo>
                      <a:cubicBezTo>
                        <a:pt x="515" y="1198"/>
                        <a:pt x="515" y="1198"/>
                        <a:pt x="515" y="1198"/>
                      </a:cubicBezTo>
                      <a:cubicBezTo>
                        <a:pt x="478" y="1198"/>
                        <a:pt x="449" y="1169"/>
                        <a:pt x="449" y="1132"/>
                      </a:cubicBezTo>
                      <a:cubicBezTo>
                        <a:pt x="449" y="1011"/>
                        <a:pt x="449" y="1011"/>
                        <a:pt x="449" y="1011"/>
                      </a:cubicBezTo>
                      <a:cubicBezTo>
                        <a:pt x="443" y="1009"/>
                        <a:pt x="438" y="1006"/>
                        <a:pt x="433" y="1004"/>
                      </a:cubicBezTo>
                      <a:cubicBezTo>
                        <a:pt x="369" y="1068"/>
                        <a:pt x="369" y="1068"/>
                        <a:pt x="369" y="1068"/>
                      </a:cubicBezTo>
                      <a:cubicBezTo>
                        <a:pt x="357" y="1081"/>
                        <a:pt x="340" y="1088"/>
                        <a:pt x="322" y="1088"/>
                      </a:cubicBezTo>
                      <a:cubicBezTo>
                        <a:pt x="305" y="1091"/>
                        <a:pt x="288" y="1081"/>
                        <a:pt x="275" y="1069"/>
                      </a:cubicBezTo>
                      <a:cubicBezTo>
                        <a:pt x="125" y="919"/>
                        <a:pt x="125" y="919"/>
                        <a:pt x="125" y="919"/>
                      </a:cubicBezTo>
                      <a:cubicBezTo>
                        <a:pt x="112" y="907"/>
                        <a:pt x="105" y="890"/>
                        <a:pt x="105" y="872"/>
                      </a:cubicBezTo>
                      <a:cubicBezTo>
                        <a:pt x="105" y="854"/>
                        <a:pt x="112" y="837"/>
                        <a:pt x="125" y="825"/>
                      </a:cubicBezTo>
                      <a:cubicBezTo>
                        <a:pt x="188" y="763"/>
                        <a:pt x="188" y="763"/>
                        <a:pt x="188" y="763"/>
                      </a:cubicBezTo>
                      <a:cubicBezTo>
                        <a:pt x="186" y="759"/>
                        <a:pt x="184" y="754"/>
                        <a:pt x="182" y="750"/>
                      </a:cubicBezTo>
                      <a:cubicBezTo>
                        <a:pt x="66" y="750"/>
                        <a:pt x="66" y="750"/>
                        <a:pt x="66" y="750"/>
                      </a:cubicBezTo>
                      <a:cubicBezTo>
                        <a:pt x="30" y="750"/>
                        <a:pt x="0" y="720"/>
                        <a:pt x="0" y="683"/>
                      </a:cubicBezTo>
                      <a:cubicBezTo>
                        <a:pt x="0" y="459"/>
                        <a:pt x="0" y="459"/>
                        <a:pt x="0" y="459"/>
                      </a:cubicBezTo>
                      <a:cubicBezTo>
                        <a:pt x="0" y="422"/>
                        <a:pt x="30" y="393"/>
                        <a:pt x="66" y="393"/>
                      </a:cubicBezTo>
                      <a:cubicBezTo>
                        <a:pt x="182" y="393"/>
                        <a:pt x="182" y="393"/>
                        <a:pt x="182" y="393"/>
                      </a:cubicBezTo>
                      <a:cubicBezTo>
                        <a:pt x="184" y="387"/>
                        <a:pt x="186" y="382"/>
                        <a:pt x="188" y="377"/>
                      </a:cubicBezTo>
                      <a:cubicBezTo>
                        <a:pt x="125" y="315"/>
                        <a:pt x="125" y="315"/>
                        <a:pt x="125" y="315"/>
                      </a:cubicBezTo>
                      <a:cubicBezTo>
                        <a:pt x="112" y="302"/>
                        <a:pt x="105" y="285"/>
                        <a:pt x="105" y="268"/>
                      </a:cubicBezTo>
                      <a:cubicBezTo>
                        <a:pt x="105" y="250"/>
                        <a:pt x="112" y="233"/>
                        <a:pt x="124" y="221"/>
                      </a:cubicBezTo>
                      <a:cubicBezTo>
                        <a:pt x="275" y="70"/>
                        <a:pt x="275" y="70"/>
                        <a:pt x="275" y="70"/>
                      </a:cubicBezTo>
                      <a:cubicBezTo>
                        <a:pt x="287" y="57"/>
                        <a:pt x="304" y="50"/>
                        <a:pt x="322" y="50"/>
                      </a:cubicBezTo>
                      <a:cubicBezTo>
                        <a:pt x="322" y="50"/>
                        <a:pt x="322" y="50"/>
                        <a:pt x="322" y="50"/>
                      </a:cubicBezTo>
                      <a:cubicBezTo>
                        <a:pt x="339" y="50"/>
                        <a:pt x="356" y="58"/>
                        <a:pt x="369" y="70"/>
                      </a:cubicBezTo>
                      <a:cubicBezTo>
                        <a:pt x="432" y="134"/>
                        <a:pt x="432" y="134"/>
                        <a:pt x="432" y="134"/>
                      </a:cubicBezTo>
                      <a:cubicBezTo>
                        <a:pt x="437" y="132"/>
                        <a:pt x="443" y="129"/>
                        <a:pt x="449" y="127"/>
                      </a:cubicBezTo>
                      <a:cubicBezTo>
                        <a:pt x="449" y="66"/>
                        <a:pt x="449" y="66"/>
                        <a:pt x="449" y="66"/>
                      </a:cubicBezTo>
                      <a:cubicBezTo>
                        <a:pt x="449" y="30"/>
                        <a:pt x="478" y="0"/>
                        <a:pt x="515" y="0"/>
                      </a:cubicBezTo>
                      <a:cubicBezTo>
                        <a:pt x="739" y="0"/>
                        <a:pt x="739" y="0"/>
                        <a:pt x="739" y="0"/>
                      </a:cubicBezTo>
                      <a:cubicBezTo>
                        <a:pt x="776" y="0"/>
                        <a:pt x="806" y="30"/>
                        <a:pt x="806" y="66"/>
                      </a:cubicBezTo>
                      <a:cubicBezTo>
                        <a:pt x="806" y="127"/>
                        <a:pt x="806" y="127"/>
                        <a:pt x="806" y="127"/>
                      </a:cubicBezTo>
                      <a:cubicBezTo>
                        <a:pt x="810" y="129"/>
                        <a:pt x="814" y="131"/>
                        <a:pt x="818" y="133"/>
                      </a:cubicBezTo>
                      <a:cubicBezTo>
                        <a:pt x="877" y="71"/>
                        <a:pt x="877" y="71"/>
                        <a:pt x="877" y="71"/>
                      </a:cubicBezTo>
                      <a:cubicBezTo>
                        <a:pt x="889" y="58"/>
                        <a:pt x="906" y="50"/>
                        <a:pt x="924" y="50"/>
                      </a:cubicBezTo>
                      <a:cubicBezTo>
                        <a:pt x="943" y="51"/>
                        <a:pt x="959" y="57"/>
                        <a:pt x="972" y="69"/>
                      </a:cubicBezTo>
                      <a:cubicBezTo>
                        <a:pt x="1122" y="220"/>
                        <a:pt x="1122" y="220"/>
                        <a:pt x="1122" y="220"/>
                      </a:cubicBezTo>
                      <a:cubicBezTo>
                        <a:pt x="1135" y="232"/>
                        <a:pt x="1142" y="249"/>
                        <a:pt x="1142" y="267"/>
                      </a:cubicBezTo>
                      <a:cubicBezTo>
                        <a:pt x="1142" y="284"/>
                        <a:pt x="1135" y="301"/>
                        <a:pt x="1122" y="314"/>
                      </a:cubicBezTo>
                      <a:cubicBezTo>
                        <a:pt x="1058" y="377"/>
                        <a:pt x="1058" y="377"/>
                        <a:pt x="1058" y="377"/>
                      </a:cubicBezTo>
                      <a:cubicBezTo>
                        <a:pt x="1061" y="382"/>
                        <a:pt x="1063" y="387"/>
                        <a:pt x="1065" y="393"/>
                      </a:cubicBezTo>
                      <a:cubicBezTo>
                        <a:pt x="1132" y="393"/>
                        <a:pt x="1132" y="393"/>
                        <a:pt x="1132" y="393"/>
                      </a:cubicBezTo>
                      <a:cubicBezTo>
                        <a:pt x="1169" y="393"/>
                        <a:pt x="1198" y="422"/>
                        <a:pt x="1198" y="459"/>
                      </a:cubicBezTo>
                      <a:cubicBezTo>
                        <a:pt x="1198" y="683"/>
                        <a:pt x="1198" y="683"/>
                        <a:pt x="1198" y="683"/>
                      </a:cubicBezTo>
                      <a:cubicBezTo>
                        <a:pt x="1198" y="720"/>
                        <a:pt x="1169" y="750"/>
                        <a:pt x="1132" y="750"/>
                      </a:cubicBezTo>
                      <a:cubicBezTo>
                        <a:pt x="1065" y="750"/>
                        <a:pt x="1065" y="750"/>
                        <a:pt x="1065" y="750"/>
                      </a:cubicBezTo>
                      <a:cubicBezTo>
                        <a:pt x="1063" y="754"/>
                        <a:pt x="1061" y="758"/>
                        <a:pt x="1059" y="762"/>
                      </a:cubicBezTo>
                      <a:cubicBezTo>
                        <a:pt x="1122" y="822"/>
                        <a:pt x="1122" y="822"/>
                        <a:pt x="1122" y="822"/>
                      </a:cubicBezTo>
                      <a:cubicBezTo>
                        <a:pt x="1135" y="835"/>
                        <a:pt x="1143" y="851"/>
                        <a:pt x="1143" y="869"/>
                      </a:cubicBezTo>
                      <a:cubicBezTo>
                        <a:pt x="1143" y="887"/>
                        <a:pt x="1136" y="904"/>
                        <a:pt x="1124" y="917"/>
                      </a:cubicBezTo>
                      <a:cubicBezTo>
                        <a:pt x="974" y="1068"/>
                        <a:pt x="974" y="1068"/>
                        <a:pt x="974" y="1068"/>
                      </a:cubicBezTo>
                      <a:cubicBezTo>
                        <a:pt x="962" y="1080"/>
                        <a:pt x="945" y="1086"/>
                        <a:pt x="927" y="1087"/>
                      </a:cubicBezTo>
                      <a:cubicBezTo>
                        <a:pt x="909" y="1087"/>
                        <a:pt x="892" y="1080"/>
                        <a:pt x="880" y="1067"/>
                      </a:cubicBezTo>
                      <a:cubicBezTo>
                        <a:pt x="818" y="1005"/>
                        <a:pt x="818" y="1005"/>
                        <a:pt x="818" y="1005"/>
                      </a:cubicBezTo>
                      <a:cubicBezTo>
                        <a:pt x="815" y="1007"/>
                        <a:pt x="810" y="1008"/>
                        <a:pt x="806" y="1010"/>
                      </a:cubicBezTo>
                      <a:cubicBezTo>
                        <a:pt x="806" y="1132"/>
                        <a:pt x="806" y="1132"/>
                        <a:pt x="806" y="1132"/>
                      </a:cubicBezTo>
                      <a:cubicBezTo>
                        <a:pt x="806" y="1169"/>
                        <a:pt x="776" y="1198"/>
                        <a:pt x="739" y="1198"/>
                      </a:cubicBezTo>
                      <a:close/>
                      <a:moveTo>
                        <a:pt x="581" y="1066"/>
                      </a:moveTo>
                      <a:cubicBezTo>
                        <a:pt x="673" y="1066"/>
                        <a:pt x="673" y="1066"/>
                        <a:pt x="673" y="1066"/>
                      </a:cubicBezTo>
                      <a:cubicBezTo>
                        <a:pt x="673" y="959"/>
                        <a:pt x="673" y="959"/>
                        <a:pt x="673" y="959"/>
                      </a:cubicBezTo>
                      <a:cubicBezTo>
                        <a:pt x="673" y="927"/>
                        <a:pt x="697" y="899"/>
                        <a:pt x="729" y="894"/>
                      </a:cubicBezTo>
                      <a:cubicBezTo>
                        <a:pt x="756" y="889"/>
                        <a:pt x="760" y="886"/>
                        <a:pt x="772" y="878"/>
                      </a:cubicBezTo>
                      <a:cubicBezTo>
                        <a:pt x="779" y="873"/>
                        <a:pt x="786" y="868"/>
                        <a:pt x="796" y="863"/>
                      </a:cubicBezTo>
                      <a:cubicBezTo>
                        <a:pt x="822" y="848"/>
                        <a:pt x="855" y="852"/>
                        <a:pt x="876" y="874"/>
                      </a:cubicBezTo>
                      <a:cubicBezTo>
                        <a:pt x="927" y="926"/>
                        <a:pt x="927" y="926"/>
                        <a:pt x="927" y="926"/>
                      </a:cubicBezTo>
                      <a:cubicBezTo>
                        <a:pt x="982" y="871"/>
                        <a:pt x="982" y="871"/>
                        <a:pt x="982" y="871"/>
                      </a:cubicBezTo>
                      <a:cubicBezTo>
                        <a:pt x="929" y="821"/>
                        <a:pt x="929" y="821"/>
                        <a:pt x="929" y="821"/>
                      </a:cubicBezTo>
                      <a:cubicBezTo>
                        <a:pt x="907" y="800"/>
                        <a:pt x="903" y="767"/>
                        <a:pt x="918" y="741"/>
                      </a:cubicBezTo>
                      <a:cubicBezTo>
                        <a:pt x="923" y="732"/>
                        <a:pt x="927" y="725"/>
                        <a:pt x="932" y="718"/>
                      </a:cubicBezTo>
                      <a:cubicBezTo>
                        <a:pt x="940" y="706"/>
                        <a:pt x="944" y="701"/>
                        <a:pt x="948" y="673"/>
                      </a:cubicBezTo>
                      <a:cubicBezTo>
                        <a:pt x="953" y="641"/>
                        <a:pt x="981" y="617"/>
                        <a:pt x="1014" y="617"/>
                      </a:cubicBezTo>
                      <a:cubicBezTo>
                        <a:pt x="1066" y="617"/>
                        <a:pt x="1066" y="617"/>
                        <a:pt x="1066" y="617"/>
                      </a:cubicBezTo>
                      <a:cubicBezTo>
                        <a:pt x="1066" y="525"/>
                        <a:pt x="1066" y="525"/>
                        <a:pt x="1066" y="525"/>
                      </a:cubicBezTo>
                      <a:cubicBezTo>
                        <a:pt x="1014" y="525"/>
                        <a:pt x="1014" y="525"/>
                        <a:pt x="1014" y="525"/>
                      </a:cubicBezTo>
                      <a:cubicBezTo>
                        <a:pt x="981" y="525"/>
                        <a:pt x="953" y="502"/>
                        <a:pt x="948" y="470"/>
                      </a:cubicBezTo>
                      <a:cubicBezTo>
                        <a:pt x="943" y="441"/>
                        <a:pt x="940" y="435"/>
                        <a:pt x="930" y="421"/>
                      </a:cubicBezTo>
                      <a:cubicBezTo>
                        <a:pt x="926" y="414"/>
                        <a:pt x="922" y="408"/>
                        <a:pt x="917" y="399"/>
                      </a:cubicBezTo>
                      <a:cubicBezTo>
                        <a:pt x="902" y="373"/>
                        <a:pt x="907" y="341"/>
                        <a:pt x="928" y="319"/>
                      </a:cubicBezTo>
                      <a:cubicBezTo>
                        <a:pt x="981" y="266"/>
                        <a:pt x="981" y="266"/>
                        <a:pt x="981" y="266"/>
                      </a:cubicBezTo>
                      <a:cubicBezTo>
                        <a:pt x="926" y="211"/>
                        <a:pt x="926" y="211"/>
                        <a:pt x="926" y="211"/>
                      </a:cubicBezTo>
                      <a:cubicBezTo>
                        <a:pt x="877" y="263"/>
                        <a:pt x="877" y="263"/>
                        <a:pt x="877" y="263"/>
                      </a:cubicBezTo>
                      <a:cubicBezTo>
                        <a:pt x="856" y="285"/>
                        <a:pt x="822" y="290"/>
                        <a:pt x="796" y="275"/>
                      </a:cubicBezTo>
                      <a:cubicBezTo>
                        <a:pt x="787" y="269"/>
                        <a:pt x="779" y="264"/>
                        <a:pt x="772" y="260"/>
                      </a:cubicBezTo>
                      <a:cubicBezTo>
                        <a:pt x="760" y="251"/>
                        <a:pt x="756" y="248"/>
                        <a:pt x="729" y="244"/>
                      </a:cubicBezTo>
                      <a:cubicBezTo>
                        <a:pt x="697" y="239"/>
                        <a:pt x="673" y="211"/>
                        <a:pt x="673" y="179"/>
                      </a:cubicBezTo>
                      <a:cubicBezTo>
                        <a:pt x="673" y="133"/>
                        <a:pt x="673" y="133"/>
                        <a:pt x="673" y="133"/>
                      </a:cubicBezTo>
                      <a:cubicBezTo>
                        <a:pt x="581" y="133"/>
                        <a:pt x="581" y="133"/>
                        <a:pt x="581" y="133"/>
                      </a:cubicBezTo>
                      <a:cubicBezTo>
                        <a:pt x="581" y="179"/>
                        <a:pt x="581" y="179"/>
                        <a:pt x="581" y="179"/>
                      </a:cubicBezTo>
                      <a:cubicBezTo>
                        <a:pt x="581" y="211"/>
                        <a:pt x="558" y="239"/>
                        <a:pt x="526" y="244"/>
                      </a:cubicBezTo>
                      <a:cubicBezTo>
                        <a:pt x="496" y="249"/>
                        <a:pt x="490" y="253"/>
                        <a:pt x="475" y="262"/>
                      </a:cubicBezTo>
                      <a:cubicBezTo>
                        <a:pt x="469" y="266"/>
                        <a:pt x="463" y="271"/>
                        <a:pt x="455" y="275"/>
                      </a:cubicBezTo>
                      <a:cubicBezTo>
                        <a:pt x="429" y="290"/>
                        <a:pt x="396" y="285"/>
                        <a:pt x="375" y="264"/>
                      </a:cubicBezTo>
                      <a:cubicBezTo>
                        <a:pt x="321" y="211"/>
                        <a:pt x="321" y="211"/>
                        <a:pt x="321" y="211"/>
                      </a:cubicBezTo>
                      <a:cubicBezTo>
                        <a:pt x="265" y="267"/>
                        <a:pt x="265" y="267"/>
                        <a:pt x="265" y="267"/>
                      </a:cubicBezTo>
                      <a:cubicBezTo>
                        <a:pt x="318" y="319"/>
                        <a:pt x="318" y="319"/>
                        <a:pt x="318" y="319"/>
                      </a:cubicBezTo>
                      <a:cubicBezTo>
                        <a:pt x="340" y="340"/>
                        <a:pt x="344" y="373"/>
                        <a:pt x="329" y="399"/>
                      </a:cubicBezTo>
                      <a:cubicBezTo>
                        <a:pt x="325" y="407"/>
                        <a:pt x="320" y="414"/>
                        <a:pt x="316" y="420"/>
                      </a:cubicBezTo>
                      <a:cubicBezTo>
                        <a:pt x="307" y="435"/>
                        <a:pt x="303" y="440"/>
                        <a:pt x="299" y="470"/>
                      </a:cubicBezTo>
                      <a:cubicBezTo>
                        <a:pt x="293" y="502"/>
                        <a:pt x="266" y="525"/>
                        <a:pt x="233" y="525"/>
                      </a:cubicBezTo>
                      <a:cubicBezTo>
                        <a:pt x="133" y="525"/>
                        <a:pt x="133" y="525"/>
                        <a:pt x="133" y="525"/>
                      </a:cubicBezTo>
                      <a:cubicBezTo>
                        <a:pt x="133" y="617"/>
                        <a:pt x="133" y="617"/>
                        <a:pt x="133" y="617"/>
                      </a:cubicBezTo>
                      <a:cubicBezTo>
                        <a:pt x="233" y="617"/>
                        <a:pt x="233" y="617"/>
                        <a:pt x="233" y="617"/>
                      </a:cubicBezTo>
                      <a:cubicBezTo>
                        <a:pt x="266" y="617"/>
                        <a:pt x="293" y="641"/>
                        <a:pt x="299" y="673"/>
                      </a:cubicBezTo>
                      <a:cubicBezTo>
                        <a:pt x="303" y="700"/>
                        <a:pt x="306" y="705"/>
                        <a:pt x="315" y="717"/>
                      </a:cubicBezTo>
                      <a:cubicBezTo>
                        <a:pt x="319" y="724"/>
                        <a:pt x="324" y="731"/>
                        <a:pt x="330" y="741"/>
                      </a:cubicBezTo>
                      <a:cubicBezTo>
                        <a:pt x="344" y="767"/>
                        <a:pt x="340" y="800"/>
                        <a:pt x="318" y="821"/>
                      </a:cubicBezTo>
                      <a:cubicBezTo>
                        <a:pt x="266" y="873"/>
                        <a:pt x="266" y="873"/>
                        <a:pt x="266" y="873"/>
                      </a:cubicBezTo>
                      <a:cubicBezTo>
                        <a:pt x="321" y="928"/>
                        <a:pt x="321" y="928"/>
                        <a:pt x="321" y="928"/>
                      </a:cubicBezTo>
                      <a:cubicBezTo>
                        <a:pt x="375" y="874"/>
                        <a:pt x="375" y="874"/>
                        <a:pt x="375" y="874"/>
                      </a:cubicBezTo>
                      <a:cubicBezTo>
                        <a:pt x="396" y="853"/>
                        <a:pt x="429" y="848"/>
                        <a:pt x="455" y="863"/>
                      </a:cubicBezTo>
                      <a:cubicBezTo>
                        <a:pt x="462" y="867"/>
                        <a:pt x="468" y="871"/>
                        <a:pt x="474" y="875"/>
                      </a:cubicBezTo>
                      <a:cubicBezTo>
                        <a:pt x="489" y="885"/>
                        <a:pt x="495" y="889"/>
                        <a:pt x="526" y="894"/>
                      </a:cubicBezTo>
                      <a:cubicBezTo>
                        <a:pt x="558" y="899"/>
                        <a:pt x="581" y="927"/>
                        <a:pt x="581" y="959"/>
                      </a:cubicBezTo>
                      <a:lnTo>
                        <a:pt x="581" y="106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ource Sans Pro"/>
                  </a:endParaRPr>
                </a:p>
              </p:txBody>
            </p:sp>
            <p:sp>
              <p:nvSpPr>
                <p:cNvPr id="34" name="Freeform 6">
                  <a:extLst>
                    <a:ext uri="{FF2B5EF4-FFF2-40B4-BE49-F238E27FC236}">
                      <a16:creationId xmlns:a16="http://schemas.microsoft.com/office/drawing/2014/main" id="{29ADD3A0-7E34-4702-978F-3893AB4B5FC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9366250" y="3187700"/>
                  <a:ext cx="122238" cy="123825"/>
                </a:xfrm>
                <a:custGeom>
                  <a:avLst/>
                  <a:gdLst>
                    <a:gd name="T0" fmla="*/ 235 w 471"/>
                    <a:gd name="T1" fmla="*/ 471 h 471"/>
                    <a:gd name="T2" fmla="*/ 0 w 471"/>
                    <a:gd name="T3" fmla="*/ 235 h 471"/>
                    <a:gd name="T4" fmla="*/ 235 w 471"/>
                    <a:gd name="T5" fmla="*/ 0 h 471"/>
                    <a:gd name="T6" fmla="*/ 471 w 471"/>
                    <a:gd name="T7" fmla="*/ 235 h 471"/>
                    <a:gd name="T8" fmla="*/ 235 w 471"/>
                    <a:gd name="T9" fmla="*/ 471 h 471"/>
                    <a:gd name="T10" fmla="*/ 235 w 471"/>
                    <a:gd name="T11" fmla="*/ 132 h 471"/>
                    <a:gd name="T12" fmla="*/ 132 w 471"/>
                    <a:gd name="T13" fmla="*/ 235 h 471"/>
                    <a:gd name="T14" fmla="*/ 235 w 471"/>
                    <a:gd name="T15" fmla="*/ 339 h 471"/>
                    <a:gd name="T16" fmla="*/ 339 w 471"/>
                    <a:gd name="T17" fmla="*/ 235 h 471"/>
                    <a:gd name="T18" fmla="*/ 235 w 471"/>
                    <a:gd name="T19" fmla="*/ 132 h 4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71" h="471">
                      <a:moveTo>
                        <a:pt x="235" y="471"/>
                      </a:moveTo>
                      <a:cubicBezTo>
                        <a:pt x="105" y="471"/>
                        <a:pt x="0" y="366"/>
                        <a:pt x="0" y="235"/>
                      </a:cubicBezTo>
                      <a:cubicBezTo>
                        <a:pt x="0" y="105"/>
                        <a:pt x="105" y="0"/>
                        <a:pt x="235" y="0"/>
                      </a:cubicBezTo>
                      <a:cubicBezTo>
                        <a:pt x="365" y="0"/>
                        <a:pt x="471" y="105"/>
                        <a:pt x="471" y="235"/>
                      </a:cubicBezTo>
                      <a:cubicBezTo>
                        <a:pt x="471" y="366"/>
                        <a:pt x="365" y="471"/>
                        <a:pt x="235" y="471"/>
                      </a:cubicBezTo>
                      <a:close/>
                      <a:moveTo>
                        <a:pt x="235" y="132"/>
                      </a:moveTo>
                      <a:cubicBezTo>
                        <a:pt x="178" y="132"/>
                        <a:pt x="132" y="179"/>
                        <a:pt x="132" y="235"/>
                      </a:cubicBezTo>
                      <a:cubicBezTo>
                        <a:pt x="132" y="292"/>
                        <a:pt x="178" y="339"/>
                        <a:pt x="235" y="339"/>
                      </a:cubicBezTo>
                      <a:cubicBezTo>
                        <a:pt x="292" y="339"/>
                        <a:pt x="339" y="292"/>
                        <a:pt x="339" y="235"/>
                      </a:cubicBezTo>
                      <a:cubicBezTo>
                        <a:pt x="339" y="179"/>
                        <a:pt x="292" y="132"/>
                        <a:pt x="235" y="13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ource Sans Pro"/>
                  </a:endParaRPr>
                </a:p>
              </p:txBody>
            </p:sp>
            <p:sp>
              <p:nvSpPr>
                <p:cNvPr id="35" name="Freeform 7">
                  <a:extLst>
                    <a:ext uri="{FF2B5EF4-FFF2-40B4-BE49-F238E27FC236}">
                      <a16:creationId xmlns:a16="http://schemas.microsoft.com/office/drawing/2014/main" id="{80626191-0184-4330-963B-7C17FA99F6D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9001125" y="2884488"/>
                  <a:ext cx="852488" cy="674687"/>
                </a:xfrm>
                <a:custGeom>
                  <a:avLst/>
                  <a:gdLst>
                    <a:gd name="T0" fmla="*/ 2995 w 3267"/>
                    <a:gd name="T1" fmla="*/ 2586 h 2586"/>
                    <a:gd name="T2" fmla="*/ 272 w 3267"/>
                    <a:gd name="T3" fmla="*/ 2586 h 2586"/>
                    <a:gd name="T4" fmla="*/ 0 w 3267"/>
                    <a:gd name="T5" fmla="*/ 2314 h 2586"/>
                    <a:gd name="T6" fmla="*/ 0 w 3267"/>
                    <a:gd name="T7" fmla="*/ 272 h 2586"/>
                    <a:gd name="T8" fmla="*/ 272 w 3267"/>
                    <a:gd name="T9" fmla="*/ 0 h 2586"/>
                    <a:gd name="T10" fmla="*/ 1418 w 3267"/>
                    <a:gd name="T11" fmla="*/ 0 h 2586"/>
                    <a:gd name="T12" fmla="*/ 1690 w 3267"/>
                    <a:gd name="T13" fmla="*/ 272 h 2586"/>
                    <a:gd name="T14" fmla="*/ 2859 w 3267"/>
                    <a:gd name="T15" fmla="*/ 272 h 2586"/>
                    <a:gd name="T16" fmla="*/ 3267 w 3267"/>
                    <a:gd name="T17" fmla="*/ 680 h 2586"/>
                    <a:gd name="T18" fmla="*/ 3267 w 3267"/>
                    <a:gd name="T19" fmla="*/ 2314 h 2586"/>
                    <a:gd name="T20" fmla="*/ 3188 w 3267"/>
                    <a:gd name="T21" fmla="*/ 2506 h 2586"/>
                    <a:gd name="T22" fmla="*/ 2995 w 3267"/>
                    <a:gd name="T23" fmla="*/ 2586 h 2586"/>
                    <a:gd name="T24" fmla="*/ 272 w 3267"/>
                    <a:gd name="T25" fmla="*/ 272 h 2586"/>
                    <a:gd name="T26" fmla="*/ 272 w 3267"/>
                    <a:gd name="T27" fmla="*/ 2314 h 2586"/>
                    <a:gd name="T28" fmla="*/ 2995 w 3267"/>
                    <a:gd name="T29" fmla="*/ 2314 h 2586"/>
                    <a:gd name="T30" fmla="*/ 2995 w 3267"/>
                    <a:gd name="T31" fmla="*/ 680 h 2586"/>
                    <a:gd name="T32" fmla="*/ 2859 w 3267"/>
                    <a:gd name="T33" fmla="*/ 544 h 2586"/>
                    <a:gd name="T34" fmla="*/ 1577 w 3267"/>
                    <a:gd name="T35" fmla="*/ 544 h 2586"/>
                    <a:gd name="T36" fmla="*/ 1305 w 3267"/>
                    <a:gd name="T37" fmla="*/ 272 h 2586"/>
                    <a:gd name="T38" fmla="*/ 272 w 3267"/>
                    <a:gd name="T39" fmla="*/ 272 h 25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267" h="2586">
                      <a:moveTo>
                        <a:pt x="2995" y="2586"/>
                      </a:moveTo>
                      <a:cubicBezTo>
                        <a:pt x="272" y="2586"/>
                        <a:pt x="272" y="2586"/>
                        <a:pt x="272" y="2586"/>
                      </a:cubicBezTo>
                      <a:cubicBezTo>
                        <a:pt x="122" y="2586"/>
                        <a:pt x="0" y="2464"/>
                        <a:pt x="0" y="2314"/>
                      </a:cubicBezTo>
                      <a:cubicBezTo>
                        <a:pt x="0" y="272"/>
                        <a:pt x="0" y="272"/>
                        <a:pt x="0" y="272"/>
                      </a:cubicBezTo>
                      <a:cubicBezTo>
                        <a:pt x="0" y="122"/>
                        <a:pt x="122" y="0"/>
                        <a:pt x="272" y="0"/>
                      </a:cubicBezTo>
                      <a:cubicBezTo>
                        <a:pt x="1418" y="0"/>
                        <a:pt x="1418" y="0"/>
                        <a:pt x="1418" y="0"/>
                      </a:cubicBezTo>
                      <a:cubicBezTo>
                        <a:pt x="1690" y="272"/>
                        <a:pt x="1690" y="272"/>
                        <a:pt x="1690" y="272"/>
                      </a:cubicBezTo>
                      <a:cubicBezTo>
                        <a:pt x="2859" y="272"/>
                        <a:pt x="2859" y="272"/>
                        <a:pt x="2859" y="272"/>
                      </a:cubicBezTo>
                      <a:cubicBezTo>
                        <a:pt x="3084" y="272"/>
                        <a:pt x="3267" y="455"/>
                        <a:pt x="3267" y="680"/>
                      </a:cubicBezTo>
                      <a:cubicBezTo>
                        <a:pt x="3267" y="2314"/>
                        <a:pt x="3267" y="2314"/>
                        <a:pt x="3267" y="2314"/>
                      </a:cubicBezTo>
                      <a:cubicBezTo>
                        <a:pt x="3267" y="2386"/>
                        <a:pt x="3239" y="2455"/>
                        <a:pt x="3188" y="2506"/>
                      </a:cubicBezTo>
                      <a:cubicBezTo>
                        <a:pt x="3136" y="2558"/>
                        <a:pt x="3068" y="2586"/>
                        <a:pt x="2995" y="2586"/>
                      </a:cubicBezTo>
                      <a:close/>
                      <a:moveTo>
                        <a:pt x="272" y="272"/>
                      </a:moveTo>
                      <a:cubicBezTo>
                        <a:pt x="272" y="2314"/>
                        <a:pt x="272" y="2314"/>
                        <a:pt x="272" y="2314"/>
                      </a:cubicBezTo>
                      <a:cubicBezTo>
                        <a:pt x="2995" y="2314"/>
                        <a:pt x="2995" y="2314"/>
                        <a:pt x="2995" y="2314"/>
                      </a:cubicBezTo>
                      <a:cubicBezTo>
                        <a:pt x="2995" y="680"/>
                        <a:pt x="2995" y="680"/>
                        <a:pt x="2995" y="680"/>
                      </a:cubicBezTo>
                      <a:cubicBezTo>
                        <a:pt x="2995" y="605"/>
                        <a:pt x="2934" y="544"/>
                        <a:pt x="2859" y="544"/>
                      </a:cubicBezTo>
                      <a:cubicBezTo>
                        <a:pt x="1577" y="544"/>
                        <a:pt x="1577" y="544"/>
                        <a:pt x="1577" y="544"/>
                      </a:cubicBezTo>
                      <a:cubicBezTo>
                        <a:pt x="1305" y="272"/>
                        <a:pt x="1305" y="272"/>
                        <a:pt x="1305" y="272"/>
                      </a:cubicBezTo>
                      <a:lnTo>
                        <a:pt x="272" y="2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ource Sans Pro"/>
                  </a:endParaRPr>
                </a:p>
              </p:txBody>
            </p:sp>
          </p:grp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B977E6D-A507-4FBD-8470-A5A12DE3C03C}"/>
                </a:ext>
              </a:extLst>
            </p:cNvPr>
            <p:cNvGrpSpPr/>
            <p:nvPr/>
          </p:nvGrpSpPr>
          <p:grpSpPr>
            <a:xfrm>
              <a:off x="2305958" y="2253657"/>
              <a:ext cx="988105" cy="988105"/>
              <a:chOff x="1825804" y="3351003"/>
              <a:chExt cx="988105" cy="988105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0910FCE-7CED-4FA7-8AC9-DA0D0CA6C653}"/>
                  </a:ext>
                </a:extLst>
              </p:cNvPr>
              <p:cNvSpPr/>
              <p:nvPr/>
            </p:nvSpPr>
            <p:spPr>
              <a:xfrm>
                <a:off x="1825804" y="3351003"/>
                <a:ext cx="988105" cy="988105"/>
              </a:xfrm>
              <a:prstGeom prst="ellipse">
                <a:avLst/>
              </a:prstGeom>
              <a:solidFill>
                <a:srgbClr val="FF82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031F059F-3E82-49CF-BDFE-B6C4AEB50F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58713" y="3569173"/>
                <a:ext cx="519388" cy="518232"/>
              </a:xfrm>
              <a:custGeom>
                <a:avLst/>
                <a:gdLst>
                  <a:gd name="T0" fmla="*/ 2751 w 4126"/>
                  <a:gd name="T1" fmla="*/ 3782 h 4126"/>
                  <a:gd name="T2" fmla="*/ 344 w 4126"/>
                  <a:gd name="T3" fmla="*/ 3782 h 4126"/>
                  <a:gd name="T4" fmla="*/ 344 w 4126"/>
                  <a:gd name="T5" fmla="*/ 1375 h 4126"/>
                  <a:gd name="T6" fmla="*/ 1204 w 4126"/>
                  <a:gd name="T7" fmla="*/ 1375 h 4126"/>
                  <a:gd name="T8" fmla="*/ 1375 w 4126"/>
                  <a:gd name="T9" fmla="*/ 1204 h 4126"/>
                  <a:gd name="T10" fmla="*/ 1375 w 4126"/>
                  <a:gd name="T11" fmla="*/ 1204 h 4126"/>
                  <a:gd name="T12" fmla="*/ 1204 w 4126"/>
                  <a:gd name="T13" fmla="*/ 1032 h 4126"/>
                  <a:gd name="T14" fmla="*/ 171 w 4126"/>
                  <a:gd name="T15" fmla="*/ 1032 h 4126"/>
                  <a:gd name="T16" fmla="*/ 0 w 4126"/>
                  <a:gd name="T17" fmla="*/ 1204 h 4126"/>
                  <a:gd name="T18" fmla="*/ 0 w 4126"/>
                  <a:gd name="T19" fmla="*/ 3955 h 4126"/>
                  <a:gd name="T20" fmla="*/ 171 w 4126"/>
                  <a:gd name="T21" fmla="*/ 4126 h 4126"/>
                  <a:gd name="T22" fmla="*/ 2923 w 4126"/>
                  <a:gd name="T23" fmla="*/ 4126 h 4126"/>
                  <a:gd name="T24" fmla="*/ 3094 w 4126"/>
                  <a:gd name="T25" fmla="*/ 3955 h 4126"/>
                  <a:gd name="T26" fmla="*/ 3094 w 4126"/>
                  <a:gd name="T27" fmla="*/ 2922 h 4126"/>
                  <a:gd name="T28" fmla="*/ 2923 w 4126"/>
                  <a:gd name="T29" fmla="*/ 2751 h 4126"/>
                  <a:gd name="T30" fmla="*/ 2922 w 4126"/>
                  <a:gd name="T31" fmla="*/ 2751 h 4126"/>
                  <a:gd name="T32" fmla="*/ 2751 w 4126"/>
                  <a:gd name="T33" fmla="*/ 2922 h 4126"/>
                  <a:gd name="T34" fmla="*/ 2751 w 4126"/>
                  <a:gd name="T35" fmla="*/ 3782 h 4126"/>
                  <a:gd name="T36" fmla="*/ 1891 w 4126"/>
                  <a:gd name="T37" fmla="*/ 1203 h 4126"/>
                  <a:gd name="T38" fmla="*/ 2673 w 4126"/>
                  <a:gd name="T39" fmla="*/ 1203 h 4126"/>
                  <a:gd name="T40" fmla="*/ 824 w 4126"/>
                  <a:gd name="T41" fmla="*/ 3059 h 4126"/>
                  <a:gd name="T42" fmla="*/ 1067 w 4126"/>
                  <a:gd name="T43" fmla="*/ 3302 h 4126"/>
                  <a:gd name="T44" fmla="*/ 2923 w 4126"/>
                  <a:gd name="T45" fmla="*/ 1454 h 4126"/>
                  <a:gd name="T46" fmla="*/ 2923 w 4126"/>
                  <a:gd name="T47" fmla="*/ 2235 h 4126"/>
                  <a:gd name="T48" fmla="*/ 3266 w 4126"/>
                  <a:gd name="T49" fmla="*/ 2235 h 4126"/>
                  <a:gd name="T50" fmla="*/ 3266 w 4126"/>
                  <a:gd name="T51" fmla="*/ 860 h 4126"/>
                  <a:gd name="T52" fmla="*/ 1891 w 4126"/>
                  <a:gd name="T53" fmla="*/ 860 h 4126"/>
                  <a:gd name="T54" fmla="*/ 1891 w 4126"/>
                  <a:gd name="T55" fmla="*/ 1203 h 4126"/>
                  <a:gd name="T56" fmla="*/ 1203 w 4126"/>
                  <a:gd name="T57" fmla="*/ 172 h 4126"/>
                  <a:gd name="T58" fmla="*/ 1203 w 4126"/>
                  <a:gd name="T59" fmla="*/ 172 h 4126"/>
                  <a:gd name="T60" fmla="*/ 1375 w 4126"/>
                  <a:gd name="T61" fmla="*/ 344 h 4126"/>
                  <a:gd name="T62" fmla="*/ 3782 w 4126"/>
                  <a:gd name="T63" fmla="*/ 344 h 4126"/>
                  <a:gd name="T64" fmla="*/ 3782 w 4126"/>
                  <a:gd name="T65" fmla="*/ 2751 h 4126"/>
                  <a:gd name="T66" fmla="*/ 3954 w 4126"/>
                  <a:gd name="T67" fmla="*/ 2923 h 4126"/>
                  <a:gd name="T68" fmla="*/ 3954 w 4126"/>
                  <a:gd name="T69" fmla="*/ 2923 h 4126"/>
                  <a:gd name="T70" fmla="*/ 4126 w 4126"/>
                  <a:gd name="T71" fmla="*/ 2751 h 4126"/>
                  <a:gd name="T72" fmla="*/ 4126 w 4126"/>
                  <a:gd name="T73" fmla="*/ 0 h 4126"/>
                  <a:gd name="T74" fmla="*/ 1375 w 4126"/>
                  <a:gd name="T75" fmla="*/ 0 h 4126"/>
                  <a:gd name="T76" fmla="*/ 1203 w 4126"/>
                  <a:gd name="T77" fmla="*/ 172 h 4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126" h="4126">
                    <a:moveTo>
                      <a:pt x="2751" y="3782"/>
                    </a:moveTo>
                    <a:cubicBezTo>
                      <a:pt x="344" y="3782"/>
                      <a:pt x="344" y="3782"/>
                      <a:pt x="344" y="3782"/>
                    </a:cubicBezTo>
                    <a:cubicBezTo>
                      <a:pt x="344" y="1375"/>
                      <a:pt x="344" y="1375"/>
                      <a:pt x="344" y="1375"/>
                    </a:cubicBezTo>
                    <a:cubicBezTo>
                      <a:pt x="1204" y="1375"/>
                      <a:pt x="1204" y="1375"/>
                      <a:pt x="1204" y="1375"/>
                    </a:cubicBezTo>
                    <a:cubicBezTo>
                      <a:pt x="1298" y="1375"/>
                      <a:pt x="1375" y="1299"/>
                      <a:pt x="1375" y="1204"/>
                    </a:cubicBezTo>
                    <a:cubicBezTo>
                      <a:pt x="1375" y="1204"/>
                      <a:pt x="1375" y="1204"/>
                      <a:pt x="1375" y="1204"/>
                    </a:cubicBezTo>
                    <a:cubicBezTo>
                      <a:pt x="1375" y="1109"/>
                      <a:pt x="1298" y="1032"/>
                      <a:pt x="1204" y="1032"/>
                    </a:cubicBezTo>
                    <a:cubicBezTo>
                      <a:pt x="171" y="1032"/>
                      <a:pt x="171" y="1032"/>
                      <a:pt x="171" y="1032"/>
                    </a:cubicBezTo>
                    <a:cubicBezTo>
                      <a:pt x="76" y="1032"/>
                      <a:pt x="0" y="1109"/>
                      <a:pt x="0" y="1204"/>
                    </a:cubicBezTo>
                    <a:cubicBezTo>
                      <a:pt x="0" y="3955"/>
                      <a:pt x="0" y="3955"/>
                      <a:pt x="0" y="3955"/>
                    </a:cubicBezTo>
                    <a:cubicBezTo>
                      <a:pt x="0" y="4049"/>
                      <a:pt x="76" y="4126"/>
                      <a:pt x="171" y="4126"/>
                    </a:cubicBezTo>
                    <a:cubicBezTo>
                      <a:pt x="2923" y="4126"/>
                      <a:pt x="2923" y="4126"/>
                      <a:pt x="2923" y="4126"/>
                    </a:cubicBezTo>
                    <a:cubicBezTo>
                      <a:pt x="3018" y="4126"/>
                      <a:pt x="3094" y="4049"/>
                      <a:pt x="3094" y="3955"/>
                    </a:cubicBezTo>
                    <a:cubicBezTo>
                      <a:pt x="3094" y="2922"/>
                      <a:pt x="3094" y="2922"/>
                      <a:pt x="3094" y="2922"/>
                    </a:cubicBezTo>
                    <a:cubicBezTo>
                      <a:pt x="3094" y="2828"/>
                      <a:pt x="3018" y="2751"/>
                      <a:pt x="2923" y="2751"/>
                    </a:cubicBezTo>
                    <a:cubicBezTo>
                      <a:pt x="2922" y="2751"/>
                      <a:pt x="2922" y="2751"/>
                      <a:pt x="2922" y="2751"/>
                    </a:cubicBezTo>
                    <a:cubicBezTo>
                      <a:pt x="2827" y="2751"/>
                      <a:pt x="2751" y="2828"/>
                      <a:pt x="2751" y="2922"/>
                    </a:cubicBezTo>
                    <a:lnTo>
                      <a:pt x="2751" y="3782"/>
                    </a:lnTo>
                    <a:close/>
                    <a:moveTo>
                      <a:pt x="1891" y="1203"/>
                    </a:moveTo>
                    <a:cubicBezTo>
                      <a:pt x="2673" y="1203"/>
                      <a:pt x="2673" y="1203"/>
                      <a:pt x="2673" y="1203"/>
                    </a:cubicBezTo>
                    <a:cubicBezTo>
                      <a:pt x="824" y="3059"/>
                      <a:pt x="824" y="3059"/>
                      <a:pt x="824" y="3059"/>
                    </a:cubicBezTo>
                    <a:cubicBezTo>
                      <a:pt x="1067" y="3302"/>
                      <a:pt x="1067" y="3302"/>
                      <a:pt x="1067" y="3302"/>
                    </a:cubicBezTo>
                    <a:cubicBezTo>
                      <a:pt x="2923" y="1454"/>
                      <a:pt x="2923" y="1454"/>
                      <a:pt x="2923" y="1454"/>
                    </a:cubicBezTo>
                    <a:cubicBezTo>
                      <a:pt x="2923" y="2235"/>
                      <a:pt x="2923" y="2235"/>
                      <a:pt x="2923" y="2235"/>
                    </a:cubicBezTo>
                    <a:cubicBezTo>
                      <a:pt x="3266" y="2235"/>
                      <a:pt x="3266" y="2235"/>
                      <a:pt x="3266" y="2235"/>
                    </a:cubicBezTo>
                    <a:cubicBezTo>
                      <a:pt x="3266" y="860"/>
                      <a:pt x="3266" y="860"/>
                      <a:pt x="3266" y="860"/>
                    </a:cubicBezTo>
                    <a:cubicBezTo>
                      <a:pt x="1891" y="860"/>
                      <a:pt x="1891" y="860"/>
                      <a:pt x="1891" y="860"/>
                    </a:cubicBezTo>
                    <a:lnTo>
                      <a:pt x="1891" y="1203"/>
                    </a:lnTo>
                    <a:close/>
                    <a:moveTo>
                      <a:pt x="1203" y="172"/>
                    </a:moveTo>
                    <a:cubicBezTo>
                      <a:pt x="1203" y="172"/>
                      <a:pt x="1203" y="172"/>
                      <a:pt x="1203" y="172"/>
                    </a:cubicBezTo>
                    <a:cubicBezTo>
                      <a:pt x="1203" y="267"/>
                      <a:pt x="1280" y="344"/>
                      <a:pt x="1375" y="344"/>
                    </a:cubicBezTo>
                    <a:cubicBezTo>
                      <a:pt x="3782" y="344"/>
                      <a:pt x="3782" y="344"/>
                      <a:pt x="3782" y="344"/>
                    </a:cubicBezTo>
                    <a:cubicBezTo>
                      <a:pt x="3782" y="2751"/>
                      <a:pt x="3782" y="2751"/>
                      <a:pt x="3782" y="2751"/>
                    </a:cubicBezTo>
                    <a:cubicBezTo>
                      <a:pt x="3782" y="2846"/>
                      <a:pt x="3859" y="2923"/>
                      <a:pt x="3954" y="2923"/>
                    </a:cubicBezTo>
                    <a:cubicBezTo>
                      <a:pt x="3954" y="2923"/>
                      <a:pt x="3954" y="2923"/>
                      <a:pt x="3954" y="2923"/>
                    </a:cubicBezTo>
                    <a:cubicBezTo>
                      <a:pt x="4049" y="2923"/>
                      <a:pt x="4126" y="2846"/>
                      <a:pt x="4126" y="2751"/>
                    </a:cubicBezTo>
                    <a:cubicBezTo>
                      <a:pt x="4126" y="0"/>
                      <a:pt x="4126" y="0"/>
                      <a:pt x="4126" y="0"/>
                    </a:cubicBezTo>
                    <a:cubicBezTo>
                      <a:pt x="1375" y="0"/>
                      <a:pt x="1375" y="0"/>
                      <a:pt x="1375" y="0"/>
                    </a:cubicBezTo>
                    <a:cubicBezTo>
                      <a:pt x="1280" y="0"/>
                      <a:pt x="1203" y="77"/>
                      <a:pt x="1203" y="172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4761778-7760-4DAD-805E-9FC15246B043}"/>
                </a:ext>
              </a:extLst>
            </p:cNvPr>
            <p:cNvGrpSpPr/>
            <p:nvPr/>
          </p:nvGrpSpPr>
          <p:grpSpPr>
            <a:xfrm>
              <a:off x="5345479" y="515244"/>
              <a:ext cx="988105" cy="988105"/>
              <a:chOff x="3017349" y="1623218"/>
              <a:chExt cx="988105" cy="98810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ECFD4412-AED3-4F1A-B0CB-A95F0D651EB9}"/>
                  </a:ext>
                </a:extLst>
              </p:cNvPr>
              <p:cNvSpPr/>
              <p:nvPr/>
            </p:nvSpPr>
            <p:spPr>
              <a:xfrm>
                <a:off x="3017349" y="1623218"/>
                <a:ext cx="988105" cy="988105"/>
              </a:xfrm>
              <a:prstGeom prst="ellipse">
                <a:avLst/>
              </a:prstGeom>
              <a:solidFill>
                <a:srgbClr val="FF82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" name="Freeform 5">
                <a:extLst>
                  <a:ext uri="{FF2B5EF4-FFF2-40B4-BE49-F238E27FC236}">
                    <a16:creationId xmlns:a16="http://schemas.microsoft.com/office/drawing/2014/main" id="{D07364F4-CE40-4528-B044-6139D7FDAB9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02585" y="1808454"/>
                <a:ext cx="617631" cy="617631"/>
              </a:xfrm>
              <a:custGeom>
                <a:avLst/>
                <a:gdLst>
                  <a:gd name="T0" fmla="*/ 322 w 662"/>
                  <a:gd name="T1" fmla="*/ 194 h 663"/>
                  <a:gd name="T2" fmla="*/ 402 w 662"/>
                  <a:gd name="T3" fmla="*/ 210 h 663"/>
                  <a:gd name="T4" fmla="*/ 523 w 662"/>
                  <a:gd name="T5" fmla="*/ 101 h 663"/>
                  <a:gd name="T6" fmla="*/ 519 w 662"/>
                  <a:gd name="T7" fmla="*/ 59 h 663"/>
                  <a:gd name="T8" fmla="*/ 258 w 662"/>
                  <a:gd name="T9" fmla="*/ 9 h 663"/>
                  <a:gd name="T10" fmla="*/ 239 w 662"/>
                  <a:gd name="T11" fmla="*/ 46 h 663"/>
                  <a:gd name="T12" fmla="*/ 459 w 662"/>
                  <a:gd name="T13" fmla="*/ 87 h 663"/>
                  <a:gd name="T14" fmla="*/ 338 w 662"/>
                  <a:gd name="T15" fmla="*/ 139 h 663"/>
                  <a:gd name="T16" fmla="*/ 459 w 662"/>
                  <a:gd name="T17" fmla="*/ 87 h 663"/>
                  <a:gd name="T18" fmla="*/ 233 w 662"/>
                  <a:gd name="T19" fmla="*/ 234 h 663"/>
                  <a:gd name="T20" fmla="*/ 244 w 662"/>
                  <a:gd name="T21" fmla="*/ 199 h 663"/>
                  <a:gd name="T22" fmla="*/ 170 w 662"/>
                  <a:gd name="T23" fmla="*/ 52 h 663"/>
                  <a:gd name="T24" fmla="*/ 97 w 662"/>
                  <a:gd name="T25" fmla="*/ 97 h 663"/>
                  <a:gd name="T26" fmla="*/ 37 w 662"/>
                  <a:gd name="T27" fmla="*/ 485 h 663"/>
                  <a:gd name="T28" fmla="*/ 62 w 662"/>
                  <a:gd name="T29" fmla="*/ 500 h 663"/>
                  <a:gd name="T30" fmla="*/ 191 w 662"/>
                  <a:gd name="T31" fmla="*/ 406 h 663"/>
                  <a:gd name="T32" fmla="*/ 142 w 662"/>
                  <a:gd name="T33" fmla="*/ 374 h 663"/>
                  <a:gd name="T34" fmla="*/ 136 w 662"/>
                  <a:gd name="T35" fmla="*/ 136 h 663"/>
                  <a:gd name="T36" fmla="*/ 186 w 662"/>
                  <a:gd name="T37" fmla="*/ 204 h 663"/>
                  <a:gd name="T38" fmla="*/ 604 w 662"/>
                  <a:gd name="T39" fmla="*/ 144 h 663"/>
                  <a:gd name="T40" fmla="*/ 562 w 662"/>
                  <a:gd name="T41" fmla="*/ 140 h 663"/>
                  <a:gd name="T42" fmla="*/ 455 w 662"/>
                  <a:gd name="T43" fmla="*/ 272 h 663"/>
                  <a:gd name="T44" fmla="*/ 331 w 662"/>
                  <a:gd name="T45" fmla="*/ 470 h 663"/>
                  <a:gd name="T46" fmla="*/ 225 w 662"/>
                  <a:gd name="T47" fmla="*/ 450 h 663"/>
                  <a:gd name="T48" fmla="*/ 102 w 662"/>
                  <a:gd name="T49" fmla="*/ 558 h 663"/>
                  <a:gd name="T50" fmla="*/ 331 w 662"/>
                  <a:gd name="T51" fmla="*/ 663 h 663"/>
                  <a:gd name="T52" fmla="*/ 662 w 662"/>
                  <a:gd name="T53" fmla="*/ 332 h 663"/>
                  <a:gd name="T54" fmla="*/ 526 w 662"/>
                  <a:gd name="T55" fmla="*/ 527 h 663"/>
                  <a:gd name="T56" fmla="*/ 175 w 662"/>
                  <a:gd name="T57" fmla="*/ 559 h 663"/>
                  <a:gd name="T58" fmla="*/ 331 w 662"/>
                  <a:gd name="T59" fmla="*/ 525 h 663"/>
                  <a:gd name="T60" fmla="*/ 513 w 662"/>
                  <a:gd name="T61" fmla="*/ 267 h 663"/>
                  <a:gd name="T62" fmla="*/ 526 w 662"/>
                  <a:gd name="T63" fmla="*/ 527 h 6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62" h="663">
                    <a:moveTo>
                      <a:pt x="295" y="177"/>
                    </a:moveTo>
                    <a:cubicBezTo>
                      <a:pt x="299" y="188"/>
                      <a:pt x="310" y="195"/>
                      <a:pt x="322" y="194"/>
                    </a:cubicBezTo>
                    <a:cubicBezTo>
                      <a:pt x="346" y="192"/>
                      <a:pt x="369" y="197"/>
                      <a:pt x="390" y="207"/>
                    </a:cubicBezTo>
                    <a:cubicBezTo>
                      <a:pt x="394" y="209"/>
                      <a:pt x="398" y="210"/>
                      <a:pt x="402" y="210"/>
                    </a:cubicBezTo>
                    <a:cubicBezTo>
                      <a:pt x="409" y="210"/>
                      <a:pt x="416" y="207"/>
                      <a:pt x="422" y="202"/>
                    </a:cubicBezTo>
                    <a:cubicBezTo>
                      <a:pt x="523" y="101"/>
                      <a:pt x="523" y="101"/>
                      <a:pt x="523" y="101"/>
                    </a:cubicBezTo>
                    <a:cubicBezTo>
                      <a:pt x="528" y="95"/>
                      <a:pt x="531" y="87"/>
                      <a:pt x="531" y="79"/>
                    </a:cubicBezTo>
                    <a:cubicBezTo>
                      <a:pt x="530" y="71"/>
                      <a:pt x="526" y="63"/>
                      <a:pt x="519" y="59"/>
                    </a:cubicBezTo>
                    <a:cubicBezTo>
                      <a:pt x="464" y="20"/>
                      <a:pt x="398" y="0"/>
                      <a:pt x="331" y="0"/>
                    </a:cubicBezTo>
                    <a:cubicBezTo>
                      <a:pt x="307" y="0"/>
                      <a:pt x="282" y="3"/>
                      <a:pt x="258" y="9"/>
                    </a:cubicBezTo>
                    <a:cubicBezTo>
                      <a:pt x="250" y="10"/>
                      <a:pt x="243" y="16"/>
                      <a:pt x="239" y="23"/>
                    </a:cubicBezTo>
                    <a:cubicBezTo>
                      <a:pt x="236" y="30"/>
                      <a:pt x="235" y="39"/>
                      <a:pt x="239" y="46"/>
                    </a:cubicBezTo>
                    <a:lnTo>
                      <a:pt x="295" y="177"/>
                    </a:lnTo>
                    <a:close/>
                    <a:moveTo>
                      <a:pt x="459" y="87"/>
                    </a:moveTo>
                    <a:cubicBezTo>
                      <a:pt x="396" y="150"/>
                      <a:pt x="396" y="150"/>
                      <a:pt x="396" y="150"/>
                    </a:cubicBezTo>
                    <a:cubicBezTo>
                      <a:pt x="377" y="143"/>
                      <a:pt x="358" y="139"/>
                      <a:pt x="338" y="139"/>
                    </a:cubicBezTo>
                    <a:cubicBezTo>
                      <a:pt x="303" y="57"/>
                      <a:pt x="303" y="57"/>
                      <a:pt x="303" y="57"/>
                    </a:cubicBezTo>
                    <a:cubicBezTo>
                      <a:pt x="357" y="51"/>
                      <a:pt x="411" y="62"/>
                      <a:pt x="459" y="87"/>
                    </a:cubicBezTo>
                    <a:close/>
                    <a:moveTo>
                      <a:pt x="200" y="376"/>
                    </a:moveTo>
                    <a:cubicBezTo>
                      <a:pt x="183" y="326"/>
                      <a:pt x="196" y="271"/>
                      <a:pt x="233" y="234"/>
                    </a:cubicBezTo>
                    <a:cubicBezTo>
                      <a:pt x="234" y="233"/>
                      <a:pt x="235" y="232"/>
                      <a:pt x="236" y="231"/>
                    </a:cubicBezTo>
                    <a:cubicBezTo>
                      <a:pt x="246" y="224"/>
                      <a:pt x="249" y="210"/>
                      <a:pt x="244" y="199"/>
                    </a:cubicBezTo>
                    <a:cubicBezTo>
                      <a:pt x="188" y="68"/>
                      <a:pt x="188" y="68"/>
                      <a:pt x="188" y="68"/>
                    </a:cubicBezTo>
                    <a:cubicBezTo>
                      <a:pt x="185" y="60"/>
                      <a:pt x="178" y="55"/>
                      <a:pt x="170" y="52"/>
                    </a:cubicBezTo>
                    <a:cubicBezTo>
                      <a:pt x="162" y="50"/>
                      <a:pt x="154" y="51"/>
                      <a:pt x="147" y="56"/>
                    </a:cubicBezTo>
                    <a:cubicBezTo>
                      <a:pt x="129" y="68"/>
                      <a:pt x="112" y="82"/>
                      <a:pt x="97" y="97"/>
                    </a:cubicBezTo>
                    <a:cubicBezTo>
                      <a:pt x="33" y="161"/>
                      <a:pt x="0" y="246"/>
                      <a:pt x="0" y="332"/>
                    </a:cubicBezTo>
                    <a:cubicBezTo>
                      <a:pt x="0" y="384"/>
                      <a:pt x="12" y="436"/>
                      <a:pt x="37" y="485"/>
                    </a:cubicBezTo>
                    <a:cubicBezTo>
                      <a:pt x="41" y="492"/>
                      <a:pt x="48" y="498"/>
                      <a:pt x="56" y="499"/>
                    </a:cubicBezTo>
                    <a:cubicBezTo>
                      <a:pt x="58" y="500"/>
                      <a:pt x="60" y="500"/>
                      <a:pt x="62" y="500"/>
                    </a:cubicBezTo>
                    <a:cubicBezTo>
                      <a:pt x="68" y="500"/>
                      <a:pt x="74" y="498"/>
                      <a:pt x="79" y="494"/>
                    </a:cubicBezTo>
                    <a:cubicBezTo>
                      <a:pt x="191" y="406"/>
                      <a:pt x="191" y="406"/>
                      <a:pt x="191" y="406"/>
                    </a:cubicBezTo>
                    <a:cubicBezTo>
                      <a:pt x="200" y="399"/>
                      <a:pt x="204" y="387"/>
                      <a:pt x="200" y="376"/>
                    </a:cubicBezTo>
                    <a:close/>
                    <a:moveTo>
                      <a:pt x="142" y="374"/>
                    </a:moveTo>
                    <a:cubicBezTo>
                      <a:pt x="72" y="429"/>
                      <a:pt x="72" y="429"/>
                      <a:pt x="72" y="429"/>
                    </a:cubicBezTo>
                    <a:cubicBezTo>
                      <a:pt x="34" y="328"/>
                      <a:pt x="58" y="214"/>
                      <a:pt x="136" y="136"/>
                    </a:cubicBezTo>
                    <a:cubicBezTo>
                      <a:pt x="141" y="131"/>
                      <a:pt x="146" y="127"/>
                      <a:pt x="151" y="122"/>
                    </a:cubicBezTo>
                    <a:cubicBezTo>
                      <a:pt x="186" y="204"/>
                      <a:pt x="186" y="204"/>
                      <a:pt x="186" y="204"/>
                    </a:cubicBezTo>
                    <a:cubicBezTo>
                      <a:pt x="145" y="251"/>
                      <a:pt x="129" y="313"/>
                      <a:pt x="142" y="374"/>
                    </a:cubicBezTo>
                    <a:close/>
                    <a:moveTo>
                      <a:pt x="604" y="144"/>
                    </a:moveTo>
                    <a:cubicBezTo>
                      <a:pt x="599" y="137"/>
                      <a:pt x="592" y="133"/>
                      <a:pt x="584" y="132"/>
                    </a:cubicBezTo>
                    <a:cubicBezTo>
                      <a:pt x="576" y="131"/>
                      <a:pt x="567" y="134"/>
                      <a:pt x="562" y="140"/>
                    </a:cubicBezTo>
                    <a:cubicBezTo>
                      <a:pt x="461" y="241"/>
                      <a:pt x="461" y="241"/>
                      <a:pt x="461" y="241"/>
                    </a:cubicBezTo>
                    <a:cubicBezTo>
                      <a:pt x="452" y="249"/>
                      <a:pt x="450" y="262"/>
                      <a:pt x="455" y="272"/>
                    </a:cubicBezTo>
                    <a:cubicBezTo>
                      <a:pt x="481" y="325"/>
                      <a:pt x="470" y="388"/>
                      <a:pt x="429" y="429"/>
                    </a:cubicBezTo>
                    <a:cubicBezTo>
                      <a:pt x="403" y="455"/>
                      <a:pt x="368" y="470"/>
                      <a:pt x="331" y="470"/>
                    </a:cubicBezTo>
                    <a:cubicBezTo>
                      <a:pt x="305" y="470"/>
                      <a:pt x="279" y="462"/>
                      <a:pt x="257" y="448"/>
                    </a:cubicBezTo>
                    <a:cubicBezTo>
                      <a:pt x="247" y="442"/>
                      <a:pt x="234" y="442"/>
                      <a:pt x="225" y="450"/>
                    </a:cubicBezTo>
                    <a:cubicBezTo>
                      <a:pt x="113" y="538"/>
                      <a:pt x="113" y="538"/>
                      <a:pt x="113" y="538"/>
                    </a:cubicBezTo>
                    <a:cubicBezTo>
                      <a:pt x="106" y="543"/>
                      <a:pt x="102" y="550"/>
                      <a:pt x="102" y="558"/>
                    </a:cubicBezTo>
                    <a:cubicBezTo>
                      <a:pt x="102" y="567"/>
                      <a:pt x="105" y="574"/>
                      <a:pt x="112" y="580"/>
                    </a:cubicBezTo>
                    <a:cubicBezTo>
                      <a:pt x="172" y="633"/>
                      <a:pt x="250" y="663"/>
                      <a:pt x="331" y="663"/>
                    </a:cubicBezTo>
                    <a:cubicBezTo>
                      <a:pt x="419" y="663"/>
                      <a:pt x="503" y="629"/>
                      <a:pt x="565" y="566"/>
                    </a:cubicBezTo>
                    <a:cubicBezTo>
                      <a:pt x="629" y="502"/>
                      <a:pt x="662" y="417"/>
                      <a:pt x="662" y="332"/>
                    </a:cubicBezTo>
                    <a:cubicBezTo>
                      <a:pt x="662" y="266"/>
                      <a:pt x="643" y="201"/>
                      <a:pt x="604" y="144"/>
                    </a:cubicBezTo>
                    <a:close/>
                    <a:moveTo>
                      <a:pt x="526" y="527"/>
                    </a:moveTo>
                    <a:cubicBezTo>
                      <a:pt x="474" y="579"/>
                      <a:pt x="405" y="608"/>
                      <a:pt x="331" y="608"/>
                    </a:cubicBezTo>
                    <a:cubicBezTo>
                      <a:pt x="275" y="608"/>
                      <a:pt x="220" y="591"/>
                      <a:pt x="175" y="559"/>
                    </a:cubicBezTo>
                    <a:cubicBezTo>
                      <a:pt x="244" y="505"/>
                      <a:pt x="244" y="505"/>
                      <a:pt x="244" y="505"/>
                    </a:cubicBezTo>
                    <a:cubicBezTo>
                      <a:pt x="271" y="518"/>
                      <a:pt x="301" y="525"/>
                      <a:pt x="331" y="525"/>
                    </a:cubicBezTo>
                    <a:cubicBezTo>
                      <a:pt x="383" y="525"/>
                      <a:pt x="431" y="505"/>
                      <a:pt x="468" y="468"/>
                    </a:cubicBezTo>
                    <a:cubicBezTo>
                      <a:pt x="521" y="415"/>
                      <a:pt x="538" y="336"/>
                      <a:pt x="513" y="267"/>
                    </a:cubicBezTo>
                    <a:cubicBezTo>
                      <a:pt x="576" y="204"/>
                      <a:pt x="576" y="204"/>
                      <a:pt x="576" y="204"/>
                    </a:cubicBezTo>
                    <a:cubicBezTo>
                      <a:pt x="631" y="309"/>
                      <a:pt x="612" y="441"/>
                      <a:pt x="526" y="527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</a:endParaRPr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157C312-CDF1-4D5B-9B52-D8F503C498FB}"/>
              </a:ext>
            </a:extLst>
          </p:cNvPr>
          <p:cNvGrpSpPr/>
          <p:nvPr/>
        </p:nvGrpSpPr>
        <p:grpSpPr>
          <a:xfrm>
            <a:off x="4198516" y="2117451"/>
            <a:ext cx="5668466" cy="4282588"/>
            <a:chOff x="3400617" y="1116575"/>
            <a:chExt cx="5855760" cy="439570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7C3279E-B27F-4AA8-9D0F-FE175A5A6693}"/>
                </a:ext>
              </a:extLst>
            </p:cNvPr>
            <p:cNvSpPr/>
            <p:nvPr/>
          </p:nvSpPr>
          <p:spPr>
            <a:xfrm>
              <a:off x="7317420" y="1116575"/>
              <a:ext cx="693106" cy="693104"/>
            </a:xfrm>
            <a:prstGeom prst="ellipse">
              <a:avLst/>
            </a:prstGeom>
            <a:solidFill>
              <a:srgbClr val="FF8200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FEC5AFF-9EE2-4D48-A1F0-41069B1A95D3}"/>
                </a:ext>
              </a:extLst>
            </p:cNvPr>
            <p:cNvSpPr/>
            <p:nvPr/>
          </p:nvSpPr>
          <p:spPr>
            <a:xfrm>
              <a:off x="8563271" y="4819171"/>
              <a:ext cx="693106" cy="693104"/>
            </a:xfrm>
            <a:prstGeom prst="ellipse">
              <a:avLst/>
            </a:prstGeom>
            <a:solidFill>
              <a:srgbClr val="FF8200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BC8177D-FE62-4588-A690-CEFDF93BE5AF}"/>
                </a:ext>
              </a:extLst>
            </p:cNvPr>
            <p:cNvSpPr/>
            <p:nvPr/>
          </p:nvSpPr>
          <p:spPr>
            <a:xfrm>
              <a:off x="3400617" y="3371725"/>
              <a:ext cx="693106" cy="693104"/>
            </a:xfrm>
            <a:prstGeom prst="ellipse">
              <a:avLst/>
            </a:prstGeom>
            <a:solidFill>
              <a:srgbClr val="FF8200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C089910-CC4C-453B-88DC-A2809DC67471}"/>
                </a:ext>
              </a:extLst>
            </p:cNvPr>
            <p:cNvSpPr/>
            <p:nvPr/>
          </p:nvSpPr>
          <p:spPr>
            <a:xfrm>
              <a:off x="3668539" y="1119288"/>
              <a:ext cx="693106" cy="693104"/>
            </a:xfrm>
            <a:prstGeom prst="ellipse">
              <a:avLst/>
            </a:prstGeom>
            <a:solidFill>
              <a:srgbClr val="FF8200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F2B21869-447C-42D2-B0BF-8755F5E3DD2E}"/>
              </a:ext>
            </a:extLst>
          </p:cNvPr>
          <p:cNvSpPr txBox="1"/>
          <p:nvPr/>
        </p:nvSpPr>
        <p:spPr>
          <a:xfrm>
            <a:off x="5316219" y="3886995"/>
            <a:ext cx="23453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2800" dirty="0">
                <a:solidFill>
                  <a:prstClr val="white"/>
                </a:solidFill>
                <a:latin typeface="Source Sans Pro"/>
              </a:rPr>
              <a:t>Thor cluster</a:t>
            </a:r>
          </a:p>
          <a:p>
            <a:pPr algn="ctr" defTabSz="457200">
              <a:defRPr/>
            </a:pPr>
            <a:r>
              <a:rPr lang="en-US" dirty="0">
                <a:solidFill>
                  <a:prstClr val="white"/>
                </a:solidFill>
                <a:latin typeface="Source Sans Pro"/>
              </a:rPr>
              <a:t>Data Refinery</a:t>
            </a:r>
          </a:p>
          <a:p>
            <a:pPr algn="ctr" defTabSz="457200">
              <a:defRPr/>
            </a:pPr>
            <a:r>
              <a:rPr lang="en-US" dirty="0">
                <a:solidFill>
                  <a:prstClr val="white"/>
                </a:solidFill>
                <a:latin typeface="Source Sans Pro"/>
              </a:rPr>
              <a:t>Engine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00AC334-5F0D-4134-A8E5-7F44E0C1E4B9}"/>
              </a:ext>
            </a:extLst>
          </p:cNvPr>
          <p:cNvSpPr txBox="1"/>
          <p:nvPr/>
        </p:nvSpPr>
        <p:spPr>
          <a:xfrm>
            <a:off x="9749207" y="3130535"/>
            <a:ext cx="1605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2800" dirty="0">
                <a:solidFill>
                  <a:prstClr val="black">
                    <a:lumMod val="50000"/>
                    <a:lumOff val="50000"/>
                  </a:prstClr>
                </a:solidFill>
                <a:latin typeface="Source Sans Pro"/>
              </a:rPr>
              <a:t>Profiling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C4D6269-A1BA-4055-985B-2B733B1362E8}"/>
              </a:ext>
            </a:extLst>
          </p:cNvPr>
          <p:cNvSpPr txBox="1"/>
          <p:nvPr/>
        </p:nvSpPr>
        <p:spPr>
          <a:xfrm>
            <a:off x="6156438" y="6046895"/>
            <a:ext cx="1617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2800" dirty="0">
                <a:solidFill>
                  <a:prstClr val="black">
                    <a:lumMod val="50000"/>
                    <a:lumOff val="50000"/>
                  </a:prstClr>
                </a:solidFill>
                <a:latin typeface="Source Sans Pro"/>
              </a:rPr>
              <a:t>Cleaning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FC57FAE-7097-4D06-83B8-2582A8CEC18E}"/>
              </a:ext>
            </a:extLst>
          </p:cNvPr>
          <p:cNvSpPr txBox="1"/>
          <p:nvPr/>
        </p:nvSpPr>
        <p:spPr>
          <a:xfrm>
            <a:off x="1098778" y="3392145"/>
            <a:ext cx="1789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2800" dirty="0">
                <a:solidFill>
                  <a:prstClr val="black">
                    <a:lumMod val="50000"/>
                    <a:lumOff val="50000"/>
                  </a:prstClr>
                </a:solidFill>
                <a:latin typeface="Source Sans Pro"/>
              </a:rPr>
              <a:t>Transform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76CA5D0-AE9E-473B-9B47-EFC03F35376E}"/>
              </a:ext>
            </a:extLst>
          </p:cNvPr>
          <p:cNvSpPr txBox="1"/>
          <p:nvPr/>
        </p:nvSpPr>
        <p:spPr>
          <a:xfrm>
            <a:off x="6848223" y="1249214"/>
            <a:ext cx="1823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2800" dirty="0">
                <a:solidFill>
                  <a:prstClr val="black">
                    <a:lumMod val="50000"/>
                    <a:lumOff val="50000"/>
                  </a:prstClr>
                </a:solidFill>
                <a:latin typeface="Source Sans Pro"/>
              </a:rPr>
              <a:t>Analytics</a:t>
            </a:r>
          </a:p>
        </p:txBody>
      </p:sp>
      <p:sp>
        <p:nvSpPr>
          <p:cNvPr id="46" name="Freeform 26">
            <a:extLst>
              <a:ext uri="{FF2B5EF4-FFF2-40B4-BE49-F238E27FC236}">
                <a16:creationId xmlns:a16="http://schemas.microsoft.com/office/drawing/2014/main" id="{6CBE39FC-7F71-4EE9-8DCA-C8AD1C710A46}"/>
              </a:ext>
            </a:extLst>
          </p:cNvPr>
          <p:cNvSpPr>
            <a:spLocks noEditPoints="1"/>
          </p:cNvSpPr>
          <p:nvPr/>
        </p:nvSpPr>
        <p:spPr bwMode="auto">
          <a:xfrm>
            <a:off x="8984764" y="3107650"/>
            <a:ext cx="558195" cy="593918"/>
          </a:xfrm>
          <a:custGeom>
            <a:avLst/>
            <a:gdLst>
              <a:gd name="T0" fmla="*/ 1684 w 1736"/>
              <a:gd name="T1" fmla="*/ 467 h 1854"/>
              <a:gd name="T2" fmla="*/ 906 w 1736"/>
              <a:gd name="T3" fmla="*/ 14 h 1854"/>
              <a:gd name="T4" fmla="*/ 828 w 1736"/>
              <a:gd name="T5" fmla="*/ 14 h 1854"/>
              <a:gd name="T6" fmla="*/ 51 w 1736"/>
              <a:gd name="T7" fmla="*/ 467 h 1854"/>
              <a:gd name="T8" fmla="*/ 51 w 1736"/>
              <a:gd name="T9" fmla="*/ 601 h 1854"/>
              <a:gd name="T10" fmla="*/ 867 w 1736"/>
              <a:gd name="T11" fmla="*/ 1078 h 1854"/>
              <a:gd name="T12" fmla="*/ 1684 w 1736"/>
              <a:gd name="T13" fmla="*/ 601 h 1854"/>
              <a:gd name="T14" fmla="*/ 1684 w 1736"/>
              <a:gd name="T15" fmla="*/ 467 h 1854"/>
              <a:gd name="T16" fmla="*/ 867 w 1736"/>
              <a:gd name="T17" fmla="*/ 171 h 1854"/>
              <a:gd name="T18" fmla="*/ 1491 w 1736"/>
              <a:gd name="T19" fmla="*/ 534 h 1854"/>
              <a:gd name="T20" fmla="*/ 867 w 1736"/>
              <a:gd name="T21" fmla="*/ 898 h 1854"/>
              <a:gd name="T22" fmla="*/ 244 w 1736"/>
              <a:gd name="T23" fmla="*/ 534 h 1854"/>
              <a:gd name="T24" fmla="*/ 867 w 1736"/>
              <a:gd name="T25" fmla="*/ 171 h 1854"/>
              <a:gd name="T26" fmla="*/ 24 w 1736"/>
              <a:gd name="T27" fmla="*/ 942 h 1854"/>
              <a:gd name="T28" fmla="*/ 24 w 1736"/>
              <a:gd name="T29" fmla="*/ 942 h 1854"/>
              <a:gd name="T30" fmla="*/ 63 w 1736"/>
              <a:gd name="T31" fmla="*/ 1009 h 1854"/>
              <a:gd name="T32" fmla="*/ 867 w 1736"/>
              <a:gd name="T33" fmla="*/ 1466 h 1854"/>
              <a:gd name="T34" fmla="*/ 1681 w 1736"/>
              <a:gd name="T35" fmla="*/ 1009 h 1854"/>
              <a:gd name="T36" fmla="*/ 1719 w 1736"/>
              <a:gd name="T37" fmla="*/ 942 h 1854"/>
              <a:gd name="T38" fmla="*/ 1719 w 1736"/>
              <a:gd name="T39" fmla="*/ 942 h 1854"/>
              <a:gd name="T40" fmla="*/ 1603 w 1736"/>
              <a:gd name="T41" fmla="*/ 875 h 1854"/>
              <a:gd name="T42" fmla="*/ 867 w 1736"/>
              <a:gd name="T43" fmla="*/ 1286 h 1854"/>
              <a:gd name="T44" fmla="*/ 141 w 1736"/>
              <a:gd name="T45" fmla="*/ 875 h 1854"/>
              <a:gd name="T46" fmla="*/ 24 w 1736"/>
              <a:gd name="T47" fmla="*/ 942 h 1854"/>
              <a:gd name="T48" fmla="*/ 24 w 1736"/>
              <a:gd name="T49" fmla="*/ 1330 h 1854"/>
              <a:gd name="T50" fmla="*/ 24 w 1736"/>
              <a:gd name="T51" fmla="*/ 1330 h 1854"/>
              <a:gd name="T52" fmla="*/ 63 w 1736"/>
              <a:gd name="T53" fmla="*/ 1397 h 1854"/>
              <a:gd name="T54" fmla="*/ 867 w 1736"/>
              <a:gd name="T55" fmla="*/ 1854 h 1854"/>
              <a:gd name="T56" fmla="*/ 1681 w 1736"/>
              <a:gd name="T57" fmla="*/ 1397 h 1854"/>
              <a:gd name="T58" fmla="*/ 1719 w 1736"/>
              <a:gd name="T59" fmla="*/ 1330 h 1854"/>
              <a:gd name="T60" fmla="*/ 1719 w 1736"/>
              <a:gd name="T61" fmla="*/ 1330 h 1854"/>
              <a:gd name="T62" fmla="*/ 1603 w 1736"/>
              <a:gd name="T63" fmla="*/ 1263 h 1854"/>
              <a:gd name="T64" fmla="*/ 867 w 1736"/>
              <a:gd name="T65" fmla="*/ 1674 h 1854"/>
              <a:gd name="T66" fmla="*/ 141 w 1736"/>
              <a:gd name="T67" fmla="*/ 1263 h 1854"/>
              <a:gd name="T68" fmla="*/ 24 w 1736"/>
              <a:gd name="T69" fmla="*/ 1330 h 1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736" h="1854">
                <a:moveTo>
                  <a:pt x="1684" y="467"/>
                </a:moveTo>
                <a:cubicBezTo>
                  <a:pt x="906" y="14"/>
                  <a:pt x="906" y="14"/>
                  <a:pt x="906" y="14"/>
                </a:cubicBezTo>
                <a:cubicBezTo>
                  <a:pt x="882" y="0"/>
                  <a:pt x="852" y="0"/>
                  <a:pt x="828" y="14"/>
                </a:cubicBezTo>
                <a:cubicBezTo>
                  <a:pt x="51" y="467"/>
                  <a:pt x="51" y="467"/>
                  <a:pt x="51" y="467"/>
                </a:cubicBezTo>
                <a:cubicBezTo>
                  <a:pt x="0" y="497"/>
                  <a:pt x="0" y="571"/>
                  <a:pt x="51" y="601"/>
                </a:cubicBezTo>
                <a:cubicBezTo>
                  <a:pt x="867" y="1078"/>
                  <a:pt x="867" y="1078"/>
                  <a:pt x="867" y="1078"/>
                </a:cubicBezTo>
                <a:cubicBezTo>
                  <a:pt x="1684" y="601"/>
                  <a:pt x="1684" y="601"/>
                  <a:pt x="1684" y="601"/>
                </a:cubicBezTo>
                <a:cubicBezTo>
                  <a:pt x="1736" y="571"/>
                  <a:pt x="1736" y="497"/>
                  <a:pt x="1684" y="467"/>
                </a:cubicBezTo>
                <a:close/>
                <a:moveTo>
                  <a:pt x="867" y="171"/>
                </a:moveTo>
                <a:cubicBezTo>
                  <a:pt x="1491" y="534"/>
                  <a:pt x="1491" y="534"/>
                  <a:pt x="1491" y="534"/>
                </a:cubicBezTo>
                <a:cubicBezTo>
                  <a:pt x="867" y="898"/>
                  <a:pt x="867" y="898"/>
                  <a:pt x="867" y="898"/>
                </a:cubicBezTo>
                <a:cubicBezTo>
                  <a:pt x="244" y="534"/>
                  <a:pt x="244" y="534"/>
                  <a:pt x="244" y="534"/>
                </a:cubicBezTo>
                <a:lnTo>
                  <a:pt x="867" y="171"/>
                </a:lnTo>
                <a:close/>
                <a:moveTo>
                  <a:pt x="24" y="942"/>
                </a:moveTo>
                <a:cubicBezTo>
                  <a:pt x="24" y="942"/>
                  <a:pt x="24" y="942"/>
                  <a:pt x="24" y="942"/>
                </a:cubicBezTo>
                <a:cubicBezTo>
                  <a:pt x="24" y="970"/>
                  <a:pt x="39" y="995"/>
                  <a:pt x="63" y="1009"/>
                </a:cubicBezTo>
                <a:cubicBezTo>
                  <a:pt x="867" y="1466"/>
                  <a:pt x="867" y="1466"/>
                  <a:pt x="867" y="1466"/>
                </a:cubicBezTo>
                <a:cubicBezTo>
                  <a:pt x="1681" y="1009"/>
                  <a:pt x="1681" y="1009"/>
                  <a:pt x="1681" y="1009"/>
                </a:cubicBezTo>
                <a:cubicBezTo>
                  <a:pt x="1705" y="995"/>
                  <a:pt x="1719" y="970"/>
                  <a:pt x="1719" y="942"/>
                </a:cubicBezTo>
                <a:cubicBezTo>
                  <a:pt x="1719" y="942"/>
                  <a:pt x="1719" y="942"/>
                  <a:pt x="1719" y="942"/>
                </a:cubicBezTo>
                <a:cubicBezTo>
                  <a:pt x="1719" y="882"/>
                  <a:pt x="1655" y="845"/>
                  <a:pt x="1603" y="875"/>
                </a:cubicBezTo>
                <a:cubicBezTo>
                  <a:pt x="867" y="1286"/>
                  <a:pt x="867" y="1286"/>
                  <a:pt x="867" y="1286"/>
                </a:cubicBezTo>
                <a:cubicBezTo>
                  <a:pt x="141" y="875"/>
                  <a:pt x="141" y="875"/>
                  <a:pt x="141" y="875"/>
                </a:cubicBezTo>
                <a:cubicBezTo>
                  <a:pt x="89" y="845"/>
                  <a:pt x="24" y="882"/>
                  <a:pt x="24" y="942"/>
                </a:cubicBezTo>
                <a:close/>
                <a:moveTo>
                  <a:pt x="24" y="1330"/>
                </a:moveTo>
                <a:cubicBezTo>
                  <a:pt x="24" y="1330"/>
                  <a:pt x="24" y="1330"/>
                  <a:pt x="24" y="1330"/>
                </a:cubicBezTo>
                <a:cubicBezTo>
                  <a:pt x="24" y="1357"/>
                  <a:pt x="39" y="1383"/>
                  <a:pt x="63" y="1397"/>
                </a:cubicBezTo>
                <a:cubicBezTo>
                  <a:pt x="867" y="1854"/>
                  <a:pt x="867" y="1854"/>
                  <a:pt x="867" y="1854"/>
                </a:cubicBezTo>
                <a:cubicBezTo>
                  <a:pt x="1681" y="1397"/>
                  <a:pt x="1681" y="1397"/>
                  <a:pt x="1681" y="1397"/>
                </a:cubicBezTo>
                <a:cubicBezTo>
                  <a:pt x="1705" y="1383"/>
                  <a:pt x="1719" y="1357"/>
                  <a:pt x="1719" y="1330"/>
                </a:cubicBezTo>
                <a:cubicBezTo>
                  <a:pt x="1719" y="1330"/>
                  <a:pt x="1719" y="1330"/>
                  <a:pt x="1719" y="1330"/>
                </a:cubicBezTo>
                <a:cubicBezTo>
                  <a:pt x="1719" y="1270"/>
                  <a:pt x="1655" y="1233"/>
                  <a:pt x="1603" y="1263"/>
                </a:cubicBezTo>
                <a:cubicBezTo>
                  <a:pt x="867" y="1674"/>
                  <a:pt x="867" y="1674"/>
                  <a:pt x="867" y="1674"/>
                </a:cubicBezTo>
                <a:cubicBezTo>
                  <a:pt x="141" y="1263"/>
                  <a:pt x="141" y="1263"/>
                  <a:pt x="141" y="1263"/>
                </a:cubicBezTo>
                <a:cubicBezTo>
                  <a:pt x="89" y="1233"/>
                  <a:pt x="24" y="1270"/>
                  <a:pt x="24" y="1330"/>
                </a:cubicBezTo>
                <a:close/>
              </a:path>
            </a:pathLst>
          </a:custGeom>
          <a:solidFill>
            <a:sysClr val="window" lastClr="FFFFFF"/>
          </a:solidFill>
          <a:ln w="3175">
            <a:solidFill>
              <a:sysClr val="window" lastClr="FFFFFF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6705ACB-2363-4E50-8257-15D6E9E3E053}"/>
              </a:ext>
            </a:extLst>
          </p:cNvPr>
          <p:cNvGrpSpPr/>
          <p:nvPr/>
        </p:nvGrpSpPr>
        <p:grpSpPr>
          <a:xfrm>
            <a:off x="788610" y="5934975"/>
            <a:ext cx="3637666" cy="714657"/>
            <a:chOff x="315719" y="5383214"/>
            <a:chExt cx="3757860" cy="733533"/>
          </a:xfrm>
        </p:grpSpPr>
        <p:sp>
          <p:nvSpPr>
            <p:cNvPr id="48" name="Title 1">
              <a:extLst>
                <a:ext uri="{FF2B5EF4-FFF2-40B4-BE49-F238E27FC236}">
                  <a16:creationId xmlns:a16="http://schemas.microsoft.com/office/drawing/2014/main" id="{372BFFD2-C20E-4BC7-8738-F46890B41CBC}"/>
                </a:ext>
              </a:extLst>
            </p:cNvPr>
            <p:cNvSpPr txBox="1">
              <a:spLocks/>
            </p:cNvSpPr>
            <p:nvPr/>
          </p:nvSpPr>
          <p:spPr>
            <a:xfrm>
              <a:off x="1116065" y="5387974"/>
              <a:ext cx="2957514" cy="728773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0"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3200" kern="1200" dirty="0" smtClean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AF66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rPr>
                <a:t>Manage data more quickly and efficiently</a:t>
              </a:r>
            </a:p>
          </p:txBody>
        </p:sp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D85B69EF-C694-400F-8B4C-1130C1C926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5719" y="5383214"/>
              <a:ext cx="664600" cy="645758"/>
            </a:xfrm>
            <a:custGeom>
              <a:avLst/>
              <a:gdLst>
                <a:gd name="T0" fmla="*/ 1413 w 2827"/>
                <a:gd name="T1" fmla="*/ 334 h 2775"/>
                <a:gd name="T2" fmla="*/ 192 w 2827"/>
                <a:gd name="T3" fmla="*/ 1555 h 2775"/>
                <a:gd name="T4" fmla="*/ 1413 w 2827"/>
                <a:gd name="T5" fmla="*/ 2775 h 2775"/>
                <a:gd name="T6" fmla="*/ 2634 w 2827"/>
                <a:gd name="T7" fmla="*/ 1555 h 2775"/>
                <a:gd name="T8" fmla="*/ 1413 w 2827"/>
                <a:gd name="T9" fmla="*/ 334 h 2775"/>
                <a:gd name="T10" fmla="*/ 1413 w 2827"/>
                <a:gd name="T11" fmla="*/ 2531 h 2775"/>
                <a:gd name="T12" fmla="*/ 436 w 2827"/>
                <a:gd name="T13" fmla="*/ 1555 h 2775"/>
                <a:gd name="T14" fmla="*/ 1413 w 2827"/>
                <a:gd name="T15" fmla="*/ 578 h 2775"/>
                <a:gd name="T16" fmla="*/ 2389 w 2827"/>
                <a:gd name="T17" fmla="*/ 1555 h 2775"/>
                <a:gd name="T18" fmla="*/ 1413 w 2827"/>
                <a:gd name="T19" fmla="*/ 2531 h 2775"/>
                <a:gd name="T20" fmla="*/ 2417 w 2827"/>
                <a:gd name="T21" fmla="*/ 172 h 2775"/>
                <a:gd name="T22" fmla="*/ 2190 w 2827"/>
                <a:gd name="T23" fmla="*/ 32 h 2775"/>
                <a:gd name="T24" fmla="*/ 2023 w 2827"/>
                <a:gd name="T25" fmla="*/ 94 h 2775"/>
                <a:gd name="T26" fmla="*/ 2023 w 2827"/>
                <a:gd name="T27" fmla="*/ 94 h 2775"/>
                <a:gd name="T28" fmla="*/ 2080 w 2827"/>
                <a:gd name="T29" fmla="*/ 250 h 2775"/>
                <a:gd name="T30" fmla="*/ 2274 w 2827"/>
                <a:gd name="T31" fmla="*/ 370 h 2775"/>
                <a:gd name="T32" fmla="*/ 2589 w 2827"/>
                <a:gd name="T33" fmla="*/ 681 h 2775"/>
                <a:gd name="T34" fmla="*/ 2752 w 2827"/>
                <a:gd name="T35" fmla="*/ 712 h 2775"/>
                <a:gd name="T36" fmla="*/ 2752 w 2827"/>
                <a:gd name="T37" fmla="*/ 712 h 2775"/>
                <a:gd name="T38" fmla="*/ 2785 w 2827"/>
                <a:gd name="T39" fmla="*/ 536 h 2775"/>
                <a:gd name="T40" fmla="*/ 2417 w 2827"/>
                <a:gd name="T41" fmla="*/ 172 h 2775"/>
                <a:gd name="T42" fmla="*/ 552 w 2827"/>
                <a:gd name="T43" fmla="*/ 379 h 2775"/>
                <a:gd name="T44" fmla="*/ 747 w 2827"/>
                <a:gd name="T45" fmla="*/ 259 h 2775"/>
                <a:gd name="T46" fmla="*/ 805 w 2827"/>
                <a:gd name="T47" fmla="*/ 103 h 2775"/>
                <a:gd name="T48" fmla="*/ 805 w 2827"/>
                <a:gd name="T49" fmla="*/ 103 h 2775"/>
                <a:gd name="T50" fmla="*/ 637 w 2827"/>
                <a:gd name="T51" fmla="*/ 41 h 2775"/>
                <a:gd name="T52" fmla="*/ 408 w 2827"/>
                <a:gd name="T53" fmla="*/ 181 h 2775"/>
                <a:gd name="T54" fmla="*/ 43 w 2827"/>
                <a:gd name="T55" fmla="*/ 536 h 2775"/>
                <a:gd name="T56" fmla="*/ 74 w 2827"/>
                <a:gd name="T57" fmla="*/ 712 h 2775"/>
                <a:gd name="T58" fmla="*/ 75 w 2827"/>
                <a:gd name="T59" fmla="*/ 712 h 2775"/>
                <a:gd name="T60" fmla="*/ 238 w 2827"/>
                <a:gd name="T61" fmla="*/ 683 h 2775"/>
                <a:gd name="T62" fmla="*/ 552 w 2827"/>
                <a:gd name="T63" fmla="*/ 379 h 2775"/>
                <a:gd name="T64" fmla="*/ 1290 w 2827"/>
                <a:gd name="T65" fmla="*/ 1635 h 2775"/>
                <a:gd name="T66" fmla="*/ 1046 w 2827"/>
                <a:gd name="T67" fmla="*/ 1880 h 2775"/>
                <a:gd name="T68" fmla="*/ 1046 w 2827"/>
                <a:gd name="T69" fmla="*/ 2052 h 2775"/>
                <a:gd name="T70" fmla="*/ 1047 w 2827"/>
                <a:gd name="T71" fmla="*/ 2052 h 2775"/>
                <a:gd name="T72" fmla="*/ 1219 w 2827"/>
                <a:gd name="T73" fmla="*/ 2052 h 2775"/>
                <a:gd name="T74" fmla="*/ 1499 w 2827"/>
                <a:gd name="T75" fmla="*/ 1772 h 2775"/>
                <a:gd name="T76" fmla="*/ 1535 w 2827"/>
                <a:gd name="T77" fmla="*/ 1686 h 2775"/>
                <a:gd name="T78" fmla="*/ 1535 w 2827"/>
                <a:gd name="T79" fmla="*/ 1010 h 2775"/>
                <a:gd name="T80" fmla="*/ 1413 w 2827"/>
                <a:gd name="T81" fmla="*/ 888 h 2775"/>
                <a:gd name="T82" fmla="*/ 1412 w 2827"/>
                <a:gd name="T83" fmla="*/ 888 h 2775"/>
                <a:gd name="T84" fmla="*/ 1290 w 2827"/>
                <a:gd name="T85" fmla="*/ 1010 h 2775"/>
                <a:gd name="T86" fmla="*/ 1290 w 2827"/>
                <a:gd name="T87" fmla="*/ 1635 h 2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827" h="2775">
                  <a:moveTo>
                    <a:pt x="1413" y="334"/>
                  </a:moveTo>
                  <a:cubicBezTo>
                    <a:pt x="740" y="334"/>
                    <a:pt x="192" y="882"/>
                    <a:pt x="192" y="1555"/>
                  </a:cubicBezTo>
                  <a:cubicBezTo>
                    <a:pt x="192" y="2228"/>
                    <a:pt x="740" y="2775"/>
                    <a:pt x="1413" y="2775"/>
                  </a:cubicBezTo>
                  <a:cubicBezTo>
                    <a:pt x="2086" y="2775"/>
                    <a:pt x="2634" y="2228"/>
                    <a:pt x="2634" y="1555"/>
                  </a:cubicBezTo>
                  <a:cubicBezTo>
                    <a:pt x="2634" y="882"/>
                    <a:pt x="2086" y="334"/>
                    <a:pt x="1413" y="334"/>
                  </a:cubicBezTo>
                  <a:close/>
                  <a:moveTo>
                    <a:pt x="1413" y="2531"/>
                  </a:moveTo>
                  <a:cubicBezTo>
                    <a:pt x="875" y="2531"/>
                    <a:pt x="436" y="2093"/>
                    <a:pt x="436" y="1555"/>
                  </a:cubicBezTo>
                  <a:cubicBezTo>
                    <a:pt x="436" y="1016"/>
                    <a:pt x="875" y="578"/>
                    <a:pt x="1413" y="578"/>
                  </a:cubicBezTo>
                  <a:cubicBezTo>
                    <a:pt x="1951" y="578"/>
                    <a:pt x="2389" y="1016"/>
                    <a:pt x="2389" y="1555"/>
                  </a:cubicBezTo>
                  <a:cubicBezTo>
                    <a:pt x="2389" y="2093"/>
                    <a:pt x="1951" y="2531"/>
                    <a:pt x="1413" y="2531"/>
                  </a:cubicBezTo>
                  <a:close/>
                  <a:moveTo>
                    <a:pt x="2417" y="172"/>
                  </a:moveTo>
                  <a:cubicBezTo>
                    <a:pt x="2345" y="120"/>
                    <a:pt x="2269" y="73"/>
                    <a:pt x="2190" y="32"/>
                  </a:cubicBezTo>
                  <a:cubicBezTo>
                    <a:pt x="2127" y="0"/>
                    <a:pt x="2050" y="29"/>
                    <a:pt x="2023" y="94"/>
                  </a:cubicBezTo>
                  <a:cubicBezTo>
                    <a:pt x="2023" y="94"/>
                    <a:pt x="2023" y="94"/>
                    <a:pt x="2023" y="94"/>
                  </a:cubicBezTo>
                  <a:cubicBezTo>
                    <a:pt x="1998" y="153"/>
                    <a:pt x="2023" y="221"/>
                    <a:pt x="2080" y="250"/>
                  </a:cubicBezTo>
                  <a:cubicBezTo>
                    <a:pt x="2147" y="285"/>
                    <a:pt x="2212" y="325"/>
                    <a:pt x="2274" y="370"/>
                  </a:cubicBezTo>
                  <a:cubicBezTo>
                    <a:pt x="2394" y="457"/>
                    <a:pt x="2500" y="562"/>
                    <a:pt x="2589" y="681"/>
                  </a:cubicBezTo>
                  <a:cubicBezTo>
                    <a:pt x="2627" y="733"/>
                    <a:pt x="2698" y="746"/>
                    <a:pt x="2752" y="712"/>
                  </a:cubicBezTo>
                  <a:cubicBezTo>
                    <a:pt x="2752" y="712"/>
                    <a:pt x="2752" y="712"/>
                    <a:pt x="2752" y="712"/>
                  </a:cubicBezTo>
                  <a:cubicBezTo>
                    <a:pt x="2812" y="674"/>
                    <a:pt x="2827" y="593"/>
                    <a:pt x="2785" y="536"/>
                  </a:cubicBezTo>
                  <a:cubicBezTo>
                    <a:pt x="2681" y="396"/>
                    <a:pt x="2558" y="274"/>
                    <a:pt x="2417" y="172"/>
                  </a:cubicBezTo>
                  <a:close/>
                  <a:moveTo>
                    <a:pt x="552" y="379"/>
                  </a:moveTo>
                  <a:cubicBezTo>
                    <a:pt x="614" y="334"/>
                    <a:pt x="679" y="294"/>
                    <a:pt x="747" y="259"/>
                  </a:cubicBezTo>
                  <a:cubicBezTo>
                    <a:pt x="804" y="230"/>
                    <a:pt x="829" y="163"/>
                    <a:pt x="805" y="103"/>
                  </a:cubicBezTo>
                  <a:cubicBezTo>
                    <a:pt x="805" y="103"/>
                    <a:pt x="805" y="103"/>
                    <a:pt x="805" y="103"/>
                  </a:cubicBezTo>
                  <a:cubicBezTo>
                    <a:pt x="777" y="38"/>
                    <a:pt x="700" y="9"/>
                    <a:pt x="637" y="41"/>
                  </a:cubicBezTo>
                  <a:cubicBezTo>
                    <a:pt x="557" y="82"/>
                    <a:pt x="481" y="129"/>
                    <a:pt x="408" y="181"/>
                  </a:cubicBezTo>
                  <a:cubicBezTo>
                    <a:pt x="266" y="285"/>
                    <a:pt x="143" y="404"/>
                    <a:pt x="43" y="536"/>
                  </a:cubicBezTo>
                  <a:cubicBezTo>
                    <a:pt x="0" y="592"/>
                    <a:pt x="14" y="674"/>
                    <a:pt x="74" y="712"/>
                  </a:cubicBezTo>
                  <a:cubicBezTo>
                    <a:pt x="75" y="712"/>
                    <a:pt x="75" y="712"/>
                    <a:pt x="75" y="712"/>
                  </a:cubicBezTo>
                  <a:cubicBezTo>
                    <a:pt x="128" y="746"/>
                    <a:pt x="199" y="733"/>
                    <a:pt x="238" y="683"/>
                  </a:cubicBezTo>
                  <a:cubicBezTo>
                    <a:pt x="324" y="570"/>
                    <a:pt x="429" y="468"/>
                    <a:pt x="552" y="379"/>
                  </a:cubicBezTo>
                  <a:close/>
                  <a:moveTo>
                    <a:pt x="1290" y="1635"/>
                  </a:moveTo>
                  <a:cubicBezTo>
                    <a:pt x="1046" y="1880"/>
                    <a:pt x="1046" y="1880"/>
                    <a:pt x="1046" y="1880"/>
                  </a:cubicBezTo>
                  <a:cubicBezTo>
                    <a:pt x="999" y="1927"/>
                    <a:pt x="999" y="2004"/>
                    <a:pt x="1046" y="2052"/>
                  </a:cubicBezTo>
                  <a:cubicBezTo>
                    <a:pt x="1047" y="2052"/>
                    <a:pt x="1047" y="2052"/>
                    <a:pt x="1047" y="2052"/>
                  </a:cubicBezTo>
                  <a:cubicBezTo>
                    <a:pt x="1094" y="2100"/>
                    <a:pt x="1171" y="2100"/>
                    <a:pt x="1219" y="2052"/>
                  </a:cubicBezTo>
                  <a:cubicBezTo>
                    <a:pt x="1499" y="1772"/>
                    <a:pt x="1499" y="1772"/>
                    <a:pt x="1499" y="1772"/>
                  </a:cubicBezTo>
                  <a:cubicBezTo>
                    <a:pt x="1522" y="1749"/>
                    <a:pt x="1535" y="1718"/>
                    <a:pt x="1535" y="1686"/>
                  </a:cubicBezTo>
                  <a:cubicBezTo>
                    <a:pt x="1535" y="1010"/>
                    <a:pt x="1535" y="1010"/>
                    <a:pt x="1535" y="1010"/>
                  </a:cubicBezTo>
                  <a:cubicBezTo>
                    <a:pt x="1535" y="943"/>
                    <a:pt x="1480" y="888"/>
                    <a:pt x="1413" y="888"/>
                  </a:cubicBezTo>
                  <a:cubicBezTo>
                    <a:pt x="1412" y="888"/>
                    <a:pt x="1412" y="888"/>
                    <a:pt x="1412" y="888"/>
                  </a:cubicBezTo>
                  <a:cubicBezTo>
                    <a:pt x="1345" y="888"/>
                    <a:pt x="1290" y="943"/>
                    <a:pt x="1290" y="1010"/>
                  </a:cubicBezTo>
                  <a:lnTo>
                    <a:pt x="1290" y="1635"/>
                  </a:lnTo>
                  <a:close/>
                </a:path>
              </a:pathLst>
            </a:custGeom>
            <a:solidFill>
              <a:srgbClr val="00AF6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502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4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1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40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1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48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1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5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1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4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8" grpId="0" animBg="1"/>
      <p:bldP spid="9" grpId="0" animBg="1"/>
      <p:bldP spid="10" grpId="0" animBg="1"/>
      <p:bldP spid="42" grpId="0"/>
      <p:bldP spid="43" grpId="0"/>
      <p:bldP spid="44" grpId="0"/>
      <p:bldP spid="4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104900" y="1530173"/>
            <a:ext cx="7303476" cy="45525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ource Sans Pro" panose="020B0503030403020204" pitchFamily="34" charset="0"/>
              <a:buChar char="‒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82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lvl="0">
              <a:buClr>
                <a:srgbClr val="FF8200"/>
              </a:buClr>
              <a:defRPr/>
            </a:pPr>
            <a:r>
              <a:rPr lang="en-US" dirty="0">
                <a:solidFill>
                  <a:schemeClr val="tx1"/>
                </a:solidFill>
              </a:rPr>
              <a:t>Data delivery</a:t>
            </a:r>
          </a:p>
          <a:p>
            <a:pPr lvl="0">
              <a:buClr>
                <a:srgbClr val="FF8200"/>
              </a:buClr>
              <a:defRPr/>
            </a:pPr>
            <a:r>
              <a:rPr lang="en-US" dirty="0">
                <a:solidFill>
                  <a:schemeClr val="tx1"/>
                </a:solidFill>
              </a:rPr>
              <a:t>Real-time, stream processing</a:t>
            </a:r>
          </a:p>
          <a:p>
            <a:pPr lvl="0">
              <a:buClr>
                <a:srgbClr val="FF8200"/>
              </a:buClr>
              <a:defRPr/>
            </a:pPr>
            <a:r>
              <a:rPr lang="en-US" dirty="0">
                <a:solidFill>
                  <a:schemeClr val="tx1"/>
                </a:solidFill>
              </a:rPr>
              <a:t>Query base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82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High throughput data ingestion and processing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82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Interfaces: SOAP, XML, REST, SQL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82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Integrates with: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Couchbase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, MySQL, Kafka,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MariaDB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82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Different type of data storage, fuzzy logic, multi-key retrieval, key-value store and more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82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Scalable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82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Zero fault tolerance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82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BAB1F4-0BD9-4703-BAAF-7E5528872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Roxie</a:t>
            </a:r>
          </a:p>
        </p:txBody>
      </p:sp>
    </p:spTree>
    <p:extLst>
      <p:ext uri="{BB962C8B-B14F-4D97-AF65-F5344CB8AC3E}">
        <p14:creationId xmlns:p14="http://schemas.microsoft.com/office/powerpoint/2010/main" val="72329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FF1B6-8124-4C39-9360-374C8EC3D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Roxie Cluster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54558F13-C967-42C8-8D73-D6CF54C91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842" y="1553782"/>
            <a:ext cx="8819638" cy="500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347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8A91A-4EE6-414D-B231-7AE8E285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A61B206-A36B-4638-BF2A-7F6465DC0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600200"/>
            <a:ext cx="9982200" cy="4572000"/>
          </a:xfrm>
        </p:spPr>
        <p:txBody>
          <a:bodyPr/>
          <a:lstStyle/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dirty="0">
                <a:solidFill>
                  <a:srgbClr val="671E75">
                    <a:lumMod val="50000"/>
                  </a:srgbClr>
                </a:solidFill>
              </a:rPr>
              <a:t>Enterprise Control Language</a:t>
            </a:r>
          </a:p>
          <a:p>
            <a:pPr marL="0" lvl="0" indent="0" defTabSz="457200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endParaRPr lang="en-US" dirty="0">
              <a:solidFill>
                <a:srgbClr val="671E75">
                  <a:lumMod val="50000"/>
                </a:srgbClr>
              </a:solidFill>
              <a:hlinkClick r:id="rId2"/>
            </a:endParaRPr>
          </a:p>
          <a:p>
            <a:pPr marL="285750" lvl="0" indent="-285750" defTabSz="457200">
              <a:lnSpc>
                <a:spcPct val="100000"/>
              </a:lnSpc>
              <a:spcBef>
                <a:spcPts val="0"/>
              </a:spcBef>
              <a:buClrTx/>
              <a:buFontTx/>
              <a:buChar char="-"/>
              <a:defRPr/>
            </a:pPr>
            <a:r>
              <a:rPr lang="en-US" dirty="0">
                <a:solidFill>
                  <a:srgbClr val="671E75">
                    <a:lumMod val="50000"/>
                  </a:srgbClr>
                </a:solidFill>
              </a:rPr>
              <a:t>Specifically big data language</a:t>
            </a:r>
          </a:p>
          <a:p>
            <a:pPr marL="285750" lvl="0" indent="-285750" defTabSz="457200">
              <a:lnSpc>
                <a:spcPct val="100000"/>
              </a:lnSpc>
              <a:spcBef>
                <a:spcPts val="0"/>
              </a:spcBef>
              <a:buClrTx/>
              <a:buFontTx/>
              <a:buChar char="-"/>
              <a:defRPr/>
            </a:pPr>
            <a:r>
              <a:rPr lang="en-US" dirty="0">
                <a:solidFill>
                  <a:srgbClr val="671E75">
                    <a:lumMod val="50000"/>
                  </a:srgbClr>
                </a:solidFill>
              </a:rPr>
              <a:t>Declarative Language</a:t>
            </a:r>
            <a:endParaRPr lang="en-US" dirty="0">
              <a:solidFill>
                <a:srgbClr val="671E75">
                  <a:lumMod val="50000"/>
                </a:srgbClr>
              </a:solidFill>
              <a:hlinkClick r:id="rId2"/>
            </a:endParaRPr>
          </a:p>
          <a:p>
            <a:pPr marL="285750" lvl="0" indent="-285750" defTabSz="457200">
              <a:lnSpc>
                <a:spcPct val="100000"/>
              </a:lnSpc>
              <a:spcBef>
                <a:spcPts val="0"/>
              </a:spcBef>
              <a:buClrTx/>
              <a:buFontTx/>
              <a:buChar char="-"/>
              <a:defRPr/>
            </a:pPr>
            <a:r>
              <a:rPr lang="en-US" dirty="0">
                <a:solidFill>
                  <a:srgbClr val="671E75">
                    <a:lumMod val="50000"/>
                  </a:srgbClr>
                </a:solidFill>
              </a:rPr>
              <a:t>You say want you want to be done, not how to do it</a:t>
            </a:r>
          </a:p>
          <a:p>
            <a:pPr marL="285750" lvl="0" indent="-285750" defTabSz="457200">
              <a:lnSpc>
                <a:spcPct val="100000"/>
              </a:lnSpc>
              <a:spcBef>
                <a:spcPts val="0"/>
              </a:spcBef>
              <a:buClrTx/>
              <a:buFontTx/>
              <a:buChar char="-"/>
              <a:defRPr/>
            </a:pPr>
            <a:r>
              <a:rPr lang="en-US" dirty="0">
                <a:solidFill>
                  <a:srgbClr val="671E75">
                    <a:lumMod val="50000"/>
                  </a:srgbClr>
                </a:solidFill>
              </a:rPr>
              <a:t>C++ compiler</a:t>
            </a:r>
          </a:p>
          <a:p>
            <a:pPr marL="285750" lvl="0" indent="-285750" defTabSz="457200">
              <a:lnSpc>
                <a:spcPct val="100000"/>
              </a:lnSpc>
              <a:spcBef>
                <a:spcPts val="0"/>
              </a:spcBef>
              <a:buClrTx/>
              <a:buFontTx/>
              <a:buChar char="-"/>
              <a:defRPr/>
            </a:pPr>
            <a:r>
              <a:rPr lang="en-US" dirty="0">
                <a:solidFill>
                  <a:srgbClr val="671E75">
                    <a:lumMod val="50000"/>
                  </a:srgbClr>
                </a:solidFill>
              </a:rPr>
              <a:t>Used with both Thor and Roxie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51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582" y="157215"/>
            <a:ext cx="11049000" cy="1001559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ECL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582" y="1493196"/>
            <a:ext cx="6402868" cy="4842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</a:rPr>
              <a:t>ECL is a language design to query/manipulate massive data and is used for ETL (Extract, Transform, Load) and data visualization.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Extract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</a:rPr>
              <a:t>Reading data from different type of datasets</a:t>
            </a:r>
          </a:p>
          <a:p>
            <a:pPr marL="0" indent="0">
              <a:buNone/>
            </a:pPr>
            <a:endParaRPr lang="en-US" sz="16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Transform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</a:rPr>
              <a:t>Formatting/converting data to needed shape, so it can be used</a:t>
            </a:r>
          </a:p>
          <a:p>
            <a:pPr marL="0" indent="0">
              <a:buNone/>
            </a:pPr>
            <a:endParaRPr lang="en-US" sz="16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Load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</a:rPr>
              <a:t>Writing dataset to it’s target location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8600302" y="1482810"/>
            <a:ext cx="2949713" cy="4909751"/>
            <a:chOff x="8410832" y="574946"/>
            <a:chExt cx="3139184" cy="6122416"/>
          </a:xfrm>
        </p:grpSpPr>
        <p:grpSp>
          <p:nvGrpSpPr>
            <p:cNvPr id="13" name="Group 12"/>
            <p:cNvGrpSpPr/>
            <p:nvPr/>
          </p:nvGrpSpPr>
          <p:grpSpPr>
            <a:xfrm>
              <a:off x="8410832" y="574946"/>
              <a:ext cx="2948954" cy="986744"/>
              <a:chOff x="8262715" y="1604565"/>
              <a:chExt cx="3484605" cy="1351005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8262715" y="1604565"/>
                <a:ext cx="3484605" cy="135100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endParaRPr>
              </a:p>
            </p:txBody>
          </p:sp>
          <p:sp>
            <p:nvSpPr>
              <p:cNvPr id="5" name="Flowchart: Magnetic Disk 4"/>
              <p:cNvSpPr/>
              <p:nvPr/>
            </p:nvSpPr>
            <p:spPr>
              <a:xfrm>
                <a:off x="8578164" y="2240653"/>
                <a:ext cx="914400" cy="612648"/>
              </a:xfrm>
              <a:prstGeom prst="flowChartMagneticDisk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endParaRPr>
              </a:p>
            </p:txBody>
          </p:sp>
          <p:sp>
            <p:nvSpPr>
              <p:cNvPr id="6" name="Flowchart: Magnetic Disk 5"/>
              <p:cNvSpPr/>
              <p:nvPr/>
            </p:nvSpPr>
            <p:spPr>
              <a:xfrm>
                <a:off x="9593091" y="2240653"/>
                <a:ext cx="914400" cy="612648"/>
              </a:xfrm>
              <a:prstGeom prst="flowChartMagneticDisk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endParaRPr>
              </a:p>
            </p:txBody>
          </p:sp>
          <p:sp>
            <p:nvSpPr>
              <p:cNvPr id="11" name="Flowchart: Magnetic Disk 10"/>
              <p:cNvSpPr/>
              <p:nvPr/>
            </p:nvSpPr>
            <p:spPr>
              <a:xfrm>
                <a:off x="10645603" y="2240653"/>
                <a:ext cx="914400" cy="612648"/>
              </a:xfrm>
              <a:prstGeom prst="flowChartMagneticDisk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9486712" y="1612545"/>
                <a:ext cx="1151450" cy="630569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Euphemia"/>
                    <a:ea typeface="+mn-ea"/>
                    <a:cs typeface="+mn-cs"/>
                  </a:rPr>
                  <a:t>Source</a:t>
                </a:r>
              </a:p>
            </p:txBody>
          </p:sp>
        </p:grpSp>
        <p:sp>
          <p:nvSpPr>
            <p:cNvPr id="14" name="Down Arrow 13"/>
            <p:cNvSpPr/>
            <p:nvPr/>
          </p:nvSpPr>
          <p:spPr>
            <a:xfrm>
              <a:off x="9595933" y="1782270"/>
              <a:ext cx="617140" cy="593865"/>
            </a:xfrm>
            <a:prstGeom prst="downArrow">
              <a:avLst/>
            </a:prstGeom>
            <a:solidFill>
              <a:srgbClr val="F50963"/>
            </a:solidFill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uphemia"/>
                <a:ea typeface="+mn-ea"/>
                <a:cs typeface="+mn-cs"/>
              </a:endParaRPr>
            </a:p>
          </p:txBody>
        </p:sp>
        <p:sp>
          <p:nvSpPr>
            <p:cNvPr id="16" name="Down Arrow 15"/>
            <p:cNvSpPr/>
            <p:nvPr/>
          </p:nvSpPr>
          <p:spPr>
            <a:xfrm>
              <a:off x="9595933" y="3348082"/>
              <a:ext cx="617140" cy="593865"/>
            </a:xfrm>
            <a:prstGeom prst="downArrow">
              <a:avLst/>
            </a:prstGeom>
            <a:solidFill>
              <a:srgbClr val="F50963"/>
            </a:solidFill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uphemia"/>
                <a:ea typeface="+mn-ea"/>
                <a:cs typeface="+mn-cs"/>
              </a:endParaRPr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9595933" y="4913894"/>
              <a:ext cx="617140" cy="593865"/>
            </a:xfrm>
            <a:prstGeom prst="downArrow">
              <a:avLst/>
            </a:prstGeom>
            <a:solidFill>
              <a:srgbClr val="F50963"/>
            </a:solidFill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uphemia"/>
                <a:ea typeface="+mn-ea"/>
                <a:cs typeface="+mn-cs"/>
              </a:endParaRPr>
            </a:p>
          </p:txBody>
        </p:sp>
        <p:sp>
          <p:nvSpPr>
            <p:cNvPr id="20" name="Flowchart: Magnetic Disk 19"/>
            <p:cNvSpPr/>
            <p:nvPr/>
          </p:nvSpPr>
          <p:spPr>
            <a:xfrm>
              <a:off x="9467463" y="2472004"/>
              <a:ext cx="871315" cy="766386"/>
            </a:xfrm>
            <a:prstGeom prst="flowChartMagneticDisk">
              <a:avLst/>
            </a:prstGeom>
            <a:solidFill>
              <a:srgbClr val="FF99CC"/>
            </a:solidFill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uphemia"/>
                <a:ea typeface="+mn-ea"/>
                <a:cs typeface="+mn-cs"/>
              </a:endParaRPr>
            </a:p>
          </p:txBody>
        </p:sp>
        <p:sp>
          <p:nvSpPr>
            <p:cNvPr id="21" name="Flowchart: Magnetic Disk 20"/>
            <p:cNvSpPr/>
            <p:nvPr/>
          </p:nvSpPr>
          <p:spPr>
            <a:xfrm>
              <a:off x="9467463" y="4037816"/>
              <a:ext cx="871315" cy="766386"/>
            </a:xfrm>
            <a:prstGeom prst="flowChartMagneticDisk">
              <a:avLst/>
            </a:prstGeom>
            <a:solidFill>
              <a:srgbClr val="FF99CC"/>
            </a:solidFill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uphemia"/>
                <a:ea typeface="+mn-ea"/>
                <a:cs typeface="+mn-cs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298415" y="1851527"/>
              <a:ext cx="992668" cy="460554"/>
            </a:xfrm>
            <a:prstGeom prst="rect">
              <a:avLst/>
            </a:prstGeom>
            <a:solidFill>
              <a:srgbClr val="F50963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rPr>
                <a:t>Extract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310542" y="3400908"/>
              <a:ext cx="1239474" cy="460554"/>
            </a:xfrm>
            <a:prstGeom prst="rect">
              <a:avLst/>
            </a:prstGeom>
            <a:solidFill>
              <a:srgbClr val="F50963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rPr>
                <a:t>Transfer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449160" y="4846784"/>
              <a:ext cx="910626" cy="460554"/>
            </a:xfrm>
            <a:prstGeom prst="rect">
              <a:avLst/>
            </a:prstGeom>
            <a:solidFill>
              <a:srgbClr val="F50963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rPr>
                <a:t>Load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8491841" y="5603628"/>
              <a:ext cx="3058175" cy="1093734"/>
              <a:chOff x="8275036" y="1602785"/>
              <a:chExt cx="3484605" cy="1351005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8275036" y="1602785"/>
                <a:ext cx="3484605" cy="135100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endParaRPr>
              </a:p>
            </p:txBody>
          </p:sp>
          <p:sp>
            <p:nvSpPr>
              <p:cNvPr id="27" name="Flowchart: Magnetic Disk 26"/>
              <p:cNvSpPr/>
              <p:nvPr/>
            </p:nvSpPr>
            <p:spPr>
              <a:xfrm>
                <a:off x="8578164" y="2240653"/>
                <a:ext cx="914400" cy="612648"/>
              </a:xfrm>
              <a:prstGeom prst="flowChartMagneticDisk">
                <a:avLst/>
              </a:prstGeom>
              <a:solidFill>
                <a:srgbClr val="FF9966"/>
              </a:solidFill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endParaRPr>
              </a:p>
            </p:txBody>
          </p:sp>
          <p:sp>
            <p:nvSpPr>
              <p:cNvPr id="28" name="Flowchart: Magnetic Disk 27"/>
              <p:cNvSpPr/>
              <p:nvPr/>
            </p:nvSpPr>
            <p:spPr>
              <a:xfrm>
                <a:off x="9593091" y="2240653"/>
                <a:ext cx="914400" cy="612648"/>
              </a:xfrm>
              <a:prstGeom prst="flowChartMagneticDisk">
                <a:avLst/>
              </a:prstGeom>
              <a:solidFill>
                <a:srgbClr val="FF9966"/>
              </a:solidFill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endParaRPr>
              </a:p>
            </p:txBody>
          </p:sp>
          <p:sp>
            <p:nvSpPr>
              <p:cNvPr id="29" name="Flowchart: Magnetic Disk 28"/>
              <p:cNvSpPr/>
              <p:nvPr/>
            </p:nvSpPr>
            <p:spPr>
              <a:xfrm>
                <a:off x="10645603" y="2240653"/>
                <a:ext cx="914400" cy="612648"/>
              </a:xfrm>
              <a:prstGeom prst="flowChartMagneticDisk">
                <a:avLst/>
              </a:prstGeom>
              <a:solidFill>
                <a:srgbClr val="FF9966"/>
              </a:solidFill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uphemia"/>
                  <a:ea typeface="+mn-ea"/>
                  <a:cs typeface="+mn-cs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9363014" y="1741082"/>
                <a:ext cx="1374551" cy="399083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Euphemia"/>
                    <a:ea typeface="+mn-ea"/>
                    <a:cs typeface="+mn-cs"/>
                  </a:rPr>
                  <a:t>Destination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4286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197" y="634313"/>
            <a:ext cx="3539181" cy="503994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House Keeping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426" y="1451720"/>
            <a:ext cx="8681520" cy="4519888"/>
          </a:xfrm>
        </p:spPr>
        <p:txBody>
          <a:bodyPr>
            <a:normAutofit/>
          </a:bodyPr>
          <a:lstStyle/>
          <a:p>
            <a:pPr lvl="1"/>
            <a:r>
              <a:rPr lang="en-US" sz="2000" b="1" dirty="0"/>
              <a:t>Declarative Lang</a:t>
            </a:r>
          </a:p>
          <a:p>
            <a:pPr lvl="1"/>
            <a:r>
              <a:rPr lang="en-US" sz="2000" b="1" dirty="0"/>
              <a:t>Not</a:t>
            </a:r>
            <a:r>
              <a:rPr lang="en-US" sz="2000" dirty="0"/>
              <a:t> case-sensitive</a:t>
            </a:r>
          </a:p>
          <a:p>
            <a:pPr lvl="1"/>
            <a:r>
              <a:rPr lang="en-US" sz="2000" dirty="0"/>
              <a:t>White space is ignored</a:t>
            </a:r>
          </a:p>
          <a:p>
            <a:pPr lvl="1"/>
            <a:r>
              <a:rPr lang="en-US" sz="2000" dirty="0"/>
              <a:t>Formatting is recommended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rgbClr val="00B050"/>
                </a:solidFill>
              </a:rPr>
              <a:t>// This is a single line comment</a:t>
            </a:r>
          </a:p>
          <a:p>
            <a:pPr lvl="1"/>
            <a:r>
              <a:rPr lang="en-US" sz="2000" dirty="0">
                <a:solidFill>
                  <a:srgbClr val="00B050"/>
                </a:solidFill>
              </a:rPr>
              <a:t>/* A  block comment */</a:t>
            </a:r>
          </a:p>
          <a:p>
            <a:pPr lvl="1"/>
            <a:r>
              <a:rPr lang="en-US" sz="2000" dirty="0" err="1">
                <a:solidFill>
                  <a:srgbClr val="FFC000"/>
                </a:solidFill>
              </a:rPr>
              <a:t>Object.Property</a:t>
            </a:r>
            <a:r>
              <a:rPr lang="en-US" sz="2000" dirty="0"/>
              <a:t> syntax  is used to qualify definition scope and disambiguate field references within datasets:</a:t>
            </a:r>
          </a:p>
          <a:p>
            <a:pPr lvl="2"/>
            <a:r>
              <a:rPr lang="en-US" sz="2000" dirty="0" err="1">
                <a:solidFill>
                  <a:srgbClr val="FFC000"/>
                </a:solidFill>
              </a:rPr>
              <a:t>ModuleName.Definition</a:t>
            </a:r>
            <a:r>
              <a:rPr lang="en-US" sz="2000" dirty="0">
                <a:solidFill>
                  <a:srgbClr val="FFC000"/>
                </a:solidFill>
              </a:rPr>
              <a:t>  </a:t>
            </a:r>
            <a:r>
              <a:rPr lang="en-US" sz="2000" dirty="0">
                <a:solidFill>
                  <a:srgbClr val="00B050"/>
                </a:solidFill>
              </a:rPr>
              <a:t>//reference a definition from another module/folder</a:t>
            </a:r>
          </a:p>
          <a:p>
            <a:pPr lvl="2"/>
            <a:r>
              <a:rPr lang="en-US" sz="2000" dirty="0" err="1">
                <a:solidFill>
                  <a:srgbClr val="FFC000"/>
                </a:solidFill>
              </a:rPr>
              <a:t>Dataset.Field</a:t>
            </a:r>
            <a:r>
              <a:rPr lang="en-US" sz="2000" dirty="0"/>
              <a:t>     </a:t>
            </a:r>
            <a:r>
              <a:rPr lang="en-US" sz="2000" dirty="0">
                <a:solidFill>
                  <a:srgbClr val="00B050"/>
                </a:solidFill>
              </a:rPr>
              <a:t>//reference a field in a dataset or record set</a:t>
            </a:r>
          </a:p>
        </p:txBody>
      </p:sp>
    </p:spTree>
    <p:extLst>
      <p:ext uri="{BB962C8B-B14F-4D97-AF65-F5344CB8AC3E}">
        <p14:creationId xmlns:p14="http://schemas.microsoft.com/office/powerpoint/2010/main" val="234540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625" y="461318"/>
            <a:ext cx="3745127" cy="66051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House Keeping </a:t>
            </a:r>
            <a:r>
              <a:rPr lang="en-US" b="1" dirty="0" err="1">
                <a:solidFill>
                  <a:schemeClr val="tx2"/>
                </a:solidFill>
              </a:rPr>
              <a:t>Cont</a:t>
            </a:r>
            <a:r>
              <a:rPr lang="en-US" b="1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474" y="1641190"/>
            <a:ext cx="11797048" cy="4519888"/>
          </a:xfrm>
        </p:spPr>
        <p:txBody>
          <a:bodyPr>
            <a:normAutofit/>
          </a:bodyPr>
          <a:lstStyle/>
          <a:p>
            <a:pPr lvl="1"/>
            <a:r>
              <a:rPr lang="en-US" b="1" dirty="0"/>
              <a:t>Definition assignment is :=</a:t>
            </a:r>
          </a:p>
          <a:p>
            <a:pPr lvl="1"/>
            <a:r>
              <a:rPr lang="en-US" b="1" dirty="0"/>
              <a:t>Semicolon terminator:  </a:t>
            </a:r>
            <a:r>
              <a:rPr lang="en-US" b="1" dirty="0" err="1">
                <a:solidFill>
                  <a:srgbClr val="00B050"/>
                </a:solidFill>
              </a:rPr>
              <a:t>num</a:t>
            </a:r>
            <a:r>
              <a:rPr lang="en-US" b="1" dirty="0">
                <a:solidFill>
                  <a:srgbClr val="00B050"/>
                </a:solidFill>
              </a:rPr>
              <a:t> := 12;</a:t>
            </a:r>
            <a:endParaRPr lang="en-US" b="1" dirty="0">
              <a:solidFill>
                <a:schemeClr val="tx1"/>
              </a:solidFill>
            </a:endParaRP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Equality test is =    </a:t>
            </a:r>
            <a:r>
              <a:rPr lang="en-US" b="1" dirty="0" err="1">
                <a:solidFill>
                  <a:srgbClr val="00B050"/>
                </a:solidFill>
              </a:rPr>
              <a:t>valOne</a:t>
            </a:r>
            <a:r>
              <a:rPr lang="en-US" b="1" dirty="0">
                <a:solidFill>
                  <a:srgbClr val="00B050"/>
                </a:solidFill>
              </a:rPr>
              <a:t> = </a:t>
            </a:r>
            <a:r>
              <a:rPr lang="en-US" b="1" dirty="0" err="1">
                <a:solidFill>
                  <a:srgbClr val="00B050"/>
                </a:solidFill>
              </a:rPr>
              <a:t>valTwo</a:t>
            </a:r>
            <a:endParaRPr lang="en-US" b="1" dirty="0">
              <a:solidFill>
                <a:schemeClr val="tx1"/>
              </a:solidFill>
            </a:endParaRP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Attributes can be defined only once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Only those definitions that contribute to a result </a:t>
            </a:r>
            <a:r>
              <a:rPr lang="en-US" b="1" dirty="0"/>
              <a:t>are actually compiled and used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There are no loops. </a:t>
            </a:r>
            <a:r>
              <a:rPr lang="en-US" b="1" dirty="0">
                <a:solidFill>
                  <a:srgbClr val="00B050"/>
                </a:solidFill>
              </a:rPr>
              <a:t>TRANSFORM</a:t>
            </a:r>
            <a:r>
              <a:rPr lang="en-US" b="1" dirty="0">
                <a:solidFill>
                  <a:schemeClr val="tx1"/>
                </a:solidFill>
              </a:rPr>
              <a:t> and </a:t>
            </a:r>
            <a:r>
              <a:rPr lang="en-US" b="1" dirty="0">
                <a:solidFill>
                  <a:srgbClr val="00B050"/>
                </a:solidFill>
              </a:rPr>
              <a:t>PROJECT</a:t>
            </a:r>
            <a:r>
              <a:rPr lang="en-US" b="1" dirty="0">
                <a:solidFill>
                  <a:schemeClr val="tx1"/>
                </a:solidFill>
              </a:rPr>
              <a:t> is used instead.</a:t>
            </a:r>
          </a:p>
          <a:p>
            <a:pPr lvl="1"/>
            <a:endParaRPr lang="en-US" b="1" dirty="0"/>
          </a:p>
          <a:p>
            <a:pPr marL="457200" lvl="1" indent="0">
              <a:buNone/>
            </a:pP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2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Objective</a:t>
            </a:r>
          </a:p>
        </p:txBody>
      </p:sp>
      <p:sp>
        <p:nvSpPr>
          <p:cNvPr id="3" name="Rectangle 2"/>
          <p:cNvSpPr/>
          <p:nvPr/>
        </p:nvSpPr>
        <p:spPr>
          <a:xfrm>
            <a:off x="906162" y="1935544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Intro to big data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Big data architecture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Intro to HPCC systems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Setting up workstation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ECL components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Hands-on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Flight data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258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57DB3-2D49-4CE5-8AC1-E74EF7978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Statement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E7B72-9437-402A-AAA6-057914C48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Two Statement Types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Definition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Assign an expression to an attribute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Action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Actually do something that affects the outside world</a:t>
            </a:r>
          </a:p>
          <a:p>
            <a:r>
              <a:rPr lang="en-US" dirty="0">
                <a:solidFill>
                  <a:schemeClr val="tx2"/>
                </a:solidFill>
              </a:rPr>
              <a:t>Plot Twist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You can define an attribute as an action</a:t>
            </a:r>
          </a:p>
        </p:txBody>
      </p:sp>
    </p:spTree>
    <p:extLst>
      <p:ext uri="{BB962C8B-B14F-4D97-AF65-F5344CB8AC3E}">
        <p14:creationId xmlns:p14="http://schemas.microsoft.com/office/powerpoint/2010/main" val="231615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67954" y="1530717"/>
            <a:ext cx="3842537" cy="17808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Used to display result. </a:t>
            </a:r>
          </a:p>
          <a:p>
            <a:pPr>
              <a:buFontTx/>
              <a:buChar char="-"/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OUTPUT: Optional, recommended.</a:t>
            </a:r>
          </a:p>
          <a:p>
            <a:pPr>
              <a:buFontTx/>
              <a:buChar char="-"/>
            </a:pP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NAMED: Optional, </a:t>
            </a:r>
            <a:r>
              <a:rPr lang="en-US" sz="1600" u="sng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recommended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US" sz="16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04899" y="568410"/>
            <a:ext cx="4806503" cy="60475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OUTPUT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301945" y="2226624"/>
            <a:ext cx="5354595" cy="1389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600" dirty="0">
                <a:solidFill>
                  <a:srgbClr val="00B0F0"/>
                </a:solidFill>
              </a:rPr>
              <a:t>OUTPUT(</a:t>
            </a:r>
            <a:r>
              <a:rPr lang="en-US" sz="1600" dirty="0" err="1">
                <a:solidFill>
                  <a:srgbClr val="00B0F0"/>
                </a:solidFill>
              </a:rPr>
              <a:t>attribName</a:t>
            </a:r>
            <a:r>
              <a:rPr lang="en-US" sz="1600" dirty="0">
                <a:solidFill>
                  <a:srgbClr val="00B0F0"/>
                </a:solidFill>
              </a:rPr>
              <a:t>);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0B0F0"/>
                </a:solidFill>
              </a:rPr>
              <a:t>OUTPUT(</a:t>
            </a:r>
            <a:r>
              <a:rPr lang="en-US" sz="1600" dirty="0" err="1">
                <a:solidFill>
                  <a:srgbClr val="00B0F0"/>
                </a:solidFill>
              </a:rPr>
              <a:t>attribName</a:t>
            </a:r>
            <a:r>
              <a:rPr lang="en-US" sz="1600" dirty="0">
                <a:solidFill>
                  <a:srgbClr val="00B0F0"/>
                </a:solidFill>
              </a:rPr>
              <a:t>, NAMED(‘</a:t>
            </a:r>
            <a:r>
              <a:rPr lang="en-US" sz="1600" dirty="0" err="1">
                <a:solidFill>
                  <a:srgbClr val="00B0F0"/>
                </a:solidFill>
              </a:rPr>
              <a:t>attribName_exp</a:t>
            </a:r>
            <a:r>
              <a:rPr lang="en-US" sz="1600" dirty="0">
                <a:solidFill>
                  <a:srgbClr val="00B0F0"/>
                </a:solidFill>
              </a:rPr>
              <a:t>’));</a:t>
            </a:r>
          </a:p>
          <a:p>
            <a:pPr marL="457200" lvl="1" indent="0">
              <a:buNone/>
            </a:pPr>
            <a:r>
              <a:rPr lang="en-US" sz="1600" dirty="0" err="1">
                <a:solidFill>
                  <a:srgbClr val="00B0F0"/>
                </a:solidFill>
              </a:rPr>
              <a:t>attribName</a:t>
            </a:r>
            <a:r>
              <a:rPr lang="en-US" sz="1600" dirty="0">
                <a:solidFill>
                  <a:srgbClr val="00B0F0"/>
                </a:solidFill>
              </a:rPr>
              <a:t>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945" y="3863291"/>
            <a:ext cx="5258534" cy="18004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192" y="3101184"/>
            <a:ext cx="5268060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78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928485" y="1461911"/>
            <a:ext cx="9159814" cy="5713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//1- Setting up your workstation: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//2- Create a login for CloudIDE: </a:t>
            </a:r>
            <a:r>
              <a:rPr lang="en-US" dirty="0">
                <a:solidFill>
                  <a:schemeClr val="tx2"/>
                </a:solidFill>
                <a:hlinkClick r:id="rId3"/>
              </a:rPr>
              <a:t>https://ide.hpccsystems.com/</a:t>
            </a: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//3- Click to load the following workspace: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  <a:hlinkClick r:id="rId4"/>
              </a:rPr>
              <a:t>http://xxxxx.xxxxxx...com</a:t>
            </a: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//4- Open </a:t>
            </a:r>
            <a:r>
              <a:rPr lang="en-US" dirty="0" err="1">
                <a:solidFill>
                  <a:schemeClr val="tx2"/>
                </a:solidFill>
              </a:rPr>
              <a:t>simpleCode</a:t>
            </a:r>
            <a:r>
              <a:rPr lang="en-US" dirty="0">
                <a:solidFill>
                  <a:schemeClr val="tx2"/>
                </a:solidFill>
              </a:rPr>
              <a:t>, review it and run it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//5- Let’s review the result together</a:t>
            </a:r>
          </a:p>
          <a:p>
            <a:r>
              <a:rPr lang="en-US" dirty="0">
                <a:solidFill>
                  <a:schemeClr val="tx2"/>
                </a:solidFill>
              </a:rPr>
              <a:t>//6- Challenge question: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//1- Display the following: </a:t>
            </a:r>
          </a:p>
          <a:p>
            <a:r>
              <a:rPr lang="en-US" dirty="0">
                <a:solidFill>
                  <a:schemeClr val="tx2"/>
                </a:solidFill>
              </a:rPr>
              <a:t>//My random value is : -- and my </a:t>
            </a:r>
            <a:r>
              <a:rPr lang="en-US" dirty="0" err="1">
                <a:solidFill>
                  <a:schemeClr val="tx2"/>
                </a:solidFill>
              </a:rPr>
              <a:t>fave</a:t>
            </a:r>
            <a:r>
              <a:rPr lang="en-US" dirty="0">
                <a:solidFill>
                  <a:schemeClr val="tx2"/>
                </a:solidFill>
              </a:rPr>
              <a:t> day is Friday.</a:t>
            </a:r>
          </a:p>
          <a:p>
            <a:r>
              <a:rPr lang="en-US" dirty="0">
                <a:solidFill>
                  <a:schemeClr val="tx2"/>
                </a:solidFill>
              </a:rPr>
              <a:t>//Hint: use RANDOM() function to get a random value.</a:t>
            </a:r>
          </a:p>
          <a:p>
            <a:br>
              <a:rPr lang="en-US" dirty="0"/>
            </a:b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88299" y="42472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WU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4A87E4-FA90-4548-BB9F-2700B1BFFB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28781" y="4873551"/>
            <a:ext cx="1748166" cy="36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87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008" y="560173"/>
            <a:ext cx="4124068" cy="553421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Common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7340" y="1866134"/>
            <a:ext cx="4702319" cy="194055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b="1" dirty="0">
                <a:solidFill>
                  <a:schemeClr val="tx2"/>
                </a:solidFill>
              </a:rPr>
              <a:t>Other</a:t>
            </a:r>
          </a:p>
          <a:p>
            <a:pPr lvl="2"/>
            <a:r>
              <a:rPr lang="en-US" sz="1600" b="1" dirty="0">
                <a:solidFill>
                  <a:srgbClr val="00B050"/>
                </a:solidFill>
              </a:rPr>
              <a:t>BOOLEAN</a:t>
            </a:r>
          </a:p>
          <a:p>
            <a:pPr lvl="2"/>
            <a:r>
              <a:rPr lang="en-US" sz="1600" b="1" dirty="0">
                <a:solidFill>
                  <a:srgbClr val="00B050"/>
                </a:solidFill>
              </a:rPr>
              <a:t>SET OF &lt;type&gt;</a:t>
            </a:r>
          </a:p>
          <a:p>
            <a:pPr lvl="2"/>
            <a:r>
              <a:rPr lang="en-US" sz="1600" b="1" dirty="0">
                <a:solidFill>
                  <a:srgbClr val="00B050"/>
                </a:solidFill>
              </a:rPr>
              <a:t>RECORD</a:t>
            </a:r>
          </a:p>
          <a:p>
            <a:pPr lvl="2"/>
            <a:r>
              <a:rPr lang="en-US" sz="1600" b="1" dirty="0">
                <a:solidFill>
                  <a:srgbClr val="00B050"/>
                </a:solidFill>
              </a:rPr>
              <a:t>DATASET</a:t>
            </a:r>
          </a:p>
          <a:p>
            <a:pPr marL="1371600" lvl="3" indent="0">
              <a:buNone/>
            </a:pPr>
            <a:endParaRPr lang="en-US" sz="1600" b="1" dirty="0">
              <a:solidFill>
                <a:srgbClr val="00B050"/>
              </a:solidFill>
            </a:endParaRPr>
          </a:p>
          <a:p>
            <a:pPr marL="1371600" lvl="3" indent="0">
              <a:buNone/>
            </a:pP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25044" y="4122627"/>
            <a:ext cx="11325677" cy="22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600" b="1" dirty="0">
                <a:solidFill>
                  <a:schemeClr val="tx2"/>
                </a:solidFill>
              </a:rPr>
              <a:t>Numeric</a:t>
            </a:r>
          </a:p>
          <a:p>
            <a:pPr lvl="2"/>
            <a:r>
              <a:rPr lang="en-US" sz="1600" b="1" dirty="0">
                <a:solidFill>
                  <a:srgbClr val="00B050"/>
                </a:solidFill>
              </a:rPr>
              <a:t>INTEGER[n]: </a:t>
            </a:r>
            <a:r>
              <a:rPr lang="en-US" sz="1600" b="1" dirty="0">
                <a:solidFill>
                  <a:schemeClr val="tx2"/>
                </a:solidFill>
              </a:rPr>
              <a:t>An </a:t>
            </a:r>
            <a:r>
              <a:rPr lang="en-US" sz="1600" i="1" dirty="0">
                <a:solidFill>
                  <a:schemeClr val="tx2"/>
                </a:solidFill>
              </a:rPr>
              <a:t>n</a:t>
            </a:r>
            <a:r>
              <a:rPr lang="en-US" sz="1600" dirty="0">
                <a:solidFill>
                  <a:schemeClr val="tx2"/>
                </a:solidFill>
              </a:rPr>
              <a:t>-byte integer value. Valid values for </a:t>
            </a:r>
            <a:r>
              <a:rPr lang="en-US" sz="1600" i="1" dirty="0">
                <a:solidFill>
                  <a:schemeClr val="tx2"/>
                </a:solidFill>
              </a:rPr>
              <a:t>n</a:t>
            </a:r>
            <a:r>
              <a:rPr lang="en-US" sz="1600" dirty="0">
                <a:solidFill>
                  <a:schemeClr val="tx2"/>
                </a:solidFill>
              </a:rPr>
              <a:t> are: 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1, 2, 3, 4, 5, 6, 7,or 8</a:t>
            </a:r>
            <a:endParaRPr lang="en-US" sz="16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US" sz="1600" b="1" dirty="0">
                <a:solidFill>
                  <a:srgbClr val="00B050"/>
                </a:solidFill>
              </a:rPr>
              <a:t>UNSIGNED[n]:</a:t>
            </a:r>
            <a:endParaRPr lang="en-US" sz="16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US" sz="1600" b="1" dirty="0">
                <a:solidFill>
                  <a:srgbClr val="00B050"/>
                </a:solidFill>
              </a:rPr>
              <a:t>REAL[n]: </a:t>
            </a:r>
            <a:r>
              <a:rPr lang="en-US" sz="1600" dirty="0">
                <a:solidFill>
                  <a:schemeClr val="tx2"/>
                </a:solidFill>
              </a:rPr>
              <a:t>An </a:t>
            </a:r>
            <a:r>
              <a:rPr lang="en-US" sz="1600" i="1" dirty="0">
                <a:solidFill>
                  <a:schemeClr val="tx2"/>
                </a:solidFill>
              </a:rPr>
              <a:t>n</a:t>
            </a:r>
            <a:r>
              <a:rPr lang="en-US" sz="1600" dirty="0">
                <a:solidFill>
                  <a:schemeClr val="tx2"/>
                </a:solidFill>
              </a:rPr>
              <a:t>-byte standard IEEE floating point value. </a:t>
            </a:r>
            <a:endParaRPr lang="en-US" sz="1600" b="1" dirty="0">
              <a:solidFill>
                <a:schemeClr val="tx2"/>
              </a:solidFill>
            </a:endParaRPr>
          </a:p>
          <a:p>
            <a:pPr lvl="2"/>
            <a:r>
              <a:rPr lang="en-US" sz="1600" b="1" dirty="0">
                <a:solidFill>
                  <a:srgbClr val="00B050"/>
                </a:solidFill>
              </a:rPr>
              <a:t>DECIMAL&lt;n&gt;[_y]: </a:t>
            </a:r>
            <a:r>
              <a:rPr lang="en-US" sz="1600" dirty="0">
                <a:solidFill>
                  <a:schemeClr val="tx2"/>
                </a:solidFill>
              </a:rPr>
              <a:t>A packed decimal value of </a:t>
            </a:r>
            <a:r>
              <a:rPr lang="en-US" sz="1600" i="1" dirty="0">
                <a:solidFill>
                  <a:schemeClr val="tx2"/>
                </a:solidFill>
              </a:rPr>
              <a:t>n</a:t>
            </a:r>
            <a:r>
              <a:rPr lang="en-US" sz="1600" dirty="0">
                <a:solidFill>
                  <a:schemeClr val="tx2"/>
                </a:solidFill>
              </a:rPr>
              <a:t> total digits. DECIMAL</a:t>
            </a:r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6_3</a:t>
            </a:r>
            <a:endParaRPr lang="en-US" sz="1600" b="1" dirty="0">
              <a:solidFill>
                <a:schemeClr val="tx2"/>
              </a:solidFill>
            </a:endParaRPr>
          </a:p>
          <a:p>
            <a:pPr lvl="1"/>
            <a:endParaRPr lang="en-US" sz="1600" b="1" dirty="0">
              <a:solidFill>
                <a:srgbClr val="00B050"/>
              </a:solidFill>
            </a:endParaRPr>
          </a:p>
          <a:p>
            <a:pPr marL="1371600" lvl="3" indent="0">
              <a:buFont typeface="Arial" panose="020B0604020202020204" pitchFamily="34" charset="0"/>
              <a:buNone/>
            </a:pPr>
            <a:endParaRPr lang="en-US" sz="1600" b="1" dirty="0">
              <a:solidFill>
                <a:srgbClr val="00B050"/>
              </a:solidFill>
            </a:endParaRPr>
          </a:p>
          <a:p>
            <a:pPr marL="1371600" lvl="3" indent="0">
              <a:buFont typeface="Arial" panose="020B0604020202020204" pitchFamily="34" charset="0"/>
              <a:buNone/>
            </a:pP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4220" y="1941871"/>
            <a:ext cx="5893750" cy="1940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600" b="1" dirty="0">
                <a:solidFill>
                  <a:schemeClr val="tx2"/>
                </a:solidFill>
              </a:rPr>
              <a:t>Character</a:t>
            </a:r>
          </a:p>
          <a:p>
            <a:pPr lvl="2"/>
            <a:r>
              <a:rPr lang="en-US" sz="1600" b="1" dirty="0">
                <a:solidFill>
                  <a:srgbClr val="00B050"/>
                </a:solidFill>
              </a:rPr>
              <a:t>STRING[n]</a:t>
            </a:r>
          </a:p>
          <a:p>
            <a:pPr lvl="2"/>
            <a:r>
              <a:rPr lang="en-US" sz="1600" b="1" dirty="0">
                <a:solidFill>
                  <a:srgbClr val="00B050"/>
                </a:solidFill>
              </a:rPr>
              <a:t>UTF8: </a:t>
            </a:r>
            <a:r>
              <a:rPr lang="en-US" sz="1600" dirty="0" err="1">
                <a:solidFill>
                  <a:schemeClr val="tx2"/>
                </a:solidFill>
              </a:rPr>
              <a:t>unicode</a:t>
            </a:r>
            <a:r>
              <a:rPr lang="en-US" sz="1600" dirty="0">
                <a:solidFill>
                  <a:schemeClr val="tx2"/>
                </a:solidFill>
              </a:rPr>
              <a:t> character string </a:t>
            </a:r>
            <a:endParaRPr lang="en-US" sz="1600" b="1" dirty="0">
              <a:solidFill>
                <a:schemeClr val="tx2"/>
              </a:solidFill>
            </a:endParaRPr>
          </a:p>
          <a:p>
            <a:pPr lvl="2"/>
            <a:r>
              <a:rPr lang="en-US" sz="1600" b="1" dirty="0">
                <a:solidFill>
                  <a:srgbClr val="00B050"/>
                </a:solidFill>
              </a:rPr>
              <a:t>UNICODE[_locale][n]: </a:t>
            </a:r>
            <a:r>
              <a:rPr lang="en-US" sz="1600" dirty="0">
                <a:solidFill>
                  <a:schemeClr val="tx2"/>
                </a:solidFill>
              </a:rPr>
              <a:t>A UTF-16 encoded </a:t>
            </a:r>
            <a:r>
              <a:rPr lang="en-US" sz="1600" dirty="0" err="1">
                <a:solidFill>
                  <a:schemeClr val="tx2"/>
                </a:solidFill>
              </a:rPr>
              <a:t>unicode</a:t>
            </a:r>
            <a:r>
              <a:rPr lang="en-US" sz="1600" dirty="0">
                <a:solidFill>
                  <a:schemeClr val="tx2"/>
                </a:solidFill>
              </a:rPr>
              <a:t> character string of </a:t>
            </a:r>
            <a:r>
              <a:rPr lang="en-US" sz="1600" i="1" dirty="0">
                <a:solidFill>
                  <a:schemeClr val="tx2"/>
                </a:solidFill>
              </a:rPr>
              <a:t>n</a:t>
            </a:r>
            <a:r>
              <a:rPr lang="en-US" sz="1600" dirty="0">
                <a:solidFill>
                  <a:schemeClr val="tx2"/>
                </a:solidFill>
              </a:rPr>
              <a:t> characters</a:t>
            </a:r>
            <a:endParaRPr lang="en-US" sz="1600" b="1" dirty="0">
              <a:solidFill>
                <a:schemeClr val="tx2"/>
              </a:solidFill>
            </a:endParaRPr>
          </a:p>
          <a:p>
            <a:pPr marL="1371600" lvl="3" indent="0">
              <a:buFont typeface="Arial" panose="020B0604020202020204" pitchFamily="34" charset="0"/>
              <a:buNone/>
            </a:pPr>
            <a:endParaRPr lang="en-US" sz="1600" b="1" dirty="0">
              <a:solidFill>
                <a:srgbClr val="00B050"/>
              </a:solidFill>
            </a:endParaRPr>
          </a:p>
          <a:p>
            <a:pPr marL="1371600" lvl="3" indent="0">
              <a:buFont typeface="Arial" panose="020B0604020202020204" pitchFamily="34" charset="0"/>
              <a:buNone/>
            </a:pPr>
            <a:endParaRPr lang="en-US" sz="1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0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663" y="76200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RECORD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4598" y="1647326"/>
            <a:ext cx="6096000" cy="393954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1200"/>
              </a:spcBef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Standalone Record Structure:</a:t>
            </a:r>
          </a:p>
          <a:p>
            <a:pPr marL="285750" indent="-285750">
              <a:spcBef>
                <a:spcPts val="1200"/>
              </a:spcBef>
              <a:buFontTx/>
              <a:buChar char="-"/>
              <a:defRPr/>
            </a:pP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attrLayout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chemeClr val="tx2"/>
                </a:solidFill>
              </a:rPr>
              <a:t>The name by which the record will be invoked</a:t>
            </a:r>
          </a:p>
          <a:p>
            <a:pPr marL="285750" indent="-285750">
              <a:spcBef>
                <a:spcPts val="1200"/>
              </a:spcBef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</a:rPr>
              <a:t>RECORD: ECL Keyword, required</a:t>
            </a:r>
          </a:p>
          <a:p>
            <a:pPr marL="285750" indent="-285750">
              <a:spcBef>
                <a:spcPts val="1200"/>
              </a:spcBef>
              <a:buFontTx/>
              <a:buChar char="-"/>
              <a:defRPr/>
            </a:pPr>
            <a:r>
              <a:rPr lang="en-US" sz="1600" dirty="0" err="1">
                <a:solidFill>
                  <a:schemeClr val="tx2"/>
                </a:solidFill>
              </a:rPr>
              <a:t>data_type</a:t>
            </a:r>
            <a:r>
              <a:rPr lang="en-US" sz="1600" dirty="0">
                <a:solidFill>
                  <a:schemeClr val="tx2"/>
                </a:solidFill>
              </a:rPr>
              <a:t>: Data type of the field (string, integer, Boolean, …)</a:t>
            </a:r>
          </a:p>
          <a:p>
            <a:pPr marL="285750" indent="-285750">
              <a:spcBef>
                <a:spcPts val="1200"/>
              </a:spcBef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</a:rPr>
              <a:t>fieldname: The name by which the field will be invoked</a:t>
            </a:r>
          </a:p>
          <a:p>
            <a:pPr marL="285750" indent="-285750">
              <a:spcBef>
                <a:spcPts val="1200"/>
              </a:spcBef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</a:rPr>
              <a:t>END: Indicates the end of record layout</a:t>
            </a:r>
          </a:p>
          <a:p>
            <a:pPr marL="285750" indent="-285750">
              <a:spcBef>
                <a:spcPts val="1200"/>
              </a:spcBef>
              <a:buFontTx/>
              <a:buChar char="-"/>
              <a:defRPr/>
            </a:pPr>
            <a:endParaRPr lang="en-US" sz="1600" dirty="0">
              <a:solidFill>
                <a:schemeClr val="tx2"/>
              </a:solidFill>
            </a:endParaRPr>
          </a:p>
          <a:p>
            <a:pPr>
              <a:spcBef>
                <a:spcPts val="1200"/>
              </a:spcBef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spcBef>
                <a:spcPts val="1200"/>
              </a:spcBef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651" y="4171358"/>
            <a:ext cx="2695951" cy="21529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9460" y="2294965"/>
            <a:ext cx="3019370" cy="1704114"/>
          </a:xfrm>
          <a:prstGeom prst="rect">
            <a:avLst/>
          </a:prstGeom>
          <a:solidFill>
            <a:srgbClr val="0070C0"/>
          </a:solidFill>
          <a:ln w="88900" cap="sq">
            <a:solidFill>
              <a:srgbClr val="0070C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3785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663" y="76200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DATASET 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71691" y="1977895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Creates a temporary dataset in memory.</a:t>
            </a: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Dataset is only available at run time, unless it’s saved in a file. </a:t>
            </a: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Data is written manually </a:t>
            </a: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Will result in a logical/Thor file</a:t>
            </a: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Tx/>
              <a:buChar char="-"/>
            </a:pPr>
            <a:endParaRPr lang="en-US" sz="1600" dirty="0">
              <a:solidFill>
                <a:schemeClr val="tx2"/>
              </a:solidFill>
            </a:endParaRP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2"/>
                </a:solidFill>
              </a:rPr>
              <a:t>attr_name</a:t>
            </a:r>
            <a:r>
              <a:rPr lang="en-US" sz="1600" dirty="0">
                <a:solidFill>
                  <a:schemeClr val="tx2"/>
                </a:solidFill>
              </a:rPr>
              <a:t> : Dataset name</a:t>
            </a: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DATASET: ECL Keyword, required</a:t>
            </a: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2"/>
                </a:solidFill>
              </a:rPr>
              <a:t>attr_layout</a:t>
            </a:r>
            <a:r>
              <a:rPr lang="en-US" sz="1600" dirty="0">
                <a:solidFill>
                  <a:schemeClr val="tx2"/>
                </a:solidFill>
              </a:rPr>
              <a:t>: Record structure the dataset is using</a:t>
            </a:r>
          </a:p>
          <a:p>
            <a:pPr>
              <a:spcBef>
                <a:spcPts val="200"/>
              </a:spcBef>
              <a:spcAft>
                <a:spcPts val="600"/>
              </a:spcAft>
            </a:pPr>
            <a:br>
              <a:rPr lang="en-US" sz="1600" dirty="0">
                <a:solidFill>
                  <a:schemeClr val="tx2"/>
                </a:solidFill>
              </a:rPr>
            </a:br>
            <a:endParaRPr lang="en-US" sz="1600" dirty="0">
              <a:solidFill>
                <a:schemeClr val="tx2"/>
              </a:solidFill>
            </a:endParaRP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Tx/>
              <a:buChar char="-"/>
              <a:defRPr/>
            </a:pPr>
            <a:endParaRPr lang="en-US" sz="1600" dirty="0">
              <a:solidFill>
                <a:schemeClr val="tx2"/>
              </a:solidFill>
            </a:endParaRPr>
          </a:p>
          <a:p>
            <a:pPr>
              <a:spcBef>
                <a:spcPts val="200"/>
              </a:spcBef>
              <a:spcAft>
                <a:spcPts val="600"/>
              </a:spcAft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spcBef>
                <a:spcPts val="200"/>
              </a:spcBef>
              <a:spcAft>
                <a:spcPts val="600"/>
              </a:spcAft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1412" y="1839197"/>
            <a:ext cx="4559174" cy="341271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491001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663" y="76200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DATASET - Files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70165" y="1457391"/>
            <a:ext cx="6096000" cy="19800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200"/>
              </a:spcBef>
              <a:spcAft>
                <a:spcPts val="600"/>
              </a:spcAft>
            </a:pPr>
            <a:br>
              <a:rPr lang="en-US" sz="1600" dirty="0">
                <a:solidFill>
                  <a:schemeClr val="tx2"/>
                </a:solidFill>
              </a:rPr>
            </a:br>
            <a:endParaRPr lang="en-US" sz="1600" dirty="0">
              <a:solidFill>
                <a:schemeClr val="tx2"/>
              </a:solidFill>
            </a:endParaRP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Tx/>
              <a:buChar char="-"/>
              <a:defRPr/>
            </a:pPr>
            <a:endParaRPr lang="en-US" sz="1600" dirty="0">
              <a:solidFill>
                <a:schemeClr val="tx2"/>
              </a:solidFill>
            </a:endParaRPr>
          </a:p>
          <a:p>
            <a:pPr>
              <a:spcBef>
                <a:spcPts val="200"/>
              </a:spcBef>
              <a:spcAft>
                <a:spcPts val="600"/>
              </a:spcAft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spcBef>
                <a:spcPts val="200"/>
              </a:spcBef>
              <a:spcAft>
                <a:spcPts val="600"/>
              </a:spcAft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550637-7576-4811-B516-597D96F51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417" y="1600821"/>
            <a:ext cx="8783276" cy="47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01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663" y="76200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Dataset File Types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59223" y="2063714"/>
            <a:ext cx="7709648" cy="2118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-apple-system"/>
              </a:rPr>
              <a:t>FLAT</a:t>
            </a:r>
            <a:r>
              <a:rPr lang="en-US" dirty="0">
                <a:solidFill>
                  <a:srgbClr val="293232"/>
                </a:solidFill>
                <a:latin typeface="-apple-system"/>
              </a:rPr>
              <a:t>: Native file type for Thor; also used for fixed-length raw records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-apple-system"/>
              </a:rPr>
              <a:t>CSV</a:t>
            </a:r>
            <a:r>
              <a:rPr lang="en-US" dirty="0">
                <a:solidFill>
                  <a:srgbClr val="293232"/>
                </a:solidFill>
                <a:latin typeface="-apple-system"/>
              </a:rPr>
              <a:t>: Any kind of delimited data, including CSV-encoded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-apple-system"/>
              </a:rPr>
              <a:t>JSON</a:t>
            </a:r>
            <a:r>
              <a:rPr lang="en-US" dirty="0">
                <a:solidFill>
                  <a:srgbClr val="293232"/>
                </a:solidFill>
                <a:latin typeface="-apple-system"/>
              </a:rPr>
              <a:t>: Data stored as a series of JSON objects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-apple-system"/>
              </a:rPr>
              <a:t>XML</a:t>
            </a:r>
            <a:r>
              <a:rPr lang="en-US" dirty="0">
                <a:solidFill>
                  <a:srgbClr val="293232"/>
                </a:solidFill>
                <a:latin typeface="-apple-system"/>
              </a:rPr>
              <a:t>: Data stored as a series of XML documents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-apple-system"/>
              </a:rPr>
              <a:t>PIPE</a:t>
            </a:r>
            <a:r>
              <a:rPr lang="en-US" dirty="0">
                <a:solidFill>
                  <a:srgbClr val="293232"/>
                </a:solidFill>
                <a:latin typeface="-apple-system"/>
              </a:rPr>
              <a:t>: Data obtained dynamically via process calls</a:t>
            </a:r>
            <a:endParaRPr lang="en-US" b="0" i="0" dirty="0">
              <a:solidFill>
                <a:srgbClr val="293232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85337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98072" y="1538327"/>
            <a:ext cx="1100660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Is a container that allows you to group related definitions. The </a:t>
            </a:r>
            <a:r>
              <a:rPr lang="en-US" i="1" dirty="0">
                <a:solidFill>
                  <a:schemeClr val="tx2"/>
                </a:solidFill>
              </a:rPr>
              <a:t>parameters</a:t>
            </a:r>
            <a:r>
              <a:rPr lang="en-US" dirty="0">
                <a:solidFill>
                  <a:schemeClr val="tx2"/>
                </a:solidFill>
              </a:rPr>
              <a:t> passed to the module are shared by all the related </a:t>
            </a:r>
            <a:r>
              <a:rPr lang="en-US" i="1" dirty="0">
                <a:solidFill>
                  <a:schemeClr val="tx2"/>
                </a:solidFill>
              </a:rPr>
              <a:t>members </a:t>
            </a:r>
            <a:r>
              <a:rPr lang="en-US" dirty="0">
                <a:solidFill>
                  <a:schemeClr val="tx2"/>
                </a:solidFill>
              </a:rPr>
              <a:t>definitions. 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Variable Scope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Local definitions are visible only </a:t>
            </a:r>
            <a:r>
              <a:rPr lang="en-US" u="sng" dirty="0">
                <a:solidFill>
                  <a:schemeClr val="tx2"/>
                </a:solidFill>
              </a:rPr>
              <a:t>up to </a:t>
            </a:r>
            <a:r>
              <a:rPr lang="en-US" dirty="0">
                <a:solidFill>
                  <a:schemeClr val="tx2"/>
                </a:solidFill>
              </a:rPr>
              <a:t>an EXPORT or SHARED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SHARED definitions are visible </a:t>
            </a:r>
            <a:r>
              <a:rPr lang="en-US" u="sng" dirty="0">
                <a:solidFill>
                  <a:schemeClr val="tx2"/>
                </a:solidFill>
              </a:rPr>
              <a:t>through</a:t>
            </a:r>
            <a:r>
              <a:rPr lang="en-US" dirty="0">
                <a:solidFill>
                  <a:schemeClr val="tx2"/>
                </a:solidFill>
              </a:rPr>
              <a:t> module.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EXPORT definitions are visible </a:t>
            </a:r>
            <a:r>
              <a:rPr lang="en-US" u="sng" dirty="0">
                <a:solidFill>
                  <a:schemeClr val="tx2"/>
                </a:solidFill>
              </a:rPr>
              <a:t>within</a:t>
            </a:r>
            <a:r>
              <a:rPr lang="en-US" dirty="0">
                <a:solidFill>
                  <a:schemeClr val="tx2"/>
                </a:solidFill>
              </a:rPr>
              <a:t> and </a:t>
            </a:r>
            <a:r>
              <a:rPr lang="en-US" u="sng" dirty="0">
                <a:solidFill>
                  <a:schemeClr val="tx2"/>
                </a:solidFill>
              </a:rPr>
              <a:t>outside</a:t>
            </a:r>
            <a:r>
              <a:rPr lang="en-US" dirty="0">
                <a:solidFill>
                  <a:schemeClr val="tx2"/>
                </a:solidFill>
              </a:rPr>
              <a:t> of  a module .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477AC0D-057A-4517-A4F7-448B0D16C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663" y="76200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MODULE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855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4687" y="3689395"/>
            <a:ext cx="3995128" cy="8707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8394" y="5734087"/>
            <a:ext cx="1367714" cy="8483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295" y="1391522"/>
            <a:ext cx="6384374" cy="5466478"/>
          </a:xfrm>
          <a:prstGeom prst="rect">
            <a:avLst/>
          </a:prstGeom>
        </p:spPr>
      </p:pic>
      <p:cxnSp>
        <p:nvCxnSpPr>
          <p:cNvPr id="5" name="Straight Arrow Connector 4"/>
          <p:cNvCxnSpPr>
            <a:endCxn id="3" idx="1"/>
          </p:cNvCxnSpPr>
          <p:nvPr/>
        </p:nvCxnSpPr>
        <p:spPr>
          <a:xfrm flipV="1">
            <a:off x="2936751" y="4124762"/>
            <a:ext cx="4517936" cy="1131131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4" idx="1"/>
          </p:cNvCxnSpPr>
          <p:nvPr/>
        </p:nvCxnSpPr>
        <p:spPr>
          <a:xfrm flipV="1">
            <a:off x="5435253" y="6158252"/>
            <a:ext cx="3333141" cy="115071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7C30D01-A9FB-47E0-8AA5-D577E4672A8D}"/>
              </a:ext>
            </a:extLst>
          </p:cNvPr>
          <p:cNvSpPr/>
          <p:nvPr/>
        </p:nvSpPr>
        <p:spPr>
          <a:xfrm>
            <a:off x="5538796" y="3244334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MODULE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DB6C5F0-AE0B-49F5-8BA8-D46AC7BB6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663" y="76200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MODULE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089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Big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5842000" cy="457199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Big data is complex and massive volume of data sets that need to be </a:t>
            </a:r>
            <a:r>
              <a:rPr lang="en-US" sz="1800" dirty="0">
                <a:solidFill>
                  <a:schemeClr val="tx2"/>
                </a:solidFill>
              </a:rPr>
              <a:t>processed</a:t>
            </a:r>
            <a:r>
              <a:rPr lang="en-US" dirty="0">
                <a:solidFill>
                  <a:schemeClr val="tx2"/>
                </a:solidFill>
              </a:rPr>
              <a:t> and analyzed to uncover valuable information.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According to </a:t>
            </a:r>
            <a:r>
              <a:rPr lang="en-US" dirty="0">
                <a:solidFill>
                  <a:schemeClr val="tx2"/>
                </a:solidFill>
                <a:hlinkClick r:id="rId2"/>
              </a:rPr>
              <a:t>Gartner</a:t>
            </a: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i="1" dirty="0">
                <a:solidFill>
                  <a:schemeClr val="tx2"/>
                </a:solidFill>
              </a:rPr>
              <a:t>“Big data” is high-volume, velocity, and variety information assets that demand cost-effective, innovative forms of information processing for enhanced insight and decision making.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602" y="2088918"/>
            <a:ext cx="3543795" cy="33151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896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70413" y="1639033"/>
            <a:ext cx="4187388" cy="17057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Returns the first n number of records.</a:t>
            </a: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4277" y="3140804"/>
            <a:ext cx="3534579" cy="12327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3369" y="5470597"/>
            <a:ext cx="3425487" cy="85091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538" y="1372333"/>
            <a:ext cx="5414768" cy="138736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062" y="3828712"/>
            <a:ext cx="7418165" cy="19325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5" name="Straight Arrow Connector 14"/>
          <p:cNvCxnSpPr/>
          <p:nvPr/>
        </p:nvCxnSpPr>
        <p:spPr>
          <a:xfrm>
            <a:off x="7286797" y="5456846"/>
            <a:ext cx="1203775" cy="4254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911403" y="3544159"/>
            <a:ext cx="2446986" cy="7666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82769A22-CCC4-47DA-B825-85DF687DE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663" y="76200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CHOOSEN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33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– Sche</a:t>
            </a:r>
            <a:r>
              <a:rPr lang="en-US" dirty="0">
                <a:solidFill>
                  <a:schemeClr val="tx2"/>
                </a:solidFill>
              </a:rPr>
              <a:t>d</a:t>
            </a:r>
            <a:r>
              <a:rPr lang="en-US" dirty="0"/>
              <a:t>uled Flight Information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81925F-8E89-194B-A59A-885003DA8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0131" y="1708401"/>
            <a:ext cx="5859714" cy="4831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GSEC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Meaning: “Global Sectorized”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Each record represents one, possibly repeating, </a:t>
            </a:r>
            <a:r>
              <a:rPr lang="en-US" u="sng" dirty="0">
                <a:solidFill>
                  <a:schemeClr val="tx2"/>
                </a:solidFill>
              </a:rPr>
              <a:t>scheduled</a:t>
            </a:r>
            <a:r>
              <a:rPr lang="en-US" dirty="0">
                <a:solidFill>
                  <a:schemeClr val="tx2"/>
                </a:solidFill>
              </a:rPr>
              <a:t> flight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4.88M rows of data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~4.5GB in size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Originally in CSV format</a:t>
            </a:r>
          </a:p>
        </p:txBody>
      </p:sp>
      <p:sp>
        <p:nvSpPr>
          <p:cNvPr id="4" name="Rectangle 3"/>
          <p:cNvSpPr/>
          <p:nvPr/>
        </p:nvSpPr>
        <p:spPr>
          <a:xfrm>
            <a:off x="5551127" y="1708401"/>
            <a:ext cx="645996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dirty="0">
                <a:solidFill>
                  <a:srgbClr val="00B050"/>
                </a:solidFill>
              </a:rPr>
              <a:t>General contents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Plane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Carrier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Seating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Meal options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Flight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Flight number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Source and destination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Departure/arrival times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Connection info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Dates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Valid date range for schedule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Operating days of week</a:t>
            </a:r>
          </a:p>
        </p:txBody>
      </p:sp>
    </p:spTree>
    <p:extLst>
      <p:ext uri="{BB962C8B-B14F-4D97-AF65-F5344CB8AC3E}">
        <p14:creationId xmlns:p14="http://schemas.microsoft.com/office/powerpoint/2010/main" val="232338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928485" y="1461911"/>
            <a:ext cx="9159814" cy="2112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//1- Let’s start by reviewing </a:t>
            </a:r>
            <a:r>
              <a:rPr lang="en-US" dirty="0" err="1">
                <a:solidFill>
                  <a:schemeClr val="tx2"/>
                </a:solidFill>
              </a:rPr>
              <a:t>getFlights</a:t>
            </a:r>
            <a:r>
              <a:rPr lang="en-US" dirty="0">
                <a:solidFill>
                  <a:schemeClr val="tx2"/>
                </a:solidFill>
              </a:rPr>
              <a:t> module.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//2- Open </a:t>
            </a:r>
            <a:r>
              <a:rPr lang="en-US" dirty="0" err="1">
                <a:solidFill>
                  <a:schemeClr val="tx2"/>
                </a:solidFill>
              </a:rPr>
              <a:t>viewFlights</a:t>
            </a:r>
            <a:r>
              <a:rPr lang="en-US" dirty="0">
                <a:solidFill>
                  <a:schemeClr val="tx2"/>
                </a:solidFill>
              </a:rPr>
              <a:t> file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/>
                </a:solidFill>
              </a:rPr>
              <a:t>//3- Display the first 200 rows and name it </a:t>
            </a:r>
            <a:r>
              <a:rPr lang="en-US" dirty="0" err="1">
                <a:solidFill>
                  <a:schemeClr val="tx2"/>
                </a:solidFill>
              </a:rPr>
              <a:t>DisplayFlights</a:t>
            </a: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88299" y="42472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WU Name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C568DF-7792-4549-AF04-AB10B767C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0523" y="4866868"/>
            <a:ext cx="1556472" cy="3693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255B21-C5D3-4EF5-8E50-39C811A752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6932" y="5294451"/>
            <a:ext cx="1358614" cy="39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882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754381" y="1417887"/>
            <a:ext cx="5880814" cy="26366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SORT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Ascending or descending sort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FILTER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Choosing a smaller part of dataset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2" y="3829251"/>
            <a:ext cx="7532960" cy="20177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350" y="1708936"/>
            <a:ext cx="5766619" cy="14775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0882" y="3829251"/>
            <a:ext cx="3160087" cy="6516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2997" y="5212121"/>
            <a:ext cx="3435859" cy="1269774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7765961" y="4155097"/>
            <a:ext cx="944921" cy="186223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7" idx="1"/>
          </p:cNvCxnSpPr>
          <p:nvPr/>
        </p:nvCxnSpPr>
        <p:spPr>
          <a:xfrm>
            <a:off x="5228823" y="5533504"/>
            <a:ext cx="3344174" cy="313504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421F4A90-A511-4ECE-A9C6-4462CE3BD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SORT - Filter</a:t>
            </a:r>
          </a:p>
        </p:txBody>
      </p:sp>
    </p:spTree>
    <p:extLst>
      <p:ext uri="{BB962C8B-B14F-4D97-AF65-F5344CB8AC3E}">
        <p14:creationId xmlns:p14="http://schemas.microsoft.com/office/powerpoint/2010/main" val="396570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b="1" dirty="0">
                <a:solidFill>
                  <a:schemeClr val="tx2"/>
                </a:solidFill>
                <a:latin typeface="+mj-lt"/>
              </a:rPr>
              <a:t>FILTER Function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146C4CA-B49B-46A7-A27A-C1B453CC8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3898" y="5312551"/>
            <a:ext cx="3435859" cy="1269774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617DF11-994A-46A3-B6BD-01384F4AED61}"/>
              </a:ext>
            </a:extLst>
          </p:cNvPr>
          <p:cNvSpPr>
            <a:spLocks noGrp="1"/>
          </p:cNvSpPr>
          <p:nvPr/>
        </p:nvSpPr>
        <p:spPr>
          <a:xfrm>
            <a:off x="392665" y="1406819"/>
            <a:ext cx="8491018" cy="1984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b="1" dirty="0">
              <a:solidFill>
                <a:srgbClr val="FF0000"/>
              </a:solidFill>
              <a:cs typeface="Calibri" panose="020F0502020204030204" pitchFamily="34" charset="0"/>
            </a:endParaRPr>
          </a:p>
          <a:p>
            <a:pPr lvl="1"/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All records within </a:t>
            </a:r>
            <a:r>
              <a:rPr lang="en-US" sz="1600" i="1" dirty="0">
                <a:solidFill>
                  <a:schemeClr val="tx2"/>
                </a:solidFill>
                <a:cs typeface="Consolas" panose="020B0609020204030204" pitchFamily="49" charset="0"/>
              </a:rPr>
              <a:t>dataset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 will be evaluated</a:t>
            </a:r>
          </a:p>
          <a:p>
            <a:pPr lvl="1"/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If </a:t>
            </a:r>
            <a:r>
              <a:rPr lang="en-US" sz="1600" i="1" dirty="0" err="1">
                <a:solidFill>
                  <a:schemeClr val="tx2"/>
                </a:solidFill>
                <a:cs typeface="Consolas" panose="020B0609020204030204" pitchFamily="49" charset="0"/>
              </a:rPr>
              <a:t>boolean_expression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 evaluates to </a:t>
            </a:r>
            <a:r>
              <a:rPr lang="en-US" sz="1600" b="1" dirty="0">
                <a:solidFill>
                  <a:srgbClr val="00B0F0"/>
                </a:solidFill>
                <a:cs typeface="Consolas" panose="020B0609020204030204" pitchFamily="49" charset="0"/>
              </a:rPr>
              <a:t>TRUE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 for a particular record, it will be included in the result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C05227-0B3D-498D-9514-87C3E5242761}"/>
              </a:ext>
            </a:extLst>
          </p:cNvPr>
          <p:cNvSpPr/>
          <p:nvPr/>
        </p:nvSpPr>
        <p:spPr>
          <a:xfrm>
            <a:off x="517388" y="3089142"/>
            <a:ext cx="3723992" cy="147732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Logical Operators</a:t>
            </a:r>
          </a:p>
          <a:p>
            <a:pPr lvl="1"/>
            <a:endParaRPr lang="en-US" b="1" dirty="0">
              <a:solidFill>
                <a:srgbClr val="00B050"/>
              </a:solidFill>
              <a:cs typeface="Consolas" panose="020B0609020204030204" pitchFamily="49" charset="0"/>
            </a:endParaRPr>
          </a:p>
          <a:p>
            <a:pPr lvl="2"/>
            <a:r>
              <a:rPr lang="en-US" b="1" dirty="0">
                <a:cs typeface="Consolas" panose="020B0609020204030204" pitchFamily="49" charset="0"/>
              </a:rPr>
              <a:t>AND</a:t>
            </a:r>
          </a:p>
          <a:p>
            <a:pPr lvl="2"/>
            <a:r>
              <a:rPr lang="en-US" b="1" dirty="0">
                <a:cs typeface="Consolas" panose="020B0609020204030204" pitchFamily="49" charset="0"/>
              </a:rPr>
              <a:t>OR</a:t>
            </a:r>
          </a:p>
          <a:p>
            <a:pPr lvl="2"/>
            <a:r>
              <a:rPr lang="en-US" b="1" dirty="0">
                <a:cs typeface="Consolas" panose="020B0609020204030204" pitchFamily="49" charset="0"/>
              </a:rPr>
              <a:t>NOT</a:t>
            </a:r>
            <a:r>
              <a:rPr lang="en-US" dirty="0">
                <a:cs typeface="Consolas" panose="020B0609020204030204" pitchFamily="49" charset="0"/>
              </a:rPr>
              <a:t> or </a:t>
            </a:r>
            <a:r>
              <a:rPr lang="en-US" b="1" dirty="0">
                <a:cs typeface="Consolas" panose="020B0609020204030204" pitchFamily="49" charset="0"/>
              </a:rPr>
              <a:t>~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C3B07B-64C0-462A-9FA7-ED30BF08D175}"/>
              </a:ext>
            </a:extLst>
          </p:cNvPr>
          <p:cNvSpPr/>
          <p:nvPr/>
        </p:nvSpPr>
        <p:spPr>
          <a:xfrm>
            <a:off x="8125218" y="2454340"/>
            <a:ext cx="3549394" cy="2308324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cs typeface="Consolas" panose="020B0609020204030204" pitchFamily="49" charset="0"/>
              </a:rPr>
              <a:t>Comparison Operators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=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&lt;&gt; </a:t>
            </a:r>
            <a:r>
              <a:rPr lang="en-US" dirty="0">
                <a:solidFill>
                  <a:srgbClr val="00B050"/>
                </a:solidFill>
                <a:cs typeface="Consolas" panose="020B0609020204030204" pitchFamily="49" charset="0"/>
              </a:rPr>
              <a:t>or</a:t>
            </a:r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 !=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&lt;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&gt;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&lt;=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&gt;=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&lt;=&gt;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7447995-201B-48CE-8D59-06BEC0D9B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66" y="5535112"/>
            <a:ext cx="7161838" cy="8246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4421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b="1" dirty="0">
                <a:solidFill>
                  <a:schemeClr val="tx2"/>
                </a:solidFill>
                <a:latin typeface="+mj-lt"/>
              </a:rPr>
              <a:t>IN – NOT IN Operators</a:t>
            </a:r>
          </a:p>
        </p:txBody>
      </p:sp>
      <p:sp>
        <p:nvSpPr>
          <p:cNvPr id="2" name="Rectangle 1"/>
          <p:cNvSpPr/>
          <p:nvPr/>
        </p:nvSpPr>
        <p:spPr>
          <a:xfrm>
            <a:off x="1252335" y="1557161"/>
            <a:ext cx="875097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It’s an operator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A collection of OR 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Search a SET to check for result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It can be used on a dataset field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3ED381-B0C2-414E-8BC9-8710C0D17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476" y="3082314"/>
            <a:ext cx="5715798" cy="30674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9A2E7A6-213C-470B-86AD-43EDC686C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9475" y="4975010"/>
            <a:ext cx="3072097" cy="65165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B050"/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D2A69093-CB3B-4735-9429-9071E934D612}"/>
              </a:ext>
            </a:extLst>
          </p:cNvPr>
          <p:cNvSpPr/>
          <p:nvPr/>
        </p:nvSpPr>
        <p:spPr>
          <a:xfrm>
            <a:off x="7651013" y="5301685"/>
            <a:ext cx="1200150" cy="45719"/>
          </a:xfrm>
          <a:prstGeom prst="rightArrow">
            <a:avLst/>
          </a:prstGeom>
          <a:solidFill>
            <a:srgbClr val="FFFF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2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b="1" dirty="0">
                <a:solidFill>
                  <a:schemeClr val="tx2"/>
                </a:solidFill>
                <a:latin typeface="+mj-lt"/>
              </a:rPr>
              <a:t>BETWEEN Operator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0ADAA22-0755-4657-BBA7-7A0C7A46BB9D}"/>
              </a:ext>
            </a:extLst>
          </p:cNvPr>
          <p:cNvSpPr>
            <a:spLocks noGrp="1"/>
          </p:cNvSpPr>
          <p:nvPr/>
        </p:nvSpPr>
        <p:spPr>
          <a:xfrm>
            <a:off x="935126" y="1714074"/>
            <a:ext cx="8491018" cy="19848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It’s an operator for range check.</a:t>
            </a:r>
          </a:p>
          <a:p>
            <a:pPr lvl="1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Same as &lt;= and &gt;=</a:t>
            </a:r>
          </a:p>
          <a:p>
            <a:pPr lvl="1">
              <a:buFontTx/>
              <a:buChar char="-"/>
            </a:pPr>
            <a:endParaRPr lang="en-US" sz="1600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 lvl="1">
              <a:buFontTx/>
              <a:buChar char="-"/>
            </a:pPr>
            <a:r>
              <a:rPr lang="en-US" sz="1600" dirty="0" err="1">
                <a:solidFill>
                  <a:schemeClr val="tx2"/>
                </a:solidFill>
              </a:rPr>
              <a:t>attr_name</a:t>
            </a:r>
            <a:r>
              <a:rPr lang="en-US" sz="1600" dirty="0">
                <a:solidFill>
                  <a:schemeClr val="tx2"/>
                </a:solidFill>
              </a:rPr>
              <a:t> : The name by which the operation will be invoked</a:t>
            </a:r>
          </a:p>
          <a:p>
            <a:pPr lvl="1">
              <a:buFontTx/>
              <a:buChar char="-"/>
            </a:pPr>
            <a:r>
              <a:rPr lang="en-US" sz="1600" dirty="0" err="1">
                <a:solidFill>
                  <a:schemeClr val="tx2"/>
                </a:solidFill>
              </a:rPr>
              <a:t>seek_val</a:t>
            </a:r>
            <a:r>
              <a:rPr lang="en-US" sz="1600" dirty="0">
                <a:solidFill>
                  <a:schemeClr val="tx2"/>
                </a:solidFill>
              </a:rPr>
              <a:t>: The value to be checked. Can be a dataset field</a:t>
            </a:r>
          </a:p>
          <a:p>
            <a:pPr lvl="1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BETWEEN: ECL keyword, required</a:t>
            </a:r>
          </a:p>
          <a:p>
            <a:pPr lvl="1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NOT: ECL keyword, optional. </a:t>
            </a:r>
          </a:p>
          <a:p>
            <a:pPr lvl="1">
              <a:buFontTx/>
              <a:buChar char="-"/>
            </a:pPr>
            <a:r>
              <a:rPr lang="en-US" sz="1600" dirty="0" err="1">
                <a:solidFill>
                  <a:schemeClr val="tx2"/>
                </a:solidFill>
              </a:rPr>
              <a:t>Low_val</a:t>
            </a:r>
            <a:r>
              <a:rPr lang="en-US" sz="1600" dirty="0">
                <a:solidFill>
                  <a:schemeClr val="tx2"/>
                </a:solidFill>
              </a:rPr>
              <a:t>: Low value in the range</a:t>
            </a:r>
          </a:p>
          <a:p>
            <a:pPr lvl="1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AND: ECL keyword, required</a:t>
            </a:r>
          </a:p>
          <a:p>
            <a:pPr lvl="1">
              <a:buFontTx/>
              <a:buChar char="-"/>
            </a:pPr>
            <a:r>
              <a:rPr lang="en-US" sz="1600" dirty="0" err="1">
                <a:solidFill>
                  <a:schemeClr val="tx2"/>
                </a:solidFill>
              </a:rPr>
              <a:t>high_val</a:t>
            </a:r>
            <a:r>
              <a:rPr lang="en-US" sz="1600" dirty="0">
                <a:solidFill>
                  <a:schemeClr val="tx2"/>
                </a:solidFill>
              </a:rPr>
              <a:t>: High value in the range</a:t>
            </a:r>
          </a:p>
          <a:p>
            <a:pPr lvl="1">
              <a:buFontTx/>
              <a:buChar char="-"/>
            </a:pPr>
            <a:endParaRPr lang="en-US" sz="1600" dirty="0">
              <a:solidFill>
                <a:schemeClr val="tx2"/>
              </a:solidFill>
              <a:cs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ED5EE7-5676-481A-8CC8-38174C598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923" y="1819236"/>
            <a:ext cx="4324954" cy="552527"/>
          </a:xfrm>
          <a:prstGeom prst="rect">
            <a:avLst/>
          </a:prstGeom>
          <a:ln w="76200" cap="sq">
            <a:solidFill>
              <a:srgbClr val="C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A83BEB-C705-4E14-9DCA-77A231F86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734" y="5143926"/>
            <a:ext cx="4857998" cy="728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8685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928485" y="1500931"/>
            <a:ext cx="9159814" cy="3180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//</a:t>
            </a:r>
            <a:r>
              <a:rPr lang="en-US" dirty="0">
                <a:solidFill>
                  <a:schemeClr val="tx2"/>
                </a:solidFill>
              </a:rPr>
              <a:t>Open </a:t>
            </a:r>
            <a:r>
              <a:rPr lang="en-US" dirty="0" err="1">
                <a:solidFill>
                  <a:schemeClr val="tx2"/>
                </a:solidFill>
              </a:rPr>
              <a:t>sort_filter</a:t>
            </a:r>
            <a:r>
              <a:rPr lang="en-US" dirty="0">
                <a:solidFill>
                  <a:schemeClr val="tx2"/>
                </a:solidFill>
              </a:rPr>
              <a:t> file</a:t>
            </a:r>
          </a:p>
          <a:p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//1- Sort by effective date and flight number, save result in </a:t>
            </a:r>
            <a:r>
              <a:rPr lang="en-US" dirty="0" err="1">
                <a:solidFill>
                  <a:schemeClr val="tx2"/>
                </a:solidFill>
              </a:rPr>
              <a:t>sortedData</a:t>
            </a:r>
            <a:endParaRPr lang="en-US" dirty="0">
              <a:solidFill>
                <a:schemeClr val="tx2"/>
              </a:solidFill>
            </a:endParaRPr>
          </a:p>
          <a:p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//2- Filter down to only Delta(DL) flights operating in November 2019</a:t>
            </a:r>
          </a:p>
          <a:p>
            <a:r>
              <a:rPr lang="en-US" dirty="0">
                <a:solidFill>
                  <a:schemeClr val="tx2"/>
                </a:solidFill>
              </a:rPr>
              <a:t>//Display result as </a:t>
            </a:r>
            <a:r>
              <a:rPr lang="en-US" dirty="0" err="1">
                <a:solidFill>
                  <a:schemeClr val="tx2"/>
                </a:solidFill>
              </a:rPr>
              <a:t>filteredData</a:t>
            </a:r>
            <a:endParaRPr lang="en-US" dirty="0">
              <a:solidFill>
                <a:schemeClr val="tx2"/>
              </a:solidFill>
            </a:endParaRPr>
          </a:p>
          <a:p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//3- Display Flights that </a:t>
            </a:r>
            <a:r>
              <a:rPr lang="en-US" dirty="0" err="1">
                <a:solidFill>
                  <a:schemeClr val="tx2"/>
                </a:solidFill>
              </a:rPr>
              <a:t>thier</a:t>
            </a:r>
            <a:r>
              <a:rPr lang="en-US" dirty="0">
                <a:solidFill>
                  <a:schemeClr val="tx2"/>
                </a:solidFill>
              </a:rPr>
              <a:t> </a:t>
            </a:r>
            <a:r>
              <a:rPr lang="en-US" dirty="0" err="1">
                <a:solidFill>
                  <a:schemeClr val="tx2"/>
                </a:solidFill>
              </a:rPr>
              <a:t>DepartStationCode</a:t>
            </a:r>
            <a:r>
              <a:rPr lang="en-US" dirty="0">
                <a:solidFill>
                  <a:schemeClr val="tx2"/>
                </a:solidFill>
              </a:rPr>
              <a:t> are in LHR or ORD </a:t>
            </a:r>
          </a:p>
          <a:p>
            <a:r>
              <a:rPr lang="en-US" dirty="0">
                <a:solidFill>
                  <a:schemeClr val="tx2"/>
                </a:solidFill>
              </a:rPr>
              <a:t>//and </a:t>
            </a:r>
            <a:r>
              <a:rPr lang="en-US" dirty="0" err="1">
                <a:solidFill>
                  <a:schemeClr val="tx2"/>
                </a:solidFill>
              </a:rPr>
              <a:t>ArriveStationCode</a:t>
            </a:r>
            <a:r>
              <a:rPr lang="en-US" dirty="0">
                <a:solidFill>
                  <a:schemeClr val="tx2"/>
                </a:solidFill>
              </a:rPr>
              <a:t> is in JFK, ATL, or ORD.</a:t>
            </a:r>
          </a:p>
          <a:p>
            <a:r>
              <a:rPr lang="en-US" dirty="0">
                <a:solidFill>
                  <a:schemeClr val="tx2"/>
                </a:solidFill>
              </a:rPr>
              <a:t>//Sort the result Carrier and </a:t>
            </a:r>
            <a:r>
              <a:rPr lang="en-US" dirty="0" err="1">
                <a:solidFill>
                  <a:schemeClr val="tx2"/>
                </a:solidFill>
              </a:rPr>
              <a:t>FlightNumber</a:t>
            </a:r>
            <a:r>
              <a:rPr lang="en-US" dirty="0">
                <a:solidFill>
                  <a:schemeClr val="tx2"/>
                </a:solidFill>
              </a:rPr>
              <a:t> 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88299" y="42472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WU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311749-6E8B-46C9-BDE1-728E64F24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9570" y="4713967"/>
            <a:ext cx="1797377" cy="35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12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0FCDC-19BB-468D-AFE6-79F1BC994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Math Functions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DFF006-3360-4F17-974A-08C820A18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51" y="1383010"/>
            <a:ext cx="11135396" cy="56505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A010634-2985-4CBF-9ABA-829E9804F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9575" y="1776917"/>
            <a:ext cx="3758485" cy="132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58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841817" y="2256209"/>
            <a:ext cx="9734827" cy="2389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//Open </a:t>
            </a:r>
            <a:r>
              <a:rPr lang="en-US" dirty="0" err="1">
                <a:solidFill>
                  <a:schemeClr val="tx2"/>
                </a:solidFill>
              </a:rPr>
              <a:t>simpleMath</a:t>
            </a:r>
            <a:r>
              <a:rPr lang="en-US" dirty="0">
                <a:solidFill>
                  <a:schemeClr val="tx2"/>
                </a:solidFill>
              </a:rPr>
              <a:t> file</a:t>
            </a:r>
          </a:p>
          <a:p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//1- Get the min </a:t>
            </a:r>
            <a:r>
              <a:rPr lang="en-US" dirty="0" err="1">
                <a:solidFill>
                  <a:schemeClr val="tx2"/>
                </a:solidFill>
              </a:rPr>
              <a:t>FlightNumber</a:t>
            </a:r>
            <a:r>
              <a:rPr lang="en-US" dirty="0">
                <a:solidFill>
                  <a:schemeClr val="tx2"/>
                </a:solidFill>
              </a:rPr>
              <a:t>, save and display result as </a:t>
            </a:r>
            <a:r>
              <a:rPr lang="en-US" dirty="0" err="1">
                <a:solidFill>
                  <a:schemeClr val="tx2"/>
                </a:solidFill>
              </a:rPr>
              <a:t>minFlightNumber</a:t>
            </a:r>
            <a:endParaRPr lang="en-US" dirty="0">
              <a:solidFill>
                <a:schemeClr val="tx2"/>
              </a:solidFill>
            </a:endParaRPr>
          </a:p>
          <a:p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//2- filter your dataset for </a:t>
            </a:r>
            <a:r>
              <a:rPr lang="en-US" dirty="0" err="1">
                <a:solidFill>
                  <a:schemeClr val="tx2"/>
                </a:solidFill>
              </a:rPr>
              <a:t>minFlightNumber</a:t>
            </a:r>
            <a:r>
              <a:rPr lang="en-US" dirty="0">
                <a:solidFill>
                  <a:schemeClr val="tx2"/>
                </a:solidFill>
              </a:rPr>
              <a:t> and display results as </a:t>
            </a:r>
            <a:r>
              <a:rPr lang="en-US" dirty="0" err="1">
                <a:solidFill>
                  <a:schemeClr val="tx2"/>
                </a:solidFill>
              </a:rPr>
              <a:t>getFlightNumbers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//3- How may rows are in </a:t>
            </a:r>
            <a:r>
              <a:rPr lang="en-US" dirty="0" err="1">
                <a:solidFill>
                  <a:schemeClr val="tx2"/>
                </a:solidFill>
              </a:rPr>
              <a:t>getFlightNumbers</a:t>
            </a:r>
            <a:r>
              <a:rPr lang="en-US" dirty="0">
                <a:solidFill>
                  <a:schemeClr val="tx2"/>
                </a:solidFill>
              </a:rPr>
              <a:t>?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88299" y="42472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WU Name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418FB1-367C-45ED-B8AA-D44AEAD4A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8892" y="4636018"/>
            <a:ext cx="1560698" cy="42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518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Big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Structured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Data can be processes, analyzed, stored and retrieved in a fixed (defined) format. It has both form and format.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Exp: Employee table, address book.</a:t>
            </a:r>
          </a:p>
          <a:p>
            <a:r>
              <a:rPr lang="en-US" sz="1800" dirty="0">
                <a:solidFill>
                  <a:srgbClr val="FF0000"/>
                </a:solidFill>
              </a:rPr>
              <a:t>Unstructured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Unstructured data refers to the data that lacks any specific form or structure whatsoever. Processing data is difficult, time consuming and prone to errors. 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tx2"/>
                </a:solidFill>
              </a:rPr>
              <a:t>Exp</a:t>
            </a:r>
            <a:r>
              <a:rPr lang="en-US" sz="1800" dirty="0">
                <a:solidFill>
                  <a:schemeClr val="tx2"/>
                </a:solidFill>
              </a:rPr>
              <a:t>: Email, pictures, videos, audios.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Semi-structured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Contains both Structure and Unstructured data. Exp: CSV, Json, YAML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6466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TRANSFORM Function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128F94-070F-4C25-B692-9C292A962235}"/>
              </a:ext>
            </a:extLst>
          </p:cNvPr>
          <p:cNvSpPr/>
          <p:nvPr/>
        </p:nvSpPr>
        <p:spPr>
          <a:xfrm>
            <a:off x="829806" y="3149765"/>
            <a:ext cx="744967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EXPORT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ECL Keyword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Optional, used for constants, or in modules</a:t>
            </a:r>
          </a:p>
          <a:p>
            <a:r>
              <a:rPr lang="en-US" sz="1600" dirty="0" err="1">
                <a:solidFill>
                  <a:srgbClr val="00B050"/>
                </a:solidFill>
              </a:rPr>
              <a:t>return_dataset_layout</a:t>
            </a:r>
            <a:endParaRPr lang="en-US" sz="1600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Record-definition/layout of result dataset</a:t>
            </a:r>
          </a:p>
          <a:p>
            <a:r>
              <a:rPr lang="en-US" sz="1600" dirty="0" err="1">
                <a:solidFill>
                  <a:srgbClr val="00B050"/>
                </a:solidFill>
              </a:rPr>
              <a:t>transform_name</a:t>
            </a:r>
            <a:endParaRPr lang="en-US" sz="1600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The name by which the transform will be invoked</a:t>
            </a:r>
          </a:p>
          <a:p>
            <a:r>
              <a:rPr lang="en-US" sz="1600" dirty="0" err="1">
                <a:solidFill>
                  <a:srgbClr val="00B050"/>
                </a:solidFill>
              </a:rPr>
              <a:t>Input_arguments_types</a:t>
            </a:r>
            <a:endParaRPr lang="en-US" sz="1600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The argument’s data 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If passing a dataset, the data type is DATASET(</a:t>
            </a:r>
            <a:r>
              <a:rPr lang="en-US" sz="1600" dirty="0" err="1">
                <a:solidFill>
                  <a:schemeClr val="tx2"/>
                </a:solidFill>
              </a:rPr>
              <a:t>record_definition</a:t>
            </a:r>
            <a:r>
              <a:rPr lang="en-US" sz="1600" dirty="0">
                <a:solidFill>
                  <a:schemeClr val="tx2"/>
                </a:solidFill>
              </a:rPr>
              <a:t>)</a:t>
            </a:r>
          </a:p>
          <a:p>
            <a:r>
              <a:rPr lang="en-US" sz="1600" dirty="0" err="1">
                <a:solidFill>
                  <a:srgbClr val="00B050"/>
                </a:solidFill>
              </a:rPr>
              <a:t>arg_name</a:t>
            </a:r>
            <a:endParaRPr lang="en-US" sz="1600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Used to reference your argument in the transform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995955-5FCB-4E0A-B45C-D56337AE3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830" y="1563744"/>
            <a:ext cx="8030696" cy="1667108"/>
          </a:xfrm>
          <a:prstGeom prst="rect">
            <a:avLst/>
          </a:prstGeom>
          <a:ln w="38100" cap="sq">
            <a:solidFill>
              <a:srgbClr val="00B0F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836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TRANSFORM Function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291383" y="1768038"/>
            <a:ext cx="934170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Calibri" panose="020F0502020204030204" pitchFamily="34" charset="0"/>
              </a:rPr>
              <a:t>Specifies exactly how each field in an output record receives its value.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The result of a call to a TRANSFORM is one record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The body of a TRANSFORM defines how fields within the resulting record are populated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TRANSFORM is used with PROJECT, JOIN, ITERATE, ROLLUP and more.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Euphem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926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TRANSFORM Function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128F94-070F-4C25-B692-9C292A962235}"/>
              </a:ext>
            </a:extLst>
          </p:cNvPr>
          <p:cNvSpPr/>
          <p:nvPr/>
        </p:nvSpPr>
        <p:spPr>
          <a:xfrm>
            <a:off x="663552" y="3759099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TRANSFROM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ECL Keyword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Required</a:t>
            </a:r>
          </a:p>
          <a:p>
            <a:endParaRPr lang="en-US" sz="1600">
              <a:solidFill>
                <a:srgbClr val="00B050"/>
              </a:solidFill>
            </a:endParaRPr>
          </a:p>
          <a:p>
            <a:r>
              <a:rPr lang="en-US" sz="1600">
                <a:solidFill>
                  <a:srgbClr val="00B050"/>
                </a:solidFill>
              </a:rPr>
              <a:t>SKIP  </a:t>
            </a:r>
            <a:r>
              <a:rPr lang="en-US" sz="1600" dirty="0">
                <a:solidFill>
                  <a:schemeClr val="tx2"/>
                </a:solidFill>
              </a:rPr>
              <a:t>Optional. Specifies the </a:t>
            </a:r>
            <a:r>
              <a:rPr lang="en-US" sz="1600" i="1" dirty="0">
                <a:solidFill>
                  <a:schemeClr val="tx2"/>
                </a:solidFill>
              </a:rPr>
              <a:t>condition</a:t>
            </a:r>
            <a:r>
              <a:rPr lang="en-US" sz="1600" dirty="0">
                <a:solidFill>
                  <a:schemeClr val="tx2"/>
                </a:solidFill>
              </a:rPr>
              <a:t> under which the TRANSFORM function operation is skipped.</a:t>
            </a:r>
          </a:p>
          <a:p>
            <a:endParaRPr lang="en-US" sz="1600" dirty="0">
              <a:solidFill>
                <a:schemeClr val="tx2"/>
              </a:solidFill>
            </a:endParaRPr>
          </a:p>
          <a:p>
            <a:r>
              <a:rPr lang="en-US" sz="1600" dirty="0">
                <a:solidFill>
                  <a:srgbClr val="00B050"/>
                </a:solidFill>
              </a:rPr>
              <a:t>SELF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Reference the field in the return/result datatype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/>
              </a:solidFill>
              <a:effectLst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C2A0BD-6CB9-42E0-BA84-C7746E53E4B1}"/>
              </a:ext>
            </a:extLst>
          </p:cNvPr>
          <p:cNvSpPr/>
          <p:nvPr/>
        </p:nvSpPr>
        <p:spPr>
          <a:xfrm>
            <a:off x="6654909" y="3635988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err="1">
                <a:solidFill>
                  <a:srgbClr val="00B050"/>
                </a:solidFill>
              </a:rPr>
              <a:t>argname.inputDataset_fieldname</a:t>
            </a:r>
            <a:endParaRPr lang="en-US" sz="1600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Refers to the field in the input dataset</a:t>
            </a:r>
          </a:p>
          <a:p>
            <a:endParaRPr lang="en-US" sz="1600" b="0" dirty="0">
              <a:solidFill>
                <a:schemeClr val="tx2"/>
              </a:solidFill>
              <a:effectLst/>
            </a:endParaRPr>
          </a:p>
          <a:p>
            <a:r>
              <a:rPr lang="en-US" sz="1600" dirty="0">
                <a:solidFill>
                  <a:srgbClr val="00B050"/>
                </a:solidFill>
              </a:rPr>
              <a:t>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ECL Keyword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Required</a:t>
            </a:r>
          </a:p>
          <a:p>
            <a:endParaRPr lang="en-US" sz="1600" b="0" dirty="0">
              <a:solidFill>
                <a:schemeClr val="tx2"/>
              </a:solidFill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314958-FD77-4118-873C-231E81F02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830" y="1563744"/>
            <a:ext cx="8030696" cy="1667108"/>
          </a:xfrm>
          <a:prstGeom prst="rect">
            <a:avLst/>
          </a:prstGeom>
          <a:ln w="38100" cap="sq">
            <a:solidFill>
              <a:srgbClr val="00B0F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82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TRANSFORM Function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128F94-070F-4C25-B692-9C292A962235}"/>
              </a:ext>
            </a:extLst>
          </p:cNvPr>
          <p:cNvSpPr/>
          <p:nvPr/>
        </p:nvSpPr>
        <p:spPr>
          <a:xfrm>
            <a:off x="779930" y="1445656"/>
            <a:ext cx="936991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Attribute Definition</a:t>
            </a:r>
          </a:p>
          <a:p>
            <a:endParaRPr lang="en-US" sz="1600" dirty="0">
              <a:solidFill>
                <a:srgbClr val="00B0F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SELF := [];</a:t>
            </a:r>
          </a:p>
          <a:p>
            <a:r>
              <a:rPr lang="en-US" sz="1600" dirty="0">
                <a:solidFill>
                  <a:schemeClr val="tx2"/>
                </a:solidFill>
              </a:rPr>
              <a:t>For every field in result layout that doesn’t have a defined operation or doesn’t exists in input dataset, assign default value. </a:t>
            </a:r>
          </a:p>
          <a:p>
            <a:r>
              <a:rPr lang="en-US" sz="1600" dirty="0">
                <a:solidFill>
                  <a:schemeClr val="tx2"/>
                </a:solidFill>
              </a:rPr>
              <a:t>For example if there is a STRING field in result layout, that transform didn’t assign a definition for, it will be assigning to blank.</a:t>
            </a:r>
          </a:p>
          <a:p>
            <a:r>
              <a:rPr lang="en-US" sz="1600" dirty="0">
                <a:solidFill>
                  <a:schemeClr val="tx2"/>
                </a:solidFill>
              </a:rPr>
              <a:t>If included, it is almost always the last assignment.</a:t>
            </a:r>
          </a:p>
          <a:p>
            <a:endParaRPr lang="en-US" sz="1600" dirty="0">
              <a:solidFill>
                <a:schemeClr val="tx2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SELF := LEFT;</a:t>
            </a:r>
          </a:p>
          <a:p>
            <a:r>
              <a:rPr lang="en-US" sz="1600" dirty="0">
                <a:solidFill>
                  <a:srgbClr val="FF0000"/>
                </a:solidFill>
              </a:rPr>
              <a:t>SELF := RIGHT;</a:t>
            </a:r>
          </a:p>
          <a:p>
            <a:r>
              <a:rPr lang="en-US" sz="1600" dirty="0">
                <a:solidFill>
                  <a:schemeClr val="tx2"/>
                </a:solidFill>
              </a:rPr>
              <a:t>Get the original values from input dataset for all fields that don’t have an operation defined.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NOTE </a:t>
            </a:r>
            <a:r>
              <a:rPr lang="en-US" sz="1600" dirty="0">
                <a:solidFill>
                  <a:schemeClr val="tx2"/>
                </a:solidFill>
              </a:rPr>
              <a:t>You can write inline function or call other functions or modules in your transform.</a:t>
            </a:r>
          </a:p>
        </p:txBody>
      </p:sp>
    </p:spTree>
    <p:extLst>
      <p:ext uri="{BB962C8B-B14F-4D97-AF65-F5344CB8AC3E}">
        <p14:creationId xmlns:p14="http://schemas.microsoft.com/office/powerpoint/2010/main" val="2953467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TRANSFORM Function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010282-28CF-44D0-B077-4E3D5E78C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746" y="1684267"/>
            <a:ext cx="7751933" cy="43041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8644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PROJECT Function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4011DE-23DE-40A2-9980-C5583E2E63E2}"/>
              </a:ext>
            </a:extLst>
          </p:cNvPr>
          <p:cNvSpPr/>
          <p:nvPr/>
        </p:nvSpPr>
        <p:spPr>
          <a:xfrm>
            <a:off x="1104900" y="1595735"/>
            <a:ext cx="8729382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The PROJECT function processes through all records in the record-set performing the transform function on each record in turn.</a:t>
            </a:r>
          </a:p>
          <a:p>
            <a:r>
              <a:rPr lang="en-US" sz="1600" dirty="0">
                <a:solidFill>
                  <a:schemeClr val="tx2"/>
                </a:solidFill>
              </a:rPr>
              <a:t>PROJECT can be used with many functions such as TRANSFORM, JOIN, ROLLUP, etc.</a:t>
            </a:r>
          </a:p>
          <a:p>
            <a:endParaRPr lang="en-US" sz="1600" dirty="0">
              <a:solidFill>
                <a:schemeClr val="tx2"/>
              </a:solidFill>
            </a:endParaRPr>
          </a:p>
          <a:p>
            <a:r>
              <a:rPr lang="en-US" sz="1600" dirty="0">
                <a:solidFill>
                  <a:schemeClr val="tx2"/>
                </a:solidFill>
              </a:rPr>
              <a:t>PROJECT is like SQL's SELECT … INTO TABLE 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5DC2F7-2C2E-44A0-9765-A341C91CEF02}"/>
              </a:ext>
            </a:extLst>
          </p:cNvPr>
          <p:cNvSpPr/>
          <p:nvPr/>
        </p:nvSpPr>
        <p:spPr>
          <a:xfrm>
            <a:off x="1104900" y="3206483"/>
            <a:ext cx="375417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EXPORT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ECL Keyword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Optional, used for constants, or in modules</a:t>
            </a:r>
          </a:p>
          <a:p>
            <a:r>
              <a:rPr lang="en-US" sz="1600" dirty="0" err="1">
                <a:solidFill>
                  <a:srgbClr val="00B050"/>
                </a:solidFill>
              </a:rPr>
              <a:t>project_name</a:t>
            </a:r>
            <a:endParaRPr lang="en-US" sz="1600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The name by which the project will be invoked</a:t>
            </a:r>
          </a:p>
          <a:p>
            <a:r>
              <a:rPr lang="en-US" sz="1600" dirty="0" err="1">
                <a:solidFill>
                  <a:srgbClr val="00B050"/>
                </a:solidFill>
              </a:rPr>
              <a:t>input_dataset</a:t>
            </a:r>
            <a:endParaRPr lang="en-US" sz="1600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The input dataset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/>
              </a:solidFill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A3157F-43A2-43DD-8BC8-6BA9301A9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953" y="3082679"/>
            <a:ext cx="6685479" cy="2648264"/>
          </a:xfrm>
          <a:prstGeom prst="rect">
            <a:avLst/>
          </a:prstGeom>
          <a:ln w="38100" cap="sq">
            <a:solidFill>
              <a:srgbClr val="FF3399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775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0429" y="-1194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Example</a:t>
            </a:r>
          </a:p>
        </p:txBody>
      </p:sp>
      <p:sp>
        <p:nvSpPr>
          <p:cNvPr id="7" name="Rounded Rectangle 10">
            <a:extLst>
              <a:ext uri="{FF2B5EF4-FFF2-40B4-BE49-F238E27FC236}">
                <a16:creationId xmlns:a16="http://schemas.microsoft.com/office/drawing/2014/main" id="{157CBF79-01EA-401D-BB90-BAA83AC9896D}"/>
              </a:ext>
            </a:extLst>
          </p:cNvPr>
          <p:cNvSpPr/>
          <p:nvPr/>
        </p:nvSpPr>
        <p:spPr>
          <a:xfrm>
            <a:off x="7585859" y="1611823"/>
            <a:ext cx="4158218" cy="3583996"/>
          </a:xfrm>
          <a:prstGeom prst="roundRect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NameOutRec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Result Layout</a:t>
            </a:r>
          </a:p>
          <a:p>
            <a:endParaRPr 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CatThem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Transform Name</a:t>
            </a:r>
          </a:p>
          <a:p>
            <a:endParaRPr 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Person_Layout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Input Dataset Layout</a:t>
            </a:r>
          </a:p>
          <a:p>
            <a:endParaRPr 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 : Reference to </a:t>
            </a:r>
            <a:r>
              <a:rPr lang="en-US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Person_Layout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fields</a:t>
            </a:r>
          </a:p>
          <a:p>
            <a:endParaRPr 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SELF: Refers to fields in result dataset</a:t>
            </a:r>
          </a:p>
          <a:p>
            <a:endParaRPr 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C: Will do the Counting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FDA0EB-C9E3-4B16-A102-18BF42665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96" y="473696"/>
            <a:ext cx="7154595" cy="61083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BDB505-F44B-42F1-8FDE-EA9058CCD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0795" y="1537073"/>
            <a:ext cx="2057053" cy="10349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68C124-D610-444C-BA03-9E291B644D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3679" y="5900531"/>
            <a:ext cx="2524125" cy="90487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22651A2-49B7-401C-9704-5921686928FF}"/>
              </a:ext>
            </a:extLst>
          </p:cNvPr>
          <p:cNvCxnSpPr>
            <a:endCxn id="7" idx="1"/>
          </p:cNvCxnSpPr>
          <p:nvPr/>
        </p:nvCxnSpPr>
        <p:spPr>
          <a:xfrm flipV="1">
            <a:off x="5206314" y="3403821"/>
            <a:ext cx="2379545" cy="62607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36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0429" y="-1194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Example</a:t>
            </a:r>
          </a:p>
        </p:txBody>
      </p:sp>
      <p:sp>
        <p:nvSpPr>
          <p:cNvPr id="8" name="Rounded Rectangle 6">
            <a:extLst>
              <a:ext uri="{FF2B5EF4-FFF2-40B4-BE49-F238E27FC236}">
                <a16:creationId xmlns:a16="http://schemas.microsoft.com/office/drawing/2014/main" id="{8A3C1E84-0656-451B-B857-249ECB6DE320}"/>
              </a:ext>
            </a:extLst>
          </p:cNvPr>
          <p:cNvSpPr/>
          <p:nvPr/>
        </p:nvSpPr>
        <p:spPr>
          <a:xfrm>
            <a:off x="7381103" y="1424610"/>
            <a:ext cx="4362974" cy="3691088"/>
          </a:xfrm>
          <a:prstGeom prst="round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CatRecs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: Project Name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NameDS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: Input Dataset to loop through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NameOutRec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: Result layout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SELF: Refers to fields in result dataset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SELF := LEFT: Assign everything with same field name from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NameDS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SELF := [ ]: All un-assigned fields will be set to default values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AE0834D-460F-40DC-B786-2771865F8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14" y="581519"/>
            <a:ext cx="6723916" cy="59731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9ABB1D3-FA23-4B20-A6E8-A4365AD849C6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2823882" y="3270154"/>
            <a:ext cx="4557221" cy="143031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D56232F1-08D1-406E-A8D3-62FEED97D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744" y="977286"/>
            <a:ext cx="2247900" cy="9620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9A6A85-1D7E-4968-A2CA-4A2E3ED76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1333" y="5554132"/>
            <a:ext cx="29813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60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304F1-0A13-47D4-8D18-7B3750F6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Validation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EEEBCA-44E2-48B3-B4A6-CB57BE1630D9}"/>
              </a:ext>
            </a:extLst>
          </p:cNvPr>
          <p:cNvSpPr/>
          <p:nvPr/>
        </p:nvSpPr>
        <p:spPr>
          <a:xfrm>
            <a:off x="1104900" y="1607614"/>
            <a:ext cx="9321990" cy="37745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It is often a good idea to test specific values within records for validity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What you do with the results is a different matter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Recommendation: Mark the record as having problems, but </a:t>
            </a:r>
            <a:r>
              <a:rPr lang="en-US" dirty="0">
                <a:solidFill>
                  <a:srgbClr val="FF0000"/>
                </a:solidFill>
              </a:rPr>
              <a:t>don’t delete it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Validation is usually fast and easy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Define a new record structure with new fields containing test results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cs typeface="Consolas" panose="020B0609020204030204" pitchFamily="49" charset="0"/>
              </a:rPr>
              <a:t>BOOLEAN</a:t>
            </a:r>
            <a:r>
              <a:rPr lang="en-US" dirty="0">
                <a:solidFill>
                  <a:schemeClr val="tx2"/>
                </a:solidFill>
              </a:rPr>
              <a:t> values with descriptive names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Include a final “</a:t>
            </a:r>
            <a:r>
              <a:rPr lang="en-US" u="sng" dirty="0">
                <a:solidFill>
                  <a:schemeClr val="tx2"/>
                </a:solidFill>
              </a:rPr>
              <a:t>is this valid</a:t>
            </a:r>
            <a:r>
              <a:rPr lang="en-US" dirty="0">
                <a:solidFill>
                  <a:schemeClr val="tx2"/>
                </a:solidFill>
              </a:rPr>
              <a:t>” </a:t>
            </a:r>
            <a:r>
              <a:rPr lang="en-US" dirty="0">
                <a:solidFill>
                  <a:schemeClr val="tx2"/>
                </a:solidFill>
                <a:cs typeface="Consolas" panose="020B0609020204030204" pitchFamily="49" charset="0"/>
              </a:rPr>
              <a:t>BOOLEAN</a:t>
            </a:r>
            <a:r>
              <a:rPr lang="en-US" dirty="0">
                <a:solidFill>
                  <a:schemeClr val="tx2"/>
                </a:solidFill>
              </a:rPr>
              <a:t> field that summarizes all tests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This makes it easy to filter the records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All of the above can be done in one pass, using the </a:t>
            </a:r>
            <a:r>
              <a:rPr lang="en-US" dirty="0">
                <a:solidFill>
                  <a:schemeClr val="tx2"/>
                </a:solidFill>
                <a:cs typeface="Consolas" panose="020B0609020204030204" pitchFamily="49" charset="0"/>
              </a:rPr>
              <a:t>PROJECT()</a:t>
            </a:r>
            <a:r>
              <a:rPr lang="en-US" dirty="0">
                <a:solidFill>
                  <a:schemeClr val="tx2"/>
                </a:solidFill>
              </a:rPr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122197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Data Cleansing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1425146" y="1769290"/>
            <a:ext cx="934170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110B89"/>
                </a:solidFill>
              </a:rPr>
              <a:t>Data Cleansing</a:t>
            </a:r>
            <a:r>
              <a:rPr lang="en-US" dirty="0">
                <a:solidFill>
                  <a:srgbClr val="110B89"/>
                </a:solidFill>
              </a:rPr>
              <a:t> </a:t>
            </a:r>
            <a:r>
              <a:rPr lang="en-US" dirty="0">
                <a:solidFill>
                  <a:schemeClr val="tx2"/>
                </a:solidFill>
              </a:rPr>
              <a:t>is the process of fixing or removing incorrect, corrupted, incorrectly formatted, duplicate, or incomplete data within a dataset.</a:t>
            </a:r>
          </a:p>
          <a:p>
            <a:pPr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Tx/>
              <a:buChar char="-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Part of Data Validation process</a:t>
            </a:r>
          </a:p>
          <a:p>
            <a:pPr marL="285750" indent="-285750">
              <a:buFontTx/>
              <a:buChar char="-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Used upon receiving raw data and structuring the data</a:t>
            </a:r>
          </a:p>
          <a:p>
            <a:pPr marL="285750" indent="-285750">
              <a:buFontTx/>
              <a:buChar char="-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Also used when combining multiple datasets (in case of duplication, or incomplete data)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3EC865-4BD7-433E-A49A-5627A80CF2B5}"/>
              </a:ext>
            </a:extLst>
          </p:cNvPr>
          <p:cNvSpPr/>
          <p:nvPr/>
        </p:nvSpPr>
        <p:spPr>
          <a:xfrm>
            <a:off x="1425146" y="4035232"/>
            <a:ext cx="93417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110B89"/>
                </a:solidFill>
              </a:rPr>
              <a:t>Data Cleansing Techniques</a:t>
            </a:r>
            <a:r>
              <a:rPr lang="en-US" dirty="0">
                <a:solidFill>
                  <a:srgbClr val="110B89"/>
                </a:solidFill>
              </a:rPr>
              <a:t> </a:t>
            </a:r>
          </a:p>
          <a:p>
            <a:pPr>
              <a:defRPr/>
            </a:pPr>
            <a:endParaRPr lang="en-US" dirty="0">
              <a:solidFill>
                <a:srgbClr val="110B89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Tx/>
              <a:buChar char="-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Removing duplicates</a:t>
            </a:r>
          </a:p>
          <a:p>
            <a:pPr marL="285750" indent="-285750">
              <a:buFontTx/>
              <a:buChar char="-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Removing irrelevant data</a:t>
            </a:r>
          </a:p>
          <a:p>
            <a:pPr marL="285750" indent="-285750">
              <a:buFontTx/>
              <a:buChar char="-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Fix structural errors/inconsistent data: “N/A” vs “Not Available”</a:t>
            </a:r>
          </a:p>
          <a:p>
            <a:pPr marL="285750" indent="-285750">
              <a:buFontTx/>
              <a:buChar char="-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Handling missing data</a:t>
            </a:r>
          </a:p>
        </p:txBody>
      </p:sp>
    </p:spTree>
    <p:extLst>
      <p:ext uri="{BB962C8B-B14F-4D97-AF65-F5344CB8AC3E}">
        <p14:creationId xmlns:p14="http://schemas.microsoft.com/office/powerpoint/2010/main" val="109421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Note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970314"/>
            <a:ext cx="6419306" cy="1626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To work with data you </a:t>
            </a:r>
            <a:r>
              <a:rPr lang="en-US" b="1" i="1" u="sng" dirty="0">
                <a:solidFill>
                  <a:schemeClr val="tx2"/>
                </a:solidFill>
              </a:rPr>
              <a:t>absolutely must</a:t>
            </a:r>
            <a:r>
              <a:rPr lang="en-US" b="1" u="sng" dirty="0">
                <a:solidFill>
                  <a:schemeClr val="tx2"/>
                </a:solidFill>
              </a:rPr>
              <a:t> </a:t>
            </a:r>
            <a:r>
              <a:rPr lang="en-US" b="1" dirty="0">
                <a:solidFill>
                  <a:schemeClr val="tx2"/>
                </a:solidFill>
              </a:rPr>
              <a:t>impose a structure on the data before you start working with it. So, structured vs unstructured describes data </a:t>
            </a:r>
            <a:r>
              <a:rPr lang="en-US" b="1" i="1" dirty="0">
                <a:solidFill>
                  <a:schemeClr val="tx2"/>
                </a:solidFill>
              </a:rPr>
              <a:t>at a certain point in time</a:t>
            </a:r>
            <a:r>
              <a:rPr lang="en-US" b="1" dirty="0">
                <a:solidFill>
                  <a:schemeClr val="tx2"/>
                </a:solidFill>
              </a:rPr>
              <a:t> instead.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96" y="4292601"/>
            <a:ext cx="4054252" cy="138595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6117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841817" y="2256209"/>
            <a:ext cx="9734827" cy="2389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//Open </a:t>
            </a:r>
            <a:r>
              <a:rPr lang="en-US" dirty="0" err="1">
                <a:solidFill>
                  <a:schemeClr val="tx2"/>
                </a:solidFill>
              </a:rPr>
              <a:t>dataValidation</a:t>
            </a:r>
            <a:r>
              <a:rPr lang="en-US" dirty="0">
                <a:solidFill>
                  <a:schemeClr val="tx2"/>
                </a:solidFill>
              </a:rPr>
              <a:t> file</a:t>
            </a:r>
          </a:p>
          <a:p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//1- Let’s review </a:t>
            </a:r>
            <a:r>
              <a:rPr lang="en-US" dirty="0" err="1">
                <a:solidFill>
                  <a:schemeClr val="tx2"/>
                </a:solidFill>
              </a:rPr>
              <a:t>dataValidation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//2- Looking at the fields in the datasets, what other fields we can validate?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//3- Add 4 more validations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88299" y="42472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WU Name</a:t>
            </a:r>
          </a:p>
        </p:txBody>
      </p:sp>
    </p:spTree>
    <p:extLst>
      <p:ext uri="{BB962C8B-B14F-4D97-AF65-F5344CB8AC3E}">
        <p14:creationId xmlns:p14="http://schemas.microsoft.com/office/powerpoint/2010/main" val="251645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Data Enrichment/Enhancement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1424387" y="1769290"/>
            <a:ext cx="934170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110B89"/>
                </a:solidFill>
              </a:rPr>
              <a:t>Data Enrichment</a:t>
            </a:r>
            <a:r>
              <a:rPr lang="en-US" dirty="0">
                <a:solidFill>
                  <a:srgbClr val="110B89"/>
                </a:solidFill>
              </a:rPr>
              <a:t> </a:t>
            </a:r>
            <a:r>
              <a:rPr lang="en-US" dirty="0">
                <a:solidFill>
                  <a:schemeClr val="tx2"/>
                </a:solidFill>
              </a:rPr>
              <a:t>is the process of adding new data elements to an existing data for more complete data</a:t>
            </a:r>
          </a:p>
          <a:p>
            <a:pPr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Combining data also counts as data enrichments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Breaking complex fields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Standardizing similar fields (dates, time)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It mostly happens after receiving raw data and structuring it, but keep in mind that it’s a continuous process.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Can be used to improve data quality as part of data validation process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defRPr/>
            </a:pPr>
            <a:r>
              <a:rPr lang="en-US" dirty="0">
                <a:solidFill>
                  <a:srgbClr val="110B89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Examples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Enhancement of a company’s customer files: </a:t>
            </a:r>
          </a:p>
          <a:p>
            <a:r>
              <a:rPr lang="en-US" dirty="0">
                <a:solidFill>
                  <a:schemeClr val="tx2"/>
                </a:solidFill>
              </a:rPr>
              <a:t>Companies often collect basic information on their clients such as phone numbers, emails, or addresses. A data append takes the information they have, matches it against a larger database of business data, allowing the desired missing data fields to be added.</a:t>
            </a:r>
          </a:p>
          <a:p>
            <a:pPr>
              <a:defRPr/>
            </a:pPr>
            <a:endParaRPr lang="en-US" dirty="0">
              <a:solidFill>
                <a:srgbClr val="110B89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5926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Useful Date-Oriented ECL Types And Functions – </a:t>
            </a:r>
            <a:r>
              <a:rPr lang="en-US" dirty="0" err="1">
                <a:solidFill>
                  <a:schemeClr val="tx2"/>
                </a:solidFill>
              </a:rPr>
              <a:t>Std</a:t>
            </a:r>
            <a:r>
              <a:rPr lang="en-US" dirty="0">
                <a:solidFill>
                  <a:schemeClr val="tx2"/>
                </a:solidFill>
              </a:rPr>
              <a:t> Library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582208" y="1668584"/>
            <a:ext cx="5759451" cy="48311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2"/>
                </a:solidFill>
                <a:cs typeface="Consolas" panose="020B0609020204030204" pitchFamily="49" charset="0"/>
              </a:rPr>
              <a:t>Std.Date.Date_t</a:t>
            </a:r>
            <a:endParaRPr lang="en-US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 lvl="1"/>
            <a:r>
              <a:rPr lang="en-US" i="1" dirty="0">
                <a:solidFill>
                  <a:schemeClr val="tx2"/>
                </a:solidFill>
              </a:rPr>
              <a:t>Datatype reflecting a numeric date in YYYYMMDD format</a:t>
            </a:r>
          </a:p>
          <a:p>
            <a:r>
              <a:rPr lang="en-US" dirty="0" err="1">
                <a:solidFill>
                  <a:schemeClr val="tx2"/>
                </a:solidFill>
                <a:cs typeface="Consolas" panose="020B0609020204030204" pitchFamily="49" charset="0"/>
              </a:rPr>
              <a:t>Std.Date.Time_t</a:t>
            </a:r>
            <a:endParaRPr lang="en-US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 lvl="1"/>
            <a:r>
              <a:rPr lang="en-US" i="1" dirty="0">
                <a:solidFill>
                  <a:schemeClr val="tx2"/>
                </a:solidFill>
              </a:rPr>
              <a:t>Datatype reflecting a numeric time in HHMMSS format</a:t>
            </a:r>
          </a:p>
          <a:p>
            <a:r>
              <a:rPr lang="en-US" dirty="0" err="1">
                <a:solidFill>
                  <a:schemeClr val="tx2"/>
                </a:solidFill>
                <a:cs typeface="Consolas" panose="020B0609020204030204" pitchFamily="49" charset="0"/>
              </a:rPr>
              <a:t>Std.Date.FromStringToDate</a:t>
            </a:r>
            <a:r>
              <a:rPr lang="en-US" dirty="0">
                <a:solidFill>
                  <a:schemeClr val="tx2"/>
                </a:solidFill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i="1" dirty="0">
                <a:solidFill>
                  <a:schemeClr val="tx2"/>
                </a:solidFill>
              </a:rPr>
              <a:t>Function parses a string according to a format and returns a </a:t>
            </a:r>
            <a:r>
              <a:rPr lang="en-US" i="1" dirty="0" err="1">
                <a:solidFill>
                  <a:schemeClr val="tx2"/>
                </a:solidFill>
              </a:rPr>
              <a:t>Date_t</a:t>
            </a:r>
            <a:endParaRPr lang="en-US" i="1" dirty="0">
              <a:solidFill>
                <a:schemeClr val="tx2"/>
              </a:solidFill>
            </a:endParaRPr>
          </a:p>
          <a:p>
            <a:r>
              <a:rPr lang="en-US" dirty="0" err="1">
                <a:solidFill>
                  <a:schemeClr val="tx2"/>
                </a:solidFill>
                <a:cs typeface="Consolas" panose="020B0609020204030204" pitchFamily="49" charset="0"/>
              </a:rPr>
              <a:t>Std.Date.FromStringToTime</a:t>
            </a:r>
            <a:r>
              <a:rPr lang="en-US" dirty="0">
                <a:solidFill>
                  <a:schemeClr val="tx2"/>
                </a:solidFill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i="1" dirty="0">
                <a:solidFill>
                  <a:schemeClr val="tx2"/>
                </a:solidFill>
              </a:rPr>
              <a:t>Function parses a string according to a format and returns a </a:t>
            </a:r>
            <a:r>
              <a:rPr lang="en-US" i="1" dirty="0" err="1">
                <a:solidFill>
                  <a:schemeClr val="tx2"/>
                </a:solidFill>
              </a:rPr>
              <a:t>Time_t</a:t>
            </a:r>
            <a:endParaRPr lang="en-US" i="1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A9ECDC-B5FA-AF4C-960D-DF139DD6F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053" y="1516849"/>
            <a:ext cx="5127457" cy="44958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6417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Useful Date-Oriented ECL Types And Functions – </a:t>
            </a:r>
            <a:r>
              <a:rPr lang="en-US" dirty="0" err="1">
                <a:solidFill>
                  <a:schemeClr val="tx2"/>
                </a:solidFill>
              </a:rPr>
              <a:t>Std</a:t>
            </a:r>
            <a:r>
              <a:rPr lang="en-US" dirty="0">
                <a:solidFill>
                  <a:schemeClr val="tx2"/>
                </a:solidFill>
              </a:rPr>
              <a:t> Library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650447" y="1580704"/>
            <a:ext cx="5759451" cy="4831163"/>
          </a:xfrm>
        </p:spPr>
        <p:txBody>
          <a:bodyPr>
            <a:noAutofit/>
          </a:bodyPr>
          <a:lstStyle/>
          <a:p>
            <a:r>
              <a:rPr lang="en-US" sz="1600" dirty="0" err="1">
                <a:solidFill>
                  <a:schemeClr val="tx2"/>
                </a:solidFill>
                <a:cs typeface="Consolas" panose="020B0609020204030204" pitchFamily="49" charset="0"/>
              </a:rPr>
              <a:t>Std.Date.Year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2"/>
                </a:solidFill>
                <a:cs typeface="Consolas" panose="020B0609020204030204" pitchFamily="49" charset="0"/>
              </a:rPr>
              <a:t>Date_t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Returns the Year number from date value.</a:t>
            </a:r>
            <a:endParaRPr lang="en-US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chemeClr val="tx2"/>
                </a:solidFill>
                <a:cs typeface="Consolas" panose="020B0609020204030204" pitchFamily="49" charset="0"/>
              </a:rPr>
              <a:t>Std.Date.Month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2"/>
                </a:solidFill>
                <a:cs typeface="Consolas" panose="020B0609020204030204" pitchFamily="49" charset="0"/>
              </a:rPr>
              <a:t>Date_t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Returns the Year number from date value.</a:t>
            </a:r>
            <a:endParaRPr lang="en-US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chemeClr val="tx2"/>
                </a:solidFill>
                <a:cs typeface="Consolas" panose="020B0609020204030204" pitchFamily="49" charset="0"/>
              </a:rPr>
              <a:t>Std.Date.Day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2"/>
                </a:solidFill>
                <a:cs typeface="Consolas" panose="020B0609020204030204" pitchFamily="49" charset="0"/>
              </a:rPr>
              <a:t>Date_t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Returns the Year number from date value.</a:t>
            </a:r>
            <a:endParaRPr lang="en-US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chemeClr val="tx2"/>
                </a:solidFill>
                <a:cs typeface="Consolas" panose="020B0609020204030204" pitchFamily="49" charset="0"/>
              </a:rPr>
              <a:t>Std.Date.Hour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2"/>
                </a:solidFill>
                <a:cs typeface="Consolas" panose="020B0609020204030204" pitchFamily="49" charset="0"/>
              </a:rPr>
              <a:t>Time_t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Returns the Hour number from time value.</a:t>
            </a:r>
            <a:endParaRPr lang="en-US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chemeClr val="tx2"/>
                </a:solidFill>
                <a:cs typeface="Consolas" panose="020B0609020204030204" pitchFamily="49" charset="0"/>
              </a:rPr>
              <a:t>Std.Date.Minute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2"/>
                </a:solidFill>
                <a:cs typeface="Consolas" panose="020B0609020204030204" pitchFamily="49" charset="0"/>
              </a:rPr>
              <a:t>Time_t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Returns the Hour number from time value.</a:t>
            </a:r>
            <a:endParaRPr lang="en-US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chemeClr val="tx2"/>
                </a:solidFill>
                <a:cs typeface="Consolas" panose="020B0609020204030204" pitchFamily="49" charset="0"/>
              </a:rPr>
              <a:t>Std.Date.Second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2"/>
                </a:solidFill>
                <a:cs typeface="Consolas" panose="020B0609020204030204" pitchFamily="49" charset="0"/>
              </a:rPr>
              <a:t>Time_t</a:t>
            </a:r>
            <a:r>
              <a:rPr lang="en-US" sz="1600" dirty="0">
                <a:solidFill>
                  <a:schemeClr val="tx2"/>
                </a:solidFill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Returns the Hour number from time value.</a:t>
            </a:r>
          </a:p>
          <a:p>
            <a:pPr lvl="1"/>
            <a:endParaRPr lang="en-US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 lvl="1"/>
            <a:endParaRPr lang="en-US" dirty="0">
              <a:solidFill>
                <a:schemeClr val="tx2"/>
              </a:solidFill>
              <a:cs typeface="Consolas" panose="020B0609020204030204" pitchFamily="49" charset="0"/>
            </a:endParaRPr>
          </a:p>
        </p:txBody>
      </p:sp>
      <p:sp>
        <p:nvSpPr>
          <p:cNvPr id="7" name="Content Placeholder 19">
            <a:extLst>
              <a:ext uri="{FF2B5EF4-FFF2-40B4-BE49-F238E27FC236}">
                <a16:creationId xmlns:a16="http://schemas.microsoft.com/office/drawing/2014/main" id="{F93DD757-0CBA-7D4B-B79B-7062845D938B}"/>
              </a:ext>
            </a:extLst>
          </p:cNvPr>
          <p:cNvSpPr txBox="1">
            <a:spLocks/>
          </p:cNvSpPr>
          <p:nvPr/>
        </p:nvSpPr>
        <p:spPr>
          <a:xfrm>
            <a:off x="5871411" y="1950637"/>
            <a:ext cx="6320589" cy="483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rgbClr val="E12726"/>
              </a:buClr>
              <a:buFont typeface="Arial" panose="020B0604020202020204" pitchFamily="34" charset="0"/>
              <a:buChar char="•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2400" kern="120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2400" kern="120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>
                <a:solidFill>
                  <a:schemeClr val="tx2"/>
                </a:solidFill>
                <a:cs typeface="Consolas" panose="020B0609020204030204" pitchFamily="49" charset="0"/>
              </a:rPr>
              <a:t>Std.Date.DayOfWeek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tx2"/>
                </a:solidFill>
                <a:cs typeface="Consolas" panose="020B0609020204030204" pitchFamily="49" charset="0"/>
              </a:rPr>
              <a:t>Date_t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sz="1800" i="1" dirty="0">
                <a:solidFill>
                  <a:schemeClr val="tx2"/>
                </a:solidFill>
                <a:cs typeface="Consolas" panose="020B0609020204030204" pitchFamily="49" charset="0"/>
              </a:rPr>
              <a:t>Returns 1-7, where 1=Sunday</a:t>
            </a:r>
          </a:p>
          <a:p>
            <a:endParaRPr lang="en-US" sz="1800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r>
              <a:rPr lang="en-US" sz="1800" dirty="0" err="1">
                <a:solidFill>
                  <a:schemeClr val="tx2"/>
                </a:solidFill>
                <a:cs typeface="Consolas" panose="020B0609020204030204" pitchFamily="49" charset="0"/>
              </a:rPr>
              <a:t>Std.Date.DaysBetween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tx2"/>
                </a:solidFill>
                <a:cs typeface="Consolas" panose="020B0609020204030204" pitchFamily="49" charset="0"/>
              </a:rPr>
              <a:t>Date_t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chemeClr val="tx2"/>
                </a:solidFill>
                <a:cs typeface="Consolas" panose="020B0609020204030204" pitchFamily="49" charset="0"/>
              </a:rPr>
              <a:t>Date_t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sz="1800" i="1" dirty="0">
                <a:solidFill>
                  <a:schemeClr val="tx2"/>
                </a:solidFill>
                <a:cs typeface="Consolas" panose="020B0609020204030204" pitchFamily="49" charset="0"/>
              </a:rPr>
              <a:t>Returns the number of whole days between the two given dates</a:t>
            </a:r>
          </a:p>
        </p:txBody>
      </p:sp>
    </p:spTree>
    <p:extLst>
      <p:ext uri="{BB962C8B-B14F-4D97-AF65-F5344CB8AC3E}">
        <p14:creationId xmlns:p14="http://schemas.microsoft.com/office/powerpoint/2010/main" val="1375035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841817" y="2256209"/>
            <a:ext cx="9734827" cy="2389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//Open </a:t>
            </a:r>
            <a:r>
              <a:rPr lang="en-US" dirty="0" err="1">
                <a:solidFill>
                  <a:schemeClr val="tx2"/>
                </a:solidFill>
              </a:rPr>
              <a:t>dataEnrichment</a:t>
            </a:r>
            <a:r>
              <a:rPr lang="en-US" dirty="0">
                <a:solidFill>
                  <a:schemeClr val="tx2"/>
                </a:solidFill>
              </a:rPr>
              <a:t> file</a:t>
            </a:r>
          </a:p>
          <a:p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//1- Let’s review </a:t>
            </a:r>
            <a:r>
              <a:rPr lang="en-US" dirty="0" err="1">
                <a:solidFill>
                  <a:schemeClr val="tx2"/>
                </a:solidFill>
              </a:rPr>
              <a:t>dataEnrichment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//2- Looking at the fields in the datasets, what other fields we can Enriched?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//3- Add 3 more enrichments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88299" y="42472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WU Name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7755A8-F5DC-4ED2-AA53-99729C10C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8209" y="4645774"/>
            <a:ext cx="1722063" cy="36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29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F14F29C-CD1B-4448-85DA-34C18B131027}"/>
              </a:ext>
            </a:extLst>
          </p:cNvPr>
          <p:cNvSpPr>
            <a:spLocks noGrp="1"/>
          </p:cNvSpPr>
          <p:nvPr/>
        </p:nvSpPr>
        <p:spPr>
          <a:xfrm>
            <a:off x="678031" y="530148"/>
            <a:ext cx="11513969" cy="8743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2800" dirty="0">
                <a:solidFill>
                  <a:schemeClr val="tx2"/>
                </a:solidFill>
                <a:latin typeface="+mj-lt"/>
              </a:rPr>
              <a:t>Data Enrichment From Without – Append From Other Data Sources</a:t>
            </a:r>
          </a:p>
        </p:txBody>
      </p:sp>
      <p:sp>
        <p:nvSpPr>
          <p:cNvPr id="4" name="Content Placeholder 19">
            <a:extLst>
              <a:ext uri="{FF2B5EF4-FFF2-40B4-BE49-F238E27FC236}">
                <a16:creationId xmlns:a16="http://schemas.microsoft.com/office/drawing/2014/main" id="{3FC4D666-BB43-4429-B064-6F5F504FC83A}"/>
              </a:ext>
            </a:extLst>
          </p:cNvPr>
          <p:cNvSpPr>
            <a:spLocks noGrp="1"/>
          </p:cNvSpPr>
          <p:nvPr/>
        </p:nvSpPr>
        <p:spPr>
          <a:xfrm>
            <a:off x="498735" y="1496689"/>
            <a:ext cx="11522076" cy="483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rgbClr val="E12726"/>
              </a:buClr>
              <a:buFont typeface="Arial" panose="020B0604020202020204" pitchFamily="34" charset="0"/>
              <a:buChar char="•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2400" kern="120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2400" kern="120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rgbClr val="FF3399"/>
                </a:solidFill>
              </a:rPr>
              <a:t>Three major purposes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Provide a greater or more precise context for the data</a:t>
            </a:r>
          </a:p>
          <a:p>
            <a:pPr lvl="2"/>
            <a:r>
              <a:rPr lang="en-US" sz="1800" dirty="0">
                <a:solidFill>
                  <a:schemeClr val="tx2"/>
                </a:solidFill>
              </a:rPr>
              <a:t>Example:  Append cell carrier name by matching the phone number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Add new information relating to an entity within a record</a:t>
            </a:r>
          </a:p>
          <a:p>
            <a:pPr lvl="2"/>
            <a:r>
              <a:rPr lang="en-US" sz="1800" dirty="0">
                <a:solidFill>
                  <a:schemeClr val="tx2"/>
                </a:solidFill>
              </a:rPr>
              <a:t>Example:  Given a record with only a customer ID, append the customer’s name, address, phone, etc.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Join coinciding information</a:t>
            </a:r>
          </a:p>
          <a:p>
            <a:pPr lvl="2"/>
            <a:r>
              <a:rPr lang="en-US" sz="1800" dirty="0">
                <a:solidFill>
                  <a:schemeClr val="tx2"/>
                </a:solidFill>
              </a:rPr>
              <a:t>Used most often in time-oriented data to find possible correlations between disparate data</a:t>
            </a:r>
          </a:p>
          <a:p>
            <a:pPr lvl="2"/>
            <a:r>
              <a:rPr lang="en-US" sz="1800" dirty="0">
                <a:solidFill>
                  <a:schemeClr val="tx2"/>
                </a:solidFill>
              </a:rPr>
              <a:t>Example:  Given data on fast-food sales in a city, append city traffic conditions to see if traffic jams affect the sale of hamburgers</a:t>
            </a:r>
          </a:p>
          <a:p>
            <a:r>
              <a:rPr lang="en-US" sz="1800" dirty="0">
                <a:solidFill>
                  <a:srgbClr val="FF3399"/>
                </a:solidFill>
              </a:rPr>
              <a:t>Joining datasets is not always straightforward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Easy:  Finding customer information given a customer ID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Harder:  Finding customer information given a customer’s first and last name, and the match can include typos or misspellings</a:t>
            </a:r>
          </a:p>
        </p:txBody>
      </p:sp>
    </p:spTree>
    <p:extLst>
      <p:ext uri="{BB962C8B-B14F-4D97-AF65-F5344CB8AC3E}">
        <p14:creationId xmlns:p14="http://schemas.microsoft.com/office/powerpoint/2010/main" val="170033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ECF83-50F9-4A5E-A6C6-11DE05625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JOIN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AFAE5-A5C4-4799-B97C-E35A1A833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600200"/>
            <a:ext cx="6960927" cy="42819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JOIN is used to combine data or rows from two or more tables/datasets based on at least one common field between them. </a:t>
            </a:r>
          </a:p>
          <a:p>
            <a:r>
              <a:rPr lang="en-US" sz="2000" dirty="0">
                <a:solidFill>
                  <a:schemeClr val="tx2"/>
                </a:solidFill>
              </a:rPr>
              <a:t>Part of Data Append or Data Enrichment.</a:t>
            </a:r>
          </a:p>
          <a:p>
            <a:pPr marL="0" indent="0">
              <a:buNone/>
            </a:pPr>
            <a:endParaRPr lang="en-US" sz="2000" dirty="0">
              <a:solidFill>
                <a:schemeClr val="tx2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126142-7318-49AB-9A78-45F0A73F0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722" y="2249037"/>
            <a:ext cx="3274325" cy="327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37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ECF83-50F9-4A5E-A6C6-11DE05625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Join Types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40CDC8-5BB0-4C21-A72D-D82AA436FBC4}"/>
              </a:ext>
            </a:extLst>
          </p:cNvPr>
          <p:cNvSpPr/>
          <p:nvPr/>
        </p:nvSpPr>
        <p:spPr>
          <a:xfrm>
            <a:off x="1104899" y="1748640"/>
            <a:ext cx="73157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INNER Join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selects all rows from both the dataset if the condition satisfies.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This join  will create the result-set by combining all rows from both the datasets where the condition satisfies. This is the default JOIN.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55283F-925C-4E41-90C1-525AC37CD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2841" y="1624809"/>
            <a:ext cx="1790950" cy="132416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1063821-53B7-46E6-9160-E8687EEF313F}"/>
              </a:ext>
            </a:extLst>
          </p:cNvPr>
          <p:cNvSpPr/>
          <p:nvPr/>
        </p:nvSpPr>
        <p:spPr>
          <a:xfrm>
            <a:off x="1104899" y="3985231"/>
            <a:ext cx="731576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FULL OUTER Join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selects all rows from both the datasets regardless of join condition.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This join  will create the result-set by combining all rows from both the datasets, including matched and non matched rows.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For non matched rows, the fields from opposite dataset will remain null.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D8E5F64-F3D3-43E5-99A0-96B562CEF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9525" y="3953387"/>
            <a:ext cx="1724266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19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ECF83-50F9-4A5E-A6C6-11DE05625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7439" y="0"/>
            <a:ext cx="9980682" cy="1096962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Join Types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227AF4-6A54-41F8-811C-E454D73C0930}"/>
              </a:ext>
            </a:extLst>
          </p:cNvPr>
          <p:cNvSpPr/>
          <p:nvPr/>
        </p:nvSpPr>
        <p:spPr>
          <a:xfrm>
            <a:off x="1287439" y="390903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LEFT OUTER Join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returns all the rows of the dataset on the left side of the join and matching rows for the dataset on the right side of join.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198511-D648-42F6-8AF4-AB785E2BC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6589" y="3909032"/>
            <a:ext cx="1743318" cy="127652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8233F9D-DDCE-4871-AE12-AB5AF38317F6}"/>
              </a:ext>
            </a:extLst>
          </p:cNvPr>
          <p:cNvSpPr/>
          <p:nvPr/>
        </p:nvSpPr>
        <p:spPr>
          <a:xfrm>
            <a:off x="1287439" y="171714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LEFT ONLY Join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urw-din"/>
                <a:ea typeface="+mn-ea"/>
                <a:cs typeface="+mn-cs"/>
              </a:rPr>
              <a:t>returns all the rows of the dataset on the left side of the join that didn’t match any rows from right dataset.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A7331A-BFD8-477C-9FF7-B46AF8E45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2273" y="1668051"/>
            <a:ext cx="1857634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98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FB86B-7B54-4EA8-A65B-2585A09A2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Join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F683F-5448-4C5D-9683-0012C4382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B0F0"/>
                </a:solidFill>
              </a:rPr>
              <a:t>INNER</a:t>
            </a:r>
            <a:r>
              <a:rPr lang="en-US" sz="1800" b="1" dirty="0"/>
              <a:t> </a:t>
            </a:r>
            <a:r>
              <a:rPr lang="en-US" sz="1800" dirty="0"/>
              <a:t>Keep only those records that exist in both datasets. Default value if no type is listed.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F0"/>
                </a:solidFill>
              </a:rPr>
              <a:t>LEFT OUTER</a:t>
            </a:r>
            <a:r>
              <a:rPr lang="en-US" sz="1800" dirty="0">
                <a:solidFill>
                  <a:srgbClr val="00B0F0"/>
                </a:solidFill>
              </a:rPr>
              <a:t> </a:t>
            </a:r>
            <a:r>
              <a:rPr lang="en-US" sz="1800" dirty="0"/>
              <a:t>Keep all records from LEFT, even if there are no matches.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F0"/>
                </a:solidFill>
              </a:rPr>
              <a:t>RIGHT OUTER</a:t>
            </a:r>
            <a:r>
              <a:rPr lang="en-US" sz="1800" dirty="0">
                <a:solidFill>
                  <a:srgbClr val="00B0F0"/>
                </a:solidFill>
              </a:rPr>
              <a:t> </a:t>
            </a:r>
            <a:r>
              <a:rPr lang="en-US" sz="1800" dirty="0"/>
              <a:t>Keep all records from RIGHT, even if there are no matches.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F0"/>
                </a:solidFill>
              </a:rPr>
              <a:t>LEFT ONLY</a:t>
            </a:r>
            <a:r>
              <a:rPr lang="en-US" sz="1800" dirty="0">
                <a:solidFill>
                  <a:srgbClr val="00B0F0"/>
                </a:solidFill>
              </a:rPr>
              <a:t> </a:t>
            </a:r>
            <a:r>
              <a:rPr lang="en-US" sz="1800" dirty="0"/>
              <a:t>One record for each left record with no match in the right.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F0"/>
                </a:solidFill>
              </a:rPr>
              <a:t>RIGHT ONLY</a:t>
            </a:r>
            <a:r>
              <a:rPr lang="en-US" sz="1800" dirty="0">
                <a:solidFill>
                  <a:srgbClr val="00B0F0"/>
                </a:solidFill>
              </a:rPr>
              <a:t> </a:t>
            </a:r>
            <a:r>
              <a:rPr lang="en-US" sz="1800" dirty="0"/>
              <a:t>One record for each left record with no match in the left.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F0"/>
                </a:solidFill>
              </a:rPr>
              <a:t>FULL ONLY</a:t>
            </a:r>
            <a:r>
              <a:rPr lang="en-US" sz="1800" dirty="0">
                <a:solidFill>
                  <a:srgbClr val="00B0F0"/>
                </a:solidFill>
              </a:rPr>
              <a:t> </a:t>
            </a:r>
            <a:r>
              <a:rPr lang="en-US" sz="1800" dirty="0"/>
              <a:t>One record for each left and right record with no match in the opposite.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F0"/>
                </a:solidFill>
              </a:rPr>
              <a:t>FULL OUTER</a:t>
            </a:r>
            <a:r>
              <a:rPr lang="en-US" sz="1800" dirty="0">
                <a:solidFill>
                  <a:srgbClr val="00B0F0"/>
                </a:solidFill>
              </a:rPr>
              <a:t> </a:t>
            </a:r>
            <a:r>
              <a:rPr lang="en-US" sz="1800" dirty="0"/>
              <a:t>One record for each record in left and right dataset.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0930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Architecture - Big Data Life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tx2"/>
              </a:solidFill>
            </a:endParaRPr>
          </a:p>
          <a:p>
            <a:r>
              <a:rPr lang="en-US" b="1" dirty="0">
                <a:solidFill>
                  <a:schemeClr val="tx2"/>
                </a:solidFill>
              </a:rPr>
              <a:t>Collection</a:t>
            </a:r>
            <a:r>
              <a:rPr lang="en-US" dirty="0">
                <a:solidFill>
                  <a:schemeClr val="tx2"/>
                </a:solidFill>
              </a:rPr>
              <a:t>: Collecting data in structured or unstructured format</a:t>
            </a:r>
          </a:p>
          <a:p>
            <a:r>
              <a:rPr lang="en-US" b="1" dirty="0">
                <a:solidFill>
                  <a:schemeClr val="tx2"/>
                </a:solidFill>
              </a:rPr>
              <a:t>Ingestion</a:t>
            </a:r>
            <a:r>
              <a:rPr lang="en-US" dirty="0">
                <a:solidFill>
                  <a:schemeClr val="tx2"/>
                </a:solidFill>
              </a:rPr>
              <a:t>:  Extracting, transform, loading, data to cluster</a:t>
            </a:r>
          </a:p>
          <a:p>
            <a:r>
              <a:rPr lang="en-US" b="1" dirty="0">
                <a:solidFill>
                  <a:schemeClr val="tx2"/>
                </a:solidFill>
              </a:rPr>
              <a:t>Discovery</a:t>
            </a:r>
            <a:r>
              <a:rPr lang="en-US" dirty="0">
                <a:solidFill>
                  <a:schemeClr val="tx2"/>
                </a:solidFill>
              </a:rPr>
              <a:t>: Getting to know data, cleaning and shaping it</a:t>
            </a:r>
          </a:p>
          <a:p>
            <a:r>
              <a:rPr lang="en-US" b="1" dirty="0">
                <a:solidFill>
                  <a:schemeClr val="tx2"/>
                </a:solidFill>
              </a:rPr>
              <a:t>Integration</a:t>
            </a:r>
            <a:r>
              <a:rPr lang="en-US" dirty="0">
                <a:solidFill>
                  <a:schemeClr val="tx2"/>
                </a:solidFill>
              </a:rPr>
              <a:t>: Linking, indexing, data fusion </a:t>
            </a:r>
          </a:p>
          <a:p>
            <a:r>
              <a:rPr lang="en-US" b="1" dirty="0">
                <a:solidFill>
                  <a:schemeClr val="tx2"/>
                </a:solidFill>
              </a:rPr>
              <a:t>Analysis</a:t>
            </a:r>
            <a:r>
              <a:rPr lang="en-US" dirty="0">
                <a:solidFill>
                  <a:schemeClr val="tx2"/>
                </a:solidFill>
              </a:rPr>
              <a:t>: Machine learning, analytics and statics, visualization</a:t>
            </a:r>
          </a:p>
          <a:p>
            <a:r>
              <a:rPr lang="en-US" b="1" dirty="0">
                <a:solidFill>
                  <a:schemeClr val="tx2"/>
                </a:solidFill>
              </a:rPr>
              <a:t>Delivery</a:t>
            </a:r>
            <a:r>
              <a:rPr lang="en-US" dirty="0">
                <a:solidFill>
                  <a:schemeClr val="tx2"/>
                </a:solidFill>
              </a:rPr>
              <a:t>: Query, summary, result, and availability 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D2BFC9-4EB2-4BCA-A156-D5D946A2D83B}"/>
              </a:ext>
            </a:extLst>
          </p:cNvPr>
          <p:cNvSpPr/>
          <p:nvPr/>
        </p:nvSpPr>
        <p:spPr>
          <a:xfrm>
            <a:off x="997130" y="5527655"/>
            <a:ext cx="100884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66CCFF"/>
                </a:solidFill>
              </a:rPr>
              <a:t>Data fusion</a:t>
            </a:r>
            <a:r>
              <a:rPr lang="en-US" sz="1600" dirty="0">
                <a:solidFill>
                  <a:srgbClr val="66CCFF"/>
                </a:solidFill>
              </a:rPr>
              <a:t> </a:t>
            </a:r>
            <a:r>
              <a:rPr lang="en-US" sz="1600" dirty="0">
                <a:solidFill>
                  <a:schemeClr val="tx2"/>
                </a:solidFill>
              </a:rPr>
              <a:t>is the process of getting data from multiple sources in order to build more sophisticated models and understand more about a project.</a:t>
            </a:r>
          </a:p>
        </p:txBody>
      </p:sp>
    </p:spTree>
    <p:extLst>
      <p:ext uri="{BB962C8B-B14F-4D97-AF65-F5344CB8AC3E}">
        <p14:creationId xmlns:p14="http://schemas.microsoft.com/office/powerpoint/2010/main" val="4150729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FB86B-7B54-4EA8-A65B-2585A09A2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Join Types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03B123-7278-4E3A-8001-BFFFD73A4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881" y="1631056"/>
            <a:ext cx="8805643" cy="4521550"/>
          </a:xfrm>
          <a:prstGeom prst="rect">
            <a:avLst/>
          </a:prstGeom>
          <a:ln w="190500" cap="sq">
            <a:solidFill>
              <a:srgbClr val="FF9999"/>
            </a:solidFill>
            <a:prstDash val="solid"/>
            <a:miter lim="800000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35927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ECF83-50F9-4A5E-A6C6-11DE05625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JOIN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3B5363-93B5-42C8-9B76-E9D5B9128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770" y="1558094"/>
            <a:ext cx="5228478" cy="4699013"/>
          </a:xfrm>
          <a:prstGeom prst="rect">
            <a:avLst/>
          </a:prstGeom>
          <a:ln w="57150" cap="sq">
            <a:solidFill>
              <a:srgbClr val="FFFF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E671766-5734-4AD6-AD93-5A26410AF70C}"/>
              </a:ext>
            </a:extLst>
          </p:cNvPr>
          <p:cNvSpPr/>
          <p:nvPr/>
        </p:nvSpPr>
        <p:spPr>
          <a:xfrm>
            <a:off x="775770" y="1733971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attribName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The name by which the join will be invoked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LEFT_DatasetName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Left dataset name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RIGHT_DatasetName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Right dataset name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LEFT.fieldName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RIGHT.fieldName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-apple-system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Join condition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can use equal (=) or not-equal (!=)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multiple conditions can exists using AND/OR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Transform/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xFormName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-apple-system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Join, inline or stand-alone transform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JoinType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Default is Inner join.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Flags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Optional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93232"/>
              </a:solidFill>
              <a:effectLst/>
              <a:uLnTx/>
              <a:uFillTx/>
              <a:latin typeface="-apple-system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Note: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When join condition is on STRING, case sensitivity matters.</a:t>
            </a:r>
          </a:p>
        </p:txBody>
      </p:sp>
    </p:spTree>
    <p:extLst>
      <p:ext uri="{BB962C8B-B14F-4D97-AF65-F5344CB8AC3E}">
        <p14:creationId xmlns:p14="http://schemas.microsoft.com/office/powerpoint/2010/main" val="168477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C3A86-1473-4F7B-8269-E687E17E8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JOIN Condition &amp; Transform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E2AF2B-114D-4DBC-839B-7C7B34D48ACD}"/>
              </a:ext>
            </a:extLst>
          </p:cNvPr>
          <p:cNvSpPr/>
          <p:nvPr/>
        </p:nvSpPr>
        <p:spPr>
          <a:xfrm>
            <a:off x="951794" y="1890903"/>
            <a:ext cx="10960167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Condition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Boolean test of arbitrary complexity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Normally contains at least one equality test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Reference attributes within the input datasets via LEFT and RIGHT - ds1 = LEFT - ds2 = RIGHT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Join conditions can be arbitrarily complex but should include at least one equality test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29323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Transform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If using an explicit TRANSFORM, it should accept at least two arguments</a:t>
            </a: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One representing a LEFT record and the other representing a RIGHT record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29323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If using an inline TRANSFORM, use LEFT and RIGHT to reference input data</a:t>
            </a:r>
          </a:p>
        </p:txBody>
      </p:sp>
    </p:spTree>
    <p:extLst>
      <p:ext uri="{BB962C8B-B14F-4D97-AF65-F5344CB8AC3E}">
        <p14:creationId xmlns:p14="http://schemas.microsoft.com/office/powerpoint/2010/main" val="379880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12928-A121-4FF8-85B8-C556DD569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Optional Flags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420DFF-41F3-48A2-802B-D53CB2C3D967}"/>
              </a:ext>
            </a:extLst>
          </p:cNvPr>
          <p:cNvSpPr/>
          <p:nvPr/>
        </p:nvSpPr>
        <p:spPr>
          <a:xfrm>
            <a:off x="1232262" y="1563755"/>
            <a:ext cx="998068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LOOKUP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The 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right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dataset is relatively small and there should be only 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one match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for any LEFT record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ALL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The 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right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dataset is relatively small and can be copied to every node in its entirety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Can have multiple matches (unlike LOOKUP)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Supports join conditions that contain no equalities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Required if there are no equality tests in the condition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Few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Specifies the LOOKUP 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right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dataset has few records, so little memory is used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NOSORT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Performs the JOIN without dynamically sorting the tables. This implies that the left and/or right record-set must have been previously sorted and partitioned based on the fields specified in the join Condition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KEYED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Specifies using indexed access into the 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right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record-set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LOCAL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JOIN performed on each supercomputer node independently, and maintains the pervious distribution of data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KEEP(n)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Specifies the maximum number of matching records (n) to generate into the result set. If omitted, all matches are kept.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LIMIT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93232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Specifies a maximum number of matching records which, if exceeded, either fails the job, or eliminates all those matches from the result set.</a:t>
            </a:r>
          </a:p>
        </p:txBody>
      </p:sp>
    </p:spTree>
    <p:extLst>
      <p:ext uri="{BB962C8B-B14F-4D97-AF65-F5344CB8AC3E}">
        <p14:creationId xmlns:p14="http://schemas.microsoft.com/office/powerpoint/2010/main" val="180760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9D7DB1-8A4E-4AAC-ABCC-5E6D1B7B2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96" y="204416"/>
            <a:ext cx="4784150" cy="64491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EFC9AE-0901-4D74-A2D1-8956FB7139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755" y="606381"/>
            <a:ext cx="2686050" cy="1323975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3EA4633-C853-4C52-9AFC-6A448FAD47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526" y="4832394"/>
            <a:ext cx="3686175" cy="1419225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978BB3E-0C3B-4A1C-8196-31B8D9E1EA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057" y="404949"/>
            <a:ext cx="3038475" cy="1676400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8983726-EF11-4B5E-AE65-2D9F10B258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526" y="2378867"/>
            <a:ext cx="3657600" cy="962025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77B3A8D-71AB-4CDE-8ACB-DBB9F9D858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526" y="3705643"/>
            <a:ext cx="3609975" cy="762000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86B023E-1DEB-4D9E-8722-7FC5FDB0E1FE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3566160" y="2859880"/>
            <a:ext cx="2723366" cy="131514"/>
          </a:xfrm>
          <a:prstGeom prst="straightConnector1">
            <a:avLst/>
          </a:prstGeom>
          <a:ln w="5715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C3E605C-F4D5-4EDC-9435-78E3BB955F7A}"/>
              </a:ext>
            </a:extLst>
          </p:cNvPr>
          <p:cNvCxnSpPr>
            <a:cxnSpLocks/>
          </p:cNvCxnSpPr>
          <p:nvPr/>
        </p:nvCxnSpPr>
        <p:spPr>
          <a:xfrm flipV="1">
            <a:off x="3383280" y="4171426"/>
            <a:ext cx="2746929" cy="296217"/>
          </a:xfrm>
          <a:prstGeom prst="straightConnector1">
            <a:avLst/>
          </a:prstGeom>
          <a:ln w="5715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69C16EF-4A88-44D4-81ED-69B07D9EB261}"/>
              </a:ext>
            </a:extLst>
          </p:cNvPr>
          <p:cNvCxnSpPr>
            <a:cxnSpLocks/>
          </p:cNvCxnSpPr>
          <p:nvPr/>
        </p:nvCxnSpPr>
        <p:spPr>
          <a:xfrm flipV="1">
            <a:off x="3564301" y="5866829"/>
            <a:ext cx="2530940" cy="245658"/>
          </a:xfrm>
          <a:prstGeom prst="straightConnector1">
            <a:avLst/>
          </a:prstGeom>
          <a:ln w="57150">
            <a:solidFill>
              <a:srgbClr val="FF7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3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841817" y="2256209"/>
            <a:ext cx="97348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//Open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88299" y="42472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WU Name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7755A8-F5DC-4ED2-AA53-99729C10C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8209" y="4645774"/>
            <a:ext cx="1722063" cy="36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37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Data Aggregation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424387" y="1769290"/>
            <a:ext cx="9341708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110B89"/>
                </a:solidFill>
              </a:rPr>
              <a:t>Data Aggregation</a:t>
            </a:r>
            <a:r>
              <a:rPr lang="en-US" sz="1600" dirty="0">
                <a:solidFill>
                  <a:srgbClr val="110B89"/>
                </a:solidFill>
              </a:rPr>
              <a:t> </a:t>
            </a:r>
            <a:r>
              <a:rPr lang="en-US" dirty="0">
                <a:solidFill>
                  <a:schemeClr val="tx2"/>
                </a:solidFill>
              </a:rPr>
              <a:t>is the process of gathering data and presenting it in a summarized format. </a:t>
            </a:r>
          </a:p>
          <a:p>
            <a:pPr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Data can be gathered from multiple resources</a:t>
            </a: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Data should be high quality to represent valid information</a:t>
            </a: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The result can uncover all kind of od information about your data</a:t>
            </a: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Can lead to improving business decision</a:t>
            </a: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Can help with target marketing</a:t>
            </a:r>
          </a:p>
          <a:p>
            <a:pPr marL="285750" indent="-285750">
              <a:buFontTx/>
              <a:buChar char="-"/>
              <a:defRPr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Can help with research </a:t>
            </a:r>
          </a:p>
          <a:p>
            <a:pPr marL="285750" indent="-285750">
              <a:buFontTx/>
              <a:buChar char="-"/>
              <a:defRPr/>
            </a:pPr>
            <a:endParaRPr lang="en-US" sz="1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02B4D3-4C06-44FB-A8D5-AE2CCFFC5979}"/>
              </a:ext>
            </a:extLst>
          </p:cNvPr>
          <p:cNvSpPr/>
          <p:nvPr/>
        </p:nvSpPr>
        <p:spPr>
          <a:xfrm>
            <a:off x="1424387" y="4385391"/>
            <a:ext cx="678827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110B89"/>
                </a:solidFill>
              </a:rPr>
              <a:t>Purpose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Data Reduction: To reduce the amount of data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Change of Scale: Data can be viewed in a higher level. Exp: State level info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More Stable Data: Tends to have less variability. A way to reduce the effect of unwanted noise. Exp: human errors, sample collection </a:t>
            </a:r>
            <a:r>
              <a:rPr lang="en-US" sz="1600" dirty="0" err="1">
                <a:solidFill>
                  <a:schemeClr val="tx2"/>
                </a:solidFill>
              </a:rPr>
              <a:t>erros</a:t>
            </a:r>
            <a:endParaRPr lang="en-US" sz="1600" dirty="0">
              <a:solidFill>
                <a:schemeClr val="tx2"/>
              </a:solidFill>
            </a:endParaRPr>
          </a:p>
          <a:p>
            <a:endParaRPr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446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Data Aggregation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D9FF92-8ECC-4053-BFC4-9ECE189BF40F}"/>
              </a:ext>
            </a:extLst>
          </p:cNvPr>
          <p:cNvSpPr/>
          <p:nvPr/>
        </p:nvSpPr>
        <p:spPr>
          <a:xfrm>
            <a:off x="1231501" y="1859340"/>
            <a:ext cx="678827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110B89"/>
                </a:solidFill>
              </a:rPr>
              <a:t>Examples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Average age of customer by product. Each individual customer is not identified, but the average age of the customer is saved for each product.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Number of customers by country. </a:t>
            </a:r>
          </a:p>
          <a:p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D64C9C-5E77-484F-8DF7-17579AC4C8F7}"/>
              </a:ext>
            </a:extLst>
          </p:cNvPr>
          <p:cNvSpPr/>
          <p:nvPr/>
        </p:nvSpPr>
        <p:spPr>
          <a:xfrm>
            <a:off x="1503207" y="3961289"/>
            <a:ext cx="29943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110B89"/>
                </a:solidFill>
              </a:rPr>
              <a:t>Can you think of a few usage?</a:t>
            </a: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C74FDC-DFD4-442F-AD17-F71AAC727C30}"/>
              </a:ext>
            </a:extLst>
          </p:cNvPr>
          <p:cNvSpPr/>
          <p:nvPr/>
        </p:nvSpPr>
        <p:spPr>
          <a:xfrm>
            <a:off x="1537103" y="4365434"/>
            <a:ext cx="329006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Class average 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Survey result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Voting result per demographic</a:t>
            </a:r>
          </a:p>
        </p:txBody>
      </p:sp>
    </p:spTree>
    <p:extLst>
      <p:ext uri="{BB962C8B-B14F-4D97-AF65-F5344CB8AC3E}">
        <p14:creationId xmlns:p14="http://schemas.microsoft.com/office/powerpoint/2010/main" val="171501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Function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D9FF92-8ECC-4053-BFC4-9ECE189BF40F}"/>
              </a:ext>
            </a:extLst>
          </p:cNvPr>
          <p:cNvSpPr/>
          <p:nvPr/>
        </p:nvSpPr>
        <p:spPr>
          <a:xfrm>
            <a:off x="1013459" y="1672857"/>
            <a:ext cx="778140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Creates a new dataset in memory while job is running. </a:t>
            </a:r>
          </a:p>
          <a:p>
            <a:r>
              <a:rPr lang="en-US" sz="1600" dirty="0">
                <a:solidFill>
                  <a:schemeClr val="tx2"/>
                </a:solidFill>
              </a:rPr>
              <a:t>The new table inherits the implicit relationality the record-set has (if any), unless the optional expression is used to perform aggregation. </a:t>
            </a:r>
          </a:p>
          <a:p>
            <a:r>
              <a:rPr lang="en-US" sz="1600" dirty="0">
                <a:solidFill>
                  <a:schemeClr val="tx2"/>
                </a:solidFill>
              </a:rPr>
              <a:t>There are two types of Table:</a:t>
            </a:r>
          </a:p>
          <a:p>
            <a:endParaRPr lang="en-US" sz="1600" dirty="0">
              <a:solidFill>
                <a:schemeClr val="tx2"/>
              </a:solidFill>
            </a:endParaRPr>
          </a:p>
          <a:p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E90A1B-A642-47DF-BEC5-6B023165784B}"/>
              </a:ext>
            </a:extLst>
          </p:cNvPr>
          <p:cNvSpPr/>
          <p:nvPr/>
        </p:nvSpPr>
        <p:spPr>
          <a:xfrm>
            <a:off x="1013459" y="3369261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Basic concept is similar to SQL’s GROUP 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Group records that evaluate to identical expressions, then perform aggregations across each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Examples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MIN/MAX/AVE flight distance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Record counts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Variances</a:t>
            </a:r>
          </a:p>
        </p:txBody>
      </p:sp>
    </p:spTree>
    <p:extLst>
      <p:ext uri="{BB962C8B-B14F-4D97-AF65-F5344CB8AC3E}">
        <p14:creationId xmlns:p14="http://schemas.microsoft.com/office/powerpoint/2010/main" val="278056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Function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D9FF92-8ECC-4053-BFC4-9ECE189BF40F}"/>
              </a:ext>
            </a:extLst>
          </p:cNvPr>
          <p:cNvSpPr/>
          <p:nvPr/>
        </p:nvSpPr>
        <p:spPr>
          <a:xfrm>
            <a:off x="1013459" y="1332035"/>
            <a:ext cx="523771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out_recorddef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C00CC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C00CC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Result layout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Record definition that will contain both the grouping condition results and any new attributes computed as part of the aggregation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Functions that operate on TABLE groups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SUM, MAX, MIN, COUNT, AVE, VARIANCE, COVARIANCE, CORRELATION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When used within TABLE, these functions accept the keyword GROUP to denote currently-grouped table data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dataset.field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: Field(s) from input dataset.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filed_name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: Creating new fields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attr_name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: The name by which the table will be invoked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dataset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: Input dataset to create the table from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outrecorddef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: The name by which the record layout will be invoked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B1B340-D324-4B97-BB31-BDE4FEE91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7872" y="1412821"/>
            <a:ext cx="4936515" cy="5182113"/>
          </a:xfrm>
          <a:prstGeom prst="rect">
            <a:avLst/>
          </a:prstGeom>
          <a:ln w="38100" cap="sq">
            <a:solidFill>
              <a:srgbClr val="C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532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Batch Processing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1008016" y="1644558"/>
            <a:ext cx="8694783" cy="16193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Method of running high-volume, repetitive data jobs. The </a:t>
            </a:r>
            <a:r>
              <a:rPr lang="en-US" b="1" dirty="0">
                <a:solidFill>
                  <a:schemeClr val="tx2"/>
                </a:solidFill>
              </a:rPr>
              <a:t>batch</a:t>
            </a:r>
            <a:r>
              <a:rPr lang="en-US" dirty="0">
                <a:solidFill>
                  <a:schemeClr val="tx2"/>
                </a:solidFill>
              </a:rPr>
              <a:t> method allows users to </a:t>
            </a:r>
            <a:r>
              <a:rPr lang="en-US" b="1" dirty="0">
                <a:solidFill>
                  <a:schemeClr val="tx2"/>
                </a:solidFill>
              </a:rPr>
              <a:t>process</a:t>
            </a:r>
            <a:r>
              <a:rPr lang="en-US" dirty="0">
                <a:solidFill>
                  <a:schemeClr val="tx2"/>
                </a:solidFill>
              </a:rPr>
              <a:t> data when computing resources are available, and with little or no user interaction. 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- Not time sensitive, but needs to be delivered in agreeable time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2616" y="355063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Benefits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44600" y="3924300"/>
            <a:ext cx="36663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B0F0"/>
                </a:solidFill>
              </a:rPr>
              <a:t>Managing large amount of data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B0F0"/>
                </a:solidFill>
              </a:rPr>
              <a:t>Time efficiency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B0F0"/>
                </a:solidFill>
              </a:rPr>
              <a:t>Cost reduction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B0F0"/>
                </a:solidFill>
              </a:rPr>
              <a:t>Reduce labor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04000" y="3786096"/>
            <a:ext cx="4301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Does Automation help?</a:t>
            </a:r>
          </a:p>
          <a:p>
            <a:r>
              <a:rPr lang="en-US" dirty="0">
                <a:solidFill>
                  <a:schemeClr val="accent2"/>
                </a:solidFill>
              </a:rPr>
              <a:t>Can Automation be used for everything?</a:t>
            </a:r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52408-CB67-47C8-ABDF-B9055C51C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A9DE3-B088-4235-8959-135942308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B0F0"/>
                </a:solidFill>
              </a:rPr>
              <a:t>grouping_conditions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/>
              <a:t>One or more comma-delimited expressions</a:t>
            </a:r>
          </a:p>
          <a:p>
            <a:r>
              <a:rPr lang="en-US" dirty="0"/>
              <a:t>An expression could simply be an attribute name within the dataset; this is the most common usage</a:t>
            </a:r>
          </a:p>
          <a:p>
            <a:r>
              <a:rPr lang="en-US" dirty="0"/>
              <a:t>An expression could be a computed value, such as (</a:t>
            </a:r>
            <a:r>
              <a:rPr lang="en-US" dirty="0" err="1"/>
              <a:t>myValue</a:t>
            </a:r>
            <a:r>
              <a:rPr lang="en-US" dirty="0"/>
              <a:t> % 2) to group on even/odd values</a:t>
            </a:r>
          </a:p>
          <a:p>
            <a:r>
              <a:rPr lang="en-US" dirty="0"/>
              <a:t>All records within dataset that evaluate to the same set of condition values will be grouped together</a:t>
            </a:r>
          </a:p>
          <a:p>
            <a:r>
              <a:rPr lang="en-US" dirty="0"/>
              <a:t>Each group will result in one output record</a:t>
            </a:r>
          </a:p>
          <a:p>
            <a:r>
              <a:rPr lang="en-US" dirty="0"/>
              <a:t>Functions evaluated within </a:t>
            </a:r>
            <a:r>
              <a:rPr lang="en-US" dirty="0" err="1"/>
              <a:t>outrecorddef</a:t>
            </a:r>
            <a:r>
              <a:rPr lang="en-US" dirty="0"/>
              <a:t> will operate on the group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27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E8178-C1DA-4EC6-98DB-BEDE267AE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583D0-4324-4F42-BB9A-1A8B8C772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Flag Options</a:t>
            </a: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</p:txBody>
      </p:sp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71567013-09D5-4A23-B884-ED1FFBD17BAA}"/>
              </a:ext>
            </a:extLst>
          </p:cNvPr>
          <p:cNvGraphicFramePr>
            <a:graphicFrameLocks noGrp="1"/>
          </p:cNvGraphicFramePr>
          <p:nvPr/>
        </p:nvGraphicFramePr>
        <p:xfrm>
          <a:off x="1699491" y="2245360"/>
          <a:ext cx="8128000" cy="4251960"/>
        </p:xfrm>
        <a:graphic>
          <a:graphicData uri="http://schemas.openxmlformats.org/drawingml/2006/table">
            <a:tbl>
              <a:tblPr firstRow="1" bandRow="1"/>
              <a:tblGrid>
                <a:gridCol w="1725353">
                  <a:extLst>
                    <a:ext uri="{9D8B030D-6E8A-4147-A177-3AD203B41FA5}">
                      <a16:colId xmlns:a16="http://schemas.microsoft.com/office/drawing/2014/main" val="1889302511"/>
                    </a:ext>
                  </a:extLst>
                </a:gridCol>
                <a:gridCol w="6402647">
                  <a:extLst>
                    <a:ext uri="{9D8B030D-6E8A-4147-A177-3AD203B41FA5}">
                      <a16:colId xmlns:a16="http://schemas.microsoft.com/office/drawing/2014/main" val="3610522305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Option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789711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FEW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Indicates that the expression will result in fewer than 10,000 distinct groups. This allows optimization to produce a significantly faster result.</a:t>
                      </a:r>
                      <a:endParaRPr lang="en-US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4872814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MANY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Indicates that the expression will result in many distinct groups.</a:t>
                      </a:r>
                      <a:endParaRPr lang="en-US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736195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UNSORTED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Specifies that you don’t care about the order of the groups. This allows optimization to produce a significantly faster result.</a:t>
                      </a:r>
                      <a:endParaRPr lang="en-US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786784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LOCAL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Specifies the operation is performed on each node independently; the operation maintains the distribution of any previous </a:t>
                      </a:r>
                      <a:r>
                        <a:rPr lang="en-US" sz="1600" b="0" i="1" kern="1200" dirty="0">
                          <a:solidFill>
                            <a:schemeClr val="tx2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DISTRIBUT</a:t>
                      </a:r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.</a:t>
                      </a:r>
                      <a:endParaRPr lang="en-US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118691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KEYED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Specifies the activity is part of an index read operation, which allows the optimizer to generate optimal code for the operation.</a:t>
                      </a:r>
                      <a:endParaRPr lang="en-US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391992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MERGE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Specifies that results are aggregated on each node and then the aggregated intermediaries are aggregated globally. This is a safe method of aggregation that shines particularly well if the underlying data was skewed.</a:t>
                      </a:r>
                      <a:endParaRPr lang="en-US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857207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+mn-lt"/>
                        </a:rPr>
                        <a:t>SKEW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b="0" i="0" kern="1200" dirty="0">
                          <a:solidFill>
                            <a:schemeClr val="tx2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Indicates that you know the data will not be spread evenly across nodes.</a:t>
                      </a:r>
                      <a:endParaRPr lang="en-US" sz="1600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707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004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50249-6359-4359-A75A-739BCA6D3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50B30-9A71-46D1-874D-D2BA7D70E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600200"/>
            <a:ext cx="8064038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GROUP keyword is used within output format parameter (RECORD Structure) of a TABLE definition. </a:t>
            </a:r>
          </a:p>
          <a:p>
            <a:pPr marL="0" indent="0">
              <a:buNone/>
            </a:pPr>
            <a:r>
              <a:rPr lang="en-US" i="1" u="sng" dirty="0"/>
              <a:t>GROUP replaces the </a:t>
            </a:r>
            <a:r>
              <a:rPr lang="en-US" i="1" u="sng" dirty="0" err="1"/>
              <a:t>recordset</a:t>
            </a:r>
            <a:r>
              <a:rPr lang="en-US" i="1" u="sng" dirty="0"/>
              <a:t> parameter</a:t>
            </a:r>
            <a:r>
              <a:rPr lang="en-US" dirty="0"/>
              <a:t> of any aggregate built-in function used in the output to indicate the operation is performed for each group of the expression. </a:t>
            </a:r>
          </a:p>
          <a:p>
            <a:pPr marL="0" indent="0">
              <a:buNone/>
            </a:pPr>
            <a:r>
              <a:rPr lang="en-US" dirty="0"/>
              <a:t>This is similar to an SQL “GROUP BY” clause.</a:t>
            </a:r>
            <a:br>
              <a:rPr lang="en-US" dirty="0">
                <a:hlinkClick r:id="rId2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45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DBBD0-3B1E-443F-ADF1-0AA66CD56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anchor="b">
            <a:normAutofit/>
          </a:bodyPr>
          <a:lstStyle/>
          <a:p>
            <a:r>
              <a:rPr lang="en-US" dirty="0"/>
              <a:t>TABLE Function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BF504F-E06A-4DAA-B2E9-77F00EB2F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830" y="2257074"/>
            <a:ext cx="6430912" cy="25562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58FCEE5C-E6AD-41CF-AD5E-9ECA2C0043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717" y="1580284"/>
            <a:ext cx="2590800" cy="1619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30EA682F-6E15-4693-8127-06D7038E14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042" y="4379013"/>
            <a:ext cx="2276475" cy="1209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688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056174-E4EF-554C-9C0A-8781E4D2A1B0}"/>
              </a:ext>
            </a:extLst>
          </p:cNvPr>
          <p:cNvSpPr>
            <a:spLocks noGrp="1"/>
          </p:cNvSpPr>
          <p:nvPr/>
        </p:nvSpPr>
        <p:spPr>
          <a:xfrm>
            <a:off x="1126194" y="662199"/>
            <a:ext cx="6617373" cy="4470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Let’s Get Real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93" y="1500931"/>
            <a:ext cx="2189954" cy="19095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841817" y="2256209"/>
            <a:ext cx="973482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//Open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dataAggregation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 file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  <a:latin typeface="Euphemi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//1- Let’s review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dataAggregation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  <a:latin typeface="Euphemi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//2- Create your own aggregation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88299" y="42472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WU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136CDC-BFC7-41DC-9EA7-EFC323925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5055" y="4766538"/>
            <a:ext cx="1821892" cy="38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15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Real-Time &amp; Streaming Processing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1104899" y="1758858"/>
            <a:ext cx="7615151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</a:rPr>
              <a:t>Continuous input &amp; steady output of data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</a:rPr>
              <a:t>Clients needs result immediately</a:t>
            </a:r>
            <a:r>
              <a:rPr lang="en-US" dirty="0">
                <a:solidFill>
                  <a:schemeClr val="tx2"/>
                </a:solidFill>
              </a:rPr>
              <a:t>.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5518" y="4252427"/>
            <a:ext cx="936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Benefits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92102" y="4621759"/>
            <a:ext cx="183960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00B0F0"/>
                </a:solidFill>
              </a:rPr>
              <a:t>Credit cards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rgbClr val="00B0F0"/>
                </a:solidFill>
              </a:rPr>
              <a:t>Google Search</a:t>
            </a:r>
          </a:p>
          <a:p>
            <a:pPr marL="285750" indent="-285750">
              <a:buFontTx/>
              <a:buChar char="-"/>
            </a:pPr>
            <a:endParaRPr lang="en-US" sz="1600" dirty="0">
              <a:solidFill>
                <a:srgbClr val="00B0F0"/>
              </a:solidFill>
            </a:endParaRPr>
          </a:p>
          <a:p>
            <a:pPr marL="285750" indent="-285750">
              <a:buFontTx/>
              <a:buChar char="-"/>
            </a:pPr>
            <a:endParaRPr lang="en-US" sz="1600" dirty="0">
              <a:solidFill>
                <a:srgbClr val="00B0F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700" y="2840333"/>
            <a:ext cx="7754432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938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3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862532" y="1801532"/>
            <a:ext cx="11564471" cy="49802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Source Sans Pro" panose="020B0503030403020204" pitchFamily="34" charset="0"/>
              <a:buChar char="‒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82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High performance data delivery through web services, API and SQL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82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Easy integration with end user BI tools and workflows 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82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Built-in plugins to support other languages  such as Python, SQL, C++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82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Machine Learning library  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82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Deep Learning built on top of TenserFLow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82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Built-in Data Profiling tool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82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chemeClr val="tx1"/>
                </a:solidFill>
                <a:latin typeface="Source Sans Pro"/>
              </a:rPr>
              <a:t>Batch, stream, real-time processing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urce Sans Pro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8200"/>
              </a:buClr>
              <a:buSzTx/>
              <a:buFont typeface="Source Sans Pro" panose="020B0503030403020204" pitchFamily="34" charset="0"/>
              <a:buChar char="‒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82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82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82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09324B-9A20-4C32-B980-ED61E1EF5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HPCC Platform Supports</a:t>
            </a:r>
          </a:p>
        </p:txBody>
      </p:sp>
    </p:spTree>
    <p:extLst>
      <p:ext uri="{BB962C8B-B14F-4D97-AF65-F5344CB8AC3E}">
        <p14:creationId xmlns:p14="http://schemas.microsoft.com/office/powerpoint/2010/main" val="403411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1_Academic Literature 16x9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3.xml><?xml version="1.0" encoding="utf-8"?>
<a:theme xmlns:a="http://schemas.openxmlformats.org/drawingml/2006/main" name="2_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4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8A7E2D8B51DA48885A02F71AA7F0DE" ma:contentTypeVersion="9" ma:contentTypeDescription="Create a new document." ma:contentTypeScope="" ma:versionID="5078ac861602a8c57757c8e0d532233e">
  <xsd:schema xmlns:xsd="http://www.w3.org/2001/XMLSchema" xmlns:xs="http://www.w3.org/2001/XMLSchema" xmlns:p="http://schemas.microsoft.com/office/2006/metadata/properties" xmlns:ns3="79a2e984-739a-41a6-bfcb-0021a5d9d21e" xmlns:ns4="f5d3a732-a2ce-4562-91fa-e37b501f5836" targetNamespace="http://schemas.microsoft.com/office/2006/metadata/properties" ma:root="true" ma:fieldsID="7a87d62cbc57b570d55ea41375332ae6" ns3:_="" ns4:_="">
    <xsd:import namespace="79a2e984-739a-41a6-bfcb-0021a5d9d21e"/>
    <xsd:import namespace="f5d3a732-a2ce-4562-91fa-e37b501f583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a2e984-739a-41a6-bfcb-0021a5d9d21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d3a732-a2ce-4562-91fa-e37b501f58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33CA5FE-7C8E-4BB1-8220-05C7F621AD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9a2e984-739a-41a6-bfcb-0021a5d9d21e"/>
    <ds:schemaRef ds:uri="f5d3a732-a2ce-4562-91fa-e37b501f58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DDBB83-77C1-4099-A0AA-289882E745E2}">
  <ds:schemaRefs>
    <ds:schemaRef ds:uri="http://schemas.openxmlformats.org/package/2006/metadata/core-properties"/>
    <ds:schemaRef ds:uri="http://schemas.microsoft.com/office/2006/documentManagement/types"/>
    <ds:schemaRef ds:uri="f5d3a732-a2ce-4562-91fa-e37b501f5836"/>
    <ds:schemaRef ds:uri="79a2e984-739a-41a6-bfcb-0021a5d9d21e"/>
    <ds:schemaRef ds:uri="http://purl.org/dc/elements/1.1/"/>
    <ds:schemaRef ds:uri="http://schemas.microsoft.com/office/infopath/2007/PartnerControls"/>
    <ds:schemaRef ds:uri="http://www.w3.org/XML/1998/namespace"/>
    <ds:schemaRef ds:uri="http://purl.org/dc/dcmitype/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0217BD85-9AD0-4914-9247-57C01EBDB4D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13929</TotalTime>
  <Words>4357</Words>
  <Application>Microsoft Office PowerPoint</Application>
  <PresentationFormat>Widescreen</PresentationFormat>
  <Paragraphs>653</Paragraphs>
  <Slides>74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74</vt:i4>
      </vt:variant>
    </vt:vector>
  </HeadingPairs>
  <TitlesOfParts>
    <vt:vector size="87" baseType="lpstr">
      <vt:lpstr>-apple-system</vt:lpstr>
      <vt:lpstr>Arial</vt:lpstr>
      <vt:lpstr>Calibri</vt:lpstr>
      <vt:lpstr>Consolas</vt:lpstr>
      <vt:lpstr>Euphemia</vt:lpstr>
      <vt:lpstr>Plantagenet Cherokee</vt:lpstr>
      <vt:lpstr>Source Sans Pro</vt:lpstr>
      <vt:lpstr>Source Sans Pro Semibold</vt:lpstr>
      <vt:lpstr>urw-din</vt:lpstr>
      <vt:lpstr>Wingdings</vt:lpstr>
      <vt:lpstr>Academic Literature 16x9</vt:lpstr>
      <vt:lpstr>1_Academic Literature 16x9</vt:lpstr>
      <vt:lpstr>2_Academic Literature 16x9</vt:lpstr>
      <vt:lpstr>Introduction to Big data &amp; ECL</vt:lpstr>
      <vt:lpstr>Objective</vt:lpstr>
      <vt:lpstr>Big Data</vt:lpstr>
      <vt:lpstr>Big Data Types</vt:lpstr>
      <vt:lpstr>Note</vt:lpstr>
      <vt:lpstr>Architecture - Big Data Life Cycle</vt:lpstr>
      <vt:lpstr>Batch Processing</vt:lpstr>
      <vt:lpstr>Real-Time &amp; Streaming Processing</vt:lpstr>
      <vt:lpstr>HPCC Platform Supports</vt:lpstr>
      <vt:lpstr>Anatomy of Big Data Processing System </vt:lpstr>
      <vt:lpstr>HPCC Systems Infrastructure</vt:lpstr>
      <vt:lpstr>Thor</vt:lpstr>
      <vt:lpstr>Thor Cluster</vt:lpstr>
      <vt:lpstr>Roxie</vt:lpstr>
      <vt:lpstr>Roxie Cluster</vt:lpstr>
      <vt:lpstr>ECL</vt:lpstr>
      <vt:lpstr>ECL </vt:lpstr>
      <vt:lpstr>House Keeping </vt:lpstr>
      <vt:lpstr>House Keeping Cont </vt:lpstr>
      <vt:lpstr>Statement Types</vt:lpstr>
      <vt:lpstr>OUTPUT</vt:lpstr>
      <vt:lpstr>PowerPoint Presentation</vt:lpstr>
      <vt:lpstr>Common Data Types</vt:lpstr>
      <vt:lpstr>RECORD</vt:lpstr>
      <vt:lpstr>DATASET </vt:lpstr>
      <vt:lpstr>DATASET - Files</vt:lpstr>
      <vt:lpstr>Dataset File Types</vt:lpstr>
      <vt:lpstr>MODULE</vt:lpstr>
      <vt:lpstr>MODULE</vt:lpstr>
      <vt:lpstr>CHOOSEN</vt:lpstr>
      <vt:lpstr>The Data – Scheduled Flight Information</vt:lpstr>
      <vt:lpstr>PowerPoint Presentation</vt:lpstr>
      <vt:lpstr>SORT - Filter</vt:lpstr>
      <vt:lpstr>PowerPoint Presentation</vt:lpstr>
      <vt:lpstr>PowerPoint Presentation</vt:lpstr>
      <vt:lpstr>PowerPoint Presentation</vt:lpstr>
      <vt:lpstr>PowerPoint Presentation</vt:lpstr>
      <vt:lpstr>Math Functions</vt:lpstr>
      <vt:lpstr>PowerPoint Presentation</vt:lpstr>
      <vt:lpstr>TRANSFORM Function</vt:lpstr>
      <vt:lpstr>TRANSFORM Function</vt:lpstr>
      <vt:lpstr>TRANSFORM Function</vt:lpstr>
      <vt:lpstr>TRANSFORM Function</vt:lpstr>
      <vt:lpstr>TRANSFORM Function</vt:lpstr>
      <vt:lpstr>PROJECT Function</vt:lpstr>
      <vt:lpstr>Example</vt:lpstr>
      <vt:lpstr>Example</vt:lpstr>
      <vt:lpstr>Data Validation</vt:lpstr>
      <vt:lpstr>Data Cleansing</vt:lpstr>
      <vt:lpstr>PowerPoint Presentation</vt:lpstr>
      <vt:lpstr>Data Enrichment/Enhancement</vt:lpstr>
      <vt:lpstr>Useful Date-Oriented ECL Types And Functions – Std Library</vt:lpstr>
      <vt:lpstr>Useful Date-Oriented ECL Types And Functions – Std Library</vt:lpstr>
      <vt:lpstr>PowerPoint Presentation</vt:lpstr>
      <vt:lpstr>PowerPoint Presentation</vt:lpstr>
      <vt:lpstr>JOIN </vt:lpstr>
      <vt:lpstr>Join Types </vt:lpstr>
      <vt:lpstr>Join Types </vt:lpstr>
      <vt:lpstr>Join Types</vt:lpstr>
      <vt:lpstr>Join Types</vt:lpstr>
      <vt:lpstr>JOIN </vt:lpstr>
      <vt:lpstr>JOIN Condition &amp; Transform</vt:lpstr>
      <vt:lpstr>Optional Flags</vt:lpstr>
      <vt:lpstr>PowerPoint Presentation</vt:lpstr>
      <vt:lpstr>PowerPoint Presentation</vt:lpstr>
      <vt:lpstr>Data Aggregation</vt:lpstr>
      <vt:lpstr>Data Aggregation</vt:lpstr>
      <vt:lpstr>TABLE Function</vt:lpstr>
      <vt:lpstr>TABLE Function</vt:lpstr>
      <vt:lpstr>TABLE Function</vt:lpstr>
      <vt:lpstr>TABLE Function</vt:lpstr>
      <vt:lpstr>GROUP Keyword</vt:lpstr>
      <vt:lpstr>TABLE Function</vt:lpstr>
      <vt:lpstr>PowerPoint Presentation</vt:lpstr>
    </vt:vector>
  </TitlesOfParts>
  <Company>LexisNexis Risk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Big data</dc:title>
  <dc:creator>Fardanian, Bahareh (RIS-ATL)</dc:creator>
  <cp:lastModifiedBy>Fardanian, Bahareh (RIS-ATL)</cp:lastModifiedBy>
  <cp:revision>186</cp:revision>
  <dcterms:created xsi:type="dcterms:W3CDTF">2020-11-17T14:26:47Z</dcterms:created>
  <dcterms:modified xsi:type="dcterms:W3CDTF">2021-01-08T18:03:51Z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0x010100F18A7E2D8B51DA48885A02F71AA7F0DE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