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93"/>
  </p:notesMasterIdLst>
  <p:handoutMasterIdLst>
    <p:handoutMasterId r:id="rId94"/>
  </p:handoutMasterIdLst>
  <p:sldIdLst>
    <p:sldId id="256" r:id="rId7"/>
    <p:sldId id="330" r:id="rId8"/>
    <p:sldId id="262" r:id="rId9"/>
    <p:sldId id="264" r:id="rId10"/>
    <p:sldId id="417" r:id="rId11"/>
    <p:sldId id="263" r:id="rId12"/>
    <p:sldId id="272" r:id="rId13"/>
    <p:sldId id="266" r:id="rId14"/>
    <p:sldId id="257" r:id="rId15"/>
    <p:sldId id="415" r:id="rId16"/>
    <p:sldId id="268" r:id="rId17"/>
    <p:sldId id="279" r:id="rId18"/>
    <p:sldId id="281" r:id="rId19"/>
    <p:sldId id="374" r:id="rId20"/>
    <p:sldId id="267" r:id="rId21"/>
    <p:sldId id="269" r:id="rId22"/>
    <p:sldId id="376" r:id="rId23"/>
    <p:sldId id="271" r:id="rId24"/>
    <p:sldId id="377" r:id="rId25"/>
    <p:sldId id="335" r:id="rId26"/>
    <p:sldId id="411" r:id="rId27"/>
    <p:sldId id="381" r:id="rId28"/>
    <p:sldId id="382" r:id="rId29"/>
    <p:sldId id="412" r:id="rId30"/>
    <p:sldId id="413" r:id="rId31"/>
    <p:sldId id="311" r:id="rId32"/>
    <p:sldId id="312" r:id="rId33"/>
    <p:sldId id="313" r:id="rId34"/>
    <p:sldId id="336" r:id="rId35"/>
    <p:sldId id="315" r:id="rId36"/>
    <p:sldId id="414" r:id="rId37"/>
    <p:sldId id="307" r:id="rId38"/>
    <p:sldId id="314" r:id="rId39"/>
    <p:sldId id="369" r:id="rId40"/>
    <p:sldId id="340" r:id="rId41"/>
    <p:sldId id="355" r:id="rId42"/>
    <p:sldId id="338" r:id="rId43"/>
    <p:sldId id="273" r:id="rId44"/>
    <p:sldId id="275" r:id="rId45"/>
    <p:sldId id="291" r:id="rId46"/>
    <p:sldId id="416" r:id="rId47"/>
    <p:sldId id="274" r:id="rId48"/>
    <p:sldId id="317" r:id="rId49"/>
    <p:sldId id="378" r:id="rId50"/>
    <p:sldId id="371" r:id="rId51"/>
    <p:sldId id="343" r:id="rId52"/>
    <p:sldId id="353" r:id="rId53"/>
    <p:sldId id="358" r:id="rId54"/>
    <p:sldId id="379" r:id="rId55"/>
    <p:sldId id="373" r:id="rId56"/>
    <p:sldId id="380" r:id="rId57"/>
    <p:sldId id="349" r:id="rId58"/>
    <p:sldId id="394" r:id="rId59"/>
    <p:sldId id="352" r:id="rId60"/>
    <p:sldId id="395" r:id="rId61"/>
    <p:sldId id="354" r:id="rId62"/>
    <p:sldId id="357" r:id="rId63"/>
    <p:sldId id="356" r:id="rId64"/>
    <p:sldId id="396" r:id="rId65"/>
    <p:sldId id="398" r:id="rId66"/>
    <p:sldId id="331" r:id="rId67"/>
    <p:sldId id="397" r:id="rId68"/>
    <p:sldId id="350" r:id="rId69"/>
    <p:sldId id="399" r:id="rId70"/>
    <p:sldId id="400" r:id="rId71"/>
    <p:sldId id="401" r:id="rId72"/>
    <p:sldId id="402" r:id="rId73"/>
    <p:sldId id="403" r:id="rId74"/>
    <p:sldId id="368" r:id="rId75"/>
    <p:sldId id="370" r:id="rId76"/>
    <p:sldId id="404" r:id="rId77"/>
    <p:sldId id="372" r:id="rId78"/>
    <p:sldId id="405" r:id="rId79"/>
    <p:sldId id="406" r:id="rId80"/>
    <p:sldId id="407" r:id="rId81"/>
    <p:sldId id="375" r:id="rId82"/>
    <p:sldId id="408" r:id="rId83"/>
    <p:sldId id="410" r:id="rId84"/>
    <p:sldId id="365" r:id="rId85"/>
    <p:sldId id="383" r:id="rId86"/>
    <p:sldId id="385" r:id="rId87"/>
    <p:sldId id="386" r:id="rId88"/>
    <p:sldId id="387" r:id="rId89"/>
    <p:sldId id="388" r:id="rId90"/>
    <p:sldId id="389" r:id="rId91"/>
    <p:sldId id="409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presProps" Target="pres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0.76.26.67:8010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hpccsystems-solutions-lab.github.io/" TargetMode="External"/><Relationship Id="rId5" Type="http://schemas.openxmlformats.org/officeDocument/2006/relationships/hyperlink" Target="https://ide.hpccsystems.com/workspaces/share/291d17d9-e5cb-4fac-83c2-ac5997c28a31" TargetMode="External"/><Relationship Id="rId4" Type="http://schemas.openxmlformats.org/officeDocument/2006/relationships/hyperlink" Target="https://ide.hpccsystems.com/workspaces/share/8ccac7cb-2af6-47f9-ba12-1066e41aedf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iu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73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JPG"/><Relationship Id="rId5" Type="http://schemas.openxmlformats.org/officeDocument/2006/relationships/image" Target="../media/image71.JPG"/><Relationship Id="rId4" Type="http://schemas.openxmlformats.org/officeDocument/2006/relationships/image" Target="../media/image70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78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965" y="3360205"/>
            <a:ext cx="4237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Real-Time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In seconds or milliseconds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518" y="4400831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770163"/>
            <a:ext cx="1818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Stock market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27" y="1500926"/>
            <a:ext cx="7754432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FA3E0-D1BE-4AE7-8686-0D90B73A7CD1}"/>
              </a:ext>
            </a:extLst>
          </p:cNvPr>
          <p:cNvSpPr/>
          <p:nvPr/>
        </p:nvSpPr>
        <p:spPr>
          <a:xfrm>
            <a:off x="5433648" y="3429000"/>
            <a:ext cx="5651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2"/>
                </a:solidFill>
              </a:rPr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input and output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Events that are happening frequently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Continues processing as data flows through the system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Close to Real-Time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20533-3D35-4DE6-86F0-D88827D3FF27}"/>
              </a:ext>
            </a:extLst>
          </p:cNvPr>
          <p:cNvSpPr txBox="1"/>
          <p:nvPr/>
        </p:nvSpPr>
        <p:spPr>
          <a:xfrm>
            <a:off x="5480235" y="501852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EF874-8897-4074-B79B-BE2CDB07FAE3}"/>
              </a:ext>
            </a:extLst>
          </p:cNvPr>
          <p:cNvSpPr txBox="1"/>
          <p:nvPr/>
        </p:nvSpPr>
        <p:spPr>
          <a:xfrm>
            <a:off x="5716819" y="5387852"/>
            <a:ext cx="19511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Fraud detection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Cyber security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performance data delivery through web services, API and SQL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Easy integration with end user BI tools and workflows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plugins to support other languages  such as Python, SQL, C++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Machine Learning library  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Deep Learning built on top of TenserFLow</a:t>
            </a:r>
          </a:p>
          <a:p>
            <a:pPr>
              <a:buClr>
                <a:srgbClr val="0070C0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Built-in Data Profiling tool</a:t>
            </a:r>
          </a:p>
          <a:p>
            <a:pPr>
              <a:buClr>
                <a:srgbClr val="0070C0"/>
              </a:buClr>
              <a:defRPr/>
            </a:pPr>
            <a:r>
              <a:rPr lang="en-US" dirty="0">
                <a:solidFill>
                  <a:schemeClr val="tx2"/>
                </a:solidFill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Parallel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30019"/>
            <a:ext cx="8596383" cy="3206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9000" y="1566485"/>
            <a:ext cx="9345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Capability to scale horizontally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is your cluster management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Data node processes the job and returns the result to primary node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Primary node collects and combines individual results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Near infinite scale of compute ability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– Cluster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4900" y="6263953"/>
            <a:ext cx="435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Note: Architect slides were from a </a:t>
            </a:r>
            <a:r>
              <a:rPr lang="en-US" sz="1400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CloudGuru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course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" y="1949198"/>
            <a:ext cx="12068061" cy="34376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5FABEF-F2B8-42CB-BC91-EE289C73837D}"/>
              </a:ext>
            </a:extLst>
          </p:cNvPr>
          <p:cNvSpPr/>
          <p:nvPr/>
        </p:nvSpPr>
        <p:spPr>
          <a:xfrm>
            <a:off x="1490228" y="1513135"/>
            <a:ext cx="1533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27573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Complete data lake management platform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From a personal computer to hundred nodes to cloud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Commodity Cluster: Multiple independent processing nodes.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Commercial off-the-shelf components(COTS)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ECL (Enterprise Control Lang)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Supports different data types: XML, JSON, CSV, native,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Clusters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hthor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ROXIE</a:t>
            </a:r>
          </a:p>
          <a:p>
            <a:pPr>
              <a:buClr>
                <a:srgbClr val="7030A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Servers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Dali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Sasha</a:t>
            </a:r>
          </a:p>
          <a:p>
            <a:pPr lvl="1">
              <a:buClr>
                <a:srgbClr val="7030A0"/>
              </a:buClr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buClr>
                <a:srgbClr val="7030A0"/>
              </a:buCl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>
              <a:buClr>
                <a:srgbClr val="FF0000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Batch processing</a:t>
            </a:r>
          </a:p>
          <a:p>
            <a:pPr>
              <a:buClr>
                <a:srgbClr val="FF000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Integrates with: Couchbase, MySQL, Kafka, 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Data delivery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Real-time, stream processing</a:t>
            </a:r>
          </a:p>
          <a:p>
            <a:pPr lvl="0">
              <a:buClr>
                <a:srgbClr val="EF1180"/>
              </a:buClr>
              <a:defRPr/>
            </a:pPr>
            <a:r>
              <a:rPr lang="en-US" sz="1800" dirty="0">
                <a:solidFill>
                  <a:schemeClr val="tx2"/>
                </a:solidFill>
              </a:rPr>
              <a:t>Query base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1180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Enterprise Control Language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Specifically, big data language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Declarative Language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You say want you want to be done, not how to do it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C++ compiler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buClr>
                <a:srgbClr val="0070C0"/>
              </a:buClr>
              <a:defRPr/>
            </a:pPr>
            <a:r>
              <a:rPr lang="en-US" dirty="0"/>
              <a:t>Used with both Thor and ROXIE</a:t>
            </a:r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58293" y="528032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ECL Watch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D33B59-B0BA-5F48-91CD-3EA887756279}"/>
              </a:ext>
            </a:extLst>
          </p:cNvPr>
          <p:cNvSpPr>
            <a:spLocks noGrp="1"/>
          </p:cNvSpPr>
          <p:nvPr/>
        </p:nvSpPr>
        <p:spPr>
          <a:xfrm>
            <a:off x="1058293" y="163316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Browser-based interface that provides admin control over a cluster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Monitor cluster status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Job information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View Data Profile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Schedule and reschedule periodic tasks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Manage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Maintain ROXIE queries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Security management</a:t>
            </a:r>
          </a:p>
          <a:p>
            <a:r>
              <a:rPr lang="en-US" sz="1800" dirty="0"/>
              <a:t>Default URL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http://hostname:8010</a:t>
            </a:r>
          </a:p>
        </p:txBody>
      </p:sp>
    </p:spTree>
    <p:extLst>
      <p:ext uri="{BB962C8B-B14F-4D97-AF65-F5344CB8AC3E}">
        <p14:creationId xmlns:p14="http://schemas.microsoft.com/office/powerpoint/2010/main" val="3723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03" y="1197623"/>
            <a:ext cx="8772117" cy="53861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0" y="5315088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Name</a:t>
            </a:r>
          </a:p>
        </p:txBody>
      </p:sp>
      <p:cxnSp>
        <p:nvCxnSpPr>
          <p:cNvPr id="7" name="Straight Arrow Connector 6"/>
          <p:cNvCxnSpPr>
            <a:stCxn id="10" idx="1"/>
            <a:endCxn id="3" idx="6"/>
          </p:cNvCxnSpPr>
          <p:nvPr/>
        </p:nvCxnSpPr>
        <p:spPr>
          <a:xfrm flipH="1">
            <a:off x="1236617" y="5484904"/>
            <a:ext cx="1311930" cy="1219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8547" y="4522606"/>
            <a:ext cx="3291842" cy="192459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48547" y="220574"/>
            <a:ext cx="1376600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Workunits</a:t>
            </a:r>
          </a:p>
        </p:txBody>
      </p:sp>
      <p:cxnSp>
        <p:nvCxnSpPr>
          <p:cNvPr id="20" name="Straight Arrow Connector 19"/>
          <p:cNvCxnSpPr>
            <a:stCxn id="21" idx="0"/>
            <a:endCxn id="19" idx="4"/>
          </p:cNvCxnSpPr>
          <p:nvPr/>
        </p:nvCxnSpPr>
        <p:spPr>
          <a:xfrm flipH="1" flipV="1">
            <a:off x="3236847" y="962843"/>
            <a:ext cx="1083896" cy="3637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089965" y="1326564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81081" y="121734"/>
            <a:ext cx="919078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View Files</a:t>
            </a:r>
          </a:p>
        </p:txBody>
      </p:sp>
      <p:cxnSp>
        <p:nvCxnSpPr>
          <p:cNvPr id="40" name="Straight Arrow Connector 39"/>
          <p:cNvCxnSpPr>
            <a:stCxn id="41" idx="0"/>
            <a:endCxn id="39" idx="4"/>
          </p:cNvCxnSpPr>
          <p:nvPr/>
        </p:nvCxnSpPr>
        <p:spPr>
          <a:xfrm flipH="1" flipV="1">
            <a:off x="4640620" y="864003"/>
            <a:ext cx="228762" cy="4505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38604" y="1314530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48525" y="121734"/>
            <a:ext cx="1123086" cy="7203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Published Queries</a:t>
            </a:r>
          </a:p>
        </p:txBody>
      </p:sp>
      <p:cxnSp>
        <p:nvCxnSpPr>
          <p:cNvPr id="50" name="Straight Arrow Connector 49"/>
          <p:cNvCxnSpPr>
            <a:stCxn id="51" idx="0"/>
            <a:endCxn id="49" idx="4"/>
          </p:cNvCxnSpPr>
          <p:nvPr/>
        </p:nvCxnSpPr>
        <p:spPr>
          <a:xfrm flipV="1">
            <a:off x="5414312" y="842094"/>
            <a:ext cx="395756" cy="4766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83534" y="1318748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2388" y="220573"/>
            <a:ext cx="1571897" cy="7422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Cluster Information</a:t>
            </a:r>
          </a:p>
        </p:txBody>
      </p:sp>
      <p:cxnSp>
        <p:nvCxnSpPr>
          <p:cNvPr id="56" name="Straight Arrow Connector 55"/>
          <p:cNvCxnSpPr>
            <a:stCxn id="57" idx="0"/>
            <a:endCxn id="55" idx="4"/>
          </p:cNvCxnSpPr>
          <p:nvPr/>
        </p:nvCxnSpPr>
        <p:spPr>
          <a:xfrm flipV="1">
            <a:off x="5962299" y="962842"/>
            <a:ext cx="1426038" cy="347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731521" y="1310169"/>
            <a:ext cx="461555" cy="391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5269" y="3237576"/>
            <a:ext cx="1236617" cy="5834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Clusters Usage</a:t>
            </a:r>
          </a:p>
        </p:txBody>
      </p:sp>
      <p:cxnSp>
        <p:nvCxnSpPr>
          <p:cNvPr id="61" name="Straight Arrow Connector 60"/>
          <p:cNvCxnSpPr>
            <a:stCxn id="62" idx="1"/>
            <a:endCxn id="60" idx="6"/>
          </p:cNvCxnSpPr>
          <p:nvPr/>
        </p:nvCxnSpPr>
        <p:spPr>
          <a:xfrm flipH="1">
            <a:off x="1571886" y="3526635"/>
            <a:ext cx="2439703" cy="26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4011589" y="2981191"/>
            <a:ext cx="1236936" cy="109088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9" y="4214949"/>
            <a:ext cx="11590075" cy="19412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5360" y="1488889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Workunits displays: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Workunit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job ran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state (Compile, execute, complete, 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088578" y="579842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Workunits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9276" y="1429611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Each workunit provides details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the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9020" y="2828835"/>
            <a:ext cx="512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Upload, download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Spray, de-spray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View/modify file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59020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Landing 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5154" y="2422927"/>
            <a:ext cx="5120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Workunit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status of a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6405154" y="489204"/>
            <a:ext cx="5116604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33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220" y="2033193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010371" y="2033193"/>
            <a:ext cx="9159814" cy="34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look around ECL Watch: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http://40.76.26.67:8010/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Definition assignment is :=</a:t>
            </a:r>
          </a:p>
          <a:p>
            <a:pPr lvl="1"/>
            <a:r>
              <a:rPr lang="en-US" dirty="0"/>
              <a:t>Semicolon terminator:  </a:t>
            </a:r>
            <a:r>
              <a:rPr lang="en-US" dirty="0" err="1">
                <a:solidFill>
                  <a:srgbClr val="00B050"/>
                </a:solidFill>
              </a:rPr>
              <a:t>num</a:t>
            </a:r>
            <a:r>
              <a:rPr lang="en-US" dirty="0">
                <a:solidFill>
                  <a:srgbClr val="00B050"/>
                </a:solidFill>
              </a:rPr>
              <a:t> := 12;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Equality test is =    </a:t>
            </a:r>
            <a:r>
              <a:rPr lang="en-US" dirty="0" err="1">
                <a:solidFill>
                  <a:srgbClr val="00B050"/>
                </a:solidFill>
              </a:rPr>
              <a:t>valOne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valTwo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dirty="0"/>
              <a:t>are actually compiled and used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There are no loops. </a:t>
            </a:r>
            <a:r>
              <a:rPr lang="en-US" dirty="0">
                <a:solidFill>
                  <a:srgbClr val="00B050"/>
                </a:solidFill>
              </a:rPr>
              <a:t>TRANSFORM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>
                <a:solidFill>
                  <a:schemeClr val="tx1"/>
                </a:solidFill>
              </a:rPr>
              <a:t> is used instead.</a:t>
            </a:r>
          </a:p>
          <a:p>
            <a:pPr lvl="1"/>
            <a:r>
              <a:rPr lang="en-US" dirty="0"/>
              <a:t>Order of operators remains the same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0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539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workspace, this is our workshop: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https://ide.hpccsystems.com/workspaces/share/8ccac7cb-2af6-47f9-ba12-1066e41aedf8</a:t>
            </a:r>
            <a:endParaRPr lang="en-US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//Need some hands-on practices: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https://ide.hpccsystems.com/workspaces/share/291d17d9-e5cb-4fac-83c2-ac5997c28a31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https://hpccsystems-solutions-lab.github.io/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1669386"/>
            <a:ext cx="9159814" cy="432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//3-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//4- TODO: 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(the number)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r>
              <a:rPr lang="en-US" dirty="0">
                <a:solidFill>
                  <a:schemeClr val="tx2"/>
                </a:solidFill>
              </a:rPr>
              <a:t>//Exp: My random value is: 32 and my 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 day is Friday.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030921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Valid values are 4, and 8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 with </a:t>
            </a:r>
            <a:r>
              <a:rPr lang="en-US" sz="1600" i="1" dirty="0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 digits after the decimal. Example: DECIMAL</a:t>
            </a:r>
            <a:r>
              <a:rPr lang="en-US" sz="1600" dirty="0">
                <a:solidFill>
                  <a:schemeClr val="tx2"/>
                </a:solidFill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Data’s “Three V”s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Velocity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Speed at which data is created in </a:t>
            </a:r>
            <a:r>
              <a:rPr lang="en-US" sz="1800" u="sng" dirty="0">
                <a:solidFill>
                  <a:schemeClr val="tx2"/>
                </a:solidFill>
              </a:rPr>
              <a:t>real-time</a:t>
            </a:r>
            <a:r>
              <a:rPr lang="en-US" sz="1800" dirty="0">
                <a:solidFill>
                  <a:schemeClr val="tx2"/>
                </a:solidFill>
              </a:rPr>
              <a:t>. How fast data can be processed.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Variety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come from many different sources, from tables and databases to pictures, emails, audios, and much more. 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Volume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How big is the dataset?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Aviation Industry: What used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086" y="2121016"/>
            <a:ext cx="10840914" cy="392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Worldwide Annually</a:t>
            </a:r>
          </a:p>
          <a:p>
            <a:r>
              <a:rPr lang="en-US" sz="1600" dirty="0"/>
              <a:t>Over $800 billion in revenue </a:t>
            </a:r>
          </a:p>
          <a:p>
            <a:r>
              <a:rPr lang="en-US" sz="1600" dirty="0"/>
              <a:t>Over 4 billion passengers </a:t>
            </a:r>
          </a:p>
          <a:p>
            <a:r>
              <a:rPr lang="en-US" sz="1600" dirty="0"/>
              <a:t>Over 40,000 airports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 (FAA, Federal Aviation Administration) Annually</a:t>
            </a:r>
          </a:p>
          <a:p>
            <a:r>
              <a:rPr lang="en-US" sz="1600" dirty="0"/>
              <a:t>Over $200 billion in revenue</a:t>
            </a:r>
          </a:p>
          <a:p>
            <a:r>
              <a:rPr lang="en-US" sz="1600" dirty="0"/>
              <a:t>Over 16 million flights</a:t>
            </a:r>
          </a:p>
          <a:p>
            <a:r>
              <a:rPr lang="en-US" sz="1600" dirty="0"/>
              <a:t>Over 1 billion passengers 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8" y="2323097"/>
            <a:ext cx="3740451" cy="1066074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903029" y="1658983"/>
            <a:ext cx="1785055" cy="462033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73" y="3781827"/>
            <a:ext cx="2827620" cy="12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618" y="5430326"/>
            <a:ext cx="3464742" cy="1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07" y="1511792"/>
            <a:ext cx="5130208" cy="4632252"/>
          </a:xfrm>
        </p:spPr>
        <p:txBody>
          <a:bodyPr>
            <a:normAutofit/>
          </a:bodyPr>
          <a:lstStyle/>
          <a:p>
            <a:r>
              <a:rPr lang="en-US" sz="1800" dirty="0"/>
              <a:t>Cirium a sister company to LexisNexis Risk and both under RELX. </a:t>
            </a:r>
          </a:p>
          <a:p>
            <a:r>
              <a:rPr lang="en-US" sz="1800" dirty="0"/>
              <a:t>Collecting data from trusted industry relationships with IATA, ARC, airlines, airports, GDSs, the FAA, OEMs, banks, lessors...it equates to over 2000 sources.</a:t>
            </a:r>
          </a:p>
          <a:p>
            <a:r>
              <a:rPr lang="en-US" sz="1800" dirty="0"/>
              <a:t>We have data sets that can be delivered in real time, refreshed weekly or extracted from our extensive historical records, including the most comprehensive archive of fleet data sources.</a:t>
            </a:r>
          </a:p>
          <a:p>
            <a:r>
              <a:rPr lang="en-US" sz="1800" dirty="0"/>
              <a:t>Employing sophisticated tools and statistics to corroborate information, throw out outliers and fill in gaps.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99" y="1511792"/>
            <a:ext cx="3339029" cy="14017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7770737" y="5346208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https://www.cirium.com/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0" y="3248253"/>
            <a:ext cx="5837705" cy="14790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00206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4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– Scheduled Flight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1126194" y="2202639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Boolean 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7743567" y="2470245"/>
            <a:ext cx="3756449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538243" y="1714074"/>
            <a:ext cx="9125893" cy="415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attr_name</a:t>
            </a:r>
            <a:r>
              <a:rPr lang="en-US" sz="18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seek_val</a:t>
            </a:r>
            <a:r>
              <a:rPr lang="en-US" sz="18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Low_val</a:t>
            </a:r>
            <a:r>
              <a:rPr lang="en-US" sz="18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800" dirty="0" err="1">
                <a:solidFill>
                  <a:schemeClr val="tx2"/>
                </a:solidFill>
              </a:rPr>
              <a:t>high_val</a:t>
            </a:r>
            <a:r>
              <a:rPr lang="en-US" sz="18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91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//Hint: remember to use CHOOSEN for the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In 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1656834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Context </a:t>
            </a:r>
            <a:r>
              <a:rPr lang="en-US" altLang="en-US" sz="2000" b="1" dirty="0">
                <a:solidFill>
                  <a:schemeClr val="tx2"/>
                </a:solidFill>
              </a:rPr>
              <a:t>helps</a:t>
            </a:r>
            <a:r>
              <a:rPr lang="en-US" altLang="en-US" b="1" dirty="0">
                <a:solidFill>
                  <a:schemeClr val="tx2"/>
                </a:solidFill>
              </a:rPr>
              <a:t> users understand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554" y="2331776"/>
            <a:ext cx="5496692" cy="37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900" y="24511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Format of each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Field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429260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Does it help with data quality?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6131" y="47879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YES, the more you know about the data,</a:t>
            </a:r>
          </a:p>
          <a:p>
            <a:r>
              <a:rPr lang="en-US" dirty="0">
                <a:solidFill>
                  <a:srgbClr val="FF0000"/>
                </a:solidFill>
              </a:rPr>
              <a:t>The better you can handle it!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It’s all about knowing your data</a:t>
            </a:r>
          </a:p>
        </p:txBody>
      </p:sp>
    </p:spTree>
    <p:extLst>
      <p:ext uri="{BB962C8B-B14F-4D97-AF65-F5344CB8AC3E}">
        <p14:creationId xmlns:p14="http://schemas.microsoft.com/office/powerpoint/2010/main" val="1826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900" y="3792780"/>
            <a:ext cx="9341708" cy="252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13B44-1586-4FEC-A711-BA96CCD34767}"/>
              </a:ext>
            </a:extLst>
          </p:cNvPr>
          <p:cNvSpPr/>
          <p:nvPr/>
        </p:nvSpPr>
        <p:spPr>
          <a:xfrm>
            <a:off x="1209402" y="1919821"/>
            <a:ext cx="9341708" cy="12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 specialized function, and its purpose is to create a record.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Return value is the output record definition. </a:t>
            </a:r>
          </a:p>
          <a:p>
            <a:pPr marL="285750" lvl="0" indent="-28575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It acts like an object constructor.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01" y="2080052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B7CC4-AC7C-4462-8827-1826511613BC}"/>
              </a:ext>
            </a:extLst>
          </p:cNvPr>
          <p:cNvSpPr/>
          <p:nvPr/>
        </p:nvSpPr>
        <p:spPr>
          <a:xfrm>
            <a:off x="1150329" y="1441941"/>
            <a:ext cx="8845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TRANSFORM should be used with other functions such as JOIN, PROJECT, to generate result.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51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For every record in input ds, create a record in new dataset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576" y="3429000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500992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TODO: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6A790-D6B4-44F4-A4DB-F7A55E3D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60" y="4213448"/>
            <a:ext cx="2261168" cy="4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pPr>
              <a:buClr>
                <a:schemeClr val="tx2"/>
              </a:buClr>
            </a:pP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>
              <a:buClr>
                <a:schemeClr val="tx2"/>
              </a:buClr>
            </a:pP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22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//Hint: remember to use CHOOSEN for the OUTPUT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rgbClr val="000000"/>
                </a:solidFill>
              </a:rPr>
              <a:t>dataAppend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TODO: Complete Part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//3- </a:t>
            </a:r>
            <a:r>
              <a:rPr lang="en-US" dirty="0">
                <a:solidFill>
                  <a:schemeClr val="tx2"/>
                </a:solidFill>
              </a:rPr>
              <a:t>TODO: Complete Part Two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E8A7E-1C12-4048-9667-D8862462C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-1"/>
          <a:stretch/>
        </p:blipFill>
        <p:spPr>
          <a:xfrm>
            <a:off x="9602197" y="4767713"/>
            <a:ext cx="2234087" cy="4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Grouping Conditions</a:t>
            </a: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27571</TotalTime>
  <Words>5019</Words>
  <Application>Microsoft Office PowerPoint</Application>
  <PresentationFormat>Widescreen</PresentationFormat>
  <Paragraphs>788</Paragraphs>
  <Slides>86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100" baseType="lpstr">
      <vt:lpstr>-apple-system</vt:lpstr>
      <vt:lpstr>Arial</vt:lpstr>
      <vt:lpstr>Calibri</vt:lpstr>
      <vt:lpstr>Consolas</vt:lpstr>
      <vt:lpstr>Courier New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Data’s “Three V”s</vt:lpstr>
      <vt:lpstr>Data In Context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Architecture - Parallel Processing</vt:lpstr>
      <vt:lpstr>Architecture – Cluster Management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ECL </vt:lpstr>
      <vt:lpstr>House Keeping </vt:lpstr>
      <vt:lpstr>House Keeping Cont </vt:lpstr>
      <vt:lpstr>Statement Types</vt:lpstr>
      <vt:lpstr>OUTPUT</vt:lpstr>
      <vt:lpstr>PowerPoint Presentation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Aviation Industry: What used to be</vt:lpstr>
      <vt:lpstr>PowerPoint Presentation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231</cp:revision>
  <dcterms:created xsi:type="dcterms:W3CDTF">2020-11-17T14:26:47Z</dcterms:created>
  <dcterms:modified xsi:type="dcterms:W3CDTF">2021-01-20T23:14:46Z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